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410" r:id="rId3"/>
    <p:sldId id="403" r:id="rId4"/>
    <p:sldId id="404" r:id="rId5"/>
    <p:sldId id="419" r:id="rId6"/>
    <p:sldId id="439" r:id="rId7"/>
    <p:sldId id="440" r:id="rId8"/>
    <p:sldId id="441" r:id="rId9"/>
    <p:sldId id="442" r:id="rId1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00"/>
    <a:srgbClr val="FF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D6392A-986F-BB42-9208-679BA4009D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51EBA39-73DD-AC44-81A2-A33389A31A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A804650-AF3B-694E-89EC-D1C7491365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FE4D20C-97ED-6F42-AC6D-8515C588A7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2EAA0C5-F22D-1748-91B4-D5B846C489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C15F3FA-E723-F841-95E6-48F292DFA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FE0EAE12-37F2-104A-9B94-E605B553A9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1328A25-7AB0-AE43-8D2F-365CC3420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785A79-62CC-9447-A894-6661EE0DEE3E}" type="slidenum">
              <a:rPr lang="en-US" altLang="ja-JP" b="0" smtClean="0"/>
              <a:pPr/>
              <a:t>1</a:t>
            </a:fld>
            <a:endParaRPr lang="en-US" altLang="ja-JP" b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377E9EF-21F1-5E48-B5C1-93300B38C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1ECFF8-75F3-F340-B22A-12A569749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46CC8B16-DB4E-2647-91F9-90B709DF0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95E21A-9099-0844-AECA-E7AF104E67EA}" type="slidenum">
              <a:rPr lang="en-US" altLang="ja-JP" b="0" smtClean="0"/>
              <a:pPr/>
              <a:t>2</a:t>
            </a:fld>
            <a:endParaRPr lang="en-US" altLang="ja-JP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94AA0EB-E263-6F48-9D24-9B247882F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F9D2665-92CF-8F46-B3EF-0D930FF61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DD0553A-0592-A44B-8666-23C0BFE9E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65B792-45B7-8340-AE51-CD9337AEA02B}" type="slidenum">
              <a:rPr lang="en-US" altLang="ja-JP" b="0" smtClean="0"/>
              <a:pPr/>
              <a:t>3</a:t>
            </a:fld>
            <a:endParaRPr lang="en-US" altLang="ja-JP" b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E69C1D0-F95B-2047-823F-8BE191F8F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9E8DC60-FAF9-3044-93E6-E83A828AF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138A7162-A34E-AD4A-BFB7-062FC52A0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0CB163-FB3F-5441-A0C5-BA9709AD78F3}" type="slidenum">
              <a:rPr lang="en-US" altLang="ja-JP" b="0" smtClean="0"/>
              <a:pPr/>
              <a:t>4</a:t>
            </a:fld>
            <a:endParaRPr lang="en-US" altLang="ja-JP" b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9FA3F41-F170-5642-ACBC-F5995C01F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E0B1049-E13D-A044-943D-C9B16EAE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10A53FA-1949-7746-9B3D-15FE70FAB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0096BB-DF90-1A40-800E-D9BB1A5FA65F}" type="slidenum">
              <a:rPr lang="en-US" altLang="ja-JP" b="0" smtClean="0"/>
              <a:pPr/>
              <a:t>5</a:t>
            </a:fld>
            <a:endParaRPr lang="en-US" altLang="ja-JP" b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5F4F843-3CA7-A741-BD0E-142D85A6F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C19C5B4-5CC3-EB45-BE62-B369DA7E2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971D0964-507D-5E47-8555-22E538525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07F4F8-C5B3-BA40-BBBA-997A058E4901}" type="slidenum">
              <a:rPr lang="en-US" altLang="ja-JP" b="0" smtClean="0"/>
              <a:pPr/>
              <a:t>6</a:t>
            </a:fld>
            <a:endParaRPr lang="en-US" altLang="ja-JP" b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10E2ED3-07A5-5043-9A48-7284A95B7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7CFA03-E95F-5A4E-95B2-AEE340A31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7D350F7B-8784-FA41-A3F3-F4D21428D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3DDBCE-83D0-674E-8B47-FB38EDBFFA78}" type="slidenum">
              <a:rPr lang="en-US" altLang="ja-JP" b="0" smtClean="0"/>
              <a:pPr/>
              <a:t>7</a:t>
            </a:fld>
            <a:endParaRPr lang="en-US" altLang="ja-JP" b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D0822FB-430C-7E4D-80D8-6AFB30FD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81B5571-BFC4-7C46-A5E0-00D200150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C154D3CA-FD6A-9741-A4E9-70605A182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03D472-88B2-8B47-B069-46E69D6A4EBB}" type="slidenum">
              <a:rPr lang="en-US" altLang="ja-JP" b="0" smtClean="0"/>
              <a:pPr/>
              <a:t>8</a:t>
            </a:fld>
            <a:endParaRPr lang="en-US" altLang="ja-JP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ACE83FC-F444-6049-B25E-CEB101FF2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D7109DD-FC4D-A946-B69F-672F20320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91C1C26C-5C7D-114F-BF19-D3F60FEF3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66471E-1BC8-E94D-A4D3-1A856C3B1C4B}" type="slidenum">
              <a:rPr lang="en-US" altLang="ja-JP" b="0" smtClean="0"/>
              <a:pPr/>
              <a:t>9</a:t>
            </a:fld>
            <a:endParaRPr lang="en-US" altLang="ja-JP" b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145FA90-E1B5-AF4D-8042-39A5AC6EC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7C9A97B-5834-924D-BCCC-45BB4E328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6764D-59B6-724A-8048-80FD9B3F6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53BF54-57AC-DE42-AF34-28E7EF19B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66EBD-841C-BE48-9D11-11DFBAAAF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EB6F-801E-5640-8B82-9DC8438B33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644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3E0363-5D9C-6F4B-9EF0-5A7402ED6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E40A1-680F-2042-9987-D306A2E35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3D6D73-FEA4-A746-A4ED-71C8C4E9B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9B60-4F98-954C-BE2B-52AC557AE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37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B90F5-27E9-6E46-85F0-C78C39EF0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567F9-E38E-904A-913E-EFF53D23E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C6DCBB-AEFC-7545-9758-AE30F8F7D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BEB7-6A3D-7B47-A78A-CD2F052A47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86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B470EA-1B2A-F846-90DA-E9AB38082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34F6E-29FF-9D4A-8E52-EFC2DA68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E4DBAA-D450-AA4B-B200-2B8D4E6BF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17A9-B76E-4143-A67A-DF4328766B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01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415358-A54B-CC47-938F-1C4EF1532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820F-C65D-CA45-A68E-E8C02563D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57C83-F380-7E4C-80EE-045C0EEC8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E4FA-0584-1C40-89F4-DD6AA74DD6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518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1EB26-4EB6-F840-9F9D-8A0BBC15E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1474F-3EF9-AA4D-8F56-B8822DA79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3C76A-83E2-664C-BF8A-0B84DD7CC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7D18-B762-BD47-ADFB-F1187F6EF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772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47A5F6-8257-874B-9260-977612453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8FBA51-1D4E-3E4B-89C1-F59F8182A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9CD725-ACCA-C44A-A75B-E8BCFA175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D402-9732-D146-8255-1B8BABDF2C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781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16CA84-6E19-E245-A1EB-09998B167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9ECC21-28C6-A748-8CF4-9FBE9626E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F1B831-E6DC-0849-BA12-100EA2E20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E1D4-72E9-A14E-BFC3-17903E63E0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507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6C86BA-6D01-104E-BD09-62F7648DC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367500-0658-444C-A816-55D870325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1FDB99-82E1-2B45-A63B-793BB1EE3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97A4-BDB9-9E4C-9F2D-F3BD8C23F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481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634A2-3E75-2F44-A32F-FE9B0FF2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16725-801F-AA48-A8BF-713180B2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FE52D-F99C-A541-80CF-56FACBB4C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ED97-5174-834E-8D75-7C86E2DE95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49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6D588-09FF-A441-8046-C16F6F99E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F8FC6-435C-624E-919E-83D394C3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0A236-4A90-B04C-B493-CE0AEE61A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6AE1-5F8A-DB46-8986-6B598EC288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525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9BD204-CAE1-A643-A0CD-FE04001B2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71118B-6D3E-FE4F-A694-854742FD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9874FF2-1AB2-4E4B-8B1C-A8847E63EA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FA65D43-F02E-0B4D-99D3-81F92ACB97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C54E1F2-44DE-C540-8F54-FF04525DCA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fld id="{C9731C63-30CB-9E46-8792-CD5D0E4E80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1D5D007-0704-0A44-9C26-707D3388A0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民 族 植 物 学</a:t>
            </a:r>
            <a:r>
              <a:rPr kumimoji="1" lang="en-US" altLang="ja-JP" sz="5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10</a:t>
            </a:r>
            <a:endParaRPr kumimoji="1" lang="ja-JP" altLang="en-US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B31A11A-F214-0242-AAB4-95DBAD2538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400800" cy="1828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四大農耕文化</a:t>
            </a:r>
            <a:r>
              <a:rPr kumimoji="1" lang="en-US" altLang="ja-JP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(2)</a:t>
            </a:r>
          </a:p>
          <a:p>
            <a:pPr eaLnBrk="1" hangingPunct="1">
              <a:defRPr/>
            </a:pPr>
            <a:endParaRPr kumimoji="1"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  <a:p>
            <a:pPr eaLnBrk="1" hangingPunct="1">
              <a:defRPr/>
            </a:pPr>
            <a:r>
              <a:rPr kumimoji="1" lang="ja-JP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帝京大学薬学部　木下　武司</a:t>
            </a:r>
            <a:endParaRPr kumimoji="1"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49232E0-6464-FA47-9447-D37C73AE0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" y="95672"/>
            <a:ext cx="1676400" cy="381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ＤＦＰ勘亭流" pitchFamily="1" charset="-128"/>
              </a:rPr>
              <a:t>シラバス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AFA0A-1E73-054E-AFBE-7B1E455C8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5232"/>
            <a:ext cx="7620000" cy="599613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序　論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２．種とは？　植物の名前と分類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３．生物多様性と遺伝資源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４．植物相・植生と遷移／人の干渉との相関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５．人と共存する生態系里山／里山の民族植物学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６．日本文化・習俗と植物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７．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日本文化・習俗と植物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</a:t>
            </a:r>
            <a:endParaRPr lang="ja-JP" altLang="ja-JP" sz="20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８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．先史時代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と農耕文化の発生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９．根菜農耕文化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／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地中海農耕文化</a:t>
            </a:r>
            <a:endParaRPr lang="ja-JP" altLang="ja-JP" sz="20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10</a:t>
            </a:r>
            <a:r>
              <a:rPr lang="ja-JP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．サバンナ農耕文化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11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．照葉樹林農耕文化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（稲作）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12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．新大陸農耕文化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13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．栽培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植物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の起源と伝播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14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．医薬シードの探索と民族植物学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15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．総合討論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49ED1B5B-FD27-924F-90FF-724A30678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世界の主要作物</a:t>
            </a:r>
            <a:endParaRPr kumimoji="1" lang="ja-JP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pic>
        <p:nvPicPr>
          <p:cNvPr id="18434" name="Picture 20">
            <a:extLst>
              <a:ext uri="{FF2B5EF4-FFF2-40B4-BE49-F238E27FC236}">
                <a16:creationId xmlns:a16="http://schemas.microsoft.com/office/drawing/2014/main" id="{618FE4CE-EFC7-344B-A62E-9ACED92A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113"/>
            <a:ext cx="91440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74E62A3F-B5C4-474A-84EB-87A2C17BE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サバンナ農耕文化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</a:p>
        </p:txBody>
      </p:sp>
      <p:sp>
        <p:nvSpPr>
          <p:cNvPr id="393235" name="Text Box 19">
            <a:extLst>
              <a:ext uri="{FF2B5EF4-FFF2-40B4-BE49-F238E27FC236}">
                <a16:creationId xmlns:a16="http://schemas.microsoft.com/office/drawing/2014/main" id="{BDE7F702-A67B-CC40-B6C0-CE11983B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62293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雑穀、豆類、果菜類、油料の栽培化</a:t>
            </a:r>
          </a:p>
        </p:txBody>
      </p:sp>
      <p:sp>
        <p:nvSpPr>
          <p:cNvPr id="393237" name="Text Box 21">
            <a:extLst>
              <a:ext uri="{FF2B5EF4-FFF2-40B4-BE49-F238E27FC236}">
                <a16:creationId xmlns:a16="http://schemas.microsoft.com/office/drawing/2014/main" id="{793070AA-9FDE-F84E-9524-5B86DEF5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7499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西アフリカ、東アフリカ、インドに発達した農耕文化</a:t>
            </a:r>
          </a:p>
        </p:txBody>
      </p:sp>
      <p:sp>
        <p:nvSpPr>
          <p:cNvPr id="393238" name="Text Box 22">
            <a:extLst>
              <a:ext uri="{FF2B5EF4-FFF2-40B4-BE49-F238E27FC236}">
                <a16:creationId xmlns:a16="http://schemas.microsoft.com/office/drawing/2014/main" id="{16AB61C8-C576-7F4E-B119-B6CC85EF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36850"/>
            <a:ext cx="5365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サバンナ気候に適合した夏作物を主体</a:t>
            </a:r>
          </a:p>
        </p:txBody>
      </p:sp>
      <p:sp>
        <p:nvSpPr>
          <p:cNvPr id="393239" name="Text Box 23">
            <a:extLst>
              <a:ext uri="{FF2B5EF4-FFF2-40B4-BE49-F238E27FC236}">
                <a16:creationId xmlns:a16="http://schemas.microsoft.com/office/drawing/2014/main" id="{BB9601CF-470A-7A4F-BC41-290B0396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27400"/>
            <a:ext cx="399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一次センター：ニジェール川流域</a:t>
            </a:r>
          </a:p>
        </p:txBody>
      </p:sp>
      <p:sp>
        <p:nvSpPr>
          <p:cNvPr id="393246" name="Text Box 30">
            <a:extLst>
              <a:ext uri="{FF2B5EF4-FFF2-40B4-BE49-F238E27FC236}">
                <a16:creationId xmlns:a16="http://schemas.microsoft.com/office/drawing/2014/main" id="{4B9B05CA-45DA-344D-B611-E7ADC520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170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亜熱帯気候</a:t>
            </a:r>
          </a:p>
        </p:txBody>
      </p:sp>
      <p:sp>
        <p:nvSpPr>
          <p:cNvPr id="393248" name="Text Box 32">
            <a:extLst>
              <a:ext uri="{FF2B5EF4-FFF2-40B4-BE49-F238E27FC236}">
                <a16:creationId xmlns:a16="http://schemas.microsoft.com/office/drawing/2014/main" id="{CB050B0D-9263-BF44-88B3-0D6EA561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84600"/>
            <a:ext cx="3486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準一次センター：エチオピア</a:t>
            </a:r>
          </a:p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　　　　　　　インド</a:t>
            </a:r>
          </a:p>
        </p:txBody>
      </p:sp>
      <p:sp>
        <p:nvSpPr>
          <p:cNvPr id="393249" name="Text Box 33">
            <a:extLst>
              <a:ext uri="{FF2B5EF4-FFF2-40B4-BE49-F238E27FC236}">
                <a16:creationId xmlns:a16="http://schemas.microsoft.com/office/drawing/2014/main" id="{5515F4B5-9CEC-8147-9B81-143B4A854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46600"/>
            <a:ext cx="475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二次センター：中国西北高原、黄河流域</a:t>
            </a:r>
          </a:p>
        </p:txBody>
      </p:sp>
      <p:sp>
        <p:nvSpPr>
          <p:cNvPr id="393251" name="Text Box 35">
            <a:extLst>
              <a:ext uri="{FF2B5EF4-FFF2-40B4-BE49-F238E27FC236}">
                <a16:creationId xmlns:a16="http://schemas.microsoft.com/office/drawing/2014/main" id="{3980FE65-9EBE-7444-8CFA-511A862D4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114800"/>
            <a:ext cx="2216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アワ、キビの栽培化</a:t>
            </a:r>
          </a:p>
        </p:txBody>
      </p:sp>
      <p:sp>
        <p:nvSpPr>
          <p:cNvPr id="393252" name="Text Box 36">
            <a:extLst>
              <a:ext uri="{FF2B5EF4-FFF2-40B4-BE49-F238E27FC236}">
                <a16:creationId xmlns:a16="http://schemas.microsoft.com/office/drawing/2014/main" id="{199615CA-0C91-AD48-881E-6CB4A6E1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4248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　　　　　　照葉樹林農耕文化</a:t>
            </a:r>
          </a:p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　　　　　　（揚子江中下流域）</a:t>
            </a:r>
          </a:p>
        </p:txBody>
      </p:sp>
      <p:sp>
        <p:nvSpPr>
          <p:cNvPr id="393253" name="Text Box 37">
            <a:extLst>
              <a:ext uri="{FF2B5EF4-FFF2-40B4-BE49-F238E27FC236}">
                <a16:creationId xmlns:a16="http://schemas.microsoft.com/office/drawing/2014/main" id="{84533DD7-E5E5-314D-B658-7F47AF19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81600"/>
            <a:ext cx="16065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イネの栽培化</a:t>
            </a:r>
          </a:p>
        </p:txBody>
      </p:sp>
      <p:sp>
        <p:nvSpPr>
          <p:cNvPr id="393256" name="Text Box 40">
            <a:extLst>
              <a:ext uri="{FF2B5EF4-FFF2-40B4-BE49-F238E27FC236}">
                <a16:creationId xmlns:a16="http://schemas.microsoft.com/office/drawing/2014/main" id="{27AE4C85-9F5E-0E4C-A7B7-5DEC653D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1454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標徴種</a:t>
            </a:r>
            <a:endParaRPr lang="ja-JP" alt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  <a:p>
            <a:pPr eaLnBrk="1" hangingPunct="1">
              <a:defRPr/>
            </a:pPr>
            <a:r>
              <a:rPr lang="ja-JP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シコクヒエ</a:t>
            </a:r>
          </a:p>
        </p:txBody>
      </p:sp>
      <p:sp>
        <p:nvSpPr>
          <p:cNvPr id="393257" name="Text Box 41">
            <a:extLst>
              <a:ext uri="{FF2B5EF4-FFF2-40B4-BE49-F238E27FC236}">
                <a16:creationId xmlns:a16="http://schemas.microsoft.com/office/drawing/2014/main" id="{3F4985E6-82FA-0D46-8880-4CC41FF3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3352800"/>
            <a:ext cx="24193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アフリカイネの栽培化</a:t>
            </a:r>
          </a:p>
        </p:txBody>
      </p:sp>
      <p:sp>
        <p:nvSpPr>
          <p:cNvPr id="393258" name="Text Box 42">
            <a:extLst>
              <a:ext uri="{FF2B5EF4-FFF2-40B4-BE49-F238E27FC236}">
                <a16:creationId xmlns:a16="http://schemas.microsoft.com/office/drawing/2014/main" id="{7607A998-26DC-3940-B0F1-5399F403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5365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日本農業の基層をなす重要な農耕文化</a:t>
            </a:r>
          </a:p>
        </p:txBody>
      </p:sp>
      <p:sp>
        <p:nvSpPr>
          <p:cNvPr id="393259" name="Text Box 43">
            <a:extLst>
              <a:ext uri="{FF2B5EF4-FFF2-40B4-BE49-F238E27FC236}">
                <a16:creationId xmlns:a16="http://schemas.microsoft.com/office/drawing/2014/main" id="{351CCE23-87EA-844C-9CD1-947F8C2A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72000"/>
            <a:ext cx="16065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ヒエの栽培化</a:t>
            </a:r>
          </a:p>
        </p:txBody>
      </p:sp>
      <p:sp>
        <p:nvSpPr>
          <p:cNvPr id="393267" name="Text Box 51">
            <a:extLst>
              <a:ext uri="{FF2B5EF4-FFF2-40B4-BE49-F238E27FC236}">
                <a16:creationId xmlns:a16="http://schemas.microsoft.com/office/drawing/2014/main" id="{DFDC8EA6-F6D2-6F4C-B3F6-2C119698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3810000"/>
            <a:ext cx="3232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モロコシ、シコクヒエの栽培化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B09C57-A3BC-7041-9546-1BFFC278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08363"/>
            <a:ext cx="257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37" grpId="0" autoUpdateAnimBg="0"/>
      <p:bldP spid="393238" grpId="0" autoUpdateAnimBg="0"/>
      <p:bldP spid="393239" grpId="0" autoUpdateAnimBg="0"/>
      <p:bldP spid="393246" grpId="0" autoUpdateAnimBg="0"/>
      <p:bldP spid="393248" grpId="0" autoUpdateAnimBg="0"/>
      <p:bldP spid="393249" grpId="0" autoUpdateAnimBg="0"/>
      <p:bldP spid="393251" grpId="0" autoUpdateAnimBg="0"/>
      <p:bldP spid="393252" grpId="0"/>
      <p:bldP spid="393253" grpId="0" autoUpdateAnimBg="0"/>
      <p:bldP spid="393256" grpId="0"/>
      <p:bldP spid="393257" grpId="0" autoUpdateAnimBg="0"/>
      <p:bldP spid="393258" grpId="0"/>
      <p:bldP spid="393259" grpId="0" autoUpdateAnimBg="0"/>
      <p:bldP spid="393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:a16="http://schemas.microsoft.com/office/drawing/2014/main" id="{1BA7072B-271B-5A4A-8E8C-4EDD21891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サバンナ農耕文化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</a:p>
        </p:txBody>
      </p:sp>
      <p:pic>
        <p:nvPicPr>
          <p:cNvPr id="22530" name="Picture 17">
            <a:extLst>
              <a:ext uri="{FF2B5EF4-FFF2-40B4-BE49-F238E27FC236}">
                <a16:creationId xmlns:a16="http://schemas.microsoft.com/office/drawing/2014/main" id="{396DD7AD-5387-F04F-9F0F-4E558A44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37648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18">
            <a:extLst>
              <a:ext uri="{FF2B5EF4-FFF2-40B4-BE49-F238E27FC236}">
                <a16:creationId xmlns:a16="http://schemas.microsoft.com/office/drawing/2014/main" id="{E5440001-6D5F-8A47-9ABC-7E22F339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19">
            <a:extLst>
              <a:ext uri="{FF2B5EF4-FFF2-40B4-BE49-F238E27FC236}">
                <a16:creationId xmlns:a16="http://schemas.microsoft.com/office/drawing/2014/main" id="{E761E7AD-33AF-1141-A123-19A8A58D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304800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0">
            <a:extLst>
              <a:ext uri="{FF2B5EF4-FFF2-40B4-BE49-F238E27FC236}">
                <a16:creationId xmlns:a16="http://schemas.microsoft.com/office/drawing/2014/main" id="{80472FEA-E612-2B40-9E69-EC52C001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1676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1" name="Text Box 21">
            <a:extLst>
              <a:ext uri="{FF2B5EF4-FFF2-40B4-BE49-F238E27FC236}">
                <a16:creationId xmlns:a16="http://schemas.microsoft.com/office/drawing/2014/main" id="{E9F1E5FA-10ED-854E-8D85-BF5CC069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02250"/>
            <a:ext cx="2138363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　シコクヒエ</a:t>
            </a:r>
            <a:endParaRPr lang="ja-JP" altLang="en-US" sz="20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Eleusine coracana</a:t>
            </a:r>
          </a:p>
        </p:txBody>
      </p:sp>
      <p:sp>
        <p:nvSpPr>
          <p:cNvPr id="460822" name="Text Box 22">
            <a:extLst>
              <a:ext uri="{FF2B5EF4-FFF2-40B4-BE49-F238E27FC236}">
                <a16:creationId xmlns:a16="http://schemas.microsoft.com/office/drawing/2014/main" id="{0FB411E2-CA1C-9746-9033-64D20704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196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東アフリカ起源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8A20262F-E96E-F044-806B-51692C2D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サバンナ農耕文化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(3)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BD8DF214-59A4-CD48-99BD-70961DC36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雑穀類の起源地</a:t>
            </a:r>
          </a:p>
        </p:txBody>
      </p:sp>
      <p:sp>
        <p:nvSpPr>
          <p:cNvPr id="524293" name="Text Box 5">
            <a:extLst>
              <a:ext uri="{FF2B5EF4-FFF2-40B4-BE49-F238E27FC236}">
                <a16:creationId xmlns:a16="http://schemas.microsoft.com/office/drawing/2014/main" id="{E8FAE686-5301-B04F-8956-3B386CBA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093913"/>
            <a:ext cx="19621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ニジェール</a:t>
            </a:r>
          </a:p>
        </p:txBody>
      </p:sp>
      <p:sp>
        <p:nvSpPr>
          <p:cNvPr id="524294" name="Text Box 6">
            <a:extLst>
              <a:ext uri="{FF2B5EF4-FFF2-40B4-BE49-F238E27FC236}">
                <a16:creationId xmlns:a16="http://schemas.microsoft.com/office/drawing/2014/main" id="{E2999CA9-3BE8-0A40-A65F-A190AB8B8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133600"/>
            <a:ext cx="235673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Digitaria</a:t>
            </a:r>
            <a:r>
              <a:rPr lang="en-US" altLang="ja-JP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</a:t>
            </a:r>
            <a:r>
              <a:rPr lang="en-US" altLang="ja-JP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exilis</a:t>
            </a:r>
            <a:endParaRPr lang="en-US" altLang="ja-JP" sz="2400" i="1" dirty="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2ECB8120-8954-8A4A-B11D-0172D074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352800"/>
            <a:ext cx="15240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id="{70DFA7ED-AE07-8847-B3C6-4F180573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301942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4297" name="Picture 9">
            <a:extLst>
              <a:ext uri="{FF2B5EF4-FFF2-40B4-BE49-F238E27FC236}">
                <a16:creationId xmlns:a16="http://schemas.microsoft.com/office/drawing/2014/main" id="{3A082315-9AD4-E541-A9C2-9D353115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5814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8" name="Text Box 10">
            <a:extLst>
              <a:ext uri="{FF2B5EF4-FFF2-40B4-BE49-F238E27FC236}">
                <a16:creationId xmlns:a16="http://schemas.microsoft.com/office/drawing/2014/main" id="{F529C317-6972-C943-BFB5-AD34848BE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934075"/>
            <a:ext cx="280076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　　メヒシバ</a:t>
            </a:r>
          </a:p>
          <a:p>
            <a:pPr eaLnBrk="1" hangingPunct="1">
              <a:defRPr/>
            </a:pPr>
            <a:r>
              <a:rPr lang="en-US" altLang="ja-JP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Digitaria</a:t>
            </a:r>
            <a:r>
              <a:rPr lang="en-US" altLang="ja-JP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</a:t>
            </a:r>
            <a:r>
              <a:rPr lang="en-US" altLang="ja-JP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adscendens</a:t>
            </a:r>
            <a:endParaRPr lang="en-US" altLang="ja-JP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524299" name="Picture 11">
            <a:extLst>
              <a:ext uri="{FF2B5EF4-FFF2-40B4-BE49-F238E27FC236}">
                <a16:creationId xmlns:a16="http://schemas.microsoft.com/office/drawing/2014/main" id="{06F7903C-3365-6E45-8A96-07E314B7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914400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4300" name="Picture 12">
            <a:extLst>
              <a:ext uri="{FF2B5EF4-FFF2-40B4-BE49-F238E27FC236}">
                <a16:creationId xmlns:a16="http://schemas.microsoft.com/office/drawing/2014/main" id="{29A4E47A-027F-EE40-B452-54ABBD2D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1044181"/>
            <a:ext cx="9144000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301" name="Text Box 13">
            <a:extLst>
              <a:ext uri="{FF2B5EF4-FFF2-40B4-BE49-F238E27FC236}">
                <a16:creationId xmlns:a16="http://schemas.microsoft.com/office/drawing/2014/main" id="{635869A1-0DC7-1741-AF05-1640ED4D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80000"/>
            <a:ext cx="120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メヒシバ</a:t>
            </a:r>
          </a:p>
        </p:txBody>
      </p:sp>
      <p:sp>
        <p:nvSpPr>
          <p:cNvPr id="524302" name="Text Box 14">
            <a:extLst>
              <a:ext uri="{FF2B5EF4-FFF2-40B4-BE49-F238E27FC236}">
                <a16:creationId xmlns:a16="http://schemas.microsoft.com/office/drawing/2014/main" id="{8AFF7514-FE45-AF48-B9EF-C4FE408F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52600"/>
            <a:ext cx="966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fonio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8" grpId="0"/>
      <p:bldP spid="524301" grpId="0"/>
      <p:bldP spid="5243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>
            <a:extLst>
              <a:ext uri="{FF2B5EF4-FFF2-40B4-BE49-F238E27FC236}">
                <a16:creationId xmlns:a16="http://schemas.microsoft.com/office/drawing/2014/main" id="{C6CA7DB0-F1DF-CF41-B686-048595958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サバンナ農耕文化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(4)</a:t>
            </a:r>
          </a:p>
        </p:txBody>
      </p:sp>
      <p:sp>
        <p:nvSpPr>
          <p:cNvPr id="526339" name="Text Box 3">
            <a:extLst>
              <a:ext uri="{FF2B5EF4-FFF2-40B4-BE49-F238E27FC236}">
                <a16:creationId xmlns:a16="http://schemas.microsoft.com/office/drawing/2014/main" id="{E39C9E37-5384-074C-8B48-95E7DF70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雑穀類の起源地</a:t>
            </a:r>
          </a:p>
        </p:txBody>
      </p:sp>
      <p:sp>
        <p:nvSpPr>
          <p:cNvPr id="526340" name="Text Box 4">
            <a:extLst>
              <a:ext uri="{FF2B5EF4-FFF2-40B4-BE49-F238E27FC236}">
                <a16:creationId xmlns:a16="http://schemas.microsoft.com/office/drawing/2014/main" id="{383AEF2B-674D-614B-B81D-743EA9BE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093913"/>
            <a:ext cx="19621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エチオピア</a:t>
            </a:r>
          </a:p>
        </p:txBody>
      </p:sp>
      <p:sp>
        <p:nvSpPr>
          <p:cNvPr id="526341" name="Text Box 5">
            <a:extLst>
              <a:ext uri="{FF2B5EF4-FFF2-40B4-BE49-F238E27FC236}">
                <a16:creationId xmlns:a16="http://schemas.microsoft.com/office/drawing/2014/main" id="{D00538D6-B2E9-2D43-8E8F-95877608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133600"/>
            <a:ext cx="569899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Eleusine coracana, </a:t>
            </a:r>
            <a:r>
              <a:rPr lang="en-US" altLang="ja-JP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Sorghum vulgare</a:t>
            </a:r>
            <a:endParaRPr lang="en-US" altLang="ja-JP" sz="2400" i="1" dirty="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676A5839-23F3-2D40-A541-EBE67E61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47" name="Text Box 11">
            <a:extLst>
              <a:ext uri="{FF2B5EF4-FFF2-40B4-BE49-F238E27FC236}">
                <a16:creationId xmlns:a16="http://schemas.microsoft.com/office/drawing/2014/main" id="{5FA4222B-E626-844C-A8DD-91054F11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114" y="1824980"/>
            <a:ext cx="141577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モロコシ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EAE31315-4829-DE43-A1F7-0F7EAB188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サバンナ農耕文化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(5)</a:t>
            </a:r>
          </a:p>
        </p:txBody>
      </p:sp>
      <p:sp>
        <p:nvSpPr>
          <p:cNvPr id="528387" name="Text Box 3">
            <a:extLst>
              <a:ext uri="{FF2B5EF4-FFF2-40B4-BE49-F238E27FC236}">
                <a16:creationId xmlns:a16="http://schemas.microsoft.com/office/drawing/2014/main" id="{9212C4A0-8537-AE4E-9FF4-4068F70E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雑穀類の起源地</a:t>
            </a:r>
          </a:p>
        </p:txBody>
      </p:sp>
      <p:sp>
        <p:nvSpPr>
          <p:cNvPr id="528388" name="Text Box 4">
            <a:extLst>
              <a:ext uri="{FF2B5EF4-FFF2-40B4-BE49-F238E27FC236}">
                <a16:creationId xmlns:a16="http://schemas.microsoft.com/office/drawing/2014/main" id="{4C19FF7E-C385-0345-8EC9-C082CE3E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093913"/>
            <a:ext cx="12509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インド</a:t>
            </a:r>
          </a:p>
        </p:txBody>
      </p:sp>
      <p:sp>
        <p:nvSpPr>
          <p:cNvPr id="528389" name="Text Box 5">
            <a:extLst>
              <a:ext uri="{FF2B5EF4-FFF2-40B4-BE49-F238E27FC236}">
                <a16:creationId xmlns:a16="http://schemas.microsoft.com/office/drawing/2014/main" id="{D806A39E-E5F7-0346-B893-B2B8E0D3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138134"/>
            <a:ext cx="542007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Panicum </a:t>
            </a:r>
            <a:r>
              <a:rPr lang="en-US" altLang="ja-JP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miliaceum</a:t>
            </a:r>
            <a:r>
              <a:rPr lang="en-US" altLang="ja-JP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, </a:t>
            </a:r>
            <a:r>
              <a:rPr lang="en-US" altLang="ja-JP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Setaria</a:t>
            </a:r>
            <a:r>
              <a:rPr lang="en-US" altLang="ja-JP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</a:t>
            </a:r>
            <a:r>
              <a:rPr lang="en-US" altLang="ja-JP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italica</a:t>
            </a:r>
            <a:endParaRPr lang="en-US" altLang="ja-JP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pic>
        <p:nvPicPr>
          <p:cNvPr id="28677" name="Picture 7">
            <a:extLst>
              <a:ext uri="{FF2B5EF4-FFF2-40B4-BE49-F238E27FC236}">
                <a16:creationId xmlns:a16="http://schemas.microsoft.com/office/drawing/2014/main" id="{21EE4613-DBF0-144C-B621-207C3D95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003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AE055B21-7EC1-A845-9810-B9D58963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9">
            <a:extLst>
              <a:ext uri="{FF2B5EF4-FFF2-40B4-BE49-F238E27FC236}">
                <a16:creationId xmlns:a16="http://schemas.microsoft.com/office/drawing/2014/main" id="{88F53CD5-1874-5B4F-8911-C820C965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7940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8394" name="Picture 10">
            <a:extLst>
              <a:ext uri="{FF2B5EF4-FFF2-40B4-BE49-F238E27FC236}">
                <a16:creationId xmlns:a16="http://schemas.microsoft.com/office/drawing/2014/main" id="{9862484C-4FAE-374C-BF8F-BAAF4E77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24" y="1110006"/>
            <a:ext cx="18478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8395" name="Picture 11">
            <a:extLst>
              <a:ext uri="{FF2B5EF4-FFF2-40B4-BE49-F238E27FC236}">
                <a16:creationId xmlns:a16="http://schemas.microsoft.com/office/drawing/2014/main" id="{AA406478-27C3-3F4D-B7E3-4E639EA6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24" y="3929406"/>
            <a:ext cx="1873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8396" name="Text Box 12">
            <a:extLst>
              <a:ext uri="{FF2B5EF4-FFF2-40B4-BE49-F238E27FC236}">
                <a16:creationId xmlns:a16="http://schemas.microsoft.com/office/drawing/2014/main" id="{F2CE2FFE-6C92-6A46-A010-B582F4FF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451" y="1752600"/>
            <a:ext cx="17235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キビ（黍）</a:t>
            </a:r>
          </a:p>
        </p:txBody>
      </p:sp>
      <p:sp>
        <p:nvSpPr>
          <p:cNvPr id="528397" name="Text Box 13">
            <a:extLst>
              <a:ext uri="{FF2B5EF4-FFF2-40B4-BE49-F238E27FC236}">
                <a16:creationId xmlns:a16="http://schemas.microsoft.com/office/drawing/2014/main" id="{E21F1B92-E5DD-564D-812B-36A7D9B7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0"/>
            <a:ext cx="17235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アワ（粟）</a:t>
            </a:r>
          </a:p>
        </p:txBody>
      </p:sp>
      <p:sp>
        <p:nvSpPr>
          <p:cNvPr id="528398" name="Text Box 14">
            <a:extLst>
              <a:ext uri="{FF2B5EF4-FFF2-40B4-BE49-F238E27FC236}">
                <a16:creationId xmlns:a16="http://schemas.microsoft.com/office/drawing/2014/main" id="{F5495D2F-80FE-3B45-8A2A-D2115BA7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458788" cy="101282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ヌカキビ</a:t>
            </a:r>
          </a:p>
        </p:txBody>
      </p:sp>
      <p:sp>
        <p:nvSpPr>
          <p:cNvPr id="528399" name="Text Box 15">
            <a:extLst>
              <a:ext uri="{FF2B5EF4-FFF2-40B4-BE49-F238E27FC236}">
                <a16:creationId xmlns:a16="http://schemas.microsoft.com/office/drawing/2014/main" id="{EA445B03-6C22-9248-B80F-0D8EEC2B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458788" cy="147320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エノコログサ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8" grpId="0"/>
      <p:bldP spid="5283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>
            <a:extLst>
              <a:ext uri="{FF2B5EF4-FFF2-40B4-BE49-F238E27FC236}">
                <a16:creationId xmlns:a16="http://schemas.microsoft.com/office/drawing/2014/main" id="{AF153BDD-AD00-0343-9ED5-F3E36860B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サバンナ農耕文化</a:t>
            </a:r>
            <a:r>
              <a:rPr kumimoji="1" lang="en-US" altLang="ja-JP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(6)</a:t>
            </a:r>
          </a:p>
        </p:txBody>
      </p:sp>
      <p:sp>
        <p:nvSpPr>
          <p:cNvPr id="530435" name="Text Box 3">
            <a:extLst>
              <a:ext uri="{FF2B5EF4-FFF2-40B4-BE49-F238E27FC236}">
                <a16:creationId xmlns:a16="http://schemas.microsoft.com/office/drawing/2014/main" id="{14D474DB-05BA-2F4D-B6C3-2033D1B2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67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雑穀類の起源地</a:t>
            </a:r>
          </a:p>
        </p:txBody>
      </p:sp>
      <p:sp>
        <p:nvSpPr>
          <p:cNvPr id="530436" name="Text Box 4">
            <a:extLst>
              <a:ext uri="{FF2B5EF4-FFF2-40B4-BE49-F238E27FC236}">
                <a16:creationId xmlns:a16="http://schemas.microsoft.com/office/drawing/2014/main" id="{15E7585F-02CA-8246-AA0E-181B3C21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149475"/>
            <a:ext cx="3232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中国西北部・黄河流域</a:t>
            </a:r>
          </a:p>
        </p:txBody>
      </p:sp>
      <p:sp>
        <p:nvSpPr>
          <p:cNvPr id="530437" name="Text Box 5">
            <a:extLst>
              <a:ext uri="{FF2B5EF4-FFF2-40B4-BE49-F238E27FC236}">
                <a16:creationId xmlns:a16="http://schemas.microsoft.com/office/drawing/2014/main" id="{E1DFBA90-4E48-F545-A3DA-2D86B8B2B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09800"/>
            <a:ext cx="289053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Echinochloa</a:t>
            </a:r>
            <a:r>
              <a:rPr lang="en-US" altLang="ja-JP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utilis</a:t>
            </a:r>
            <a:endParaRPr lang="en-US" altLang="ja-JP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530443" name="Text Box 11">
            <a:extLst>
              <a:ext uri="{FF2B5EF4-FFF2-40B4-BE49-F238E27FC236}">
                <a16:creationId xmlns:a16="http://schemas.microsoft.com/office/drawing/2014/main" id="{DE4E7EB1-9B97-6A42-BDA6-016F88DE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092" y="1824980"/>
            <a:ext cx="17235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ヒエ（稗）</a:t>
            </a:r>
          </a:p>
        </p:txBody>
      </p:sp>
      <p:pic>
        <p:nvPicPr>
          <p:cNvPr id="30726" name="Picture 15">
            <a:extLst>
              <a:ext uri="{FF2B5EF4-FFF2-40B4-BE49-F238E27FC236}">
                <a16:creationId xmlns:a16="http://schemas.microsoft.com/office/drawing/2014/main" id="{EB2C82B5-4A39-0E45-A361-D8CA4B0C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6">
            <a:extLst>
              <a:ext uri="{FF2B5EF4-FFF2-40B4-BE49-F238E27FC236}">
                <a16:creationId xmlns:a16="http://schemas.microsoft.com/office/drawing/2014/main" id="{11467F6D-AE83-3746-9581-7DE84DC0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657600"/>
            <a:ext cx="1701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0449" name="Picture 17">
            <a:extLst>
              <a:ext uri="{FF2B5EF4-FFF2-40B4-BE49-F238E27FC236}">
                <a16:creationId xmlns:a16="http://schemas.microsoft.com/office/drawing/2014/main" id="{7974E739-6F2F-5F4B-9CFC-E92E5C70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1161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0451" name="Text Box 19">
            <a:extLst>
              <a:ext uri="{FF2B5EF4-FFF2-40B4-BE49-F238E27FC236}">
                <a16:creationId xmlns:a16="http://schemas.microsoft.com/office/drawing/2014/main" id="{6C4D1F97-31A1-2144-BCFE-A2BE2DA8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91225"/>
            <a:ext cx="241444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　　　</a:t>
            </a:r>
            <a:r>
              <a:rPr lang="ja-JP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イヌビエ</a:t>
            </a:r>
            <a:endParaRPr lang="ja-JP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defRPr/>
            </a:pPr>
            <a:r>
              <a:rPr lang="en-US" altLang="ja-JP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Echinochloa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crus-</a:t>
            </a:r>
            <a:r>
              <a:rPr lang="en-US" altLang="ja-JP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galli</a:t>
            </a:r>
            <a:endParaRPr lang="en-US" altLang="ja-JP" sz="1400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51" grpId="0"/>
    </p:bldLst>
  </p:timing>
</p:sld>
</file>

<file path=ppt/theme/theme1.xml><?xml version="1.0" encoding="utf-8"?>
<a:theme xmlns:a="http://schemas.openxmlformats.org/drawingml/2006/main" name="Chute">
  <a:themeElements>
    <a:clrScheme name="">
      <a:dk1>
        <a:srgbClr val="003366"/>
      </a:dk1>
      <a:lt1>
        <a:srgbClr val="FFFFFF"/>
      </a:lt1>
      <a:dk2>
        <a:srgbClr val="51ABD0"/>
      </a:dk2>
      <a:lt2>
        <a:srgbClr val="FFFFFF"/>
      </a:lt2>
      <a:accent1>
        <a:srgbClr val="9966FF"/>
      </a:accent1>
      <a:accent2>
        <a:srgbClr val="00CC66"/>
      </a:accent2>
      <a:accent3>
        <a:srgbClr val="B3D2E4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hut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hute 1">
        <a:dk1>
          <a:srgbClr val="000000"/>
        </a:dk1>
        <a:lt1>
          <a:srgbClr val="FFFFFF"/>
        </a:lt1>
        <a:dk2>
          <a:srgbClr val="51ABD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3D2E4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2">
        <a:dk1>
          <a:srgbClr val="010199"/>
        </a:dk1>
        <a:lt1>
          <a:srgbClr val="FFFFFF"/>
        </a:lt1>
        <a:dk2>
          <a:srgbClr val="51ABD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3D2E4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393</Words>
  <Application>Microsoft Macintosh PowerPoint</Application>
  <PresentationFormat>画面に合わせる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Hiragino Mincho ProN W3</vt:lpstr>
      <vt:lpstr>MS Gothic</vt:lpstr>
      <vt:lpstr>ヒラギノ明朝 Pro W6</vt:lpstr>
      <vt:lpstr>Arial</vt:lpstr>
      <vt:lpstr>Tahoma</vt:lpstr>
      <vt:lpstr>Times New Roman</vt:lpstr>
      <vt:lpstr>Wingdings</vt:lpstr>
      <vt:lpstr>Chute</vt:lpstr>
      <vt:lpstr>民 族 植 物 学10</vt:lpstr>
      <vt:lpstr>PowerPoint プレゼンテーション</vt:lpstr>
      <vt:lpstr>世界の主要作物</vt:lpstr>
      <vt:lpstr>サバンナ農耕文化(1)</vt:lpstr>
      <vt:lpstr>サバンナ農耕文化(2)</vt:lpstr>
      <vt:lpstr>サバンナ農耕文化(3)</vt:lpstr>
      <vt:lpstr>サバンナ農耕文化(4)</vt:lpstr>
      <vt:lpstr>サバンナ農耕文化(5)</vt:lpstr>
      <vt:lpstr>サバンナ農耕文化(6)</vt:lpstr>
    </vt:vector>
  </TitlesOfParts>
  <Company>帝京大学薬学部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薬 用 植 物 学</dc:title>
  <cp:lastModifiedBy>木下 いづみ</cp:lastModifiedBy>
  <cp:revision>316</cp:revision>
  <dcterms:modified xsi:type="dcterms:W3CDTF">2021-02-08T12:21:46Z</dcterms:modified>
</cp:coreProperties>
</file>