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1"/>
  </p:sldMasterIdLst>
  <p:notesMasterIdLst>
    <p:notesMasterId r:id="rId9"/>
  </p:notesMasterIdLst>
  <p:sldIdLst>
    <p:sldId id="444" r:id="rId2"/>
    <p:sldId id="443" r:id="rId3"/>
    <p:sldId id="445" r:id="rId4"/>
    <p:sldId id="446" r:id="rId5"/>
    <p:sldId id="447" r:id="rId6"/>
    <p:sldId id="448" r:id="rId7"/>
    <p:sldId id="449" r:id="rId8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umimoji="1" b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0000"/>
    <a:srgbClr val="FFFD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0" autoAdjust="0"/>
    <p:restoredTop sz="94674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38D6392A-986F-BB42-9208-679BA4009D3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51EBA39-73DD-AC44-81A2-A33389A31AA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8A804650-AF3B-694E-89EC-D1C7491365B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3FE4D20C-97ED-6F42-AC6D-8515C588A74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F2EAA0C5-F22D-1748-91B4-D5B846C489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8C15F3FA-E723-F841-95E6-48F292DFAC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/>
            </a:lvl1pPr>
          </a:lstStyle>
          <a:p>
            <a:pPr>
              <a:defRPr/>
            </a:pPr>
            <a:fld id="{FE0EAE12-37F2-104A-9B94-E605B553A9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DA8D5F53-AA03-1D4F-B398-75A3178E1B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17F6DE-FDDC-154D-B939-EDB87E455383}" type="slidenum">
              <a:rPr lang="en-US" altLang="ja-JP" b="0" smtClean="0"/>
              <a:pPr/>
              <a:t>1</a:t>
            </a:fld>
            <a:endParaRPr lang="en-US" altLang="ja-JP" b="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6F1189FB-5796-A240-85D1-6F7C15AEF2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C163767-787A-4E40-911E-B93AD11C9A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3DBA6724-F924-AC41-9B53-EF7D40A5DB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C4FA213-6602-6A48-8261-668E23DB54B9}" type="slidenum">
              <a:rPr lang="en-US" altLang="ja-JP" b="0" smtClean="0"/>
              <a:pPr/>
              <a:t>2</a:t>
            </a:fld>
            <a:endParaRPr lang="en-US" altLang="ja-JP" b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736981D5-5E5C-1949-A827-10D703323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2C1E3F92-E37E-1944-AE45-AD8FED2A98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BC614B75-B24E-A945-A875-8246215B79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9033F1E-D7A6-7245-96F6-7BB16A12B3F8}" type="slidenum">
              <a:rPr lang="en-US" altLang="ja-JP" b="0" smtClean="0"/>
              <a:pPr/>
              <a:t>3</a:t>
            </a:fld>
            <a:endParaRPr lang="en-US" altLang="ja-JP" b="0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E6FEDCC7-00C6-B240-9B40-EEF18B7E92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9DECE37-9F0C-374B-8E80-D642171D18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ACE31B76-2365-644B-9801-91353C075A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DFB6F9-17C1-F643-A1A4-53CDB9C7FD3B}" type="slidenum">
              <a:rPr lang="en-US" altLang="ja-JP" b="0" smtClean="0"/>
              <a:pPr/>
              <a:t>4</a:t>
            </a:fld>
            <a:endParaRPr lang="en-US" altLang="ja-JP" b="0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2474437C-611B-114C-BF58-7BCB32099F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280BCC6E-CD13-304F-87D5-5D6935C7E2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7">
            <a:extLst>
              <a:ext uri="{FF2B5EF4-FFF2-40B4-BE49-F238E27FC236}">
                <a16:creationId xmlns:a16="http://schemas.microsoft.com/office/drawing/2014/main" id="{8F8B35FA-7877-154B-86DF-BD5D41A1E7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EB20FB-C3F1-874F-94B7-FC7F954F114C}" type="slidenum">
              <a:rPr lang="en-US" altLang="ja-JP" b="0" smtClean="0"/>
              <a:pPr/>
              <a:t>5</a:t>
            </a:fld>
            <a:endParaRPr lang="en-US" altLang="ja-JP" b="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2DBB5E9-73AC-8C46-B08E-2A0F2707C0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AB3716B5-F045-FB4F-A359-83A5A95533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>
            <a:extLst>
              <a:ext uri="{FF2B5EF4-FFF2-40B4-BE49-F238E27FC236}">
                <a16:creationId xmlns:a16="http://schemas.microsoft.com/office/drawing/2014/main" id="{2488F65F-A3C7-9345-8AE0-FDBAFD39EF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633F8DB-AAEB-BE4D-BCBC-2C905C3B2912}" type="slidenum">
              <a:rPr lang="en-US" altLang="ja-JP" b="0" smtClean="0"/>
              <a:pPr/>
              <a:t>6</a:t>
            </a:fld>
            <a:endParaRPr lang="en-US" altLang="ja-JP" b="0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15558E88-8EC0-E945-8634-A78A1F837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64801F46-E84B-934C-811E-7F91565AC8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>
            <a:extLst>
              <a:ext uri="{FF2B5EF4-FFF2-40B4-BE49-F238E27FC236}">
                <a16:creationId xmlns:a16="http://schemas.microsoft.com/office/drawing/2014/main" id="{1CCA774B-0055-094E-B060-4DB21867AF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713F6D1-4F55-0646-A8A2-BDEE513CB396}" type="slidenum">
              <a:rPr lang="en-US" altLang="ja-JP" b="0" smtClean="0"/>
              <a:pPr/>
              <a:t>7</a:t>
            </a:fld>
            <a:endParaRPr lang="en-US" altLang="ja-JP" b="0"/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4D06211E-1A90-D64D-AF41-A3546B43DC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9836EB91-5445-D54B-9320-EBA6663A10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/>
              <a:t>マスタ タイトルの書式設定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ja-JP" altLang="en-US" noProof="0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46764D-59B6-724A-8048-80FD9B3F62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53BF54-57AC-DE42-AF34-28E7EF19B9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866EBD-841C-BE48-9D11-11DFBAAAF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03EB6F-801E-5640-8B82-9DC8438B336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6447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3E0363-5D9C-6F4B-9EF0-5A7402ED63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AE40A1-680F-2042-9987-D306A2E350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3D6D73-FEA4-A746-A4ED-71C8C4E9B8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49B60-4F98-954C-BE2B-52AC557AED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23761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EB90F5-27E9-6E46-85F0-C78C39EF07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C567F9-E38E-904A-913E-EFF53D23E3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C6DCBB-AEFC-7545-9758-AE30F8F7D9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9BEB7-6A3D-7B47-A78A-CD2F052A47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58646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5B470EA-1B2A-F846-90DA-E9AB380829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1734F6E-29FF-9D4A-8E52-EFC2DA6800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E4DBAA-D450-AA4B-B200-2B8D4E6BF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C17A9-B76E-4143-A67A-DF4328766B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7701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9415358-A54B-CC47-938F-1C4EF1532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C92820F-C65D-CA45-A68E-E8C02563DE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57C83-F380-7E4C-80EE-045C0EEC84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3E4FA-0584-1C40-89F4-DD6AA74DD6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5181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C1EB26-4EB6-F840-9F9D-8A0BBC15E2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A1474F-3EF9-AA4D-8F56-B8822DA79E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C3C76A-83E2-664C-BF8A-0B84DD7CC8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857D18-B762-BD47-ADFB-F1187F6EF0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57720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647A5F6-8257-874B-9260-9776124536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B8FBA51-1D4E-3E4B-89C1-F59F8182A1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29CD725-ACCA-C44A-A75B-E8BCFA1751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5D402-9732-D146-8255-1B8BABDF2C3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877814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16CA84-6E19-E245-A1EB-09998B167F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39ECC21-28C6-A748-8CF4-9FBE9626E9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FF1B831-E6DC-0849-BA12-100EA2E206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2E1D4-72E9-A14E-BFC3-17903E63E06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5077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06C86BA-6D01-104E-BD09-62F7648DC9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1367500-0658-444C-A816-55D870325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1FDB99-82E1-2B45-A63B-793BB1EE3E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E97A4-BDB9-9E4C-9F2D-F3BD8C23F72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4813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5634A2-3E75-2F44-A32F-FE9B0FF23C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C16725-801F-AA48-A8BF-713180B231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6FE52D-F99C-A541-80CF-56FACBB4CD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FED97-5174-834E-8D75-7C86E2DE95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84934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06D588-09FF-A441-8046-C16F6F99E9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DF8FC6-435C-624E-919E-83D394C3BC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70A236-4A90-B04C-B493-CE0AEE61AB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86AE1-5F8A-DB46-8986-6B598EC288D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65257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19BD204-CAE1-A643-A0CD-FE04001B24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971118B-6D3E-FE4F-A694-854742FD5D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79874FF2-1AB2-4E4B-8B1C-A8847E63EA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 b="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DFA65D43-F02E-0B4D-99D3-81F92ACB974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 b="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1270" name="Rectangle 6">
            <a:extLst>
              <a:ext uri="{FF2B5EF4-FFF2-40B4-BE49-F238E27FC236}">
                <a16:creationId xmlns:a16="http://schemas.microsoft.com/office/drawing/2014/main" id="{9C54E1F2-44DE-C540-8F54-FF04525DCA3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rgbClr val="80808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 b="0">
                <a:latin typeface="+mn-lt"/>
              </a:defRPr>
            </a:lvl1pPr>
          </a:lstStyle>
          <a:p>
            <a:pPr>
              <a:defRPr/>
            </a:pPr>
            <a:fld id="{C9731C63-30CB-9E46-8792-CD5D0E4E80A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s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Font typeface="Wingdings" pitchFamily="2" charset="2"/>
        <a:buChar char="s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s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>
            <a:extLst>
              <a:ext uri="{FF2B5EF4-FFF2-40B4-BE49-F238E27FC236}">
                <a16:creationId xmlns:a16="http://schemas.microsoft.com/office/drawing/2014/main" id="{3E57CC0A-96F7-3247-80F2-6C3A3D4C14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サバンナ農耕文化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(7)</a:t>
            </a:r>
          </a:p>
        </p:txBody>
      </p:sp>
      <p:sp>
        <p:nvSpPr>
          <p:cNvPr id="534531" name="Text Box 3">
            <a:extLst>
              <a:ext uri="{FF2B5EF4-FFF2-40B4-BE49-F238E27FC236}">
                <a16:creationId xmlns:a16="http://schemas.microsoft.com/office/drawing/2014/main" id="{42802F4C-7A92-0147-AC8F-679401F395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36700"/>
            <a:ext cx="26733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●</a:t>
            </a: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豆類の起源地</a:t>
            </a:r>
          </a:p>
        </p:txBody>
      </p:sp>
      <p:pic>
        <p:nvPicPr>
          <p:cNvPr id="32771" name="Picture 14">
            <a:extLst>
              <a:ext uri="{FF2B5EF4-FFF2-40B4-BE49-F238E27FC236}">
                <a16:creationId xmlns:a16="http://schemas.microsoft.com/office/drawing/2014/main" id="{1131D704-003F-2B4F-B0AF-7195133E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24200"/>
            <a:ext cx="21336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15">
            <a:extLst>
              <a:ext uri="{FF2B5EF4-FFF2-40B4-BE49-F238E27FC236}">
                <a16:creationId xmlns:a16="http://schemas.microsoft.com/office/drawing/2014/main" id="{E3C04F8D-2B7A-AD44-8916-EDC2FA13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124200"/>
            <a:ext cx="28194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3" name="Picture 16">
            <a:extLst>
              <a:ext uri="{FF2B5EF4-FFF2-40B4-BE49-F238E27FC236}">
                <a16:creationId xmlns:a16="http://schemas.microsoft.com/office/drawing/2014/main" id="{1BC091FE-0CC4-A84D-ADD3-E403F98C1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319713"/>
            <a:ext cx="2044700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4" name="Picture 17">
            <a:extLst>
              <a:ext uri="{FF2B5EF4-FFF2-40B4-BE49-F238E27FC236}">
                <a16:creationId xmlns:a16="http://schemas.microsoft.com/office/drawing/2014/main" id="{071D7E4B-44CE-E442-B1B4-45E7F1AA9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32004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18">
            <a:extLst>
              <a:ext uri="{FF2B5EF4-FFF2-40B4-BE49-F238E27FC236}">
                <a16:creationId xmlns:a16="http://schemas.microsoft.com/office/drawing/2014/main" id="{55A836BC-7782-EA41-B15B-BEDCAE699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284788"/>
            <a:ext cx="1828800" cy="157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4549" name="Text Box 21">
            <a:extLst>
              <a:ext uri="{FF2B5EF4-FFF2-40B4-BE49-F238E27FC236}">
                <a16:creationId xmlns:a16="http://schemas.microsoft.com/office/drawing/2014/main" id="{728AA537-7835-A749-BFA8-378F847D00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1644650"/>
            <a:ext cx="3740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ニジェール、照葉樹林農耕地帯</a:t>
            </a:r>
          </a:p>
        </p:txBody>
      </p:sp>
      <p:sp>
        <p:nvSpPr>
          <p:cNvPr id="534550" name="Text Box 22">
            <a:extLst>
              <a:ext uri="{FF2B5EF4-FFF2-40B4-BE49-F238E27FC236}">
                <a16:creationId xmlns:a16="http://schemas.microsoft.com/office/drawing/2014/main" id="{E4D38462-CC1E-4C47-A9EC-44139DB352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0"/>
            <a:ext cx="180690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　ササゲ</a:t>
            </a:r>
          </a:p>
          <a:p>
            <a:pPr eaLnBrk="1" hangingPunct="1">
              <a:defRPr/>
            </a:pPr>
            <a:r>
              <a:rPr lang="en-US" altLang="ja-JP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Vigna sinensis</a:t>
            </a:r>
            <a:endParaRPr lang="en-US" altLang="ja-JP" u="sng" dirty="0"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34551" name="Text Box 23">
            <a:extLst>
              <a:ext uri="{FF2B5EF4-FFF2-40B4-BE49-F238E27FC236}">
                <a16:creationId xmlns:a16="http://schemas.microsoft.com/office/drawing/2014/main" id="{B36BBEE7-1C9E-AF4C-9510-DEE5864E08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2286000"/>
            <a:ext cx="1946367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　アズキ</a:t>
            </a:r>
          </a:p>
          <a:p>
            <a:pPr eaLnBrk="1" hangingPunct="1">
              <a:defRPr/>
            </a:pPr>
            <a:r>
              <a:rPr lang="en-US" altLang="ja-JP" i="1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Vigna angularis</a:t>
            </a:r>
          </a:p>
        </p:txBody>
      </p:sp>
      <p:sp>
        <p:nvSpPr>
          <p:cNvPr id="534552" name="Text Box 24">
            <a:extLst>
              <a:ext uri="{FF2B5EF4-FFF2-40B4-BE49-F238E27FC236}">
                <a16:creationId xmlns:a16="http://schemas.microsoft.com/office/drawing/2014/main" id="{348E726D-3598-B142-A2A8-8C2CDC7E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292350"/>
            <a:ext cx="1595309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　</a:t>
            </a:r>
            <a:r>
              <a:rPr lang="ja-JP" altLang="ja-JP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ダイズ</a:t>
            </a:r>
          </a:p>
          <a:p>
            <a:pPr eaLnBrk="1" hangingPunct="1">
              <a:defRPr/>
            </a:pPr>
            <a:r>
              <a:rPr lang="en-US" altLang="ja-JP" i="1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Glycine max</a:t>
            </a:r>
          </a:p>
        </p:txBody>
      </p:sp>
      <p:pic>
        <p:nvPicPr>
          <p:cNvPr id="534553" name="Picture 25">
            <a:extLst>
              <a:ext uri="{FF2B5EF4-FFF2-40B4-BE49-F238E27FC236}">
                <a16:creationId xmlns:a16="http://schemas.microsoft.com/office/drawing/2014/main" id="{34D8A55B-ECC5-D344-B405-60A097821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205706"/>
            <a:ext cx="28194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4554" name="Picture 26">
            <a:extLst>
              <a:ext uri="{FF2B5EF4-FFF2-40B4-BE49-F238E27FC236}">
                <a16:creationId xmlns:a16="http://schemas.microsoft.com/office/drawing/2014/main" id="{E403892D-F7CD-9943-B5F4-C3169EA57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654" y="1185450"/>
            <a:ext cx="28956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4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4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34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4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4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34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2" name="Rectangle 2">
            <a:extLst>
              <a:ext uri="{FF2B5EF4-FFF2-40B4-BE49-F238E27FC236}">
                <a16:creationId xmlns:a16="http://schemas.microsoft.com/office/drawing/2014/main" id="{7A6590EA-930F-574D-BE23-73B2A30142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サバンナ農耕文化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(8)</a:t>
            </a:r>
          </a:p>
        </p:txBody>
      </p:sp>
      <p:sp>
        <p:nvSpPr>
          <p:cNvPr id="532483" name="Text Box 3">
            <a:extLst>
              <a:ext uri="{FF2B5EF4-FFF2-40B4-BE49-F238E27FC236}">
                <a16:creationId xmlns:a16="http://schemas.microsoft.com/office/drawing/2014/main" id="{7C6FF405-0BAD-6248-B63E-0707D2201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36700"/>
            <a:ext cx="30289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●</a:t>
            </a: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果菜類の起源地</a:t>
            </a:r>
          </a:p>
        </p:txBody>
      </p:sp>
      <p:sp>
        <p:nvSpPr>
          <p:cNvPr id="532484" name="Text Box 4">
            <a:extLst>
              <a:ext uri="{FF2B5EF4-FFF2-40B4-BE49-F238E27FC236}">
                <a16:creationId xmlns:a16="http://schemas.microsoft.com/office/drawing/2014/main" id="{07EF5F81-F6F0-AF46-9B6E-29E7BF7BF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6075" y="2149475"/>
            <a:ext cx="17081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ニジェール</a:t>
            </a:r>
          </a:p>
        </p:txBody>
      </p:sp>
      <p:sp>
        <p:nvSpPr>
          <p:cNvPr id="532485" name="Text Box 5">
            <a:extLst>
              <a:ext uri="{FF2B5EF4-FFF2-40B4-BE49-F238E27FC236}">
                <a16:creationId xmlns:a16="http://schemas.microsoft.com/office/drawing/2014/main" id="{31F5D00F-1DF7-CA4B-9770-CD0235CA5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209800"/>
            <a:ext cx="2265364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Citrullus vulgare</a:t>
            </a:r>
            <a:endParaRPr lang="en-US" altLang="ja-JP" sz="2000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32486" name="Text Box 6">
            <a:extLst>
              <a:ext uri="{FF2B5EF4-FFF2-40B4-BE49-F238E27FC236}">
                <a16:creationId xmlns:a16="http://schemas.microsoft.com/office/drawing/2014/main" id="{0F79E2B1-0F24-BE45-B1D5-B0F09C798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828800"/>
            <a:ext cx="233910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スイカ（西瓜）</a:t>
            </a:r>
          </a:p>
        </p:txBody>
      </p:sp>
      <p:sp>
        <p:nvSpPr>
          <p:cNvPr id="532491" name="Text Box 11">
            <a:extLst>
              <a:ext uri="{FF2B5EF4-FFF2-40B4-BE49-F238E27FC236}">
                <a16:creationId xmlns:a16="http://schemas.microsoft.com/office/drawing/2014/main" id="{26CC1232-DD3A-B04D-97EA-4830971AC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2209800"/>
            <a:ext cx="2518638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 i="1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Hibiscus esculenta</a:t>
            </a:r>
            <a:endParaRPr lang="en-US" altLang="ja-JP" sz="2000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32492" name="Text Box 12">
            <a:extLst>
              <a:ext uri="{FF2B5EF4-FFF2-40B4-BE49-F238E27FC236}">
                <a16:creationId xmlns:a16="http://schemas.microsoft.com/office/drawing/2014/main" id="{E293C53C-8CC1-444A-8D06-671B1A2B2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828800"/>
            <a:ext cx="110799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オクラ</a:t>
            </a:r>
          </a:p>
        </p:txBody>
      </p:sp>
      <p:pic>
        <p:nvPicPr>
          <p:cNvPr id="34824" name="Picture 13">
            <a:extLst>
              <a:ext uri="{FF2B5EF4-FFF2-40B4-BE49-F238E27FC236}">
                <a16:creationId xmlns:a16="http://schemas.microsoft.com/office/drawing/2014/main" id="{985C7841-5271-7240-8164-435C8942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670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5" name="Picture 14">
            <a:extLst>
              <a:ext uri="{FF2B5EF4-FFF2-40B4-BE49-F238E27FC236}">
                <a16:creationId xmlns:a16="http://schemas.microsoft.com/office/drawing/2014/main" id="{F0387B56-33D5-1842-9571-89B42831A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565650"/>
            <a:ext cx="241935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6" name="Picture 15">
            <a:extLst>
              <a:ext uri="{FF2B5EF4-FFF2-40B4-BE49-F238E27FC236}">
                <a16:creationId xmlns:a16="http://schemas.microsoft.com/office/drawing/2014/main" id="{BED0E3E6-36A8-594F-BCAA-3F8D05B01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667000"/>
            <a:ext cx="2514600" cy="200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7" name="Picture 16">
            <a:extLst>
              <a:ext uri="{FF2B5EF4-FFF2-40B4-BE49-F238E27FC236}">
                <a16:creationId xmlns:a16="http://schemas.microsoft.com/office/drawing/2014/main" id="{5754D528-BFC6-DF42-9879-2D731BEA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827588"/>
            <a:ext cx="2540000" cy="203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497" name="Text Box 17">
            <a:extLst>
              <a:ext uri="{FF2B5EF4-FFF2-40B4-BE49-F238E27FC236}">
                <a16:creationId xmlns:a16="http://schemas.microsoft.com/office/drawing/2014/main" id="{2BBFF32C-FFA9-4A44-89DE-849604786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581400"/>
            <a:ext cx="2622550" cy="8223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果菜類遺伝資源の</a:t>
            </a:r>
          </a:p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世界的宝庫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8" name="Rectangle 2">
            <a:extLst>
              <a:ext uri="{FF2B5EF4-FFF2-40B4-BE49-F238E27FC236}">
                <a16:creationId xmlns:a16="http://schemas.microsoft.com/office/drawing/2014/main" id="{9F9EAE57-746E-1947-87B6-807F2CB372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サバンナ農耕文化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(9)</a:t>
            </a:r>
          </a:p>
        </p:txBody>
      </p:sp>
      <p:sp>
        <p:nvSpPr>
          <p:cNvPr id="536579" name="Text Box 3">
            <a:extLst>
              <a:ext uri="{FF2B5EF4-FFF2-40B4-BE49-F238E27FC236}">
                <a16:creationId xmlns:a16="http://schemas.microsoft.com/office/drawing/2014/main" id="{9382B036-D37E-6841-A986-EC8C0CC24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36700"/>
            <a:ext cx="30289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●</a:t>
            </a: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果菜類の起源地</a:t>
            </a:r>
          </a:p>
        </p:txBody>
      </p:sp>
      <p:sp>
        <p:nvSpPr>
          <p:cNvPr id="536580" name="Text Box 4">
            <a:extLst>
              <a:ext uri="{FF2B5EF4-FFF2-40B4-BE49-F238E27FC236}">
                <a16:creationId xmlns:a16="http://schemas.microsoft.com/office/drawing/2014/main" id="{B63E7FA5-878A-364B-8050-9CE8D85C8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600200"/>
            <a:ext cx="1098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インド</a:t>
            </a:r>
          </a:p>
        </p:txBody>
      </p:sp>
      <p:sp>
        <p:nvSpPr>
          <p:cNvPr id="536581" name="Text Box 5">
            <a:extLst>
              <a:ext uri="{FF2B5EF4-FFF2-40B4-BE49-F238E27FC236}">
                <a16:creationId xmlns:a16="http://schemas.microsoft.com/office/drawing/2014/main" id="{D2B88158-FBFE-F84B-8936-E9525B510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36838"/>
            <a:ext cx="2728632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Solanum melongena</a:t>
            </a:r>
            <a:endParaRPr lang="en-US" altLang="ja-JP" sz="2000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36582" name="Text Box 6">
            <a:extLst>
              <a:ext uri="{FF2B5EF4-FFF2-40B4-BE49-F238E27FC236}">
                <a16:creationId xmlns:a16="http://schemas.microsoft.com/office/drawing/2014/main" id="{A6942F9A-D6D9-1F46-9AE5-0DA5430A2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09800"/>
            <a:ext cx="2031325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ナス（茄子）</a:t>
            </a:r>
          </a:p>
        </p:txBody>
      </p:sp>
      <p:sp>
        <p:nvSpPr>
          <p:cNvPr id="536583" name="Text Box 7">
            <a:extLst>
              <a:ext uri="{FF2B5EF4-FFF2-40B4-BE49-F238E27FC236}">
                <a16:creationId xmlns:a16="http://schemas.microsoft.com/office/drawing/2014/main" id="{4790E093-71CE-614D-8157-1635FB1E8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2667000"/>
            <a:ext cx="1952779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 i="1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Cucumis mela</a:t>
            </a:r>
            <a:endParaRPr lang="en-US" altLang="ja-JP" sz="2000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36584" name="Text Box 8">
            <a:extLst>
              <a:ext uri="{FF2B5EF4-FFF2-40B4-BE49-F238E27FC236}">
                <a16:creationId xmlns:a16="http://schemas.microsoft.com/office/drawing/2014/main" id="{9A2B1614-2A33-8540-8599-413E50711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209800"/>
            <a:ext cx="172354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マクワウリ</a:t>
            </a:r>
          </a:p>
        </p:txBody>
      </p:sp>
      <p:sp>
        <p:nvSpPr>
          <p:cNvPr id="536585" name="Text Box 9">
            <a:extLst>
              <a:ext uri="{FF2B5EF4-FFF2-40B4-BE49-F238E27FC236}">
                <a16:creationId xmlns:a16="http://schemas.microsoft.com/office/drawing/2014/main" id="{097F4685-C1FC-2C43-9554-9C6EFC0EF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667000"/>
            <a:ext cx="2076209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 i="1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Cucumis sativa</a:t>
            </a:r>
            <a:endParaRPr lang="en-US" altLang="ja-JP" sz="2000" i="1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36586" name="Text Box 10">
            <a:extLst>
              <a:ext uri="{FF2B5EF4-FFF2-40B4-BE49-F238E27FC236}">
                <a16:creationId xmlns:a16="http://schemas.microsoft.com/office/drawing/2014/main" id="{51955470-8737-A04D-A27B-C8B374864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2209800"/>
            <a:ext cx="141577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キュウリ</a:t>
            </a:r>
          </a:p>
        </p:txBody>
      </p:sp>
      <p:pic>
        <p:nvPicPr>
          <p:cNvPr id="36874" name="Picture 11">
            <a:extLst>
              <a:ext uri="{FF2B5EF4-FFF2-40B4-BE49-F238E27FC236}">
                <a16:creationId xmlns:a16="http://schemas.microsoft.com/office/drawing/2014/main" id="{64263DCD-BC94-024A-99F0-5EF32C70B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1538288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5" name="Picture 12">
            <a:extLst>
              <a:ext uri="{FF2B5EF4-FFF2-40B4-BE49-F238E27FC236}">
                <a16:creationId xmlns:a16="http://schemas.microsoft.com/office/drawing/2014/main" id="{7558B7A4-F1BA-A342-AD75-F8E013D4B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6" name="Picture 13">
            <a:extLst>
              <a:ext uri="{FF2B5EF4-FFF2-40B4-BE49-F238E27FC236}">
                <a16:creationId xmlns:a16="http://schemas.microsoft.com/office/drawing/2014/main" id="{E9992125-9013-9B40-9D01-E7132820D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067050"/>
            <a:ext cx="28956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7" name="Picture 14">
            <a:extLst>
              <a:ext uri="{FF2B5EF4-FFF2-40B4-BE49-F238E27FC236}">
                <a16:creationId xmlns:a16="http://schemas.microsoft.com/office/drawing/2014/main" id="{C6C0A110-FA62-024A-9F1C-384FA6EC6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314950"/>
            <a:ext cx="20574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8" name="Picture 17">
            <a:extLst>
              <a:ext uri="{FF2B5EF4-FFF2-40B4-BE49-F238E27FC236}">
                <a16:creationId xmlns:a16="http://schemas.microsoft.com/office/drawing/2014/main" id="{1A1351DD-98D5-9F4E-8F62-AC2495952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4200"/>
            <a:ext cx="2743200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79" name="Picture 18">
            <a:extLst>
              <a:ext uri="{FF2B5EF4-FFF2-40B4-BE49-F238E27FC236}">
                <a16:creationId xmlns:a16="http://schemas.microsoft.com/office/drawing/2014/main" id="{A312B4B5-E3F7-D04E-9E55-B7BAA7AB2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64150"/>
            <a:ext cx="2120900" cy="159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6595" name="Text Box 19">
            <a:extLst>
              <a:ext uri="{FF2B5EF4-FFF2-40B4-BE49-F238E27FC236}">
                <a16:creationId xmlns:a16="http://schemas.microsoft.com/office/drawing/2014/main" id="{11C9074C-5884-124F-BA93-D5C4A1696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9450" y="1600200"/>
            <a:ext cx="338455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アフリカと並ぶ遺伝資源の宝庫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>
            <a:extLst>
              <a:ext uri="{FF2B5EF4-FFF2-40B4-BE49-F238E27FC236}">
                <a16:creationId xmlns:a16="http://schemas.microsoft.com/office/drawing/2014/main" id="{EE70280B-BFE0-4A4E-B0A4-C09CF6F20A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サバンナ農耕文化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(10)</a:t>
            </a:r>
          </a:p>
        </p:txBody>
      </p:sp>
      <p:sp>
        <p:nvSpPr>
          <p:cNvPr id="538627" name="Text Box 3">
            <a:extLst>
              <a:ext uri="{FF2B5EF4-FFF2-40B4-BE49-F238E27FC236}">
                <a16:creationId xmlns:a16="http://schemas.microsoft.com/office/drawing/2014/main" id="{16126FDC-E484-2A4F-A055-48EC36560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231900"/>
            <a:ext cx="30289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●</a:t>
            </a: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果菜類の起源地</a:t>
            </a:r>
          </a:p>
        </p:txBody>
      </p:sp>
      <p:sp>
        <p:nvSpPr>
          <p:cNvPr id="538628" name="Text Box 4">
            <a:extLst>
              <a:ext uri="{FF2B5EF4-FFF2-40B4-BE49-F238E27FC236}">
                <a16:creationId xmlns:a16="http://schemas.microsoft.com/office/drawing/2014/main" id="{2554260B-EBA8-824B-A7AD-A2ED7840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95400"/>
            <a:ext cx="28321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インド−マレー地域</a:t>
            </a:r>
          </a:p>
        </p:txBody>
      </p:sp>
      <p:sp>
        <p:nvSpPr>
          <p:cNvPr id="538629" name="Text Box 5">
            <a:extLst>
              <a:ext uri="{FF2B5EF4-FFF2-40B4-BE49-F238E27FC236}">
                <a16:creationId xmlns:a16="http://schemas.microsoft.com/office/drawing/2014/main" id="{0B5CA288-0883-2048-ADB8-347BD2640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8801" y="1781175"/>
            <a:ext cx="233749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Lagenaria siceraria</a:t>
            </a:r>
            <a:endParaRPr lang="en-US" altLang="ja-JP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38630" name="Text Box 6">
            <a:extLst>
              <a:ext uri="{FF2B5EF4-FFF2-40B4-BE49-F238E27FC236}">
                <a16:creationId xmlns:a16="http://schemas.microsoft.com/office/drawing/2014/main" id="{E808C306-F78A-4A42-BCD9-B6072DD709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1782763"/>
            <a:ext cx="1454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ヒョウタン</a:t>
            </a:r>
          </a:p>
        </p:txBody>
      </p:sp>
      <p:sp>
        <p:nvSpPr>
          <p:cNvPr id="538631" name="Text Box 7">
            <a:extLst>
              <a:ext uri="{FF2B5EF4-FFF2-40B4-BE49-F238E27FC236}">
                <a16:creationId xmlns:a16="http://schemas.microsoft.com/office/drawing/2014/main" id="{27F70DF6-0D04-5F41-A411-9337CEE6C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053" y="1762385"/>
            <a:ext cx="289694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L. Siceraria </a:t>
            </a:r>
            <a:r>
              <a:rPr lang="en-US" altLang="ja-JP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var.</a:t>
            </a:r>
            <a:r>
              <a:rPr lang="en-US" altLang="ja-JP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 </a:t>
            </a:r>
            <a:r>
              <a:rPr lang="en-US" altLang="ja-JP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hispida</a:t>
            </a:r>
            <a:endParaRPr lang="en-US" altLang="ja-JP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38632" name="Text Box 8">
            <a:extLst>
              <a:ext uri="{FF2B5EF4-FFF2-40B4-BE49-F238E27FC236}">
                <a16:creationId xmlns:a16="http://schemas.microsoft.com/office/drawing/2014/main" id="{8356594F-DFC9-4F4F-9511-6AEC6152A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752600"/>
            <a:ext cx="1200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ユウガオ</a:t>
            </a:r>
          </a:p>
        </p:txBody>
      </p:sp>
      <p:pic>
        <p:nvPicPr>
          <p:cNvPr id="38920" name="Picture 18">
            <a:extLst>
              <a:ext uri="{FF2B5EF4-FFF2-40B4-BE49-F238E27FC236}">
                <a16:creationId xmlns:a16="http://schemas.microsoft.com/office/drawing/2014/main" id="{254F6DE0-9158-A243-9118-7E7AD4236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39116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1" name="Picture 19">
            <a:extLst>
              <a:ext uri="{FF2B5EF4-FFF2-40B4-BE49-F238E27FC236}">
                <a16:creationId xmlns:a16="http://schemas.microsoft.com/office/drawing/2014/main" id="{9B49519E-ADA0-B648-90AB-1BCE0922C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657600" cy="292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2" name="Picture 20">
            <a:extLst>
              <a:ext uri="{FF2B5EF4-FFF2-40B4-BE49-F238E27FC236}">
                <a16:creationId xmlns:a16="http://schemas.microsoft.com/office/drawing/2014/main" id="{280CB334-536D-B340-A6AA-DD29245CD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181600"/>
            <a:ext cx="2235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3" name="Picture 21">
            <a:extLst>
              <a:ext uri="{FF2B5EF4-FFF2-40B4-BE49-F238E27FC236}">
                <a16:creationId xmlns:a16="http://schemas.microsoft.com/office/drawing/2014/main" id="{32EFF26A-ED31-2B46-BF8F-0FA827A4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181600"/>
            <a:ext cx="2235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4" name="Picture 22">
            <a:extLst>
              <a:ext uri="{FF2B5EF4-FFF2-40B4-BE49-F238E27FC236}">
                <a16:creationId xmlns:a16="http://schemas.microsoft.com/office/drawing/2014/main" id="{A692DFCA-25AB-6B4F-A32C-40ABC6174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8862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25" name="Picture 23">
            <a:extLst>
              <a:ext uri="{FF2B5EF4-FFF2-40B4-BE49-F238E27FC236}">
                <a16:creationId xmlns:a16="http://schemas.microsoft.com/office/drawing/2014/main" id="{BF08E998-878A-0E41-B2F3-5547F39E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09800"/>
            <a:ext cx="3886200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>
            <a:extLst>
              <a:ext uri="{FF2B5EF4-FFF2-40B4-BE49-F238E27FC236}">
                <a16:creationId xmlns:a16="http://schemas.microsoft.com/office/drawing/2014/main" id="{1AFFD9ED-B4B0-0245-8781-F493F67F0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サバンナ農耕文化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(11)</a:t>
            </a:r>
          </a:p>
        </p:txBody>
      </p:sp>
      <p:sp>
        <p:nvSpPr>
          <p:cNvPr id="540675" name="Text Box 3">
            <a:extLst>
              <a:ext uri="{FF2B5EF4-FFF2-40B4-BE49-F238E27FC236}">
                <a16:creationId xmlns:a16="http://schemas.microsoft.com/office/drawing/2014/main" id="{3CE8A2F1-4B8C-8A45-9E69-741584885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231900"/>
            <a:ext cx="30289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●</a:t>
            </a: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果菜類の起源地</a:t>
            </a:r>
          </a:p>
        </p:txBody>
      </p:sp>
      <p:sp>
        <p:nvSpPr>
          <p:cNvPr id="540676" name="Text Box 4">
            <a:extLst>
              <a:ext uri="{FF2B5EF4-FFF2-40B4-BE49-F238E27FC236}">
                <a16:creationId xmlns:a16="http://schemas.microsoft.com/office/drawing/2014/main" id="{DC65981F-A632-2048-986B-0EBAA468A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295400"/>
            <a:ext cx="28321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インド−マレー地域</a:t>
            </a:r>
          </a:p>
        </p:txBody>
      </p:sp>
      <p:sp>
        <p:nvSpPr>
          <p:cNvPr id="540677" name="Text Box 5">
            <a:extLst>
              <a:ext uri="{FF2B5EF4-FFF2-40B4-BE49-F238E27FC236}">
                <a16:creationId xmlns:a16="http://schemas.microsoft.com/office/drawing/2014/main" id="{3FF824AA-D6CA-B943-BC1E-7948422BC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6501" y="1746974"/>
            <a:ext cx="196239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Luffa cylindrica</a:t>
            </a:r>
            <a:endParaRPr lang="en-US" altLang="ja-JP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40678" name="Text Box 6">
            <a:extLst>
              <a:ext uri="{FF2B5EF4-FFF2-40B4-BE49-F238E27FC236}">
                <a16:creationId xmlns:a16="http://schemas.microsoft.com/office/drawing/2014/main" id="{550AE9E6-4A71-6B47-8E10-A3B21A10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700808"/>
            <a:ext cx="110799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ヘチマ</a:t>
            </a:r>
          </a:p>
        </p:txBody>
      </p:sp>
      <p:sp>
        <p:nvSpPr>
          <p:cNvPr id="540679" name="Text Box 7">
            <a:extLst>
              <a:ext uri="{FF2B5EF4-FFF2-40B4-BE49-F238E27FC236}">
                <a16:creationId xmlns:a16="http://schemas.microsoft.com/office/drawing/2014/main" id="{E86B4AAA-A15E-BA41-B40B-EF4C04E21D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685" y="1720334"/>
            <a:ext cx="23006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Benincasia</a:t>
            </a:r>
            <a:r>
              <a:rPr lang="en-US" altLang="ja-JP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 </a:t>
            </a:r>
            <a:r>
              <a:rPr lang="en-US" altLang="ja-JP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hispida</a:t>
            </a:r>
            <a:endParaRPr lang="en-US" altLang="ja-JP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40680" name="Text Box 8">
            <a:extLst>
              <a:ext uri="{FF2B5EF4-FFF2-40B4-BE49-F238E27FC236}">
                <a16:creationId xmlns:a16="http://schemas.microsoft.com/office/drawing/2014/main" id="{6CFCA048-1E42-624C-9641-B894CBA95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700808"/>
            <a:ext cx="141577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トウガン</a:t>
            </a:r>
          </a:p>
        </p:txBody>
      </p:sp>
      <p:pic>
        <p:nvPicPr>
          <p:cNvPr id="40968" name="Picture 15">
            <a:extLst>
              <a:ext uri="{FF2B5EF4-FFF2-40B4-BE49-F238E27FC236}">
                <a16:creationId xmlns:a16="http://schemas.microsoft.com/office/drawing/2014/main" id="{F3E1322A-D321-2346-B8EC-6B0FA738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7592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9" name="Picture 16">
            <a:extLst>
              <a:ext uri="{FF2B5EF4-FFF2-40B4-BE49-F238E27FC236}">
                <a16:creationId xmlns:a16="http://schemas.microsoft.com/office/drawing/2014/main" id="{F79D0F4D-D68C-864E-A376-34627A88F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105400"/>
            <a:ext cx="23368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0" name="Picture 17">
            <a:extLst>
              <a:ext uri="{FF2B5EF4-FFF2-40B4-BE49-F238E27FC236}">
                <a16:creationId xmlns:a16="http://schemas.microsoft.com/office/drawing/2014/main" id="{EFD11749-BBE1-064D-92FF-F3EB04732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098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1" name="Picture 18">
            <a:extLst>
              <a:ext uri="{FF2B5EF4-FFF2-40B4-BE49-F238E27FC236}">
                <a16:creationId xmlns:a16="http://schemas.microsoft.com/office/drawing/2014/main" id="{A28E7656-6715-A244-841A-D0D331910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132388"/>
            <a:ext cx="2159000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72" name="Picture 19">
            <a:extLst>
              <a:ext uri="{FF2B5EF4-FFF2-40B4-BE49-F238E27FC236}">
                <a16:creationId xmlns:a16="http://schemas.microsoft.com/office/drawing/2014/main" id="{D7639174-E0A5-A44C-8AE2-667C69777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0692" name="Text Box 20">
            <a:extLst>
              <a:ext uri="{FF2B5EF4-FFF2-40B4-BE49-F238E27FC236}">
                <a16:creationId xmlns:a16="http://schemas.microsoft.com/office/drawing/2014/main" id="{D7ACB92D-2E0A-2948-B33D-D99A0E47B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540250"/>
            <a:ext cx="946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冬瓜子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>
            <a:extLst>
              <a:ext uri="{FF2B5EF4-FFF2-40B4-BE49-F238E27FC236}">
                <a16:creationId xmlns:a16="http://schemas.microsoft.com/office/drawing/2014/main" id="{72201BC6-5B61-CC4D-BA5F-D963A66879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サバンナ農耕文化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(12)</a:t>
            </a:r>
          </a:p>
        </p:txBody>
      </p:sp>
      <p:sp>
        <p:nvSpPr>
          <p:cNvPr id="542723" name="Text Box 3">
            <a:extLst>
              <a:ext uri="{FF2B5EF4-FFF2-40B4-BE49-F238E27FC236}">
                <a16:creationId xmlns:a16="http://schemas.microsoft.com/office/drawing/2014/main" id="{04D43BDC-B9C9-1F4F-95AA-E629EC1CB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231900"/>
            <a:ext cx="37401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●</a:t>
            </a: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油料作物類の起源地</a:t>
            </a:r>
          </a:p>
        </p:txBody>
      </p:sp>
      <p:sp>
        <p:nvSpPr>
          <p:cNvPr id="542724" name="Text Box 4">
            <a:extLst>
              <a:ext uri="{FF2B5EF4-FFF2-40B4-BE49-F238E27FC236}">
                <a16:creationId xmlns:a16="http://schemas.microsoft.com/office/drawing/2014/main" id="{CC519EE7-3E74-AA49-B431-53C686567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219200"/>
            <a:ext cx="34417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ニジェール−エチオピア</a:t>
            </a:r>
          </a:p>
        </p:txBody>
      </p:sp>
      <p:sp>
        <p:nvSpPr>
          <p:cNvPr id="542725" name="Text Box 5">
            <a:extLst>
              <a:ext uri="{FF2B5EF4-FFF2-40B4-BE49-F238E27FC236}">
                <a16:creationId xmlns:a16="http://schemas.microsoft.com/office/drawing/2014/main" id="{547F1924-F691-F649-BBE0-5DF28304A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2364" y="1828929"/>
            <a:ext cx="2246128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Sesamum indicum</a:t>
            </a:r>
            <a:endParaRPr lang="en-US" altLang="ja-JP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42726" name="Text Box 6">
            <a:extLst>
              <a:ext uri="{FF2B5EF4-FFF2-40B4-BE49-F238E27FC236}">
                <a16:creationId xmlns:a16="http://schemas.microsoft.com/office/drawing/2014/main" id="{038988F3-A372-E14B-A8AD-7D9878C71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782763"/>
            <a:ext cx="80021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ゴマ</a:t>
            </a:r>
          </a:p>
        </p:txBody>
      </p:sp>
      <p:sp>
        <p:nvSpPr>
          <p:cNvPr id="542727" name="Text Box 7">
            <a:extLst>
              <a:ext uri="{FF2B5EF4-FFF2-40B4-BE49-F238E27FC236}">
                <a16:creationId xmlns:a16="http://schemas.microsoft.com/office/drawing/2014/main" id="{F48B68DF-9A1E-154F-B32F-0CF9880E0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5100" y="1807933"/>
            <a:ext cx="265649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i="1" dirty="0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Carthamus </a:t>
            </a:r>
            <a:r>
              <a:rPr lang="en-US" altLang="ja-JP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tinctorium</a:t>
            </a:r>
            <a:endParaRPr lang="en-US" altLang="ja-JP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  <p:sp>
        <p:nvSpPr>
          <p:cNvPr id="542728" name="Text Box 8">
            <a:extLst>
              <a:ext uri="{FF2B5EF4-FFF2-40B4-BE49-F238E27FC236}">
                <a16:creationId xmlns:a16="http://schemas.microsoft.com/office/drawing/2014/main" id="{6A0C6250-6469-3D4E-AA40-229B9D301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9741" y="1759756"/>
            <a:ext cx="1415772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ベニバナ</a:t>
            </a:r>
          </a:p>
        </p:txBody>
      </p:sp>
      <p:pic>
        <p:nvPicPr>
          <p:cNvPr id="43018" name="Picture 15">
            <a:extLst>
              <a:ext uri="{FF2B5EF4-FFF2-40B4-BE49-F238E27FC236}">
                <a16:creationId xmlns:a16="http://schemas.microsoft.com/office/drawing/2014/main" id="{D7510C13-A9D4-FB49-8A3C-20E0D396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62200"/>
            <a:ext cx="4343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9" name="Picture 16">
            <a:extLst>
              <a:ext uri="{FF2B5EF4-FFF2-40B4-BE49-F238E27FC236}">
                <a16:creationId xmlns:a16="http://schemas.microsoft.com/office/drawing/2014/main" id="{67D62620-5AE3-4741-8121-1E46BBFEF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362200"/>
            <a:ext cx="4343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37" name="Picture 17">
            <a:extLst>
              <a:ext uri="{FF2B5EF4-FFF2-40B4-BE49-F238E27FC236}">
                <a16:creationId xmlns:a16="http://schemas.microsoft.com/office/drawing/2014/main" id="{FB0E158B-C695-6548-8762-466D8C15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34000"/>
            <a:ext cx="2032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38" name="Text Box 18">
            <a:extLst>
              <a:ext uri="{FF2B5EF4-FFF2-40B4-BE49-F238E27FC236}">
                <a16:creationId xmlns:a16="http://schemas.microsoft.com/office/drawing/2014/main" id="{024FB829-C750-1847-9E45-04FC57053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486400"/>
            <a:ext cx="2216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 b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花：染色料、薬用</a:t>
            </a:r>
          </a:p>
        </p:txBody>
      </p:sp>
      <p:pic>
        <p:nvPicPr>
          <p:cNvPr id="542739" name="Picture 19">
            <a:extLst>
              <a:ext uri="{FF2B5EF4-FFF2-40B4-BE49-F238E27FC236}">
                <a16:creationId xmlns:a16="http://schemas.microsoft.com/office/drawing/2014/main" id="{63F0CC36-AFD8-2F4A-9480-0B97031E1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3" y="14758"/>
            <a:ext cx="4595357" cy="684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40" name="Text Box 20">
            <a:extLst>
              <a:ext uri="{FF2B5EF4-FFF2-40B4-BE49-F238E27FC236}">
                <a16:creationId xmlns:a16="http://schemas.microsoft.com/office/drawing/2014/main" id="{53DA85E6-4339-0E46-B6FE-5D10EE3DA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6194425"/>
            <a:ext cx="3573414" cy="40011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Oil palm: </a:t>
            </a:r>
            <a:r>
              <a:rPr lang="en-US" altLang="ja-JP" sz="2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Elaeis</a:t>
            </a:r>
            <a:r>
              <a:rPr lang="en-US" altLang="ja-JP" sz="2000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 </a:t>
            </a:r>
            <a:r>
              <a:rPr lang="en-US" altLang="ja-JP" sz="2000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guineensis</a:t>
            </a:r>
            <a:endParaRPr lang="en-US" altLang="ja-JP" sz="20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42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4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2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2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>
            <a:extLst>
              <a:ext uri="{FF2B5EF4-FFF2-40B4-BE49-F238E27FC236}">
                <a16:creationId xmlns:a16="http://schemas.microsoft.com/office/drawing/2014/main" id="{2F431F9F-EBAD-C94D-997C-D5892394E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867400" cy="914400"/>
          </a:xfrm>
          <a:solidFill>
            <a:srgbClr val="008080"/>
          </a:solidFill>
          <a:effectLst>
            <a:outerShdw blurRad="127000" dist="152400" dir="18900000" algn="ctr" rotWithShape="0">
              <a:schemeClr val="bg2">
                <a:alpha val="80000"/>
              </a:schemeClr>
            </a:outerShdw>
          </a:effectLst>
        </p:spPr>
        <p:txBody>
          <a:bodyPr/>
          <a:lstStyle/>
          <a:p>
            <a:pPr algn="dist" eaLnBrk="1" hangingPunct="1">
              <a:defRPr/>
            </a:pPr>
            <a:r>
              <a:rPr kumimoji="1" lang="ja-JP" alt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サバンナ農耕文化</a:t>
            </a:r>
            <a:r>
              <a:rPr kumimoji="1" lang="en-US" altLang="ja-JP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明朝 Pro W6" panose="02020300000000000000" pitchFamily="18" charset="-128"/>
                <a:ea typeface="ヒラギノ明朝 Pro W6" panose="02020300000000000000" pitchFamily="18" charset="-128"/>
              </a:rPr>
              <a:t>(13)</a:t>
            </a:r>
          </a:p>
        </p:txBody>
      </p:sp>
      <p:sp>
        <p:nvSpPr>
          <p:cNvPr id="555011" name="Text Box 3">
            <a:extLst>
              <a:ext uri="{FF2B5EF4-FFF2-40B4-BE49-F238E27FC236}">
                <a16:creationId xmlns:a16="http://schemas.microsoft.com/office/drawing/2014/main" id="{DD966F86-6BDD-0B44-B514-B42ADF3C4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536700"/>
            <a:ext cx="4451350" cy="5191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●</a:t>
            </a:r>
            <a:r>
              <a:rPr lang="ja-JP" altLang="en-US" sz="28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サバンナ農耕文化の特徴</a:t>
            </a:r>
          </a:p>
        </p:txBody>
      </p:sp>
      <p:sp>
        <p:nvSpPr>
          <p:cNvPr id="555012" name="Text Box 4">
            <a:extLst>
              <a:ext uri="{FF2B5EF4-FFF2-40B4-BE49-F238E27FC236}">
                <a16:creationId xmlns:a16="http://schemas.microsoft.com/office/drawing/2014/main" id="{20FB60FC-9FD9-D34E-9554-71CD905A00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09800"/>
            <a:ext cx="35369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夏作物主体の農耕文化：</a:t>
            </a:r>
          </a:p>
        </p:txBody>
      </p:sp>
      <p:sp>
        <p:nvSpPr>
          <p:cNvPr id="555015" name="Text Box 7">
            <a:extLst>
              <a:ext uri="{FF2B5EF4-FFF2-40B4-BE49-F238E27FC236}">
                <a16:creationId xmlns:a16="http://schemas.microsoft.com/office/drawing/2014/main" id="{5D7D62D8-6FE6-0646-81C8-1AD10B5D05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209800"/>
            <a:ext cx="3232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→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夏高温多雨気候帯に分布</a:t>
            </a:r>
          </a:p>
        </p:txBody>
      </p:sp>
      <p:sp>
        <p:nvSpPr>
          <p:cNvPr id="555027" name="Text Box 19">
            <a:extLst>
              <a:ext uri="{FF2B5EF4-FFF2-40B4-BE49-F238E27FC236}">
                <a16:creationId xmlns:a16="http://schemas.microsoft.com/office/drawing/2014/main" id="{64E84557-EA69-CA4A-8B5D-CD4301033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667000"/>
            <a:ext cx="2724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→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アフリカ</a:t>
            </a: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〜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東アジア</a:t>
            </a:r>
          </a:p>
        </p:txBody>
      </p:sp>
      <p:sp>
        <p:nvSpPr>
          <p:cNvPr id="555028" name="Text Box 20">
            <a:extLst>
              <a:ext uri="{FF2B5EF4-FFF2-40B4-BE49-F238E27FC236}">
                <a16:creationId xmlns:a16="http://schemas.microsoft.com/office/drawing/2014/main" id="{76BA1636-347B-8743-81F3-06C3EAE69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733800"/>
            <a:ext cx="4146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穀類、豆類、果菜類、油料：</a:t>
            </a:r>
          </a:p>
        </p:txBody>
      </p:sp>
      <p:sp>
        <p:nvSpPr>
          <p:cNvPr id="555029" name="Text Box 21">
            <a:extLst>
              <a:ext uri="{FF2B5EF4-FFF2-40B4-BE49-F238E27FC236}">
                <a16:creationId xmlns:a16="http://schemas.microsoft.com/office/drawing/2014/main" id="{C23A3567-68D6-1541-95EF-9E5A2B650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733800"/>
            <a:ext cx="3232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→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バランスの取れた作物群</a:t>
            </a:r>
          </a:p>
        </p:txBody>
      </p:sp>
      <p:sp>
        <p:nvSpPr>
          <p:cNvPr id="555030" name="Text Box 22">
            <a:extLst>
              <a:ext uri="{FF2B5EF4-FFF2-40B4-BE49-F238E27FC236}">
                <a16:creationId xmlns:a16="http://schemas.microsoft.com/office/drawing/2014/main" id="{BD4D877D-4D27-1C42-9C5A-07288B169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124200"/>
            <a:ext cx="1708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→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集約的農業</a:t>
            </a:r>
          </a:p>
        </p:txBody>
      </p:sp>
      <p:sp>
        <p:nvSpPr>
          <p:cNvPr id="555031" name="Text Box 23">
            <a:extLst>
              <a:ext uri="{FF2B5EF4-FFF2-40B4-BE49-F238E27FC236}">
                <a16:creationId xmlns:a16="http://schemas.microsoft.com/office/drawing/2014/main" id="{9FA91D53-5945-8748-82D6-499CB5638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191000"/>
            <a:ext cx="3232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→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保存性の高い穀類、豆類</a:t>
            </a:r>
          </a:p>
        </p:txBody>
      </p:sp>
      <p:sp>
        <p:nvSpPr>
          <p:cNvPr id="555032" name="Text Box 24">
            <a:extLst>
              <a:ext uri="{FF2B5EF4-FFF2-40B4-BE49-F238E27FC236}">
                <a16:creationId xmlns:a16="http://schemas.microsoft.com/office/drawing/2014/main" id="{0A03986E-35D5-FC42-81AB-0EA3D4734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724400"/>
            <a:ext cx="4146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バビロフ中心地に発達した：</a:t>
            </a:r>
          </a:p>
        </p:txBody>
      </p:sp>
      <p:sp>
        <p:nvSpPr>
          <p:cNvPr id="555033" name="Text Box 25">
            <a:extLst>
              <a:ext uri="{FF2B5EF4-FFF2-40B4-BE49-F238E27FC236}">
                <a16:creationId xmlns:a16="http://schemas.microsoft.com/office/drawing/2014/main" id="{621FDD64-981C-0244-B353-67983197E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4800600"/>
            <a:ext cx="2470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→</a:t>
            </a:r>
            <a:r>
              <a:rPr lang="ja-JP" altLang="en-US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ヒラギノ明朝 Pro W6" panose="02020300000000000000" pitchFamily="18" charset="-128"/>
              </a:rPr>
              <a:t>豊かな遺伝資源群</a:t>
            </a:r>
          </a:p>
        </p:txBody>
      </p:sp>
      <p:sp>
        <p:nvSpPr>
          <p:cNvPr id="555035" name="Text Box 27">
            <a:extLst>
              <a:ext uri="{FF2B5EF4-FFF2-40B4-BE49-F238E27FC236}">
                <a16:creationId xmlns:a16="http://schemas.microsoft.com/office/drawing/2014/main" id="{F51EC8E5-73F2-B74F-89FE-0255A35F9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410200"/>
            <a:ext cx="414655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四大文明ベルトに発達した：</a:t>
            </a:r>
          </a:p>
        </p:txBody>
      </p:sp>
      <p:sp>
        <p:nvSpPr>
          <p:cNvPr id="555044" name="Text Box 36">
            <a:extLst>
              <a:ext uri="{FF2B5EF4-FFF2-40B4-BE49-F238E27FC236}">
                <a16:creationId xmlns:a16="http://schemas.microsoft.com/office/drawing/2014/main" id="{B0DED983-E085-3540-8BA7-A73993E59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092450"/>
            <a:ext cx="1962150" cy="3968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ja-JP" altLang="en-US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ヒラギノ明朝 Pro W6" panose="02020300000000000000" pitchFamily="18" charset="-128"/>
              </a:rPr>
              <a:t>家畜を伴わない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5FD1A07-C2D4-3A44-ABBC-A14331FB2B77}"/>
              </a:ext>
            </a:extLst>
          </p:cNvPr>
          <p:cNvGrpSpPr/>
          <p:nvPr/>
        </p:nvGrpSpPr>
        <p:grpSpPr>
          <a:xfrm>
            <a:off x="0" y="1295400"/>
            <a:ext cx="9144000" cy="5160963"/>
            <a:chOff x="0" y="1295400"/>
            <a:chExt cx="9144000" cy="5160963"/>
          </a:xfrm>
        </p:grpSpPr>
        <p:pic>
          <p:nvPicPr>
            <p:cNvPr id="555045" name="Picture 37">
              <a:extLst>
                <a:ext uri="{FF2B5EF4-FFF2-40B4-BE49-F238E27FC236}">
                  <a16:creationId xmlns:a16="http://schemas.microsoft.com/office/drawing/2014/main" id="{31D1F6D4-B3DC-0F4D-BEEC-88078DB4FD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95400"/>
              <a:ext cx="9144000" cy="51609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071" name="テキスト ボックス 1">
              <a:extLst>
                <a:ext uri="{FF2B5EF4-FFF2-40B4-BE49-F238E27FC236}">
                  <a16:creationId xmlns:a16="http://schemas.microsoft.com/office/drawing/2014/main" id="{67FE3C2D-9E2F-7649-851F-59A5982F6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375" y="2460625"/>
              <a:ext cx="1114425" cy="3698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ja-JP" altLang="en-US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エジプト</a:t>
              </a:r>
            </a:p>
          </p:txBody>
        </p:sp>
        <p:sp>
          <p:nvSpPr>
            <p:cNvPr id="45072" name="テキスト ボックス 20">
              <a:extLst>
                <a:ext uri="{FF2B5EF4-FFF2-40B4-BE49-F238E27FC236}">
                  <a16:creationId xmlns:a16="http://schemas.microsoft.com/office/drawing/2014/main" id="{4EBCE41D-03D2-3A49-B999-2E082EC4EE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7313" y="2030413"/>
              <a:ext cx="1577975" cy="36988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ja-JP" altLang="en-US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メソポタミア</a:t>
              </a:r>
            </a:p>
          </p:txBody>
        </p:sp>
        <p:sp>
          <p:nvSpPr>
            <p:cNvPr id="45073" name="テキスト ボックス 21">
              <a:extLst>
                <a:ext uri="{FF2B5EF4-FFF2-40B4-BE49-F238E27FC236}">
                  <a16:creationId xmlns:a16="http://schemas.microsoft.com/office/drawing/2014/main" id="{015739D9-66D3-B24A-B0ED-030F119145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1150" y="2428875"/>
              <a:ext cx="1114425" cy="3683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ja-JP" altLang="en-US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インダス</a:t>
              </a:r>
            </a:p>
          </p:txBody>
        </p:sp>
        <p:sp>
          <p:nvSpPr>
            <p:cNvPr id="45074" name="テキスト ボックス 22">
              <a:extLst>
                <a:ext uri="{FF2B5EF4-FFF2-40B4-BE49-F238E27FC236}">
                  <a16:creationId xmlns:a16="http://schemas.microsoft.com/office/drawing/2014/main" id="{211D4939-F345-474B-9117-CEA1B0E7DD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35913" y="1320800"/>
              <a:ext cx="650875" cy="3698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b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ja-JP" altLang="en-US">
                  <a:latin typeface="ＭＳ ゴシック" panose="020B0609070205080204" pitchFamily="49" charset="-128"/>
                  <a:ea typeface="ＭＳ ゴシック" panose="020B0609070205080204" pitchFamily="49" charset="-128"/>
                </a:rPr>
                <a:t>黄河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55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555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55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555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55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555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555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2" grpId="0"/>
      <p:bldP spid="555015" grpId="0"/>
      <p:bldP spid="555027" grpId="0"/>
      <p:bldP spid="555028" grpId="0"/>
      <p:bldP spid="555029" grpId="0"/>
      <p:bldP spid="555030" grpId="0"/>
      <p:bldP spid="555031" grpId="0"/>
      <p:bldP spid="555032" grpId="0"/>
      <p:bldP spid="555033" grpId="0"/>
      <p:bldP spid="555035" grpId="0"/>
      <p:bldP spid="555044" grpId="0"/>
    </p:bldLst>
  </p:timing>
</p:sld>
</file>

<file path=ppt/theme/theme1.xml><?xml version="1.0" encoding="utf-8"?>
<a:theme xmlns:a="http://schemas.openxmlformats.org/drawingml/2006/main" name="Chute">
  <a:themeElements>
    <a:clrScheme name="">
      <a:dk1>
        <a:srgbClr val="003366"/>
      </a:dk1>
      <a:lt1>
        <a:srgbClr val="FFFFFF"/>
      </a:lt1>
      <a:dk2>
        <a:srgbClr val="51ABD0"/>
      </a:dk2>
      <a:lt2>
        <a:srgbClr val="FFFFFF"/>
      </a:lt2>
      <a:accent1>
        <a:srgbClr val="9966FF"/>
      </a:accent1>
      <a:accent2>
        <a:srgbClr val="00CC66"/>
      </a:accent2>
      <a:accent3>
        <a:srgbClr val="B3D2E4"/>
      </a:accent3>
      <a:accent4>
        <a:srgbClr val="DADADA"/>
      </a:accent4>
      <a:accent5>
        <a:srgbClr val="CAB8FF"/>
      </a:accent5>
      <a:accent6>
        <a:srgbClr val="00B95C"/>
      </a:accent6>
      <a:hlink>
        <a:srgbClr val="65C8FF"/>
      </a:hlink>
      <a:folHlink>
        <a:srgbClr val="FFCC99"/>
      </a:folHlink>
    </a:clrScheme>
    <a:fontScheme name="Chute">
      <a:majorFont>
        <a:latin typeface="Tahoma"/>
        <a:ea typeface="ＭＳ Ｐゴシック"/>
        <a:cs typeface=""/>
      </a:majorFont>
      <a:minorFont>
        <a:latin typeface="Tahom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Chute 1">
        <a:dk1>
          <a:srgbClr val="000000"/>
        </a:dk1>
        <a:lt1>
          <a:srgbClr val="FFFFFF"/>
        </a:lt1>
        <a:dk2>
          <a:srgbClr val="51ABD0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3D2E4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ute 2">
        <a:dk1>
          <a:srgbClr val="010199"/>
        </a:dk1>
        <a:lt1>
          <a:srgbClr val="FFFFFF"/>
        </a:lt1>
        <a:dk2>
          <a:srgbClr val="51ABD0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B3D2E4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3822</TotalTime>
  <Words>249</Words>
  <Application>Microsoft Macintosh PowerPoint</Application>
  <PresentationFormat>画面に合わせる (4:3)</PresentationFormat>
  <Paragraphs>76</Paragraphs>
  <Slides>7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4" baseType="lpstr">
      <vt:lpstr>Hiragino Mincho ProN W3</vt:lpstr>
      <vt:lpstr>ＭＳ ゴシック</vt:lpstr>
      <vt:lpstr>ヒラギノ明朝 Pro W6</vt:lpstr>
      <vt:lpstr>Arial</vt:lpstr>
      <vt:lpstr>Tahoma</vt:lpstr>
      <vt:lpstr>Wingdings</vt:lpstr>
      <vt:lpstr>Chute</vt:lpstr>
      <vt:lpstr>サバンナ農耕文化(7)</vt:lpstr>
      <vt:lpstr>サバンナ農耕文化(8)</vt:lpstr>
      <vt:lpstr>サバンナ農耕文化(9)</vt:lpstr>
      <vt:lpstr>サバンナ農耕文化(10)</vt:lpstr>
      <vt:lpstr>サバンナ農耕文化(11)</vt:lpstr>
      <vt:lpstr>サバンナ農耕文化(12)</vt:lpstr>
      <vt:lpstr>サバンナ農耕文化(13)</vt:lpstr>
    </vt:vector>
  </TitlesOfParts>
  <Company>帝京大学薬学部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薬 用 植 物 学</dc:title>
  <cp:lastModifiedBy>木下 いづみ</cp:lastModifiedBy>
  <cp:revision>316</cp:revision>
  <dcterms:modified xsi:type="dcterms:W3CDTF">2021-02-08T12:22:35Z</dcterms:modified>
</cp:coreProperties>
</file>