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67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6" r:id="rId28"/>
    <p:sldId id="364" r:id="rId29"/>
    <p:sldId id="365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イメージ"/>
          <p:cNvSpPr>
            <a:spLocks noGrp="1"/>
          </p:cNvSpPr>
          <p:nvPr>
            <p:ph type="pic" sz="half" idx="21"/>
          </p:nvPr>
        </p:nvSpPr>
        <p:spPr>
          <a:xfrm>
            <a:off x="2438400" y="850900"/>
            <a:ext cx="8128000" cy="541582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t>タイトルテキスト</a:t>
            </a:r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本文レベル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81000" algn="l">
              <a:spcBef>
                <a:spcPts val="4200"/>
              </a:spcBef>
              <a:buSzPct val="100000"/>
              <a:buChar char="•"/>
              <a:defRPr sz="3800"/>
            </a:lvl1pPr>
            <a:lvl2pPr marL="762000" indent="-381000" algn="l">
              <a:spcBef>
                <a:spcPts val="4200"/>
              </a:spcBef>
              <a:buSzPct val="100000"/>
              <a:buChar char="•"/>
              <a:defRPr sz="3800"/>
            </a:lvl2pPr>
            <a:lvl3pPr marL="1143000" indent="-381000" algn="l">
              <a:spcBef>
                <a:spcPts val="4200"/>
              </a:spcBef>
              <a:buSzPct val="100000"/>
              <a:buChar char="•"/>
              <a:defRPr sz="3800"/>
            </a:lvl3pPr>
            <a:lvl4pPr marL="1524000" indent="-381000" algn="l">
              <a:spcBef>
                <a:spcPts val="4200"/>
              </a:spcBef>
              <a:buSzPct val="100000"/>
              <a:buChar char="•"/>
              <a:defRPr sz="3800"/>
            </a:lvl4pPr>
            <a:lvl5pPr marL="1905000" indent="-381000" algn="l">
              <a:spcBef>
                <a:spcPts val="4200"/>
              </a:spcBef>
              <a:buSzPct val="100000"/>
              <a:buChar char="•"/>
              <a:defRPr sz="3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イメージ"/>
          <p:cNvSpPr>
            <a:spLocks noGrp="1"/>
          </p:cNvSpPr>
          <p:nvPr>
            <p:ph type="pic" sz="quarter" idx="21"/>
          </p:nvPr>
        </p:nvSpPr>
        <p:spPr>
          <a:xfrm>
            <a:off x="7188435" y="2552700"/>
            <a:ext cx="4102101" cy="6159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1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280736" indent="-280736" algn="l">
              <a:spcBef>
                <a:spcPts val="3200"/>
              </a:spcBef>
              <a:buSzPct val="100000"/>
              <a:buChar char="•"/>
              <a:defRPr sz="2800"/>
            </a:lvl1pPr>
            <a:lvl2pPr marL="661736" indent="-280736" algn="l">
              <a:spcBef>
                <a:spcPts val="3200"/>
              </a:spcBef>
              <a:buSzPct val="100000"/>
              <a:buChar char="•"/>
              <a:defRPr sz="2800"/>
            </a:lvl2pPr>
            <a:lvl3pPr marL="1042736" indent="-280736" algn="l">
              <a:spcBef>
                <a:spcPts val="3200"/>
              </a:spcBef>
              <a:buSzPct val="100000"/>
              <a:buChar char="•"/>
              <a:defRPr sz="2800"/>
            </a:lvl3pPr>
            <a:lvl4pPr marL="1423736" indent="-280736" algn="l">
              <a:spcBef>
                <a:spcPts val="3200"/>
              </a:spcBef>
              <a:buSzPct val="100000"/>
              <a:buChar char="•"/>
              <a:defRPr sz="2800"/>
            </a:lvl4pPr>
            <a:lvl5pPr marL="1804736" indent="-280736" algn="l">
              <a:spcBef>
                <a:spcPts val="3200"/>
              </a:spcBef>
              <a:buSzPct val="100000"/>
              <a:buChar char="•"/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イメージ"/>
          <p:cNvSpPr>
            <a:spLocks noGrp="1"/>
          </p:cNvSpPr>
          <p:nvPr>
            <p:ph type="pic" idx="21"/>
          </p:nvPr>
        </p:nvSpPr>
        <p:spPr>
          <a:xfrm>
            <a:off x="775756" y="1041400"/>
            <a:ext cx="11550367" cy="7696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薬 用 植 物 学"/>
          <p:cNvSpPr txBox="1">
            <a:spLocks noGrp="1"/>
          </p:cNvSpPr>
          <p:nvPr>
            <p:ph type="title"/>
          </p:nvPr>
        </p:nvSpPr>
        <p:spPr>
          <a:xfrm>
            <a:off x="1083733" y="2059093"/>
            <a:ext cx="11054081" cy="2090703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>
            <a:normAutofit/>
          </a:bodyPr>
          <a:lstStyle>
            <a:lvl1pPr defTabSz="1300480">
              <a:defRPr sz="7680"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6257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en-US"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民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族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植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sz="7680" dirty="0" err="1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物</a:t>
            </a:r>
            <a:r>
              <a:rPr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 学</a:t>
            </a:r>
            <a:r>
              <a:rPr lang="en-US" sz="7680" dirty="0">
                <a:solidFill>
                  <a:srgbClr val="000000"/>
                </a:solidFill>
                <a:effectLst>
                  <a:outerShdw blurRad="127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MS Gothic" panose="020B0609070205080204" pitchFamily="49" charset="-128"/>
                <a:ea typeface="MS Gothic" panose="020B0609070205080204" pitchFamily="49" charset="-128"/>
              </a:rPr>
              <a:t>13</a:t>
            </a:r>
            <a:endParaRPr sz="7680" dirty="0">
              <a:solidFill>
                <a:srgbClr val="000000"/>
              </a:solidFill>
              <a:effectLst>
                <a:outerShdw blurRad="12700" dist="381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3" name="薬になる植物の科学(5)…"/>
          <p:cNvSpPr txBox="1">
            <a:spLocks noGrp="1"/>
          </p:cNvSpPr>
          <p:nvPr>
            <p:ph type="body" sz="quarter" idx="1"/>
          </p:nvPr>
        </p:nvSpPr>
        <p:spPr>
          <a:xfrm>
            <a:off x="1083733" y="4551679"/>
            <a:ext cx="10831601" cy="2600961"/>
          </a:xfrm>
          <a:prstGeom prst="rect">
            <a:avLst/>
          </a:prstGeom>
          <a:effectLst>
            <a:outerShdw blurRad="63500" rotWithShape="0">
              <a:srgbClr val="808080">
                <a:alpha val="75000"/>
              </a:srgbClr>
            </a:outerShdw>
          </a:effectLst>
        </p:spPr>
        <p:txBody>
          <a:bodyPr lIns="126435" tIns="72248" rIns="126435" bIns="72248" anchor="t">
            <a:normAutofit/>
          </a:bodyPr>
          <a:lstStyle/>
          <a:p>
            <a:pPr marL="0" indent="0" algn="ctr" defTabSz="1274470">
              <a:spcBef>
                <a:spcPts val="700"/>
              </a:spcBef>
              <a:buSzTx/>
              <a:buNone/>
              <a:defRPr sz="44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lang="ja-JP" altLang="en-US" sz="5700">
                <a:solidFill>
                  <a:srgbClr val="FFFF00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栽培植物の伝播</a:t>
            </a:r>
            <a:endParaRPr sz="4600" dirty="0">
              <a:solidFill>
                <a:srgbClr val="FFFF00"/>
              </a:solidFill>
              <a:effectLst>
                <a:outerShdw blurRad="12446" dist="24892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274470">
              <a:spcBef>
                <a:spcPts val="700"/>
              </a:spcBef>
              <a:buSzTx/>
              <a:buNone/>
              <a:defRPr sz="4460">
                <a:solidFill>
                  <a:srgbClr val="FFFF00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endParaRPr dirty="0">
              <a:solidFill>
                <a:srgbClr val="FFFF00"/>
              </a:solidFill>
              <a:effectLst>
                <a:outerShdw blurRad="12446" dist="24892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marL="0" indent="0" algn="ctr" defTabSz="1274470">
              <a:spcBef>
                <a:spcPts val="700"/>
              </a:spcBef>
              <a:buSzTx/>
              <a:buNone/>
              <a:defRPr sz="44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dirty="0" err="1">
                <a:solidFill>
                  <a:srgbClr val="003366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薬学部</a:t>
            </a:r>
            <a:r>
              <a:rPr dirty="0">
                <a:solidFill>
                  <a:srgbClr val="003366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dirty="0" err="1">
                <a:solidFill>
                  <a:srgbClr val="003366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木下</a:t>
            </a:r>
            <a:r>
              <a:rPr dirty="0">
                <a:solidFill>
                  <a:srgbClr val="003366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　</a:t>
            </a:r>
            <a:r>
              <a:rPr dirty="0" err="1">
                <a:solidFill>
                  <a:srgbClr val="003366"/>
                </a:solidFill>
                <a:effectLst>
                  <a:outerShdw blurRad="12446" dist="24892" dir="2700000" rotWithShape="0">
                    <a:srgbClr val="000000"/>
                  </a:outerShdw>
                </a:effectLst>
                <a:uFill>
                  <a:solidFill>
                    <a:srgbClr val="003366"/>
                  </a:solidFill>
                </a:uFill>
              </a:rPr>
              <a:t>武司</a:t>
            </a:r>
            <a:endParaRPr dirty="0">
              <a:solidFill>
                <a:srgbClr val="003366"/>
              </a:solidFill>
              <a:effectLst>
                <a:outerShdw blurRad="12446" dist="24892" dir="2700000" rotWithShape="0">
                  <a:srgbClr val="000000"/>
                </a:outerShdw>
              </a:effectLst>
              <a:uFill>
                <a:solidFill>
                  <a:srgbClr val="003366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カキ Diospyros kaki">
            <a:extLst>
              <a:ext uri="{FF2B5EF4-FFF2-40B4-BE49-F238E27FC236}">
                <a16:creationId xmlns:a16="http://schemas.microsoft.com/office/drawing/2014/main" id="{B8ED5DE1-2EC0-D04F-BA4E-F9FFCAE549E7}"/>
              </a:ext>
            </a:extLst>
          </p:cNvPr>
          <p:cNvSpPr txBox="1"/>
          <p:nvPr/>
        </p:nvSpPr>
        <p:spPr>
          <a:xfrm>
            <a:off x="758613" y="821830"/>
            <a:ext cx="4887631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カキ　</a:t>
            </a:r>
            <a:r>
              <a:rPr sz="3982"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Diospyros kaki</a:t>
            </a:r>
          </a:p>
        </p:txBody>
      </p:sp>
      <p:sp>
        <p:nvSpPr>
          <p:cNvPr id="3" name="平棚方式で栽培">
            <a:extLst>
              <a:ext uri="{FF2B5EF4-FFF2-40B4-BE49-F238E27FC236}">
                <a16:creationId xmlns:a16="http://schemas.microsoft.com/office/drawing/2014/main" id="{7A19E842-7CF8-9B4E-AB13-0D590CA79DBD}"/>
              </a:ext>
            </a:extLst>
          </p:cNvPr>
          <p:cNvSpPr txBox="1"/>
          <p:nvPr/>
        </p:nvSpPr>
        <p:spPr>
          <a:xfrm>
            <a:off x="6610773" y="866986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平棚方式で栽培</a:t>
            </a:r>
          </a:p>
        </p:txBody>
      </p:sp>
      <p:pic>
        <p:nvPicPr>
          <p:cNvPr id="4" name="柿栽培１jpg.jpg" descr="柿栽培１jpg.jpg">
            <a:extLst>
              <a:ext uri="{FF2B5EF4-FFF2-40B4-BE49-F238E27FC236}">
                <a16:creationId xmlns:a16="http://schemas.microsoft.com/office/drawing/2014/main" id="{D48F95F6-C6CC-2B49-9327-C6A389666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5600"/>
            <a:ext cx="13058988" cy="8683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柿栽培２.jpg" descr="柿栽培２.jpg">
            <a:extLst>
              <a:ext uri="{FF2B5EF4-FFF2-40B4-BE49-F238E27FC236}">
                <a16:creationId xmlns:a16="http://schemas.microsoft.com/office/drawing/2014/main" id="{7E693711-A841-4846-B5DF-B9C1E8002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5600"/>
            <a:ext cx="13058988" cy="8683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カキ栽培２.jpg" descr="カキ栽培２.jpg">
            <a:extLst>
              <a:ext uri="{FF2B5EF4-FFF2-40B4-BE49-F238E27FC236}">
                <a16:creationId xmlns:a16="http://schemas.microsoft.com/office/drawing/2014/main" id="{F25725CF-71C9-5C4F-886A-94313E570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5600"/>
            <a:ext cx="6531751" cy="8669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カキ栽培３.jpg" descr="カキ栽培３.jpg">
            <a:extLst>
              <a:ext uri="{FF2B5EF4-FFF2-40B4-BE49-F238E27FC236}">
                <a16:creationId xmlns:a16="http://schemas.microsoft.com/office/drawing/2014/main" id="{A2FE7B2B-E51A-4244-B3FE-F9683AD46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049" y="1625600"/>
            <a:ext cx="6531752" cy="8669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7228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ウメ Prunus mume">
            <a:extLst>
              <a:ext uri="{FF2B5EF4-FFF2-40B4-BE49-F238E27FC236}">
                <a16:creationId xmlns:a16="http://schemas.microsoft.com/office/drawing/2014/main" id="{C17C5BE2-B39E-6040-B2A0-222E461C8B98}"/>
              </a:ext>
            </a:extLst>
          </p:cNvPr>
          <p:cNvSpPr txBox="1"/>
          <p:nvPr/>
        </p:nvSpPr>
        <p:spPr>
          <a:xfrm>
            <a:off x="758613" y="1255324"/>
            <a:ext cx="4732935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ウメ　</a:t>
            </a:r>
            <a:r>
              <a:rPr sz="3982"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Prunus mume</a:t>
            </a:r>
          </a:p>
        </p:txBody>
      </p:sp>
      <p:sp>
        <p:nvSpPr>
          <p:cNvPr id="3" name="中国原産">
            <a:extLst>
              <a:ext uri="{FF2B5EF4-FFF2-40B4-BE49-F238E27FC236}">
                <a16:creationId xmlns:a16="http://schemas.microsoft.com/office/drawing/2014/main" id="{3260B205-4D82-304C-896C-7624146C973A}"/>
              </a:ext>
            </a:extLst>
          </p:cNvPr>
          <p:cNvSpPr txBox="1"/>
          <p:nvPr/>
        </p:nvSpPr>
        <p:spPr>
          <a:xfrm>
            <a:off x="1733973" y="2275839"/>
            <a:ext cx="19958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中国原産</a:t>
            </a:r>
          </a:p>
        </p:txBody>
      </p:sp>
      <p:sp>
        <p:nvSpPr>
          <p:cNvPr id="4" name="食用として日本で発達">
            <a:extLst>
              <a:ext uri="{FF2B5EF4-FFF2-40B4-BE49-F238E27FC236}">
                <a16:creationId xmlns:a16="http://schemas.microsoft.com/office/drawing/2014/main" id="{2681721F-61F1-1F4E-B163-EAE086C1DBA0}"/>
              </a:ext>
            </a:extLst>
          </p:cNvPr>
          <p:cNvSpPr txBox="1"/>
          <p:nvPr/>
        </p:nvSpPr>
        <p:spPr>
          <a:xfrm>
            <a:off x="2578382" y="3129279"/>
            <a:ext cx="4301124" cy="564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食用として日本で発達</a:t>
            </a:r>
          </a:p>
        </p:txBody>
      </p:sp>
      <p:sp>
        <p:nvSpPr>
          <p:cNvPr id="5" name="烏梅：果実を燻製にしたもの">
            <a:extLst>
              <a:ext uri="{FF2B5EF4-FFF2-40B4-BE49-F238E27FC236}">
                <a16:creationId xmlns:a16="http://schemas.microsoft.com/office/drawing/2014/main" id="{5218900F-3796-C04B-93C5-A6C7A913ABE5}"/>
              </a:ext>
            </a:extLst>
          </p:cNvPr>
          <p:cNvSpPr txBox="1"/>
          <p:nvPr/>
        </p:nvSpPr>
        <p:spPr>
          <a:xfrm>
            <a:off x="1733973" y="3901440"/>
            <a:ext cx="589731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烏梅</a:t>
            </a: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：果実を燻製にしたもの</a:t>
            </a:r>
          </a:p>
        </p:txBody>
      </p:sp>
      <p:sp>
        <p:nvSpPr>
          <p:cNvPr id="6" name="紅花染めの媒染剤、薬用">
            <a:extLst>
              <a:ext uri="{FF2B5EF4-FFF2-40B4-BE49-F238E27FC236}">
                <a16:creationId xmlns:a16="http://schemas.microsoft.com/office/drawing/2014/main" id="{DD041DF4-8C68-D043-8621-1931DFB6F18F}"/>
              </a:ext>
            </a:extLst>
          </p:cNvPr>
          <p:cNvSpPr txBox="1"/>
          <p:nvPr/>
        </p:nvSpPr>
        <p:spPr>
          <a:xfrm>
            <a:off x="2600959" y="4876800"/>
            <a:ext cx="47359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紅花染めの媒染剤、薬用</a:t>
            </a:r>
          </a:p>
        </p:txBody>
      </p:sp>
      <p:sp>
        <p:nvSpPr>
          <p:cNvPr id="7" name="古くから栽培">
            <a:extLst>
              <a:ext uri="{FF2B5EF4-FFF2-40B4-BE49-F238E27FC236}">
                <a16:creationId xmlns:a16="http://schemas.microsoft.com/office/drawing/2014/main" id="{53B20596-FFEA-1942-991F-2AB431405176}"/>
              </a:ext>
            </a:extLst>
          </p:cNvPr>
          <p:cNvSpPr txBox="1"/>
          <p:nvPr/>
        </p:nvSpPr>
        <p:spPr>
          <a:xfrm>
            <a:off x="1733973" y="5852159"/>
            <a:ext cx="28628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古くから栽培</a:t>
            </a:r>
          </a:p>
        </p:txBody>
      </p:sp>
      <p:sp>
        <p:nvSpPr>
          <p:cNvPr id="8" name="媒染剤の生産のため（古代）…">
            <a:extLst>
              <a:ext uri="{FF2B5EF4-FFF2-40B4-BE49-F238E27FC236}">
                <a16:creationId xmlns:a16="http://schemas.microsoft.com/office/drawing/2014/main" id="{2F2D8A41-E6F8-F44D-B3E7-207A9A4A008C}"/>
              </a:ext>
            </a:extLst>
          </p:cNvPr>
          <p:cNvSpPr txBox="1"/>
          <p:nvPr/>
        </p:nvSpPr>
        <p:spPr>
          <a:xfrm>
            <a:off x="2600959" y="6827519"/>
            <a:ext cx="5548772" cy="1160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媒染剤の生産のため（古代）</a:t>
            </a:r>
          </a:p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食用生産（江戸時代以降）</a:t>
            </a:r>
          </a:p>
        </p:txBody>
      </p:sp>
      <p:pic>
        <p:nvPicPr>
          <p:cNvPr id="9" name="ウメ３.png" descr="ウメ３.png">
            <a:extLst>
              <a:ext uri="{FF2B5EF4-FFF2-40B4-BE49-F238E27FC236}">
                <a16:creationId xmlns:a16="http://schemas.microsoft.com/office/drawing/2014/main" id="{7F71B6EE-ABF6-124E-B063-DD49E27E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985" y="3576320"/>
            <a:ext cx="4009815" cy="3002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ウメ２.jpg" descr="ウメ２.jpg">
            <a:extLst>
              <a:ext uri="{FF2B5EF4-FFF2-40B4-BE49-F238E27FC236}">
                <a16:creationId xmlns:a16="http://schemas.microsoft.com/office/drawing/2014/main" id="{25F38A39-729F-C54E-8CBD-C7EC725D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978" y="433493"/>
            <a:ext cx="3939823" cy="2709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烏梅.jpg" descr="烏梅.jpg">
            <a:extLst>
              <a:ext uri="{FF2B5EF4-FFF2-40B4-BE49-F238E27FC236}">
                <a16:creationId xmlns:a16="http://schemas.microsoft.com/office/drawing/2014/main" id="{AAEC3891-0EBD-9B4E-A762-6168F0BEF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524" y="6827520"/>
            <a:ext cx="3926277" cy="26099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628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11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ウメ.jpg" descr="ウメ.jpg">
            <a:extLst>
              <a:ext uri="{FF2B5EF4-FFF2-40B4-BE49-F238E27FC236}">
                <a16:creationId xmlns:a16="http://schemas.microsoft.com/office/drawing/2014/main" id="{269561EE-C5C9-AC46-8792-818C4CEA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866"/>
            <a:ext cx="13004800" cy="86472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18333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ナシ、カキ、ウメの栽培：">
            <a:extLst>
              <a:ext uri="{FF2B5EF4-FFF2-40B4-BE49-F238E27FC236}">
                <a16:creationId xmlns:a16="http://schemas.microsoft.com/office/drawing/2014/main" id="{8D73935F-373B-7D47-A1B2-6D59356BFE6F}"/>
              </a:ext>
            </a:extLst>
          </p:cNvPr>
          <p:cNvSpPr txBox="1"/>
          <p:nvPr/>
        </p:nvSpPr>
        <p:spPr>
          <a:xfrm>
            <a:off x="758613" y="1300479"/>
            <a:ext cx="6330810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</a:defRPr>
            </a:pPr>
            <a:r>
              <a:rPr sz="3982">
                <a:effectLst>
                  <a:outerShdw blurRad="12700" dist="25400" dir="2700000" rotWithShape="0">
                    <a:srgbClr val="000000"/>
                  </a:outerShdw>
                </a:effectLst>
              </a:rPr>
              <a:t>ナシ、カキ、ウメの栽培：</a:t>
            </a:r>
          </a:p>
        </p:txBody>
      </p:sp>
      <p:sp>
        <p:nvSpPr>
          <p:cNvPr id="3" name="日本の風土が生み出した伝統技法">
            <a:extLst>
              <a:ext uri="{FF2B5EF4-FFF2-40B4-BE49-F238E27FC236}">
                <a16:creationId xmlns:a16="http://schemas.microsoft.com/office/drawing/2014/main" id="{194D626A-137C-8347-A41F-DC9ADCF8C8D0}"/>
              </a:ext>
            </a:extLst>
          </p:cNvPr>
          <p:cNvSpPr txBox="1"/>
          <p:nvPr/>
        </p:nvSpPr>
        <p:spPr>
          <a:xfrm>
            <a:off x="3576319" y="2275839"/>
            <a:ext cx="676430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日本の風土が生み出した伝統技法</a:t>
            </a:r>
          </a:p>
        </p:txBody>
      </p:sp>
      <p:pic>
        <p:nvPicPr>
          <p:cNvPr id="4" name="盆栽１.jpg" descr="盆栽１.jpg">
            <a:extLst>
              <a:ext uri="{FF2B5EF4-FFF2-40B4-BE49-F238E27FC236}">
                <a16:creationId xmlns:a16="http://schemas.microsoft.com/office/drawing/2014/main" id="{82AE932C-9DD8-0748-B634-6C6E73155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26" y="2968977"/>
            <a:ext cx="10214187" cy="6784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盆栽２.jpg" descr="盆栽２.jpg">
            <a:extLst>
              <a:ext uri="{FF2B5EF4-FFF2-40B4-BE49-F238E27FC236}">
                <a16:creationId xmlns:a16="http://schemas.microsoft.com/office/drawing/2014/main" id="{18C0C659-3C85-184F-A03F-E21378F93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013" y="2926079"/>
            <a:ext cx="4474917" cy="3086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1095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  <p:bldP spid="4" grpId="0" animBg="1" advAuto="0"/>
      <p:bldP spid="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六義園.jpg" descr="六義園.jpg">
            <a:extLst>
              <a:ext uri="{FF2B5EF4-FFF2-40B4-BE49-F238E27FC236}">
                <a16:creationId xmlns:a16="http://schemas.microsoft.com/office/drawing/2014/main" id="{21A01642-B89B-8A4B-8B64-E757F0DE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239"/>
            <a:ext cx="13004800" cy="86450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04607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イチジク Ficus carica">
            <a:extLst>
              <a:ext uri="{FF2B5EF4-FFF2-40B4-BE49-F238E27FC236}">
                <a16:creationId xmlns:a16="http://schemas.microsoft.com/office/drawing/2014/main" id="{A8CAF3DF-857D-E046-A7A2-6BBF0B22DF78}"/>
              </a:ext>
            </a:extLst>
          </p:cNvPr>
          <p:cNvSpPr txBox="1"/>
          <p:nvPr/>
        </p:nvSpPr>
        <p:spPr>
          <a:xfrm>
            <a:off x="758613" y="3901440"/>
            <a:ext cx="501452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イチジク　</a:t>
            </a:r>
            <a:r>
              <a:rPr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Ficus carica</a:t>
            </a:r>
          </a:p>
        </p:txBody>
      </p:sp>
      <p:pic>
        <p:nvPicPr>
          <p:cNvPr id="3" name="fig05.jpg" descr="fig05.jpg">
            <a:extLst>
              <a:ext uri="{FF2B5EF4-FFF2-40B4-BE49-F238E27FC236}">
                <a16:creationId xmlns:a16="http://schemas.microsoft.com/office/drawing/2014/main" id="{0351FAC8-A6E4-EB47-BEA9-2CFCD48E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53" y="1083733"/>
            <a:ext cx="3506330" cy="2630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fig9.jpg" descr="fig9.jpg">
            <a:extLst>
              <a:ext uri="{FF2B5EF4-FFF2-40B4-BE49-F238E27FC236}">
                <a16:creationId xmlns:a16="http://schemas.microsoft.com/office/drawing/2014/main" id="{363E7B19-7C70-824A-9523-610D628EE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892" y="135466"/>
            <a:ext cx="6068908" cy="455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fig1.jpg" descr="fig1.jpg">
            <a:extLst>
              <a:ext uri="{FF2B5EF4-FFF2-40B4-BE49-F238E27FC236}">
                <a16:creationId xmlns:a16="http://schemas.microsoft.com/office/drawing/2014/main" id="{BDE8480C-2983-9148-BFE4-FF6BB5851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892" y="4876800"/>
            <a:ext cx="6068908" cy="4551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fig3.jpg" descr="fig3.jpg">
            <a:extLst>
              <a:ext uri="{FF2B5EF4-FFF2-40B4-BE49-F238E27FC236}">
                <a16:creationId xmlns:a16="http://schemas.microsoft.com/office/drawing/2014/main" id="{3B9D0365-F517-2F4B-81E7-CC0B94B1E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876800"/>
            <a:ext cx="6068908" cy="4551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fig2.jpg" descr="fig2.jpg">
            <a:extLst>
              <a:ext uri="{FF2B5EF4-FFF2-40B4-BE49-F238E27FC236}">
                <a16:creationId xmlns:a16="http://schemas.microsoft.com/office/drawing/2014/main" id="{0716B660-861A-B345-8066-29A3C7182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2833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5" grpId="0" animBg="1" advAuto="0"/>
      <p:bldP spid="6" grpId="0" animBg="1" advAuto="0"/>
      <p:bldP spid="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33DD4E13-531D-2048-B8A0-4920D900B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96" y="1905035"/>
            <a:ext cx="3395699" cy="3323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イチジク.jpg" descr="イチジク.jpg">
            <a:extLst>
              <a:ext uri="{FF2B5EF4-FFF2-40B4-BE49-F238E27FC236}">
                <a16:creationId xmlns:a16="http://schemas.microsoft.com/office/drawing/2014/main" id="{A261F6BF-4A64-B44A-90C1-C521D66C7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39" y="4768426"/>
            <a:ext cx="5852161" cy="438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tiziku_2.jpg" descr="itiziku_2.jpg">
            <a:extLst>
              <a:ext uri="{FF2B5EF4-FFF2-40B4-BE49-F238E27FC236}">
                <a16:creationId xmlns:a16="http://schemas.microsoft.com/office/drawing/2014/main" id="{C8FB7D27-0770-1C48-A13D-936A1CFEC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773" y="1408853"/>
            <a:ext cx="3612445" cy="2709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9214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plemango-item010.jpg" descr="applemango-item010.jpg">
            <a:extLst>
              <a:ext uri="{FF2B5EF4-FFF2-40B4-BE49-F238E27FC236}">
                <a16:creationId xmlns:a16="http://schemas.microsoft.com/office/drawing/2014/main" id="{890F9C1C-6ABD-7940-8CB8-6AA59A1ED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12" y="1083733"/>
            <a:ext cx="5418668" cy="36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マンゴー Mangifera indica">
            <a:extLst>
              <a:ext uri="{FF2B5EF4-FFF2-40B4-BE49-F238E27FC236}">
                <a16:creationId xmlns:a16="http://schemas.microsoft.com/office/drawing/2014/main" id="{F667499F-5891-2E41-8C69-910D2A71475B}"/>
              </a:ext>
            </a:extLst>
          </p:cNvPr>
          <p:cNvSpPr txBox="1"/>
          <p:nvPr/>
        </p:nvSpPr>
        <p:spPr>
          <a:xfrm>
            <a:off x="913685" y="5017406"/>
            <a:ext cx="609374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マンゴー　</a:t>
            </a:r>
            <a:r>
              <a:rPr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Mangifera indica</a:t>
            </a:r>
          </a:p>
        </p:txBody>
      </p:sp>
      <p:pic>
        <p:nvPicPr>
          <p:cNvPr id="4" name="マンゴー１.jpg" descr="マンゴー１.jpg">
            <a:extLst>
              <a:ext uri="{FF2B5EF4-FFF2-40B4-BE49-F238E27FC236}">
                <a16:creationId xmlns:a16="http://schemas.microsoft.com/office/drawing/2014/main" id="{2E3868D5-47E1-7349-B7C8-26DE34A9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541866"/>
            <a:ext cx="6096000" cy="4052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マンゴー３.jpg" descr="マンゴー３.jpg">
            <a:extLst>
              <a:ext uri="{FF2B5EF4-FFF2-40B4-BE49-F238E27FC236}">
                <a16:creationId xmlns:a16="http://schemas.microsoft.com/office/drawing/2014/main" id="{39452D7B-14D6-CF4E-A099-FF4AFA4AF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892" y="4870026"/>
            <a:ext cx="6068908" cy="455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マンゴー２.jpg" descr="マンゴー２.jpg">
            <a:extLst>
              <a:ext uri="{FF2B5EF4-FFF2-40B4-BE49-F238E27FC236}">
                <a16:creationId xmlns:a16="http://schemas.microsoft.com/office/drawing/2014/main" id="{846EA099-3FB4-DA4D-B763-6004485C8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094" y="-20321"/>
            <a:ext cx="13058988" cy="97942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5160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植物と日本人：日本文化の再評価">
            <a:extLst>
              <a:ext uri="{FF2B5EF4-FFF2-40B4-BE49-F238E27FC236}">
                <a16:creationId xmlns:a16="http://schemas.microsoft.com/office/drawing/2014/main" id="{8D5E3BC8-665C-CB48-91CF-065C286900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842346" y="975359"/>
            <a:ext cx="9103361" cy="866988"/>
          </a:xfrm>
          <a:prstGeom prst="rect">
            <a:avLst/>
          </a:prstGeom>
          <a:effectLst>
            <a:outerShdw blurRad="25400" dist="635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/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植物と日本人：日本文化の再評価</a:t>
            </a:r>
          </a:p>
        </p:txBody>
      </p:sp>
      <p:sp>
        <p:nvSpPr>
          <p:cNvPr id="3" name="●身近な有用植物を挙げてみよう３">
            <a:extLst>
              <a:ext uri="{FF2B5EF4-FFF2-40B4-BE49-F238E27FC236}">
                <a16:creationId xmlns:a16="http://schemas.microsoft.com/office/drawing/2014/main" id="{CA3B5491-3F5B-CD4A-B045-2CBAB16051F7}"/>
              </a:ext>
            </a:extLst>
          </p:cNvPr>
          <p:cNvSpPr txBox="1"/>
          <p:nvPr/>
        </p:nvSpPr>
        <p:spPr>
          <a:xfrm>
            <a:off x="1083733" y="2384213"/>
            <a:ext cx="8353778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●</a:t>
            </a: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身近な有用植物を挙げてみよう３</a:t>
            </a:r>
          </a:p>
        </p:txBody>
      </p:sp>
      <p:sp>
        <p:nvSpPr>
          <p:cNvPr id="4" name="薬用植物">
            <a:extLst>
              <a:ext uri="{FF2B5EF4-FFF2-40B4-BE49-F238E27FC236}">
                <a16:creationId xmlns:a16="http://schemas.microsoft.com/office/drawing/2014/main" id="{7121EEC4-A199-D54F-89A7-9550CE3E7CF9}"/>
              </a:ext>
            </a:extLst>
          </p:cNvPr>
          <p:cNvSpPr txBox="1"/>
          <p:nvPr/>
        </p:nvSpPr>
        <p:spPr>
          <a:xfrm>
            <a:off x="2492586" y="3901440"/>
            <a:ext cx="19958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薬用植物</a:t>
            </a:r>
          </a:p>
        </p:txBody>
      </p:sp>
      <p:sp>
        <p:nvSpPr>
          <p:cNvPr id="5" name="生薬原料">
            <a:extLst>
              <a:ext uri="{FF2B5EF4-FFF2-40B4-BE49-F238E27FC236}">
                <a16:creationId xmlns:a16="http://schemas.microsoft.com/office/drawing/2014/main" id="{CEDB111E-21F4-6C4D-A11F-70C7FD63D2DC}"/>
              </a:ext>
            </a:extLst>
          </p:cNvPr>
          <p:cNvSpPr txBox="1"/>
          <p:nvPr/>
        </p:nvSpPr>
        <p:spPr>
          <a:xfrm>
            <a:off x="5527040" y="3901440"/>
            <a:ext cx="19958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生薬原料</a:t>
            </a:r>
          </a:p>
        </p:txBody>
      </p:sp>
      <p:sp>
        <p:nvSpPr>
          <p:cNvPr id="6" name="製薬原料">
            <a:extLst>
              <a:ext uri="{FF2B5EF4-FFF2-40B4-BE49-F238E27FC236}">
                <a16:creationId xmlns:a16="http://schemas.microsoft.com/office/drawing/2014/main" id="{2A147180-257A-714B-B42C-CF0556333A74}"/>
              </a:ext>
            </a:extLst>
          </p:cNvPr>
          <p:cNvSpPr txBox="1"/>
          <p:nvPr/>
        </p:nvSpPr>
        <p:spPr>
          <a:xfrm>
            <a:off x="5527040" y="4551679"/>
            <a:ext cx="19958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製薬原料</a:t>
            </a:r>
          </a:p>
        </p:txBody>
      </p:sp>
      <p:sp>
        <p:nvSpPr>
          <p:cNvPr id="7" name="江戸時代享保年間における朝鮮人参の栽培化">
            <a:extLst>
              <a:ext uri="{FF2B5EF4-FFF2-40B4-BE49-F238E27FC236}">
                <a16:creationId xmlns:a16="http://schemas.microsoft.com/office/drawing/2014/main" id="{0A5819A3-5490-E34C-B5D0-3CFCED75DF1A}"/>
              </a:ext>
            </a:extLst>
          </p:cNvPr>
          <p:cNvSpPr txBox="1"/>
          <p:nvPr/>
        </p:nvSpPr>
        <p:spPr>
          <a:xfrm>
            <a:off x="1842346" y="6177279"/>
            <a:ext cx="939585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江戸時代享保年間における朝鮮人参の栽培化</a:t>
            </a:r>
          </a:p>
        </p:txBody>
      </p:sp>
      <p:sp>
        <p:nvSpPr>
          <p:cNvPr id="8" name="寛延元（一七四八）年刊行">
            <a:extLst>
              <a:ext uri="{FF2B5EF4-FFF2-40B4-BE49-F238E27FC236}">
                <a16:creationId xmlns:a16="http://schemas.microsoft.com/office/drawing/2014/main" id="{0E56E7BE-E366-6C46-80A3-6AD3EA09EA3D}"/>
              </a:ext>
            </a:extLst>
          </p:cNvPr>
          <p:cNvSpPr txBox="1"/>
          <p:nvPr/>
        </p:nvSpPr>
        <p:spPr>
          <a:xfrm>
            <a:off x="4443306" y="9189155"/>
            <a:ext cx="4600506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44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2844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寛延元（一七四八）年刊行</a:t>
            </a:r>
          </a:p>
        </p:txBody>
      </p:sp>
      <p:pic>
        <p:nvPicPr>
          <p:cNvPr id="9" name="朝鮮人参耕作記.jpg" descr="朝鮮人参耕作記.jpg">
            <a:extLst>
              <a:ext uri="{FF2B5EF4-FFF2-40B4-BE49-F238E27FC236}">
                <a16:creationId xmlns:a16="http://schemas.microsoft.com/office/drawing/2014/main" id="{2D10F15E-F836-5E45-A2DF-17E9FF4A2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5" y="-91370"/>
            <a:ext cx="13058988" cy="93088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3646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オタネニンジン Panax ginseng">
            <a:extLst>
              <a:ext uri="{FF2B5EF4-FFF2-40B4-BE49-F238E27FC236}">
                <a16:creationId xmlns:a16="http://schemas.microsoft.com/office/drawing/2014/main" id="{537F7C3C-C84F-7A47-9DE4-9FC9F7D0C187}"/>
              </a:ext>
            </a:extLst>
          </p:cNvPr>
          <p:cNvSpPr txBox="1"/>
          <p:nvPr/>
        </p:nvSpPr>
        <p:spPr>
          <a:xfrm>
            <a:off x="5960533" y="2059093"/>
            <a:ext cx="572073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オタネニンジン </a:t>
            </a:r>
            <a:r>
              <a:rPr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Panax ginseng</a:t>
            </a:r>
          </a:p>
        </p:txBody>
      </p:sp>
      <p:sp>
        <p:nvSpPr>
          <p:cNvPr id="3" name="小柴胡湯 補中益気湯…">
            <a:extLst>
              <a:ext uri="{FF2B5EF4-FFF2-40B4-BE49-F238E27FC236}">
                <a16:creationId xmlns:a16="http://schemas.microsoft.com/office/drawing/2014/main" id="{F87D5CB9-E0B9-474A-A88E-300489653875}"/>
              </a:ext>
            </a:extLst>
          </p:cNvPr>
          <p:cNvSpPr txBox="1"/>
          <p:nvPr/>
        </p:nvSpPr>
        <p:spPr>
          <a:xfrm>
            <a:off x="6068906" y="2709333"/>
            <a:ext cx="4329572" cy="116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小柴胡湯　補中益気湯</a:t>
            </a:r>
          </a:p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十全大補湯</a:t>
            </a:r>
          </a:p>
        </p:txBody>
      </p:sp>
      <p:sp>
        <p:nvSpPr>
          <p:cNvPr id="4" name="トチバニンジン Panax japonicus">
            <a:extLst>
              <a:ext uri="{FF2B5EF4-FFF2-40B4-BE49-F238E27FC236}">
                <a16:creationId xmlns:a16="http://schemas.microsoft.com/office/drawing/2014/main" id="{24D24C8C-1367-A846-92EE-B3D223ACCA5F}"/>
              </a:ext>
            </a:extLst>
          </p:cNvPr>
          <p:cNvSpPr txBox="1"/>
          <p:nvPr/>
        </p:nvSpPr>
        <p:spPr>
          <a:xfrm>
            <a:off x="2579387" y="7088173"/>
            <a:ext cx="603278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トチバニンジン </a:t>
            </a:r>
            <a:r>
              <a:rPr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Panax japonicus</a:t>
            </a:r>
          </a:p>
        </p:txBody>
      </p:sp>
      <p:sp>
        <p:nvSpPr>
          <p:cNvPr id="5" name="和人参：人参の代用">
            <a:extLst>
              <a:ext uri="{FF2B5EF4-FFF2-40B4-BE49-F238E27FC236}">
                <a16:creationId xmlns:a16="http://schemas.microsoft.com/office/drawing/2014/main" id="{A4EC9C77-F575-5B41-8AD5-F8E310E59DB6}"/>
              </a:ext>
            </a:extLst>
          </p:cNvPr>
          <p:cNvSpPr txBox="1"/>
          <p:nvPr/>
        </p:nvSpPr>
        <p:spPr>
          <a:xfrm>
            <a:off x="4443306" y="7911253"/>
            <a:ext cx="39231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和人参：人参の代用</a:t>
            </a:r>
          </a:p>
        </p:txBody>
      </p:sp>
      <p:sp>
        <p:nvSpPr>
          <p:cNvPr id="6" name="中国東北部・朝鮮中北部原産">
            <a:extLst>
              <a:ext uri="{FF2B5EF4-FFF2-40B4-BE49-F238E27FC236}">
                <a16:creationId xmlns:a16="http://schemas.microsoft.com/office/drawing/2014/main" id="{2B5305B2-5233-A34E-8B89-B070E4F90B20}"/>
              </a:ext>
            </a:extLst>
          </p:cNvPr>
          <p:cNvSpPr txBox="1"/>
          <p:nvPr/>
        </p:nvSpPr>
        <p:spPr>
          <a:xfrm>
            <a:off x="360906" y="5930076"/>
            <a:ext cx="5801361" cy="55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spcBef>
                <a:spcPts val="1000"/>
              </a:spcBef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中国東北部・朝鮮中北部原産</a:t>
            </a:r>
          </a:p>
        </p:txBody>
      </p:sp>
      <p:sp>
        <p:nvSpPr>
          <p:cNvPr id="7" name="日本特産">
            <a:extLst>
              <a:ext uri="{FF2B5EF4-FFF2-40B4-BE49-F238E27FC236}">
                <a16:creationId xmlns:a16="http://schemas.microsoft.com/office/drawing/2014/main" id="{56210ADD-43FA-8D4B-9942-890D0A729450}"/>
              </a:ext>
            </a:extLst>
          </p:cNvPr>
          <p:cNvSpPr txBox="1"/>
          <p:nvPr/>
        </p:nvSpPr>
        <p:spPr>
          <a:xfrm>
            <a:off x="5310293" y="8778240"/>
            <a:ext cx="1891172" cy="55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日本特産</a:t>
            </a:r>
          </a:p>
        </p:txBody>
      </p:sp>
      <p:pic>
        <p:nvPicPr>
          <p:cNvPr id="8" name="otaneninjin.jpg" descr="otaneninjin.jpg">
            <a:extLst>
              <a:ext uri="{FF2B5EF4-FFF2-40B4-BE49-F238E27FC236}">
                <a16:creationId xmlns:a16="http://schemas.microsoft.com/office/drawing/2014/main" id="{6F84845C-0626-3245-9D65-2425F764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" y="1950719"/>
            <a:ext cx="5382543" cy="3583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tochibaninjin.jpg" descr="tochibaninjin.jpg">
            <a:extLst>
              <a:ext uri="{FF2B5EF4-FFF2-40B4-BE49-F238E27FC236}">
                <a16:creationId xmlns:a16="http://schemas.microsoft.com/office/drawing/2014/main" id="{BB749698-DDC1-4742-B825-30C0DA3F8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733" y="4334933"/>
            <a:ext cx="3382152" cy="509354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朝鮮人参の栽培に見る日本人の創意工夫">
            <a:extLst>
              <a:ext uri="{FF2B5EF4-FFF2-40B4-BE49-F238E27FC236}">
                <a16:creationId xmlns:a16="http://schemas.microsoft.com/office/drawing/2014/main" id="{B937B106-4E4A-3244-8D1D-4379581163D8}"/>
              </a:ext>
            </a:extLst>
          </p:cNvPr>
          <p:cNvSpPr txBox="1"/>
          <p:nvPr/>
        </p:nvSpPr>
        <p:spPr>
          <a:xfrm>
            <a:off x="1300479" y="975359"/>
            <a:ext cx="10728962" cy="866988"/>
          </a:xfrm>
          <a:prstGeom prst="rect">
            <a:avLst/>
          </a:prstGeom>
          <a:ln w="12700">
            <a:miter lim="400000"/>
          </a:ln>
          <a:effectLst>
            <a:outerShdw blurRad="25400" dist="635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defTabSz="1300480">
              <a:spcBef>
                <a:spcPts val="700"/>
              </a:spcBef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</p:spTree>
    <p:extLst>
      <p:ext uri="{BB962C8B-B14F-4D97-AF65-F5344CB8AC3E}">
        <p14:creationId xmlns:p14="http://schemas.microsoft.com/office/powerpoint/2010/main" val="1705722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2EFA1A1-1B5E-2A4A-9C23-B4A8A2A8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" y="63773"/>
            <a:ext cx="2414016" cy="5724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ja-JP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ＤＦＰ勘亭流" pitchFamily="1" charset="-128"/>
              </a:rPr>
              <a:t>シラバス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1662AED-B900-3C4F-9038-09137C84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870090"/>
            <a:ext cx="10972800" cy="8475929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l" hangingPunct="1">
              <a:spcBef>
                <a:spcPts val="600"/>
              </a:spcBef>
              <a:defRPr/>
            </a:pPr>
            <a:r>
              <a:rPr lang="ja-JP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１</a:t>
            </a:r>
            <a:r>
              <a:rPr lang="ja-JP" altLang="ja-JP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</a:t>
            </a:r>
            <a:r>
              <a:rPr lang="ja-JP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序　論</a:t>
            </a:r>
            <a:endParaRPr lang="ja-JP" altLang="ja-JP" sz="3200"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２．種とは？　植物の名前と分類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３．生物多様性と遺伝資源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４．植物相・植生と遷移／人の干渉との相関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５．人と共存する生態系里山／里山の民族植物学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６．日本文化・習俗と植物（有用・薬用植物</a:t>
            </a:r>
            <a:endParaRPr lang="ja-JP" altLang="ja-JP" sz="32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７．民族植物学からみた先史時代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８．先史時代</a:t>
            </a:r>
            <a:r>
              <a:rPr lang="ja-JP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と農耕文化の発生</a:t>
            </a:r>
            <a:endParaRPr lang="en-US" altLang="ja-JP" sz="3200" dirty="0"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ja-JP" altLang="ja-JP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９．根菜農耕文化</a:t>
            </a:r>
            <a:r>
              <a:rPr lang="ja-JP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／</a:t>
            </a:r>
            <a:r>
              <a:rPr lang="ja-JP" altLang="ja-JP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地中海農耕文化</a:t>
            </a:r>
            <a:endParaRPr lang="ja-JP" altLang="ja-JP" sz="32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10</a:t>
            </a:r>
            <a:r>
              <a:rPr lang="ja-JP" altLang="ja-JP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．サバンナ農耕文化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11</a:t>
            </a:r>
            <a:r>
              <a:rPr lang="ja-JP" altLang="ja-JP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．照葉樹林農耕文化</a:t>
            </a:r>
            <a:r>
              <a:rPr lang="ja-JP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（稲作）</a:t>
            </a:r>
            <a:endParaRPr lang="ja-JP" altLang="ja-JP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12</a:t>
            </a:r>
            <a:r>
              <a:rPr lang="ja-JP" altLang="ja-JP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．新大陸農耕文化</a:t>
            </a:r>
          </a:p>
          <a:p>
            <a:pPr algn="l" hangingPunct="1">
              <a:spcBef>
                <a:spcPts val="600"/>
              </a:spcBef>
              <a:defRPr/>
            </a:pPr>
            <a:r>
              <a:rPr lang="en-US" altLang="ja-JP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13</a:t>
            </a: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．栽培植物の起源と順化</a:t>
            </a:r>
            <a:endParaRPr lang="en-US" altLang="ja-JP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l" hangingPunct="1">
              <a:spcBef>
                <a:spcPts val="600"/>
              </a:spcBef>
              <a:defRPr/>
            </a:pPr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14</a:t>
            </a:r>
            <a:r>
              <a:rPr lang="ja-JP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．医薬シードの探索と民族植物学</a:t>
            </a:r>
            <a:endParaRPr lang="en-US" altLang="ja-JP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ja-JP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15</a:t>
            </a:r>
            <a:r>
              <a:rPr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</a:t>
            </a:r>
            <a:r>
              <a:rPr lang="ja-JP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総合討論</a:t>
            </a:r>
            <a:endParaRPr lang="ja-JP" altLang="ja-JP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07471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730EC73F-7689-6F42-AF0B-1E11F5EF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79" y="2600960"/>
            <a:ext cx="5635415" cy="5481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>
            <a:extLst>
              <a:ext uri="{FF2B5EF4-FFF2-40B4-BE49-F238E27FC236}">
                <a16:creationId xmlns:a16="http://schemas.microsoft.com/office/drawing/2014/main" id="{C82588B1-4608-064B-A48B-458A63146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06" y="2600959"/>
            <a:ext cx="4443308" cy="552704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朝鮮人参の栽培に見る日本人の創意工夫">
            <a:extLst>
              <a:ext uri="{FF2B5EF4-FFF2-40B4-BE49-F238E27FC236}">
                <a16:creationId xmlns:a16="http://schemas.microsoft.com/office/drawing/2014/main" id="{831ABC0F-8531-4945-85D0-9AC7D8BFABDB}"/>
              </a:ext>
            </a:extLst>
          </p:cNvPr>
          <p:cNvSpPr txBox="1"/>
          <p:nvPr/>
        </p:nvSpPr>
        <p:spPr>
          <a:xfrm>
            <a:off x="1300479" y="975359"/>
            <a:ext cx="10728962" cy="866988"/>
          </a:xfrm>
          <a:prstGeom prst="rect">
            <a:avLst/>
          </a:prstGeom>
          <a:ln w="12700">
            <a:miter lim="400000"/>
          </a:ln>
          <a:effectLst>
            <a:outerShdw blurRad="25400" dist="635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defTabSz="1300480">
              <a:spcBef>
                <a:spcPts val="700"/>
              </a:spcBef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  <p:sp>
        <p:nvSpPr>
          <p:cNvPr id="5" name="田村藍水『朝鮮人参耕作記』">
            <a:extLst>
              <a:ext uri="{FF2B5EF4-FFF2-40B4-BE49-F238E27FC236}">
                <a16:creationId xmlns:a16="http://schemas.microsoft.com/office/drawing/2014/main" id="{A1ABAA97-3A20-6F48-807F-2F2F9BAF1558}"/>
              </a:ext>
            </a:extLst>
          </p:cNvPr>
          <p:cNvSpPr/>
          <p:nvPr/>
        </p:nvSpPr>
        <p:spPr>
          <a:xfrm>
            <a:off x="3734920" y="8582052"/>
            <a:ext cx="6394861" cy="6016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defRPr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FFFF00"/>
                  </a:solidFill>
                </a:uFill>
              </a:rPr>
              <a:t>田村藍水『朝鮮人参耕作記』</a:t>
            </a:r>
          </a:p>
        </p:txBody>
      </p:sp>
    </p:spTree>
    <p:extLst>
      <p:ext uri="{BB962C8B-B14F-4D97-AF65-F5344CB8AC3E}">
        <p14:creationId xmlns:p14="http://schemas.microsoft.com/office/powerpoint/2010/main" val="13462045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3926EB50-96AB-2A49-A822-9D11833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012" y="2167466"/>
            <a:ext cx="5179343" cy="715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>
            <a:extLst>
              <a:ext uri="{FF2B5EF4-FFF2-40B4-BE49-F238E27FC236}">
                <a16:creationId xmlns:a16="http://schemas.microsoft.com/office/drawing/2014/main" id="{4F3154E8-8191-B84B-A46E-8D860206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346" y="2167466"/>
            <a:ext cx="3531165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散形花序">
            <a:extLst>
              <a:ext uri="{FF2B5EF4-FFF2-40B4-BE49-F238E27FC236}">
                <a16:creationId xmlns:a16="http://schemas.microsoft.com/office/drawing/2014/main" id="{D5D2E1F6-B24B-384C-8ABA-4F6A04C0172A}"/>
              </a:ext>
            </a:extLst>
          </p:cNvPr>
          <p:cNvSpPr/>
          <p:nvPr/>
        </p:nvSpPr>
        <p:spPr>
          <a:xfrm>
            <a:off x="5635413" y="8886613"/>
            <a:ext cx="1710550" cy="564445"/>
          </a:xfrm>
          <a:prstGeom prst="rect">
            <a:avLst/>
          </a:prstGeom>
          <a:solidFill>
            <a:srgbClr val="000000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44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44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散形花序</a:t>
            </a:r>
          </a:p>
        </p:txBody>
      </p:sp>
      <p:pic>
        <p:nvPicPr>
          <p:cNvPr id="5" name="散形花序.jpg" descr="散形花序.jpg">
            <a:extLst>
              <a:ext uri="{FF2B5EF4-FFF2-40B4-BE49-F238E27FC236}">
                <a16:creationId xmlns:a16="http://schemas.microsoft.com/office/drawing/2014/main" id="{10A7BE47-F5FC-CA4E-B5CB-D5EFD198E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559" y="5960533"/>
            <a:ext cx="4226562" cy="293737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朝鮮人参の栽培に見る日本人の創意工夫">
            <a:extLst>
              <a:ext uri="{FF2B5EF4-FFF2-40B4-BE49-F238E27FC236}">
                <a16:creationId xmlns:a16="http://schemas.microsoft.com/office/drawing/2014/main" id="{DB48859F-05DB-BC4F-BD3A-E11E42713A18}"/>
              </a:ext>
            </a:extLst>
          </p:cNvPr>
          <p:cNvSpPr txBox="1"/>
          <p:nvPr/>
        </p:nvSpPr>
        <p:spPr>
          <a:xfrm>
            <a:off x="1300479" y="975359"/>
            <a:ext cx="10728962" cy="866988"/>
          </a:xfrm>
          <a:prstGeom prst="rect">
            <a:avLst/>
          </a:prstGeom>
          <a:ln w="12700">
            <a:miter lim="400000"/>
          </a:ln>
          <a:effectLst>
            <a:outerShdw blurRad="25400" dist="635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defTabSz="1300480">
              <a:spcBef>
                <a:spcPts val="700"/>
              </a:spcBef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</p:spTree>
    <p:extLst>
      <p:ext uri="{BB962C8B-B14F-4D97-AF65-F5344CB8AC3E}">
        <p14:creationId xmlns:p14="http://schemas.microsoft.com/office/powerpoint/2010/main" val="235640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  <p:bldP spid="4" grpId="0" animBg="1" advAuto="0"/>
      <p:bldP spid="5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AE5EFEEF-87B7-0443-B6E6-AC540AC0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252" y="2059093"/>
            <a:ext cx="4691664" cy="7369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>
            <a:extLst>
              <a:ext uri="{FF2B5EF4-FFF2-40B4-BE49-F238E27FC236}">
                <a16:creationId xmlns:a16="http://schemas.microsoft.com/office/drawing/2014/main" id="{539AC966-9377-3F4A-A9AC-FF582F219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26" y="2059093"/>
            <a:ext cx="4380090" cy="736938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朝鮮人参の栽培に見る日本人の創意工夫">
            <a:extLst>
              <a:ext uri="{FF2B5EF4-FFF2-40B4-BE49-F238E27FC236}">
                <a16:creationId xmlns:a16="http://schemas.microsoft.com/office/drawing/2014/main" id="{EE0A866B-71A9-C34F-9346-079F0C0F9657}"/>
              </a:ext>
            </a:extLst>
          </p:cNvPr>
          <p:cNvSpPr txBox="1"/>
          <p:nvPr/>
        </p:nvSpPr>
        <p:spPr>
          <a:xfrm>
            <a:off x="1300479" y="975359"/>
            <a:ext cx="10728962" cy="866988"/>
          </a:xfrm>
          <a:prstGeom prst="rect">
            <a:avLst/>
          </a:prstGeom>
          <a:ln w="12700">
            <a:miter lim="400000"/>
          </a:ln>
          <a:effectLst>
            <a:outerShdw blurRad="25400" dist="635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defTabSz="1300480">
              <a:spcBef>
                <a:spcPts val="700"/>
              </a:spcBef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</p:spTree>
    <p:extLst>
      <p:ext uri="{BB962C8B-B14F-4D97-AF65-F5344CB8AC3E}">
        <p14:creationId xmlns:p14="http://schemas.microsoft.com/office/powerpoint/2010/main" val="429450083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>
            <a:extLst>
              <a:ext uri="{FF2B5EF4-FFF2-40B4-BE49-F238E27FC236}">
                <a16:creationId xmlns:a16="http://schemas.microsoft.com/office/drawing/2014/main" id="{1B82850F-C4B1-0449-982A-D64872F1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66" y="1950720"/>
            <a:ext cx="5405122" cy="7477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>
            <a:extLst>
              <a:ext uri="{FF2B5EF4-FFF2-40B4-BE49-F238E27FC236}">
                <a16:creationId xmlns:a16="http://schemas.microsoft.com/office/drawing/2014/main" id="{024D3847-7EC3-6149-BD31-D76C6A89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33" y="1950720"/>
            <a:ext cx="5375770" cy="74777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朝鮮人参の栽培に見る日本人の創意工夫">
            <a:extLst>
              <a:ext uri="{FF2B5EF4-FFF2-40B4-BE49-F238E27FC236}">
                <a16:creationId xmlns:a16="http://schemas.microsoft.com/office/drawing/2014/main" id="{43D78505-2088-D54C-8EFE-930EEFAA6B46}"/>
              </a:ext>
            </a:extLst>
          </p:cNvPr>
          <p:cNvSpPr txBox="1"/>
          <p:nvPr/>
        </p:nvSpPr>
        <p:spPr>
          <a:xfrm>
            <a:off x="1300479" y="975359"/>
            <a:ext cx="10728962" cy="866988"/>
          </a:xfrm>
          <a:prstGeom prst="rect">
            <a:avLst/>
          </a:prstGeom>
          <a:ln w="12700">
            <a:miter lim="400000"/>
          </a:ln>
          <a:effectLst>
            <a:outerShdw blurRad="25400" dist="635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defTabSz="1300480">
              <a:spcBef>
                <a:spcPts val="700"/>
              </a:spcBef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</p:spTree>
    <p:extLst>
      <p:ext uri="{BB962C8B-B14F-4D97-AF65-F5344CB8AC3E}">
        <p14:creationId xmlns:p14="http://schemas.microsoft.com/office/powerpoint/2010/main" val="15065539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朝鮮人参の栽培に見る日本人の創意工夫">
            <a:extLst>
              <a:ext uri="{FF2B5EF4-FFF2-40B4-BE49-F238E27FC236}">
                <a16:creationId xmlns:a16="http://schemas.microsoft.com/office/drawing/2014/main" id="{2E1D22B4-7F86-AE44-864A-BB379290A3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00479" y="975359"/>
            <a:ext cx="10728962" cy="866988"/>
          </a:xfrm>
          <a:prstGeom prst="rect">
            <a:avLst/>
          </a:prstGeom>
          <a:effectLst>
            <a:outerShdw blurRad="25400" dist="635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/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  <p:sp>
        <p:nvSpPr>
          <p:cNvPr id="3" name="外国文献の詳細な検討">
            <a:extLst>
              <a:ext uri="{FF2B5EF4-FFF2-40B4-BE49-F238E27FC236}">
                <a16:creationId xmlns:a16="http://schemas.microsoft.com/office/drawing/2014/main" id="{9DFD20E1-6806-B34B-9795-958752C4E6D4}"/>
              </a:ext>
            </a:extLst>
          </p:cNvPr>
          <p:cNvSpPr txBox="1"/>
          <p:nvPr/>
        </p:nvSpPr>
        <p:spPr>
          <a:xfrm>
            <a:off x="433493" y="2381955"/>
            <a:ext cx="459683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外国文献の詳細な検討</a:t>
            </a:r>
          </a:p>
        </p:txBody>
      </p:sp>
      <p:sp>
        <p:nvSpPr>
          <p:cNvPr id="4" name="「本草綱目」">
            <a:extLst>
              <a:ext uri="{FF2B5EF4-FFF2-40B4-BE49-F238E27FC236}">
                <a16:creationId xmlns:a16="http://schemas.microsoft.com/office/drawing/2014/main" id="{A27925C7-9B88-F047-9D56-6D9D86C8CD58}"/>
              </a:ext>
            </a:extLst>
          </p:cNvPr>
          <p:cNvSpPr txBox="1"/>
          <p:nvPr/>
        </p:nvSpPr>
        <p:spPr>
          <a:xfrm>
            <a:off x="1625600" y="3251200"/>
            <a:ext cx="314282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spcBef>
                <a:spcPts val="1000"/>
              </a:spcBef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「本草綱目」</a:t>
            </a:r>
          </a:p>
        </p:txBody>
      </p:sp>
      <p:sp>
        <p:nvSpPr>
          <p:cNvPr id="5" name="人参の生態に関する記載あり">
            <a:extLst>
              <a:ext uri="{FF2B5EF4-FFF2-40B4-BE49-F238E27FC236}">
                <a16:creationId xmlns:a16="http://schemas.microsoft.com/office/drawing/2014/main" id="{7A265F21-6625-5A44-A5B8-6C1660A118AE}"/>
              </a:ext>
            </a:extLst>
          </p:cNvPr>
          <p:cNvSpPr txBox="1"/>
          <p:nvPr/>
        </p:nvSpPr>
        <p:spPr>
          <a:xfrm>
            <a:off x="433493" y="4082062"/>
            <a:ext cx="55487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</a:rPr>
              <a:t>人参の生態に関する記載あり</a:t>
            </a:r>
          </a:p>
        </p:txBody>
      </p:sp>
      <p:pic>
        <p:nvPicPr>
          <p:cNvPr id="6" name="李時珍.jpg" descr="李時珍.jpg">
            <a:extLst>
              <a:ext uri="{FF2B5EF4-FFF2-40B4-BE49-F238E27FC236}">
                <a16:creationId xmlns:a16="http://schemas.microsoft.com/office/drawing/2014/main" id="{F56B292F-6C9E-0047-95FA-5140F5B3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53" y="1842346"/>
            <a:ext cx="5380285" cy="7651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0996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本草綱目２.jpg" descr="本草綱目２.jpg">
            <a:extLst>
              <a:ext uri="{FF2B5EF4-FFF2-40B4-BE49-F238E27FC236}">
                <a16:creationId xmlns:a16="http://schemas.microsoft.com/office/drawing/2014/main" id="{30A97203-863D-EB44-933E-A76A7D5B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26" y="1822026"/>
            <a:ext cx="9861974" cy="793157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朝鮮人参の栽培に見る日本人の創意工夫">
            <a:extLst>
              <a:ext uri="{FF2B5EF4-FFF2-40B4-BE49-F238E27FC236}">
                <a16:creationId xmlns:a16="http://schemas.microsoft.com/office/drawing/2014/main" id="{76652F06-3F9C-714B-9E05-54E8CF5481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00479" y="975359"/>
            <a:ext cx="10728962" cy="866988"/>
          </a:xfrm>
          <a:prstGeom prst="rect">
            <a:avLst/>
          </a:prstGeom>
          <a:effectLst>
            <a:outerShdw blurRad="25400" dist="635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/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  <p:pic>
        <p:nvPicPr>
          <p:cNvPr id="4" name="矢印.png" descr="矢印.png">
            <a:extLst>
              <a:ext uri="{FF2B5EF4-FFF2-40B4-BE49-F238E27FC236}">
                <a16:creationId xmlns:a16="http://schemas.microsoft.com/office/drawing/2014/main" id="{556CA022-2ACA-5D44-8206-095C1EF2E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613" y="4443306"/>
            <a:ext cx="1192108" cy="1192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本草綱目３.jpg" descr="本草綱目３.jpg">
            <a:extLst>
              <a:ext uri="{FF2B5EF4-FFF2-40B4-BE49-F238E27FC236}">
                <a16:creationId xmlns:a16="http://schemas.microsoft.com/office/drawing/2014/main" id="{E0352F04-4634-8648-AADF-F06F481EB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51930"/>
            <a:ext cx="1108570" cy="980553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B11F0B-10CA-154E-90E0-D1F194AA6A3C}"/>
              </a:ext>
            </a:extLst>
          </p:cNvPr>
          <p:cNvSpPr txBox="1"/>
          <p:nvPr/>
        </p:nvSpPr>
        <p:spPr>
          <a:xfrm>
            <a:off x="1108569" y="-25966"/>
            <a:ext cx="2072362" cy="9805531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algn="l"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3200">
                <a:solidFill>
                  <a:schemeClr val="tx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高麗人、人参讚を作りて云ふ、「三椏五葉、陽に背き隂に向かふ。來たりて我を求めんと欲せば、椵樹を相尋ねるべし」と。椵は音賈なり、桐に似て甚だ大にして、蔭廣ければ則ち多生す。</a:t>
            </a:r>
            <a:endParaRPr lang="ja-JP" altLang="en-US" sz="3200" dirty="0">
              <a:solidFill>
                <a:schemeClr val="tx1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870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李時珍曰１.jpg" descr="李時珍曰１.jpg">
            <a:extLst>
              <a:ext uri="{FF2B5EF4-FFF2-40B4-BE49-F238E27FC236}">
                <a16:creationId xmlns:a16="http://schemas.microsoft.com/office/drawing/2014/main" id="{B7924830-C6D1-9940-9BC2-BEA98E875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946" y="1919110"/>
            <a:ext cx="9536854" cy="7834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朝鮮人参の栽培に見る日本人の創意工夫">
            <a:extLst>
              <a:ext uri="{FF2B5EF4-FFF2-40B4-BE49-F238E27FC236}">
                <a16:creationId xmlns:a16="http://schemas.microsoft.com/office/drawing/2014/main" id="{73AC5C67-D42C-1444-BB1E-6C2B515AF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00479" y="975359"/>
            <a:ext cx="10728962" cy="866988"/>
          </a:xfrm>
          <a:prstGeom prst="rect">
            <a:avLst/>
          </a:prstGeom>
          <a:effectLst>
            <a:outerShdw blurRad="25400" dist="635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/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  <p:pic>
        <p:nvPicPr>
          <p:cNvPr id="12" name="矢印.png" descr="矢印.png">
            <a:extLst>
              <a:ext uri="{FF2B5EF4-FFF2-40B4-BE49-F238E27FC236}">
                <a16:creationId xmlns:a16="http://schemas.microsoft.com/office/drawing/2014/main" id="{0BD1E34D-8CBA-914A-B43E-D345614DE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66" y="2817706"/>
            <a:ext cx="1192107" cy="1192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李時珍曰２.jpg" descr="李時珍曰２.jpg">
            <a:extLst>
              <a:ext uri="{FF2B5EF4-FFF2-40B4-BE49-F238E27FC236}">
                <a16:creationId xmlns:a16="http://schemas.microsoft.com/office/drawing/2014/main" id="{2C91D03E-2768-314E-B15B-11A41830D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661530" cy="979424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E354E83-E1EB-D848-A85B-737346C9A760}"/>
              </a:ext>
            </a:extLst>
          </p:cNvPr>
          <p:cNvSpPr txBox="1"/>
          <p:nvPr/>
        </p:nvSpPr>
        <p:spPr>
          <a:xfrm>
            <a:off x="651551" y="0"/>
            <a:ext cx="2872581" cy="975360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algn="l"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lang="ja-JP" altLang="en-US" sz="6000" b="1">
                <a:solidFill>
                  <a:schemeClr val="tx1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亦た、子を収る可し。十月に於いて種を下す。菜を種ゑる法の如し。</a:t>
            </a:r>
            <a:endParaRPr lang="ja-JP" altLang="en-US" sz="6000" b="1" dirty="0">
              <a:solidFill>
                <a:schemeClr val="tx1"/>
              </a:solidFill>
              <a:effectLst>
                <a:outerShdw blurRad="12700" dist="25400" dir="2700000" rotWithShape="0">
                  <a:srgbClr val="FFFFFF"/>
                </a:outerShdw>
              </a:effectLst>
              <a:uFill>
                <a:solidFill>
                  <a:srgbClr val="000000"/>
                </a:solidFill>
              </a:u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054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朝鮮人参の栽培に見る日本人の創意工夫">
            <a:extLst>
              <a:ext uri="{FF2B5EF4-FFF2-40B4-BE49-F238E27FC236}">
                <a16:creationId xmlns:a16="http://schemas.microsoft.com/office/drawing/2014/main" id="{0693AD58-B2D8-1D46-BC50-4C7929B749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300479" y="975359"/>
            <a:ext cx="10728962" cy="866988"/>
          </a:xfrm>
          <a:prstGeom prst="rect">
            <a:avLst/>
          </a:prstGeom>
          <a:effectLst>
            <a:outerShdw blurRad="25400" dist="762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/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朝鮮人参の栽培に見る日本人の創意工夫</a:t>
            </a:r>
          </a:p>
        </p:txBody>
      </p:sp>
      <p:sp>
        <p:nvSpPr>
          <p:cNvPr id="3" name="●朝鮮人参の人工栽培は日本で始まった">
            <a:extLst>
              <a:ext uri="{FF2B5EF4-FFF2-40B4-BE49-F238E27FC236}">
                <a16:creationId xmlns:a16="http://schemas.microsoft.com/office/drawing/2014/main" id="{138B45D5-4EB8-FE45-8B4E-CAEDEF266F84}"/>
              </a:ext>
            </a:extLst>
          </p:cNvPr>
          <p:cNvSpPr txBox="1"/>
          <p:nvPr/>
        </p:nvSpPr>
        <p:spPr>
          <a:xfrm>
            <a:off x="1842346" y="6610773"/>
            <a:ext cx="80647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●朝鮮人参の人工栽培は日本で始まった</a:t>
            </a:r>
          </a:p>
        </p:txBody>
      </p:sp>
      <p:sp>
        <p:nvSpPr>
          <p:cNvPr id="4" name="●長野県・福島県・島根県で商業生産されている">
            <a:extLst>
              <a:ext uri="{FF2B5EF4-FFF2-40B4-BE49-F238E27FC236}">
                <a16:creationId xmlns:a16="http://schemas.microsoft.com/office/drawing/2014/main" id="{10AC1458-8361-5347-B783-F7006CB015CE}"/>
              </a:ext>
            </a:extLst>
          </p:cNvPr>
          <p:cNvSpPr txBox="1"/>
          <p:nvPr/>
        </p:nvSpPr>
        <p:spPr>
          <a:xfrm>
            <a:off x="1842346" y="7369386"/>
            <a:ext cx="97987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●長野県・福島県・島根県で商業生産されている</a:t>
            </a:r>
          </a:p>
        </p:txBody>
      </p:sp>
      <p:sp>
        <p:nvSpPr>
          <p:cNvPr id="5" name="●中国・韓国でも日本方式を導入して栽培する">
            <a:extLst>
              <a:ext uri="{FF2B5EF4-FFF2-40B4-BE49-F238E27FC236}">
                <a16:creationId xmlns:a16="http://schemas.microsoft.com/office/drawing/2014/main" id="{F12FE6FD-F3C3-ED41-B1B1-49064652000C}"/>
              </a:ext>
            </a:extLst>
          </p:cNvPr>
          <p:cNvSpPr txBox="1"/>
          <p:nvPr/>
        </p:nvSpPr>
        <p:spPr>
          <a:xfrm>
            <a:off x="1842346" y="8236373"/>
            <a:ext cx="93652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●中国・韓国でも日本方式を導入して栽培する</a:t>
            </a:r>
          </a:p>
        </p:txBody>
      </p:sp>
      <p:pic>
        <p:nvPicPr>
          <p:cNvPr id="6" name="人参圃場.jpg" descr="人参圃場.jpg">
            <a:extLst>
              <a:ext uri="{FF2B5EF4-FFF2-40B4-BE49-F238E27FC236}">
                <a16:creationId xmlns:a16="http://schemas.microsoft.com/office/drawing/2014/main" id="{BC8AE0D1-8500-9C4F-8F28-9C9C2C71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86" y="2167466"/>
            <a:ext cx="5418668" cy="4048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人参年数.jpg" descr="人参年数.jpg">
            <a:extLst>
              <a:ext uri="{FF2B5EF4-FFF2-40B4-BE49-F238E27FC236}">
                <a16:creationId xmlns:a16="http://schemas.microsoft.com/office/drawing/2014/main" id="{AC978DAD-6B39-FB4F-AC28-9D1D264A7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266" y="2167466"/>
            <a:ext cx="5387059" cy="4043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304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江戸時代に朝鮮人参の消費が増大">
            <a:extLst>
              <a:ext uri="{FF2B5EF4-FFF2-40B4-BE49-F238E27FC236}">
                <a16:creationId xmlns:a16="http://schemas.microsoft.com/office/drawing/2014/main" id="{C99645F5-9006-C54E-A273-1ABC1886FB72}"/>
              </a:ext>
            </a:extLst>
          </p:cNvPr>
          <p:cNvSpPr txBox="1"/>
          <p:nvPr/>
        </p:nvSpPr>
        <p:spPr>
          <a:xfrm>
            <a:off x="4118186" y="2926079"/>
            <a:ext cx="676430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江戸時代に朝鮮人参の消費が増大</a:t>
            </a:r>
          </a:p>
        </p:txBody>
      </p:sp>
      <p:sp>
        <p:nvSpPr>
          <p:cNvPr id="3" name="対馬藩を通して朝鮮人参を輸入">
            <a:extLst>
              <a:ext uri="{FF2B5EF4-FFF2-40B4-BE49-F238E27FC236}">
                <a16:creationId xmlns:a16="http://schemas.microsoft.com/office/drawing/2014/main" id="{03AD5ED2-5CA7-6746-9A18-1855B7FFF8E0}"/>
              </a:ext>
            </a:extLst>
          </p:cNvPr>
          <p:cNvSpPr txBox="1"/>
          <p:nvPr/>
        </p:nvSpPr>
        <p:spPr>
          <a:xfrm>
            <a:off x="4118186" y="2167466"/>
            <a:ext cx="633081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対馬藩を通して朝鮮人参を輸入</a:t>
            </a:r>
          </a:p>
        </p:txBody>
      </p:sp>
      <p:sp>
        <p:nvSpPr>
          <p:cNvPr id="4" name="朝鮮人参の輸入価格高騰">
            <a:extLst>
              <a:ext uri="{FF2B5EF4-FFF2-40B4-BE49-F238E27FC236}">
                <a16:creationId xmlns:a16="http://schemas.microsoft.com/office/drawing/2014/main" id="{BED710DC-0140-D14B-87EC-68E1AE5D49D1}"/>
              </a:ext>
            </a:extLst>
          </p:cNvPr>
          <p:cNvSpPr txBox="1"/>
          <p:nvPr/>
        </p:nvSpPr>
        <p:spPr>
          <a:xfrm>
            <a:off x="4118186" y="3684693"/>
            <a:ext cx="503033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朝鮮人参の輸入価格高騰</a:t>
            </a:r>
          </a:p>
        </p:txBody>
      </p:sp>
      <p:sp>
        <p:nvSpPr>
          <p:cNvPr id="5" name="巨額の貿易赤字">
            <a:extLst>
              <a:ext uri="{FF2B5EF4-FFF2-40B4-BE49-F238E27FC236}">
                <a16:creationId xmlns:a16="http://schemas.microsoft.com/office/drawing/2014/main" id="{FA005E79-1724-5648-9BE4-E8ED7069D559}"/>
              </a:ext>
            </a:extLst>
          </p:cNvPr>
          <p:cNvSpPr txBox="1"/>
          <p:nvPr/>
        </p:nvSpPr>
        <p:spPr>
          <a:xfrm>
            <a:off x="4118186" y="4551679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巨額の貿易赤字</a:t>
            </a:r>
          </a:p>
        </p:txBody>
      </p:sp>
      <p:pic>
        <p:nvPicPr>
          <p:cNvPr id="6" name="02.jpg" descr="02.jpg">
            <a:extLst>
              <a:ext uri="{FF2B5EF4-FFF2-40B4-BE49-F238E27FC236}">
                <a16:creationId xmlns:a16="http://schemas.microsoft.com/office/drawing/2014/main" id="{207497FD-24CF-8F4B-870E-06EF993F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3" y="2230219"/>
            <a:ext cx="7293361" cy="7553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450px-Iwami_Ginzan_Silver_Mine%2C_Ryugenji_Mabu_Mine_Shaft_001.jpg" descr="450px-Iwami_Ginzan_Silver_Mine%2C_Ryugenji_Mabu_Mine_Shaft_001.jpg">
            <a:extLst>
              <a:ext uri="{FF2B5EF4-FFF2-40B4-BE49-F238E27FC236}">
                <a16:creationId xmlns:a16="http://schemas.microsoft.com/office/drawing/2014/main" id="{826AB9F0-F99F-FB46-B224-1484D03AB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289" y="2221284"/>
            <a:ext cx="5678786" cy="75717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朝鮮人参の栽培化の真の理由">
            <a:extLst>
              <a:ext uri="{FF2B5EF4-FFF2-40B4-BE49-F238E27FC236}">
                <a16:creationId xmlns:a16="http://schemas.microsoft.com/office/drawing/2014/main" id="{89535385-DC9F-814F-A28A-CBA34904380A}"/>
              </a:ext>
            </a:extLst>
          </p:cNvPr>
          <p:cNvSpPr txBox="1"/>
          <p:nvPr/>
        </p:nvSpPr>
        <p:spPr>
          <a:xfrm>
            <a:off x="1950719" y="1039706"/>
            <a:ext cx="9103361" cy="866988"/>
          </a:xfrm>
          <a:prstGeom prst="rect">
            <a:avLst/>
          </a:prstGeom>
          <a:ln w="12700">
            <a:miter lim="400000"/>
          </a:ln>
          <a:effectLst>
            <a:outerShdw blurRad="25400" dist="635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defTabSz="1300480">
              <a:spcBef>
                <a:spcPts val="700"/>
              </a:spcBef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朝鮮人参の栽培化の真の理由</a:t>
            </a:r>
          </a:p>
        </p:txBody>
      </p:sp>
      <p:sp>
        <p:nvSpPr>
          <p:cNvPr id="9" name="朝鮮との貿易赤字解消のため">
            <a:extLst>
              <a:ext uri="{FF2B5EF4-FFF2-40B4-BE49-F238E27FC236}">
                <a16:creationId xmlns:a16="http://schemas.microsoft.com/office/drawing/2014/main" id="{F2E41468-5060-6A47-8930-8A404B31BEB3}"/>
              </a:ext>
            </a:extLst>
          </p:cNvPr>
          <p:cNvSpPr/>
          <p:nvPr/>
        </p:nvSpPr>
        <p:spPr>
          <a:xfrm>
            <a:off x="2228850" y="855599"/>
            <a:ext cx="8809003" cy="918916"/>
          </a:xfrm>
          <a:prstGeom prst="rect">
            <a:avLst/>
          </a:prstGeom>
          <a:solidFill>
            <a:srgbClr val="008000"/>
          </a:solidFill>
          <a:ln w="90311">
            <a:solidFill>
              <a:srgbClr val="CCFFCC"/>
            </a:solidFill>
          </a:ln>
          <a:effectLst>
            <a:outerShdw blurRad="25400" dist="63499" dir="2700000" rotWithShape="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512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</a:defRPr>
            </a:pPr>
            <a:r>
              <a:rPr sz="5120">
                <a:effectLst>
                  <a:outerShdw blurRad="12700" dist="25400" dir="2700000" rotWithShape="0">
                    <a:srgbClr val="000000"/>
                  </a:outerShdw>
                </a:effectLst>
              </a:rPr>
              <a:t>朝鮮との貿易赤字解消のため</a:t>
            </a:r>
          </a:p>
        </p:txBody>
      </p:sp>
    </p:spTree>
    <p:extLst>
      <p:ext uri="{BB962C8B-B14F-4D97-AF65-F5344CB8AC3E}">
        <p14:creationId xmlns:p14="http://schemas.microsoft.com/office/powerpoint/2010/main" val="1880791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9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植物と日本人：日本文化の再評価">
            <a:extLst>
              <a:ext uri="{FF2B5EF4-FFF2-40B4-BE49-F238E27FC236}">
                <a16:creationId xmlns:a16="http://schemas.microsoft.com/office/drawing/2014/main" id="{FF888E53-14BB-4646-AEF1-F303C81ECD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275839" y="975359"/>
            <a:ext cx="9103361" cy="866988"/>
          </a:xfrm>
          <a:prstGeom prst="rect">
            <a:avLst/>
          </a:prstGeom>
          <a:effectLst>
            <a:outerShdw blurRad="25400" dist="635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/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植物と日本人：日本文化の再評価</a:t>
            </a:r>
          </a:p>
        </p:txBody>
      </p:sp>
      <p:sp>
        <p:nvSpPr>
          <p:cNvPr id="3" name="１．有用植物の大半は外来植物である">
            <a:extLst>
              <a:ext uri="{FF2B5EF4-FFF2-40B4-BE49-F238E27FC236}">
                <a16:creationId xmlns:a16="http://schemas.microsoft.com/office/drawing/2014/main" id="{2BE8357F-0EA4-A74A-AA32-E90329427048}"/>
              </a:ext>
            </a:extLst>
          </p:cNvPr>
          <p:cNvSpPr txBox="1"/>
          <p:nvPr/>
        </p:nvSpPr>
        <p:spPr>
          <a:xfrm>
            <a:off x="1061155" y="2187786"/>
            <a:ext cx="803797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１．有用植物の大半は外来植物である</a:t>
            </a:r>
          </a:p>
        </p:txBody>
      </p:sp>
      <p:sp>
        <p:nvSpPr>
          <p:cNvPr id="4" name="穀類・蔬菜類・果実類">
            <a:extLst>
              <a:ext uri="{FF2B5EF4-FFF2-40B4-BE49-F238E27FC236}">
                <a16:creationId xmlns:a16="http://schemas.microsoft.com/office/drawing/2014/main" id="{D2A4732C-C916-174E-A742-175A8617FBA2}"/>
              </a:ext>
            </a:extLst>
          </p:cNvPr>
          <p:cNvSpPr txBox="1"/>
          <p:nvPr/>
        </p:nvSpPr>
        <p:spPr>
          <a:xfrm>
            <a:off x="2709333" y="2889955"/>
            <a:ext cx="43295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穀類・蔬菜類・果実類</a:t>
            </a:r>
          </a:p>
        </p:txBody>
      </p:sp>
      <p:sp>
        <p:nvSpPr>
          <p:cNvPr id="5" name="薬用植物">
            <a:extLst>
              <a:ext uri="{FF2B5EF4-FFF2-40B4-BE49-F238E27FC236}">
                <a16:creationId xmlns:a16="http://schemas.microsoft.com/office/drawing/2014/main" id="{B90EB6BD-8CC9-434E-A974-0ED47F3C6E86}"/>
              </a:ext>
            </a:extLst>
          </p:cNvPr>
          <p:cNvSpPr txBox="1"/>
          <p:nvPr/>
        </p:nvSpPr>
        <p:spPr>
          <a:xfrm>
            <a:off x="2709333" y="3562773"/>
            <a:ext cx="18911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薬用植物</a:t>
            </a:r>
          </a:p>
        </p:txBody>
      </p:sp>
      <p:sp>
        <p:nvSpPr>
          <p:cNvPr id="6" name="２．外来植物を馴化・栽培したのは日本人である">
            <a:extLst>
              <a:ext uri="{FF2B5EF4-FFF2-40B4-BE49-F238E27FC236}">
                <a16:creationId xmlns:a16="http://schemas.microsoft.com/office/drawing/2014/main" id="{4404E1DA-A03C-B84C-B0DE-2B5179D9ECD0}"/>
              </a:ext>
            </a:extLst>
          </p:cNvPr>
          <p:cNvSpPr txBox="1"/>
          <p:nvPr/>
        </p:nvSpPr>
        <p:spPr>
          <a:xfrm>
            <a:off x="1083733" y="4260426"/>
            <a:ext cx="1032397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２．外来植物を馴化・栽培したのは日本人である</a:t>
            </a:r>
          </a:p>
        </p:txBody>
      </p:sp>
      <p:sp>
        <p:nvSpPr>
          <p:cNvPr id="7" name="観葉植物">
            <a:extLst>
              <a:ext uri="{FF2B5EF4-FFF2-40B4-BE49-F238E27FC236}">
                <a16:creationId xmlns:a16="http://schemas.microsoft.com/office/drawing/2014/main" id="{70AD9B8D-1AFF-6D45-A5B4-9F2B7F426278}"/>
              </a:ext>
            </a:extLst>
          </p:cNvPr>
          <p:cNvSpPr txBox="1"/>
          <p:nvPr/>
        </p:nvSpPr>
        <p:spPr>
          <a:xfrm>
            <a:off x="4741333" y="3562773"/>
            <a:ext cx="18911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観葉植物</a:t>
            </a:r>
          </a:p>
        </p:txBody>
      </p:sp>
      <p:sp>
        <p:nvSpPr>
          <p:cNvPr id="8" name="日本の自然環境・風土は日本固有である">
            <a:extLst>
              <a:ext uri="{FF2B5EF4-FFF2-40B4-BE49-F238E27FC236}">
                <a16:creationId xmlns:a16="http://schemas.microsoft.com/office/drawing/2014/main" id="{A068C064-56AB-6648-87EE-E3F8652CCDAE}"/>
              </a:ext>
            </a:extLst>
          </p:cNvPr>
          <p:cNvSpPr txBox="1"/>
          <p:nvPr/>
        </p:nvSpPr>
        <p:spPr>
          <a:xfrm>
            <a:off x="2709333" y="5057422"/>
            <a:ext cx="75807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日本の自然環境・風土は日本固有である</a:t>
            </a:r>
          </a:p>
        </p:txBody>
      </p:sp>
      <p:sp>
        <p:nvSpPr>
          <p:cNvPr id="9" name="災害に対する対処">
            <a:extLst>
              <a:ext uri="{FF2B5EF4-FFF2-40B4-BE49-F238E27FC236}">
                <a16:creationId xmlns:a16="http://schemas.microsoft.com/office/drawing/2014/main" id="{E51BB909-ECB1-484F-98A4-549843776941}"/>
              </a:ext>
            </a:extLst>
          </p:cNvPr>
          <p:cNvSpPr txBox="1"/>
          <p:nvPr/>
        </p:nvSpPr>
        <p:spPr>
          <a:xfrm>
            <a:off x="3684693" y="5707662"/>
            <a:ext cx="35167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災害に対する対処</a:t>
            </a:r>
          </a:p>
        </p:txBody>
      </p:sp>
      <p:sp>
        <p:nvSpPr>
          <p:cNvPr id="10" name="病虫害対策">
            <a:extLst>
              <a:ext uri="{FF2B5EF4-FFF2-40B4-BE49-F238E27FC236}">
                <a16:creationId xmlns:a16="http://schemas.microsoft.com/office/drawing/2014/main" id="{AA5B0C4F-4B17-9049-8C3F-B9F9A7934D2D}"/>
              </a:ext>
            </a:extLst>
          </p:cNvPr>
          <p:cNvSpPr txBox="1"/>
          <p:nvPr/>
        </p:nvSpPr>
        <p:spPr>
          <a:xfrm>
            <a:off x="3684693" y="6249529"/>
            <a:ext cx="22975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病虫害対策</a:t>
            </a:r>
          </a:p>
        </p:txBody>
      </p:sp>
      <p:sp>
        <p:nvSpPr>
          <p:cNvPr id="11" name="３．栽培技術が伝来したとしても改良は必要である">
            <a:extLst>
              <a:ext uri="{FF2B5EF4-FFF2-40B4-BE49-F238E27FC236}">
                <a16:creationId xmlns:a16="http://schemas.microsoft.com/office/drawing/2014/main" id="{17A02508-102C-8B42-A178-B33A2F4F44AD}"/>
              </a:ext>
            </a:extLst>
          </p:cNvPr>
          <p:cNvSpPr txBox="1"/>
          <p:nvPr/>
        </p:nvSpPr>
        <p:spPr>
          <a:xfrm>
            <a:off x="1083733" y="6969759"/>
            <a:ext cx="1074916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３．栽培技術が伝来したとしても改良は必要である</a:t>
            </a:r>
          </a:p>
        </p:txBody>
      </p:sp>
      <p:sp>
        <p:nvSpPr>
          <p:cNvPr id="12" name="日本の風土に適した品種の開発">
            <a:extLst>
              <a:ext uri="{FF2B5EF4-FFF2-40B4-BE49-F238E27FC236}">
                <a16:creationId xmlns:a16="http://schemas.microsoft.com/office/drawing/2014/main" id="{A366F0C6-61EC-5D42-A3E5-8E49F69A460B}"/>
              </a:ext>
            </a:extLst>
          </p:cNvPr>
          <p:cNvSpPr txBox="1"/>
          <p:nvPr/>
        </p:nvSpPr>
        <p:spPr>
          <a:xfrm>
            <a:off x="2709333" y="7766755"/>
            <a:ext cx="59551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日本の風土に適した品種の開発</a:t>
            </a:r>
          </a:p>
        </p:txBody>
      </p:sp>
      <p:sp>
        <p:nvSpPr>
          <p:cNvPr id="13" name="日本の文化への最適化">
            <a:extLst>
              <a:ext uri="{FF2B5EF4-FFF2-40B4-BE49-F238E27FC236}">
                <a16:creationId xmlns:a16="http://schemas.microsoft.com/office/drawing/2014/main" id="{FC4492E2-2C23-3C4E-8454-9F3B7B7ED497}"/>
              </a:ext>
            </a:extLst>
          </p:cNvPr>
          <p:cNvSpPr txBox="1"/>
          <p:nvPr/>
        </p:nvSpPr>
        <p:spPr>
          <a:xfrm>
            <a:off x="2709333" y="8416995"/>
            <a:ext cx="4329572" cy="564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日本の文化への最適化</a:t>
            </a:r>
          </a:p>
        </p:txBody>
      </p:sp>
      <p:sp>
        <p:nvSpPr>
          <p:cNvPr id="14" name="固有の技術の誕生">
            <a:extLst>
              <a:ext uri="{FF2B5EF4-FFF2-40B4-BE49-F238E27FC236}">
                <a16:creationId xmlns:a16="http://schemas.microsoft.com/office/drawing/2014/main" id="{7419B430-A0C2-B449-BE02-3FDA73406086}"/>
              </a:ext>
            </a:extLst>
          </p:cNvPr>
          <p:cNvSpPr txBox="1"/>
          <p:nvPr/>
        </p:nvSpPr>
        <p:spPr>
          <a:xfrm>
            <a:off x="7586133" y="5960533"/>
            <a:ext cx="3923172" cy="60169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固有の技術の誕生</a:t>
            </a:r>
          </a:p>
        </p:txBody>
      </p:sp>
      <p:pic>
        <p:nvPicPr>
          <p:cNvPr id="15" name="括弧２.png" descr="括弧２.png">
            <a:extLst>
              <a:ext uri="{FF2B5EF4-FFF2-40B4-BE49-F238E27FC236}">
                <a16:creationId xmlns:a16="http://schemas.microsoft.com/office/drawing/2014/main" id="{67CF378F-8763-204C-A2B9-529AB9FA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998" y="5575864"/>
            <a:ext cx="257388" cy="1345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830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植物と日本人：日本文化の再評価">
            <a:extLst>
              <a:ext uri="{FF2B5EF4-FFF2-40B4-BE49-F238E27FC236}">
                <a16:creationId xmlns:a16="http://schemas.microsoft.com/office/drawing/2014/main" id="{10B93554-1B63-7540-8411-4E84CFCE4C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842346" y="975359"/>
            <a:ext cx="9103361" cy="866988"/>
          </a:xfrm>
          <a:prstGeom prst="rect">
            <a:avLst/>
          </a:prstGeom>
          <a:effectLst>
            <a:outerShdw blurRad="25400" dist="635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/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t>植物と日本人：日本文化の再評価</a:t>
            </a:r>
          </a:p>
        </p:txBody>
      </p:sp>
      <p:sp>
        <p:nvSpPr>
          <p:cNvPr id="9" name="●身近な有用植物を挙げてみよう１">
            <a:extLst>
              <a:ext uri="{FF2B5EF4-FFF2-40B4-BE49-F238E27FC236}">
                <a16:creationId xmlns:a16="http://schemas.microsoft.com/office/drawing/2014/main" id="{18CA8954-C81F-BE4C-ACB1-EB0707738E3A}"/>
              </a:ext>
            </a:extLst>
          </p:cNvPr>
          <p:cNvSpPr txBox="1"/>
          <p:nvPr/>
        </p:nvSpPr>
        <p:spPr>
          <a:xfrm>
            <a:off x="1083733" y="2384213"/>
            <a:ext cx="8353778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●</a:t>
            </a: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身近な有用植物を挙げてみよう１</a:t>
            </a:r>
          </a:p>
        </p:txBody>
      </p:sp>
      <p:sp>
        <p:nvSpPr>
          <p:cNvPr id="10" name="穀 類">
            <a:extLst>
              <a:ext uri="{FF2B5EF4-FFF2-40B4-BE49-F238E27FC236}">
                <a16:creationId xmlns:a16="http://schemas.microsoft.com/office/drawing/2014/main" id="{D3C794F7-F1CE-954A-A546-095C887CC2EE}"/>
              </a:ext>
            </a:extLst>
          </p:cNvPr>
          <p:cNvSpPr txBox="1"/>
          <p:nvPr/>
        </p:nvSpPr>
        <p:spPr>
          <a:xfrm>
            <a:off x="5310293" y="3576320"/>
            <a:ext cx="15623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穀　類</a:t>
            </a:r>
          </a:p>
        </p:txBody>
      </p:sp>
      <p:sp>
        <p:nvSpPr>
          <p:cNvPr id="11" name="食用植物">
            <a:extLst>
              <a:ext uri="{FF2B5EF4-FFF2-40B4-BE49-F238E27FC236}">
                <a16:creationId xmlns:a16="http://schemas.microsoft.com/office/drawing/2014/main" id="{C84554DE-612A-A949-A345-311535BB1721}"/>
              </a:ext>
            </a:extLst>
          </p:cNvPr>
          <p:cNvSpPr txBox="1"/>
          <p:nvPr/>
        </p:nvSpPr>
        <p:spPr>
          <a:xfrm>
            <a:off x="2384213" y="3576320"/>
            <a:ext cx="19958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食用植物</a:t>
            </a:r>
          </a:p>
        </p:txBody>
      </p:sp>
      <p:sp>
        <p:nvSpPr>
          <p:cNvPr id="12" name="蔬菜・根菜類">
            <a:extLst>
              <a:ext uri="{FF2B5EF4-FFF2-40B4-BE49-F238E27FC236}">
                <a16:creationId xmlns:a16="http://schemas.microsoft.com/office/drawing/2014/main" id="{BCD429E0-2493-CC4E-A463-A80C6542FB6B}"/>
              </a:ext>
            </a:extLst>
          </p:cNvPr>
          <p:cNvSpPr txBox="1"/>
          <p:nvPr/>
        </p:nvSpPr>
        <p:spPr>
          <a:xfrm>
            <a:off x="5310293" y="4226559"/>
            <a:ext cx="28628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蔬菜・根菜類</a:t>
            </a:r>
          </a:p>
        </p:txBody>
      </p:sp>
      <p:sp>
        <p:nvSpPr>
          <p:cNvPr id="13" name="果実・ナッツ類">
            <a:extLst>
              <a:ext uri="{FF2B5EF4-FFF2-40B4-BE49-F238E27FC236}">
                <a16:creationId xmlns:a16="http://schemas.microsoft.com/office/drawing/2014/main" id="{7C79B35D-39D5-7448-B83B-C4DD011BC536}"/>
              </a:ext>
            </a:extLst>
          </p:cNvPr>
          <p:cNvSpPr txBox="1"/>
          <p:nvPr/>
        </p:nvSpPr>
        <p:spPr>
          <a:xfrm>
            <a:off x="5310293" y="4876800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果実・ナッツ類</a:t>
            </a:r>
          </a:p>
        </p:txBody>
      </p:sp>
      <p:pic>
        <p:nvPicPr>
          <p:cNvPr id="14" name="新栽培植物の起源.png" descr="新栽培植物の起源.png">
            <a:extLst>
              <a:ext uri="{FF2B5EF4-FFF2-40B4-BE49-F238E27FC236}">
                <a16:creationId xmlns:a16="http://schemas.microsoft.com/office/drawing/2014/main" id="{DA17E81B-FD00-004A-8534-B913744E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53" y="-262432"/>
            <a:ext cx="7443894" cy="105212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食用植物の大半は外来植物である">
            <a:extLst>
              <a:ext uri="{FF2B5EF4-FFF2-40B4-BE49-F238E27FC236}">
                <a16:creationId xmlns:a16="http://schemas.microsoft.com/office/drawing/2014/main" id="{7E2E5B7E-F5C9-3A44-98F7-9CA414411C98}"/>
              </a:ext>
            </a:extLst>
          </p:cNvPr>
          <p:cNvSpPr/>
          <p:nvPr/>
        </p:nvSpPr>
        <p:spPr>
          <a:xfrm>
            <a:off x="2059093" y="6394026"/>
            <a:ext cx="9025750" cy="915812"/>
          </a:xfrm>
          <a:prstGeom prst="rect">
            <a:avLst/>
          </a:prstGeom>
          <a:solidFill>
            <a:srgbClr val="003300"/>
          </a:solidFill>
          <a:ln w="90311">
            <a:solidFill>
              <a:srgbClr val="339966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/>
            </a:pPr>
            <a:r>
              <a:rPr sz="4551"/>
              <a:t>食用植物の大半は外来植物である</a:t>
            </a:r>
          </a:p>
        </p:txBody>
      </p:sp>
    </p:spTree>
    <p:extLst>
      <p:ext uri="{BB962C8B-B14F-4D97-AF65-F5344CB8AC3E}">
        <p14:creationId xmlns:p14="http://schemas.microsoft.com/office/powerpoint/2010/main" val="2996822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植物と日本人：日本文化の再評価">
            <a:extLst>
              <a:ext uri="{FF2B5EF4-FFF2-40B4-BE49-F238E27FC236}">
                <a16:creationId xmlns:a16="http://schemas.microsoft.com/office/drawing/2014/main" id="{E6034E47-75C5-E54B-B782-84C1D2B25B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651824" y="975359"/>
            <a:ext cx="10176387" cy="866988"/>
          </a:xfrm>
          <a:prstGeom prst="rect">
            <a:avLst/>
          </a:prstGeom>
          <a:effectLst>
            <a:outerShdw blurRad="25400" dist="63500" rotWithShape="0">
              <a:srgbClr val="000000">
                <a:alpha val="50000"/>
              </a:srgbClr>
            </a:outerShdw>
          </a:effectLst>
        </p:spPr>
        <p:txBody>
          <a:bodyPr lIns="126435" tIns="72248" rIns="126435" bIns="72248" anchor="t">
            <a:normAutofit/>
          </a:bodyPr>
          <a:lstStyle>
            <a:lvl1pPr marL="0" indent="0" algn="ctr" defTabSz="1300480">
              <a:spcBef>
                <a:spcPts val="700"/>
              </a:spcBef>
              <a:buSzTx/>
              <a:buNone/>
              <a:defRPr sz="455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r>
              <a:rPr lang="ja-JP" altLang="en-US" sz="4000"/>
              <a:t>日本文化形成における外来植物の影響</a:t>
            </a:r>
            <a:endParaRPr sz="4000" dirty="0"/>
          </a:p>
        </p:txBody>
      </p:sp>
      <p:sp>
        <p:nvSpPr>
          <p:cNvPr id="3" name="外来植物を馴化・栽培したのは日本人である">
            <a:extLst>
              <a:ext uri="{FF2B5EF4-FFF2-40B4-BE49-F238E27FC236}">
                <a16:creationId xmlns:a16="http://schemas.microsoft.com/office/drawing/2014/main" id="{D3CDCE4A-E97F-1F4A-80CE-3BD131A35024}"/>
              </a:ext>
            </a:extLst>
          </p:cNvPr>
          <p:cNvSpPr txBox="1"/>
          <p:nvPr/>
        </p:nvSpPr>
        <p:spPr>
          <a:xfrm>
            <a:off x="1083733" y="2283177"/>
            <a:ext cx="10514558" cy="761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4000" dirty="0" err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外来植物を馴化・栽培したのは日本人である</a:t>
            </a:r>
            <a:endParaRPr sz="40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4" name="日本の自然環境・風土は日本固有である">
            <a:extLst>
              <a:ext uri="{FF2B5EF4-FFF2-40B4-BE49-F238E27FC236}">
                <a16:creationId xmlns:a16="http://schemas.microsoft.com/office/drawing/2014/main" id="{5D68AF31-4CED-8C4D-BEDD-77362CE271F8}"/>
              </a:ext>
            </a:extLst>
          </p:cNvPr>
          <p:cNvSpPr txBox="1"/>
          <p:nvPr/>
        </p:nvSpPr>
        <p:spPr>
          <a:xfrm>
            <a:off x="2709333" y="3465688"/>
            <a:ext cx="80647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日本の自然環境・風土は日本固有である</a:t>
            </a:r>
          </a:p>
        </p:txBody>
      </p:sp>
      <p:sp>
        <p:nvSpPr>
          <p:cNvPr id="5" name="災害に対する対処">
            <a:extLst>
              <a:ext uri="{FF2B5EF4-FFF2-40B4-BE49-F238E27FC236}">
                <a16:creationId xmlns:a16="http://schemas.microsoft.com/office/drawing/2014/main" id="{3D8FA4D8-D032-054D-8374-9AF28F57B574}"/>
              </a:ext>
            </a:extLst>
          </p:cNvPr>
          <p:cNvSpPr txBox="1"/>
          <p:nvPr/>
        </p:nvSpPr>
        <p:spPr>
          <a:xfrm>
            <a:off x="3684693" y="4334933"/>
            <a:ext cx="37298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災害に対する対処</a:t>
            </a:r>
          </a:p>
        </p:txBody>
      </p:sp>
      <p:sp>
        <p:nvSpPr>
          <p:cNvPr id="6" name="病虫害対策">
            <a:extLst>
              <a:ext uri="{FF2B5EF4-FFF2-40B4-BE49-F238E27FC236}">
                <a16:creationId xmlns:a16="http://schemas.microsoft.com/office/drawing/2014/main" id="{1F6FB086-EF2C-3441-BEF2-FF55A2ED1DAA}"/>
              </a:ext>
            </a:extLst>
          </p:cNvPr>
          <p:cNvSpPr txBox="1"/>
          <p:nvPr/>
        </p:nvSpPr>
        <p:spPr>
          <a:xfrm>
            <a:off x="3684693" y="5093546"/>
            <a:ext cx="24293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病虫害対策</a:t>
            </a:r>
          </a:p>
        </p:txBody>
      </p:sp>
      <p:sp>
        <p:nvSpPr>
          <p:cNvPr id="7" name="栽培技術が伝来したとしても改良は必要である">
            <a:extLst>
              <a:ext uri="{FF2B5EF4-FFF2-40B4-BE49-F238E27FC236}">
                <a16:creationId xmlns:a16="http://schemas.microsoft.com/office/drawing/2014/main" id="{3E7045C3-2AC1-6F4F-9CC7-B5EA21FE556B}"/>
              </a:ext>
            </a:extLst>
          </p:cNvPr>
          <p:cNvSpPr txBox="1"/>
          <p:nvPr/>
        </p:nvSpPr>
        <p:spPr>
          <a:xfrm>
            <a:off x="1059321" y="5872717"/>
            <a:ext cx="10882490" cy="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栽培技術が伝来したとしても改良は必要である</a:t>
            </a:r>
          </a:p>
        </p:txBody>
      </p:sp>
      <p:sp>
        <p:nvSpPr>
          <p:cNvPr id="8" name="日本の風土に適した品種の開発">
            <a:extLst>
              <a:ext uri="{FF2B5EF4-FFF2-40B4-BE49-F238E27FC236}">
                <a16:creationId xmlns:a16="http://schemas.microsoft.com/office/drawing/2014/main" id="{A28F4926-0DDE-5B41-A186-4AEE1F2B179D}"/>
              </a:ext>
            </a:extLst>
          </p:cNvPr>
          <p:cNvSpPr txBox="1"/>
          <p:nvPr/>
        </p:nvSpPr>
        <p:spPr>
          <a:xfrm>
            <a:off x="2709333" y="6978791"/>
            <a:ext cx="633080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日本の風土に適した品種の開発</a:t>
            </a:r>
          </a:p>
        </p:txBody>
      </p:sp>
      <p:sp>
        <p:nvSpPr>
          <p:cNvPr id="9" name="日本の文化への最適化">
            <a:extLst>
              <a:ext uri="{FF2B5EF4-FFF2-40B4-BE49-F238E27FC236}">
                <a16:creationId xmlns:a16="http://schemas.microsoft.com/office/drawing/2014/main" id="{9ACC1B86-EA47-464E-A6CD-80342BF4DC7D}"/>
              </a:ext>
            </a:extLst>
          </p:cNvPr>
          <p:cNvSpPr txBox="1"/>
          <p:nvPr/>
        </p:nvSpPr>
        <p:spPr>
          <a:xfrm>
            <a:off x="2709333" y="7911253"/>
            <a:ext cx="459683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日本の文化への最適化</a:t>
            </a:r>
          </a:p>
        </p:txBody>
      </p:sp>
      <p:sp>
        <p:nvSpPr>
          <p:cNvPr id="10" name="固有の技術の誕生">
            <a:extLst>
              <a:ext uri="{FF2B5EF4-FFF2-40B4-BE49-F238E27FC236}">
                <a16:creationId xmlns:a16="http://schemas.microsoft.com/office/drawing/2014/main" id="{2C2B6A7F-FEA4-A743-873D-1CBEB7E13979}"/>
              </a:ext>
            </a:extLst>
          </p:cNvPr>
          <p:cNvSpPr txBox="1"/>
          <p:nvPr/>
        </p:nvSpPr>
        <p:spPr>
          <a:xfrm>
            <a:off x="7715064" y="4660053"/>
            <a:ext cx="37298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chemeClr val="accent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固有の技術の誕生</a:t>
            </a:r>
          </a:p>
        </p:txBody>
      </p:sp>
      <p:pic>
        <p:nvPicPr>
          <p:cNvPr id="11" name="括弧２.png" descr="括弧２.png">
            <a:extLst>
              <a:ext uri="{FF2B5EF4-FFF2-40B4-BE49-F238E27FC236}">
                <a16:creationId xmlns:a16="http://schemas.microsoft.com/office/drawing/2014/main" id="{CB62E4F7-43C1-B84F-9900-38FDF003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36" y="4221449"/>
            <a:ext cx="292164" cy="1527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6612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ダイコン…">
            <a:extLst>
              <a:ext uri="{FF2B5EF4-FFF2-40B4-BE49-F238E27FC236}">
                <a16:creationId xmlns:a16="http://schemas.microsoft.com/office/drawing/2014/main" id="{B67385F2-5001-3F46-89C9-5C28FD749818}"/>
              </a:ext>
            </a:extLst>
          </p:cNvPr>
          <p:cNvSpPr txBox="1"/>
          <p:nvPr/>
        </p:nvSpPr>
        <p:spPr>
          <a:xfrm>
            <a:off x="1083733" y="1083733"/>
            <a:ext cx="3961836" cy="1469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ダイコン</a:t>
            </a:r>
          </a:p>
          <a:p>
            <a:pPr algn="l" defTabSz="650240">
              <a:defRPr sz="256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Raphanus sativus</a:t>
            </a:r>
          </a:p>
        </p:txBody>
      </p:sp>
      <p:sp>
        <p:nvSpPr>
          <p:cNvPr id="3" name="ハマダイコン">
            <a:extLst>
              <a:ext uri="{FF2B5EF4-FFF2-40B4-BE49-F238E27FC236}">
                <a16:creationId xmlns:a16="http://schemas.microsoft.com/office/drawing/2014/main" id="{D51F04DD-C9EC-3F44-B74B-7BCD8FBD4E04}"/>
              </a:ext>
            </a:extLst>
          </p:cNvPr>
          <p:cNvSpPr txBox="1"/>
          <p:nvPr/>
        </p:nvSpPr>
        <p:spPr>
          <a:xfrm>
            <a:off x="8453119" y="4768426"/>
            <a:ext cx="286286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ハマダイコン</a:t>
            </a:r>
          </a:p>
        </p:txBody>
      </p:sp>
      <p:sp>
        <p:nvSpPr>
          <p:cNvPr id="4" name="日本へは遅くとも十世紀には伝わった">
            <a:extLst>
              <a:ext uri="{FF2B5EF4-FFF2-40B4-BE49-F238E27FC236}">
                <a16:creationId xmlns:a16="http://schemas.microsoft.com/office/drawing/2014/main" id="{87DAC392-5BAB-1B4D-88C2-2B88EB57B841}"/>
              </a:ext>
            </a:extLst>
          </p:cNvPr>
          <p:cNvSpPr txBox="1"/>
          <p:nvPr/>
        </p:nvSpPr>
        <p:spPr>
          <a:xfrm>
            <a:off x="7632831" y="6465599"/>
            <a:ext cx="5108004" cy="116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日本へは遅くとも十世紀には伝わった</a:t>
            </a:r>
          </a:p>
        </p:txBody>
      </p:sp>
      <p:pic>
        <p:nvPicPr>
          <p:cNvPr id="5" name="hamadaikon-09.jpg" descr="hamadaikon-09.jpg">
            <a:extLst>
              <a:ext uri="{FF2B5EF4-FFF2-40B4-BE49-F238E27FC236}">
                <a16:creationId xmlns:a16="http://schemas.microsoft.com/office/drawing/2014/main" id="{A66F64CC-F6AC-7E45-B881-618B3616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64" y="-1"/>
            <a:ext cx="6120836" cy="459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ダイコンの伝播.png" descr="ダイコンの伝播.png">
            <a:extLst>
              <a:ext uri="{FF2B5EF4-FFF2-40B4-BE49-F238E27FC236}">
                <a16:creationId xmlns:a16="http://schemas.microsoft.com/office/drawing/2014/main" id="{2F019F8E-BF17-0C40-BF50-A52934C08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34649"/>
            <a:ext cx="6827522" cy="5718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3983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ダイコン…">
            <a:extLst>
              <a:ext uri="{FF2B5EF4-FFF2-40B4-BE49-F238E27FC236}">
                <a16:creationId xmlns:a16="http://schemas.microsoft.com/office/drawing/2014/main" id="{C3234D68-E987-2846-9E66-7C8B6C65F37F}"/>
              </a:ext>
            </a:extLst>
          </p:cNvPr>
          <p:cNvSpPr txBox="1"/>
          <p:nvPr/>
        </p:nvSpPr>
        <p:spPr>
          <a:xfrm>
            <a:off x="1083733" y="1083733"/>
            <a:ext cx="3985528" cy="137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 dirty="0" err="1">
                <a:solidFill>
                  <a:srgbClr val="0432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ダイコン</a:t>
            </a:r>
            <a:endParaRPr sz="3982" dirty="0">
              <a:solidFill>
                <a:srgbClr val="0432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algn="l" defTabSz="650240">
              <a:defRPr sz="256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982" dirty="0">
                <a:solidFill>
                  <a:srgbClr val="0432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Raphanus sativus</a:t>
            </a:r>
          </a:p>
        </p:txBody>
      </p:sp>
      <p:sp>
        <p:nvSpPr>
          <p:cNvPr id="3" name="日本で著しく分化した">
            <a:extLst>
              <a:ext uri="{FF2B5EF4-FFF2-40B4-BE49-F238E27FC236}">
                <a16:creationId xmlns:a16="http://schemas.microsoft.com/office/drawing/2014/main" id="{29557762-9E1F-C348-BED3-1C18579C34B4}"/>
              </a:ext>
            </a:extLst>
          </p:cNvPr>
          <p:cNvSpPr txBox="1"/>
          <p:nvPr/>
        </p:nvSpPr>
        <p:spPr>
          <a:xfrm>
            <a:off x="6502400" y="1192106"/>
            <a:ext cx="5368919" cy="758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</a:defRPr>
            </a:pPr>
            <a:r>
              <a:rPr sz="3982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日本で著しく分化した</a:t>
            </a:r>
            <a:endParaRPr sz="3982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BEC40C01-8734-0A46-AEF2-4837F923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53" y="2829381"/>
            <a:ext cx="10187094" cy="3738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ダイコン１.png" descr="ダイコン１.png">
            <a:extLst>
              <a:ext uri="{FF2B5EF4-FFF2-40B4-BE49-F238E27FC236}">
                <a16:creationId xmlns:a16="http://schemas.microsoft.com/office/drawing/2014/main" id="{072AC085-0C09-7742-AF68-CC2A744D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59" y="6884878"/>
            <a:ext cx="2101992" cy="2838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ダイコン２.png" descr="ダイコン２.png">
            <a:extLst>
              <a:ext uri="{FF2B5EF4-FFF2-40B4-BE49-F238E27FC236}">
                <a16:creationId xmlns:a16="http://schemas.microsoft.com/office/drawing/2014/main" id="{32AD72F9-36DD-604F-85E0-91EB10210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182" y="7045180"/>
            <a:ext cx="5206437" cy="2517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ダイコン３.png" descr="ダイコン３.png">
            <a:extLst>
              <a:ext uri="{FF2B5EF4-FFF2-40B4-BE49-F238E27FC236}">
                <a16:creationId xmlns:a16="http://schemas.microsoft.com/office/drawing/2014/main" id="{E896AA16-0067-D645-9CD4-08790B0C6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164" y="6840852"/>
            <a:ext cx="3221850" cy="29260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8869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ダイコン…">
            <a:extLst>
              <a:ext uri="{FF2B5EF4-FFF2-40B4-BE49-F238E27FC236}">
                <a16:creationId xmlns:a16="http://schemas.microsoft.com/office/drawing/2014/main" id="{D3210A54-54BC-284F-AC8F-FD7D867D0108}"/>
              </a:ext>
            </a:extLst>
          </p:cNvPr>
          <p:cNvSpPr txBox="1"/>
          <p:nvPr/>
        </p:nvSpPr>
        <p:spPr>
          <a:xfrm>
            <a:off x="1083733" y="1083733"/>
            <a:ext cx="3985528" cy="137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 dirty="0" err="1">
                <a:solidFill>
                  <a:srgbClr val="0432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ダイコン</a:t>
            </a:r>
            <a:endParaRPr sz="3982" dirty="0">
              <a:solidFill>
                <a:srgbClr val="0432FF"/>
              </a:solidFill>
              <a:effectLst>
                <a:outerShdw blurRad="12700" dist="25400" dir="2700000" rotWithShape="0">
                  <a:srgbClr val="000000"/>
                </a:outerShdw>
              </a:effectLst>
              <a:uFill>
                <a:solidFill>
                  <a:srgbClr val="FFFF00"/>
                </a:solidFill>
              </a:uFill>
            </a:endParaRPr>
          </a:p>
          <a:p>
            <a:pPr algn="l" defTabSz="650240">
              <a:defRPr sz="256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982" dirty="0">
                <a:solidFill>
                  <a:srgbClr val="0432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Raphanus sativus</a:t>
            </a:r>
          </a:p>
        </p:txBody>
      </p:sp>
      <p:sp>
        <p:nvSpPr>
          <p:cNvPr id="3" name="日本で著しく分化した">
            <a:extLst>
              <a:ext uri="{FF2B5EF4-FFF2-40B4-BE49-F238E27FC236}">
                <a16:creationId xmlns:a16="http://schemas.microsoft.com/office/drawing/2014/main" id="{68EFD722-4395-D14D-95A5-33FC8B838346}"/>
              </a:ext>
            </a:extLst>
          </p:cNvPr>
          <p:cNvSpPr txBox="1"/>
          <p:nvPr/>
        </p:nvSpPr>
        <p:spPr>
          <a:xfrm>
            <a:off x="6502400" y="1192106"/>
            <a:ext cx="5368919" cy="758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982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 sz="2560">
                <a:effectLst/>
              </a:defRPr>
            </a:pPr>
            <a:r>
              <a:rPr sz="3982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日本で著しく分化した</a:t>
            </a:r>
            <a:endParaRPr sz="3982" dirty="0">
              <a:solidFill>
                <a:srgbClr val="FF0000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4" name="桜島ダイコン">
            <a:extLst>
              <a:ext uri="{FF2B5EF4-FFF2-40B4-BE49-F238E27FC236}">
                <a16:creationId xmlns:a16="http://schemas.microsoft.com/office/drawing/2014/main" id="{9098F7DF-F12F-2E4E-B9D2-6CC300D4FCA7}"/>
              </a:ext>
            </a:extLst>
          </p:cNvPr>
          <p:cNvSpPr txBox="1"/>
          <p:nvPr/>
        </p:nvSpPr>
        <p:spPr>
          <a:xfrm>
            <a:off x="2492586" y="6935892"/>
            <a:ext cx="3142828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solidFill>
                  <a:srgbClr val="C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桜島ダイコン</a:t>
            </a:r>
            <a:endParaRPr dirty="0">
              <a:solidFill>
                <a:srgbClr val="C00000"/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sp>
        <p:nvSpPr>
          <p:cNvPr id="5" name="守口ダイコン">
            <a:extLst>
              <a:ext uri="{FF2B5EF4-FFF2-40B4-BE49-F238E27FC236}">
                <a16:creationId xmlns:a16="http://schemas.microsoft.com/office/drawing/2014/main" id="{09D19F28-CB4C-784E-8CE6-058DF4089C2E}"/>
              </a:ext>
            </a:extLst>
          </p:cNvPr>
          <p:cNvSpPr txBox="1"/>
          <p:nvPr/>
        </p:nvSpPr>
        <p:spPr>
          <a:xfrm>
            <a:off x="9211733" y="6935892"/>
            <a:ext cx="3142827" cy="69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spcBef>
                <a:spcPts val="1000"/>
              </a:spcBef>
              <a:defRPr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solidFill>
                  <a:srgbClr val="C0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守口ダイコン</a:t>
            </a:r>
          </a:p>
        </p:txBody>
      </p:sp>
      <p:pic>
        <p:nvPicPr>
          <p:cNvPr id="6" name="桜島ダイコン２.png" descr="桜島ダイコン２.png">
            <a:extLst>
              <a:ext uri="{FF2B5EF4-FFF2-40B4-BE49-F238E27FC236}">
                <a16:creationId xmlns:a16="http://schemas.microsoft.com/office/drawing/2014/main" id="{1D9056FE-9FAD-364D-95FC-0E233FDAA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3" y="3467946"/>
            <a:ext cx="4305583" cy="3255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守口ダイコン.png" descr="守口ダイコン.png">
            <a:extLst>
              <a:ext uri="{FF2B5EF4-FFF2-40B4-BE49-F238E27FC236}">
                <a16:creationId xmlns:a16="http://schemas.microsoft.com/office/drawing/2014/main" id="{914C522B-7923-9F4F-B710-1CB8DD3E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866" y="3793066"/>
            <a:ext cx="3975948" cy="2675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www.jpg" descr="www.jpg">
            <a:extLst>
              <a:ext uri="{FF2B5EF4-FFF2-40B4-BE49-F238E27FC236}">
                <a16:creationId xmlns:a16="http://schemas.microsoft.com/office/drawing/2014/main" id="{2D4564FC-8506-7F4B-BAF5-E82C04C60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9" y="3467946"/>
            <a:ext cx="3901441" cy="31225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2724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ナシ Pyrus serotina">
            <a:extLst>
              <a:ext uri="{FF2B5EF4-FFF2-40B4-BE49-F238E27FC236}">
                <a16:creationId xmlns:a16="http://schemas.microsoft.com/office/drawing/2014/main" id="{AA7C92EE-CFBF-2848-884D-54DF327C77B8}"/>
              </a:ext>
            </a:extLst>
          </p:cNvPr>
          <p:cNvSpPr txBox="1"/>
          <p:nvPr/>
        </p:nvSpPr>
        <p:spPr>
          <a:xfrm>
            <a:off x="758613" y="1255324"/>
            <a:ext cx="4803670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ナシ　</a:t>
            </a:r>
            <a:r>
              <a:rPr sz="3982"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Pyrus serotina</a:t>
            </a:r>
          </a:p>
        </p:txBody>
      </p:sp>
      <p:sp>
        <p:nvSpPr>
          <p:cNvPr id="3" name="数少ない日本原生種の一つ">
            <a:extLst>
              <a:ext uri="{FF2B5EF4-FFF2-40B4-BE49-F238E27FC236}">
                <a16:creationId xmlns:a16="http://schemas.microsoft.com/office/drawing/2014/main" id="{44C87AFE-90B4-D744-8FF0-BF36392E0505}"/>
              </a:ext>
            </a:extLst>
          </p:cNvPr>
          <p:cNvSpPr txBox="1"/>
          <p:nvPr/>
        </p:nvSpPr>
        <p:spPr>
          <a:xfrm>
            <a:off x="1733973" y="2059093"/>
            <a:ext cx="546382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数少ない日本原生種の一つ</a:t>
            </a:r>
          </a:p>
        </p:txBody>
      </p:sp>
      <p:sp>
        <p:nvSpPr>
          <p:cNvPr id="4" name="平棚仕立てによる栽培">
            <a:extLst>
              <a:ext uri="{FF2B5EF4-FFF2-40B4-BE49-F238E27FC236}">
                <a16:creationId xmlns:a16="http://schemas.microsoft.com/office/drawing/2014/main" id="{C2934CAF-CDE2-B649-89D2-73B2FAFB85D4}"/>
              </a:ext>
            </a:extLst>
          </p:cNvPr>
          <p:cNvSpPr txBox="1"/>
          <p:nvPr/>
        </p:nvSpPr>
        <p:spPr>
          <a:xfrm>
            <a:off x="1733973" y="2817706"/>
            <a:ext cx="506193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spcBef>
                <a:spcPts val="1000"/>
              </a:spcBef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平棚仕立てによる栽培</a:t>
            </a:r>
          </a:p>
        </p:txBody>
      </p:sp>
      <p:sp>
        <p:nvSpPr>
          <p:cNvPr id="5" name="風害防止">
            <a:extLst>
              <a:ext uri="{FF2B5EF4-FFF2-40B4-BE49-F238E27FC236}">
                <a16:creationId xmlns:a16="http://schemas.microsoft.com/office/drawing/2014/main" id="{73C909DC-A6D0-FF40-9C10-12259A895500}"/>
              </a:ext>
            </a:extLst>
          </p:cNvPr>
          <p:cNvSpPr txBox="1"/>
          <p:nvPr/>
        </p:nvSpPr>
        <p:spPr>
          <a:xfrm>
            <a:off x="2384213" y="3901440"/>
            <a:ext cx="19958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風害防止</a:t>
            </a:r>
          </a:p>
        </p:txBody>
      </p:sp>
      <p:sp>
        <p:nvSpPr>
          <p:cNvPr id="6" name="日本独特の方式">
            <a:extLst>
              <a:ext uri="{FF2B5EF4-FFF2-40B4-BE49-F238E27FC236}">
                <a16:creationId xmlns:a16="http://schemas.microsoft.com/office/drawing/2014/main" id="{75670F3C-F7F4-6642-BDCA-E4A91FA08132}"/>
              </a:ext>
            </a:extLst>
          </p:cNvPr>
          <p:cNvSpPr txBox="1"/>
          <p:nvPr/>
        </p:nvSpPr>
        <p:spPr>
          <a:xfrm>
            <a:off x="4768426" y="3901440"/>
            <a:ext cx="32963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日本独特の方式</a:t>
            </a:r>
          </a:p>
        </p:txBody>
      </p:sp>
      <p:pic>
        <p:nvPicPr>
          <p:cNvPr id="7" name="ナシ.jpg" descr="ナシ.jpg">
            <a:extLst>
              <a:ext uri="{FF2B5EF4-FFF2-40B4-BE49-F238E27FC236}">
                <a16:creationId xmlns:a16="http://schemas.microsoft.com/office/drawing/2014/main" id="{871005A0-1834-3F49-B36C-F0E100CF3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147" y="5201919"/>
            <a:ext cx="5671539" cy="4253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ナシ花.jpg" descr="ナシ花.jpg">
            <a:extLst>
              <a:ext uri="{FF2B5EF4-FFF2-40B4-BE49-F238E27FC236}">
                <a16:creationId xmlns:a16="http://schemas.microsoft.com/office/drawing/2014/main" id="{07EB32B5-6916-024D-99F3-2466FB3A7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9" y="5201919"/>
            <a:ext cx="5671539" cy="4253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ナシ２.jpg" descr="ナシ２.jpg">
            <a:extLst>
              <a:ext uri="{FF2B5EF4-FFF2-40B4-BE49-F238E27FC236}">
                <a16:creationId xmlns:a16="http://schemas.microsoft.com/office/drawing/2014/main" id="{EB88F24B-C904-DD42-846D-970BF8BDF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0" y="325119"/>
            <a:ext cx="4587805" cy="37975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0715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カキ Diospyros kaki">
            <a:extLst>
              <a:ext uri="{FF2B5EF4-FFF2-40B4-BE49-F238E27FC236}">
                <a16:creationId xmlns:a16="http://schemas.microsoft.com/office/drawing/2014/main" id="{EFA20D51-5F70-A141-AF05-C3DCDAA2F878}"/>
              </a:ext>
            </a:extLst>
          </p:cNvPr>
          <p:cNvSpPr txBox="1"/>
          <p:nvPr/>
        </p:nvSpPr>
        <p:spPr>
          <a:xfrm>
            <a:off x="758613" y="1255324"/>
            <a:ext cx="4887631" cy="73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 sz="3982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</a:rPr>
              <a:t>カキ　</a:t>
            </a:r>
            <a:r>
              <a:rPr sz="3982" b="1" i="1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Diospyros kaki</a:t>
            </a:r>
          </a:p>
        </p:txBody>
      </p:sp>
      <p:sp>
        <p:nvSpPr>
          <p:cNvPr id="3" name="日本原生種ではない？">
            <a:extLst>
              <a:ext uri="{FF2B5EF4-FFF2-40B4-BE49-F238E27FC236}">
                <a16:creationId xmlns:a16="http://schemas.microsoft.com/office/drawing/2014/main" id="{4F692F06-C582-A247-A377-31C0AE8FF5A9}"/>
              </a:ext>
            </a:extLst>
          </p:cNvPr>
          <p:cNvSpPr txBox="1"/>
          <p:nvPr/>
        </p:nvSpPr>
        <p:spPr>
          <a:xfrm>
            <a:off x="1733973" y="2275839"/>
            <a:ext cx="459683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日本原生種ではない？</a:t>
            </a:r>
          </a:p>
        </p:txBody>
      </p:sp>
      <p:sp>
        <p:nvSpPr>
          <p:cNvPr id="4" name="カキ属は熱帯に分布の中心をもつ">
            <a:extLst>
              <a:ext uri="{FF2B5EF4-FFF2-40B4-BE49-F238E27FC236}">
                <a16:creationId xmlns:a16="http://schemas.microsoft.com/office/drawing/2014/main" id="{F1D65E56-69B6-DD46-A197-A02B5EAA9C18}"/>
              </a:ext>
            </a:extLst>
          </p:cNvPr>
          <p:cNvSpPr txBox="1"/>
          <p:nvPr/>
        </p:nvSpPr>
        <p:spPr>
          <a:xfrm>
            <a:off x="1733973" y="3251200"/>
            <a:ext cx="676430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effectLst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カキ属は熱帯に分布の中心をもつ</a:t>
            </a:r>
          </a:p>
        </p:txBody>
      </p:sp>
      <p:sp>
        <p:nvSpPr>
          <p:cNvPr id="5" name="1000種のうち、食用はわずか４種、大半は有毒">
            <a:extLst>
              <a:ext uri="{FF2B5EF4-FFF2-40B4-BE49-F238E27FC236}">
                <a16:creationId xmlns:a16="http://schemas.microsoft.com/office/drawing/2014/main" id="{39DF7D00-B4B8-8B4F-AC2B-80AEA51154BE}"/>
              </a:ext>
            </a:extLst>
          </p:cNvPr>
          <p:cNvSpPr txBox="1"/>
          <p:nvPr/>
        </p:nvSpPr>
        <p:spPr>
          <a:xfrm>
            <a:off x="1733973" y="4334933"/>
            <a:ext cx="956394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/>
          <a:p>
            <a:pPr algn="l" defTabSz="650240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pP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1000種のうち、</a:t>
            </a:r>
            <a:r>
              <a: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食用はわずか４種</a:t>
            </a:r>
            <a:r>
              <a:rPr>
                <a:effectLst>
                  <a:outerShdw blurRad="12700" dist="25400" dir="2700000" rotWithShape="0">
                    <a:srgbClr val="000000"/>
                  </a:outerShdw>
                </a:effectLst>
              </a:rPr>
              <a:t>、大半は有毒</a:t>
            </a:r>
          </a:p>
        </p:txBody>
      </p:sp>
      <p:sp>
        <p:nvSpPr>
          <p:cNvPr id="6" name="縄文・弥生遺跡から遺体の報告なし">
            <a:extLst>
              <a:ext uri="{FF2B5EF4-FFF2-40B4-BE49-F238E27FC236}">
                <a16:creationId xmlns:a16="http://schemas.microsoft.com/office/drawing/2014/main" id="{7FDEC48B-3808-4841-831B-15DB772D72E8}"/>
              </a:ext>
            </a:extLst>
          </p:cNvPr>
          <p:cNvSpPr txBox="1"/>
          <p:nvPr/>
        </p:nvSpPr>
        <p:spPr>
          <a:xfrm>
            <a:off x="7296062" y="2020710"/>
            <a:ext cx="4080668" cy="1160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defRPr sz="3200"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縄文・弥生遺跡から遺体の報告なし</a:t>
            </a:r>
          </a:p>
        </p:txBody>
      </p:sp>
      <p:sp>
        <p:nvSpPr>
          <p:cNvPr id="7" name="甘柿は日本で発生、選抜された">
            <a:extLst>
              <a:ext uri="{FF2B5EF4-FFF2-40B4-BE49-F238E27FC236}">
                <a16:creationId xmlns:a16="http://schemas.microsoft.com/office/drawing/2014/main" id="{09733E78-45DA-FB47-8F77-589BD4539027}"/>
              </a:ext>
            </a:extLst>
          </p:cNvPr>
          <p:cNvSpPr txBox="1"/>
          <p:nvPr/>
        </p:nvSpPr>
        <p:spPr>
          <a:xfrm>
            <a:off x="1733973" y="5418666"/>
            <a:ext cx="6330810" cy="650241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32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0000"/>
                  </a:solidFill>
                </a:uFill>
              </a:rPr>
              <a:t>甘柿は日本で発生、選抜された</a:t>
            </a:r>
          </a:p>
        </p:txBody>
      </p:sp>
      <p:pic>
        <p:nvPicPr>
          <p:cNvPr id="8" name="Philippine_kaki.jpg" descr="Philippine_kaki.jpg">
            <a:extLst>
              <a:ext uri="{FF2B5EF4-FFF2-40B4-BE49-F238E27FC236}">
                <a16:creationId xmlns:a16="http://schemas.microsoft.com/office/drawing/2014/main" id="{CC9F4EC5-899D-9949-8E33-FCFF39AAC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074" y="6230456"/>
            <a:ext cx="3684695" cy="296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Diospyros_discolor.jpg" descr="Diospyros_discolor.jpg">
            <a:extLst>
              <a:ext uri="{FF2B5EF4-FFF2-40B4-BE49-F238E27FC236}">
                <a16:creationId xmlns:a16="http://schemas.microsoft.com/office/drawing/2014/main" id="{1DC4D788-ACB9-6245-B1CA-299157959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145" y="6241745"/>
            <a:ext cx="4120871" cy="3023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kaki.jpg" descr="kaki.jpg">
            <a:extLst>
              <a:ext uri="{FF2B5EF4-FFF2-40B4-BE49-F238E27FC236}">
                <a16:creationId xmlns:a16="http://schemas.microsoft.com/office/drawing/2014/main" id="{F0DD10A6-C32A-BC4C-AB86-BE56E1C75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10" y="6263447"/>
            <a:ext cx="3973280" cy="29799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ケガキ（フィリピン原産）">
            <a:extLst>
              <a:ext uri="{FF2B5EF4-FFF2-40B4-BE49-F238E27FC236}">
                <a16:creationId xmlns:a16="http://schemas.microsoft.com/office/drawing/2014/main" id="{DA1C3D2E-FB3D-2D41-A295-C27FF8AE3E4D}"/>
              </a:ext>
            </a:extLst>
          </p:cNvPr>
          <p:cNvSpPr txBox="1"/>
          <p:nvPr/>
        </p:nvSpPr>
        <p:spPr>
          <a:xfrm>
            <a:off x="4660053" y="9227537"/>
            <a:ext cx="4504324" cy="526063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6435" tIns="72248" rIns="126435" bIns="72248">
            <a:spAutoFit/>
          </a:bodyPr>
          <a:lstStyle>
            <a:lvl1pPr algn="l" defTabSz="650240">
              <a:defRPr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明朝 ProN W6"/>
                <a:ea typeface="ヒラギノ明朝 ProN W6"/>
                <a:cs typeface="ヒラギノ明朝 ProN W6"/>
                <a:sym typeface="ヒラギノ明朝 ProN W6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ケガキ（フィリピン原産）</a:t>
            </a:r>
          </a:p>
        </p:txBody>
      </p:sp>
    </p:spTree>
    <p:extLst>
      <p:ext uri="{BB962C8B-B14F-4D97-AF65-F5344CB8AC3E}">
        <p14:creationId xmlns:p14="http://schemas.microsoft.com/office/powerpoint/2010/main" val="384602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1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445</Words>
  <Application>Microsoft Macintosh PowerPoint</Application>
  <PresentationFormat>ユーザー設定</PresentationFormat>
  <Paragraphs>126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Hiragino Mincho ProN W3</vt:lpstr>
      <vt:lpstr>MS Gothic</vt:lpstr>
      <vt:lpstr>ヒラギノ明朝 ProN W6</vt:lpstr>
      <vt:lpstr>Helvetica Light</vt:lpstr>
      <vt:lpstr>Helvetica Neue</vt:lpstr>
      <vt:lpstr>Times New Roman</vt:lpstr>
      <vt:lpstr>White</vt:lpstr>
      <vt:lpstr>民 族 植 物 学13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薬 用 植 物 学</dc:title>
  <cp:lastModifiedBy>木下 いづみ</cp:lastModifiedBy>
  <cp:revision>31</cp:revision>
  <dcterms:modified xsi:type="dcterms:W3CDTF">2021-02-08T11:54:12Z</dcterms:modified>
</cp:coreProperties>
</file>