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9" r:id="rId1"/>
  </p:sldMasterIdLst>
  <p:notesMasterIdLst>
    <p:notesMasterId r:id="rId23"/>
  </p:notesMasterIdLst>
  <p:sldIdLst>
    <p:sldId id="263" r:id="rId2"/>
    <p:sldId id="410" r:id="rId3"/>
    <p:sldId id="266" r:id="rId4"/>
    <p:sldId id="305" r:id="rId5"/>
    <p:sldId id="261" r:id="rId6"/>
    <p:sldId id="264" r:id="rId7"/>
    <p:sldId id="265" r:id="rId8"/>
    <p:sldId id="306" r:id="rId9"/>
    <p:sldId id="307" r:id="rId10"/>
    <p:sldId id="308" r:id="rId11"/>
    <p:sldId id="260" r:id="rId12"/>
    <p:sldId id="256" r:id="rId13"/>
    <p:sldId id="257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2" autoAdjust="0"/>
    <p:restoredTop sz="90679"/>
  </p:normalViewPr>
  <p:slideViewPr>
    <p:cSldViewPr>
      <p:cViewPr varScale="1">
        <p:scale>
          <a:sx n="118" d="100"/>
          <a:sy n="118" d="100"/>
        </p:scale>
        <p:origin x="172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7E91B52-DC35-8D46-926E-C632C1A3D8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157CF88-C570-944E-9166-770DDEA5E3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F158D9E-5762-C34B-9F39-62FCAE15A1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506131-5466-0F4D-BD94-0A57553817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44EBCF6-F004-3348-A8E9-1A94CF5CB02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AB927DA1-1DFA-7043-946B-B00CFE016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3FA0F04-FBE5-EA49-9FA4-524DBD7F64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51737A6E-7B25-5049-8969-FF310DB56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164EE6-C772-434B-82A5-76B223798990}" type="slidenum">
              <a:rPr lang="en-US" altLang="ja-JP" sz="1200" smtClean="0"/>
              <a:pPr/>
              <a:t>1</a:t>
            </a:fld>
            <a:endParaRPr lang="en-US" altLang="ja-JP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3CB6353C-B32A-9248-BD45-332F3ECC40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0CC4FD0-C6AF-7649-8287-40B3A9EFA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2888B9ED-0D06-654E-9E88-3172051E8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328630-2734-FB4B-A6E4-ACEB7E5307C0}" type="slidenum">
              <a:rPr lang="en-US" altLang="ja-JP" sz="1200" smtClean="0"/>
              <a:pPr/>
              <a:t>10</a:t>
            </a:fld>
            <a:endParaRPr lang="en-US" altLang="ja-JP" sz="1200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E427676-0194-EE49-8ED4-ECE733D19A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2AD77FA-05C8-BE4F-A061-583B0FF69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6E9EADCD-834B-114D-9C56-E2DFE6B00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8C6539-C1CF-0249-AD70-55A15CE86A70}" type="slidenum">
              <a:rPr lang="en-US" altLang="ja-JP" sz="1200" smtClean="0"/>
              <a:pPr/>
              <a:t>11</a:t>
            </a:fld>
            <a:endParaRPr lang="en-US" altLang="ja-JP" sz="1200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0D0D6181-E096-FB45-AE35-8B52E9BE43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AD0FB4A3-8245-4D47-A313-D1056691C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DC0B23D7-F1A5-8647-8618-A14D57308B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EFD8222-5399-E04E-A19C-C8EE5000D41E}" type="slidenum">
              <a:rPr lang="en-US" altLang="ja-JP" sz="1200" smtClean="0"/>
              <a:pPr/>
              <a:t>12</a:t>
            </a:fld>
            <a:endParaRPr lang="en-US" altLang="ja-JP" sz="1200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29DC1A0-4B79-0C49-83F5-8C4E5B51CC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B03F160-6A9F-3D4D-8EF4-E7D3EE580B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16B2C045-75A0-E348-8D04-836343F3C0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307F94-0B4A-1B4F-8BB6-5B4654A854BF}" type="slidenum">
              <a:rPr lang="en-US" altLang="ja-JP" sz="1200" smtClean="0"/>
              <a:pPr/>
              <a:t>13</a:t>
            </a:fld>
            <a:endParaRPr lang="en-US" altLang="ja-JP" sz="1200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36BB1903-2A05-5445-BA5D-C20B1AC7E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5E9106E-FF9E-1649-B48F-48AEE76243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F8566C91-3EF2-4148-8A55-1B46B15CD3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27AF44-8F68-2649-9198-6FECFCE26D4A}" type="slidenum">
              <a:rPr lang="en-US" altLang="ja-JP" sz="1200" smtClean="0"/>
              <a:pPr/>
              <a:t>14</a:t>
            </a:fld>
            <a:endParaRPr lang="en-US" altLang="ja-JP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3DDCDEB-B849-F040-A224-C6CD36B76D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E69D94A-52B4-1347-96F9-067E47C7F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3F96ADF1-E19C-274E-800A-D59C89FFA2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64DA69E-773E-1B45-96E3-652E02171244}" type="slidenum">
              <a:rPr lang="en-US" altLang="ja-JP" sz="1200" smtClean="0"/>
              <a:pPr/>
              <a:t>15</a:t>
            </a:fld>
            <a:endParaRPr lang="en-US" altLang="ja-JP" sz="1200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8C943D71-BFA9-C742-A001-DB7F60DDA1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8493860-698A-824C-A962-0881C235E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47D149A4-0393-AE46-A4C7-33EDC2567E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6A9766-5EFC-074D-940E-903E67CFBA4A}" type="slidenum">
              <a:rPr lang="en-US" altLang="ja-JP" sz="1200" smtClean="0"/>
              <a:pPr/>
              <a:t>16</a:t>
            </a:fld>
            <a:endParaRPr lang="en-US" altLang="ja-JP" sz="1200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83880076-5523-9149-8F98-0D4B7A29B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5FDBE9CB-7A22-F74E-8D3C-5A0B3A8AE9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E786FA4B-F23B-754F-A98E-448DB5BF0A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3D8EA4-5589-6B40-99B0-A484E6DF3056}" type="slidenum">
              <a:rPr lang="en-US" altLang="ja-JP" sz="1200" smtClean="0"/>
              <a:pPr/>
              <a:t>17</a:t>
            </a:fld>
            <a:endParaRPr lang="en-US" altLang="ja-JP" sz="1200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0A2DBEE5-C629-044E-8C4C-DA17BC1E5C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97F553C-9E63-AD40-B45E-5637610C91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3C1FD178-FE08-B24E-BCC6-5C5CDF53CF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A757DF-FBF1-C24C-9B72-3C832F922016}" type="slidenum">
              <a:rPr lang="en-US" altLang="ja-JP" sz="1200" smtClean="0"/>
              <a:pPr/>
              <a:t>18</a:t>
            </a:fld>
            <a:endParaRPr lang="en-US" altLang="ja-JP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242CFAF3-A2DE-0246-96A3-3300BD4F57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0E39E4C0-14B3-444B-BA9A-B552C2A18F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500AE4F3-5262-EA47-B908-F855E572BD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693EFA3-5E39-8848-A485-8BD39753649F}" type="slidenum">
              <a:rPr lang="en-US" altLang="ja-JP" sz="1200" smtClean="0"/>
              <a:pPr/>
              <a:t>19</a:t>
            </a:fld>
            <a:endParaRPr lang="en-US" altLang="ja-JP" sz="1200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4C294C29-1DEA-174E-A92D-9F7E164ED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7C6224D-BA79-7243-9F52-0D07387AF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01DFAEA0-1F9D-E943-AB3E-F1BC998FE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02EEDD-B777-AD42-8391-879B640FC126}" type="slidenum">
              <a:rPr lang="en-US" altLang="ja-JP" sz="1200" smtClean="0"/>
              <a:pPr/>
              <a:t>2</a:t>
            </a:fld>
            <a:endParaRPr lang="en-US" altLang="ja-JP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3F1A2A50-A085-CA4C-AF8D-015EC4870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84647C8-CC83-054D-B0C8-DF3939D08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E7A573D0-8DE1-8740-943F-EBDFDA968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BDC142-2A8D-9149-848F-065F7930BBB0}" type="slidenum">
              <a:rPr lang="en-US" altLang="ja-JP" sz="1200" smtClean="0"/>
              <a:pPr/>
              <a:t>20</a:t>
            </a:fld>
            <a:endParaRPr lang="en-US" altLang="ja-JP" sz="120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5F69E396-0062-5D40-882A-BB85BEA31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D67637FD-431C-834A-89F2-E24C20467F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DCB526D3-7B5D-AC41-BB53-555FFCD9A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E3130D3-4867-4343-96D0-E053E874F7FE}" type="slidenum">
              <a:rPr lang="en-US" altLang="ja-JP" sz="1200" smtClean="0"/>
              <a:pPr/>
              <a:t>21</a:t>
            </a:fld>
            <a:endParaRPr lang="en-US" altLang="ja-JP" sz="1200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8C0CF968-335D-2B41-9556-A656430EB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EEB370F2-F29C-5E47-B493-F34BCAC7F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70F8CC50-5042-4C4A-A0D5-C12DAD3B4E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3226398-79FA-CB42-811A-ACDFB90954F6}" type="slidenum">
              <a:rPr lang="en-US" altLang="ja-JP" sz="1200" smtClean="0"/>
              <a:pPr/>
              <a:t>3</a:t>
            </a:fld>
            <a:endParaRPr lang="en-US" altLang="ja-JP" sz="1200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CBE8E85-6E33-164E-AAC0-ED8422EB9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C239541A-C6BB-3E45-87C9-999E09624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529638FD-3994-C445-BECF-AC5E62548D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3B8301C-DD91-9540-8497-310D8A11711C}" type="slidenum">
              <a:rPr lang="en-US" altLang="ja-JP" sz="1200" smtClean="0"/>
              <a:pPr/>
              <a:t>4</a:t>
            </a:fld>
            <a:endParaRPr lang="en-US" altLang="ja-JP" sz="1200"/>
          </a:p>
        </p:txBody>
      </p:sp>
      <p:sp>
        <p:nvSpPr>
          <p:cNvPr id="21506" name="Rectangle 1026">
            <a:extLst>
              <a:ext uri="{FF2B5EF4-FFF2-40B4-BE49-F238E27FC236}">
                <a16:creationId xmlns:a16="http://schemas.microsoft.com/office/drawing/2014/main" id="{2420E5D0-A59A-FF43-A9C3-B4B7384FBC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>
            <a:extLst>
              <a:ext uri="{FF2B5EF4-FFF2-40B4-BE49-F238E27FC236}">
                <a16:creationId xmlns:a16="http://schemas.microsoft.com/office/drawing/2014/main" id="{7514C4D0-48E5-6A4E-BFEE-12FBCCFAC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C3C553C5-81F1-D349-85A0-285038C93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A4DD9C8-DCC7-A949-8836-D7A716728009}" type="slidenum">
              <a:rPr lang="en-US" altLang="ja-JP" sz="1200" smtClean="0"/>
              <a:pPr/>
              <a:t>5</a:t>
            </a:fld>
            <a:endParaRPr lang="en-US" altLang="ja-JP" sz="12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3F1D6FD-07C6-6E41-B2DF-8275C79FF6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D9ED545-AF99-2D42-A031-F3E4951CF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BB614B1F-9D30-684D-A916-6CD90CBD06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4D3797-CF58-FF4E-8A3F-31562A5C1631}" type="slidenum">
              <a:rPr lang="en-US" altLang="ja-JP" sz="1200" smtClean="0"/>
              <a:pPr/>
              <a:t>6</a:t>
            </a:fld>
            <a:endParaRPr lang="en-US" altLang="ja-JP" sz="1200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87E78B5A-1849-D840-878F-8E073BC20B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668E88E-3DEB-8449-92FA-29E25CC5C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B2127F0F-AFDC-3C47-8C3E-502801040A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89D474B-CF20-FA44-8A8E-6E194C03D468}" type="slidenum">
              <a:rPr lang="en-US" altLang="ja-JP" sz="1200" smtClean="0"/>
              <a:pPr/>
              <a:t>7</a:t>
            </a:fld>
            <a:endParaRPr lang="en-US" altLang="ja-JP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E5A71350-EF77-A742-B0D1-84810D6B76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38C4B1EA-6803-454A-9F18-FF712B801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D66C50CC-51FA-EF40-AC68-417FC3D2F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D6A9AD-AB0A-1148-93D3-DA75A60249BE}" type="slidenum">
              <a:rPr lang="en-US" altLang="ja-JP" sz="1200" smtClean="0"/>
              <a:pPr/>
              <a:t>8</a:t>
            </a:fld>
            <a:endParaRPr lang="en-US" altLang="ja-JP" sz="1200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F56D92A9-123E-B540-AE80-DBB82B6EEF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0099722-EA19-FC47-88AC-25D4C1A84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2399E290-0874-7944-847D-BBBF46BE80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AA0927-FFA9-4249-8525-E0DACB129215}" type="slidenum">
              <a:rPr lang="en-US" altLang="ja-JP" sz="1200" smtClean="0"/>
              <a:pPr/>
              <a:t>9</a:t>
            </a:fld>
            <a:endParaRPr lang="en-US" altLang="ja-JP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CE28860-48BF-C94F-B875-F9AAABFD41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1BBEAEB-EC7D-0A43-BF35-C8DE2B1429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FB648F-7D08-D641-A6F0-122440BBF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7594C1-A560-0E4A-97E7-050F55B0B2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B0B8F1-95BF-7C49-99D6-68BE010F6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80AB6-CDA4-274D-9B2A-55E402FF05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1950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0BBB67-C9AE-4D46-9E62-DD251183E3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911C5-1276-5440-BDCE-346292127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A489DA-C04F-6641-86F5-EAF61FFF3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91DF-D31C-4E45-875F-5A4898C5BA3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2803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C4357F-BCF8-214E-9F49-0088F11E13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A9A510-ECE3-E54D-8181-EAC91602BA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94CA1-F527-404D-9D0D-0A8C91C65E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CF257-E596-6B45-87E1-5E9DE4E104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06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92F4C5-44F6-1E4D-99AC-08B0D21AE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BC865B-19B1-9F4E-A7D5-376C4A185E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E44628-417F-CA4A-98AE-004989D46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FA804-D65C-DB42-A238-280A7B23C75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19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C4ADE3-2364-0746-B5AD-8E936A8EB0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201257-3457-E747-86E3-48B6F49DF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80DE11-5F9C-E84A-8205-8394A4732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4F803-E204-0249-BC70-191E373535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408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CA48D9-167A-734B-B851-B5935064AC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1FED61-F04A-874F-8BC7-74B06F4BA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1BDA20-CB8E-1944-8297-FCCC2DC45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39067-D786-E046-8D3E-60367C02CF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7599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4839BCD-68C8-A04C-95A0-94D6BF045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4105AE0-9CDF-FB41-93B6-5C04467B5C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B807B59-DCCD-AC43-8A20-104EC2F1B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9A53-88A7-A24D-8845-C1CD8AA50B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055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A124104-18B1-9345-AB0E-DE32ACA96A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044DDC8-7D34-6E4D-B0DD-3FA88FC2F9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86DDE72-BB25-5D40-AA29-F7D06E9457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312EC-2CA0-0541-B526-E9279B0CBE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076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412FCEF-B81A-624D-9DB1-522083FD4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0AB779-F6BD-654E-BEF2-8B413A858B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CA02AA9-2B69-6A4C-9569-52D61BA70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2FF53-4B6F-6F47-A88B-6DC1F85CEA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7007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B76AE9-367F-5A40-A931-D93AB8604A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9F860C-ED96-0640-B489-680B92BC51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C8C865-1AEC-9544-BDB1-6E828FBD09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E37E-53DE-E34F-B75C-6AE5D84F5F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776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7364A3-5983-4A4F-916B-E48A5F16D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7DD437-20D8-5A4E-8347-D37D652C7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463B4D-5402-7E4D-8401-556B2A2C7C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1064-280A-BB41-95AF-C3E699AF611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6380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E7E382-7C90-5F48-909D-79AB28428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353B9A-834F-1749-ABC4-8C9B5C5068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CF3816E-5341-5B49-AAF8-A454232C82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8EACCCB2-DC96-2040-907C-91BF922074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6AF8076E-C41D-7742-925B-8F4A5C82D3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>
                <a:latin typeface="+mn-lt"/>
              </a:defRPr>
            </a:lvl1pPr>
          </a:lstStyle>
          <a:p>
            <a:pPr>
              <a:defRPr/>
            </a:pPr>
            <a:fld id="{F539FCD5-B6B5-7549-BE44-4A1B08858BA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s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Font typeface="Wingdings" pitchFamily="2" charset="2"/>
        <a:buChar char="s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D8CD43B-0374-714B-8C63-2DA979F57CF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914400"/>
          </a:xfrm>
          <a:effectLst/>
        </p:spPr>
        <p:txBody>
          <a:bodyPr/>
          <a:lstStyle/>
          <a:p>
            <a:pPr eaLnBrk="1" hangingPunct="1">
              <a:defRPr/>
            </a:pPr>
            <a:r>
              <a:rPr lang="ja-JP" altLang="en-US" sz="5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民 族 植 物 学</a:t>
            </a:r>
            <a:r>
              <a:rPr lang="en-US" altLang="ja-JP" sz="5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S Gothic" panose="020B0609070205080204" pitchFamily="49" charset="-128"/>
                <a:ea typeface="MS Gothic" panose="020B0609070205080204" pitchFamily="49" charset="-128"/>
              </a:rPr>
              <a:t>14</a:t>
            </a:r>
            <a:endParaRPr lang="en-US" altLang="ja-JP" dirty="0">
              <a:latin typeface="MS Gothic" panose="020B0609070205080204" pitchFamily="49" charset="-128"/>
              <a:ea typeface="MS Gothic" panose="020B0609070205080204" pitchFamily="49" charset="-128"/>
            </a:endParaRPr>
          </a:p>
        </p:txBody>
      </p:sp>
      <p:sp>
        <p:nvSpPr>
          <p:cNvPr id="18476" name="Text Box 44">
            <a:extLst>
              <a:ext uri="{FF2B5EF4-FFF2-40B4-BE49-F238E27FC236}">
                <a16:creationId xmlns:a16="http://schemas.microsoft.com/office/drawing/2014/main" id="{B86F599E-48B2-CE40-A9C0-312213822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124200"/>
            <a:ext cx="4248150" cy="5794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植物からくすりを創る</a:t>
            </a:r>
          </a:p>
        </p:txBody>
      </p:sp>
      <p:sp>
        <p:nvSpPr>
          <p:cNvPr id="18477" name="Text Box 45">
            <a:extLst>
              <a:ext uri="{FF2B5EF4-FFF2-40B4-BE49-F238E27FC236}">
                <a16:creationId xmlns:a16="http://schemas.microsoft.com/office/drawing/2014/main" id="{86BA502F-EE7F-7740-BEE2-AD584C260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419600"/>
            <a:ext cx="5467350" cy="5794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帝京大学薬学部　木下　武司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37E5BF7B-C58F-464F-A0F2-FA13F25352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くすりになる植物 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(8)</a:t>
            </a:r>
            <a:endParaRPr lang="en-US" altLang="ja-JP"/>
          </a:p>
        </p:txBody>
      </p:sp>
      <p:pic>
        <p:nvPicPr>
          <p:cNvPr id="122884" name="Picture 4">
            <a:extLst>
              <a:ext uri="{FF2B5EF4-FFF2-40B4-BE49-F238E27FC236}">
                <a16:creationId xmlns:a16="http://schemas.microsoft.com/office/drawing/2014/main" id="{1E7CF08A-3C2C-ED43-ABA0-0C4BB0166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850" y="1295400"/>
            <a:ext cx="323215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886" name="Text Box 6">
            <a:extLst>
              <a:ext uri="{FF2B5EF4-FFF2-40B4-BE49-F238E27FC236}">
                <a16:creationId xmlns:a16="http://schemas.microsoft.com/office/drawing/2014/main" id="{6C412FB1-1D45-CB4E-A386-DF10B9C4F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538288"/>
            <a:ext cx="475456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ジギタリス　</a:t>
            </a:r>
            <a:r>
              <a:rPr lang="en-US" altLang="ja-JP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Digitalis purpurea</a:t>
            </a:r>
          </a:p>
        </p:txBody>
      </p:sp>
      <p:sp>
        <p:nvSpPr>
          <p:cNvPr id="122887" name="Text Box 7">
            <a:extLst>
              <a:ext uri="{FF2B5EF4-FFF2-40B4-BE49-F238E27FC236}">
                <a16:creationId xmlns:a16="http://schemas.microsoft.com/office/drawing/2014/main" id="{36E8C3B1-6770-F844-BA02-7924D2857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2071688"/>
            <a:ext cx="3232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主成分　ジギトキシン</a:t>
            </a:r>
            <a:endParaRPr lang="ja-JP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ヒラギノ明朝 Pro W3" panose="02020300000000000000" pitchFamily="18" charset="-128"/>
              <a:ea typeface="ヒラギノ明朝 Pro W3" panose="02020300000000000000" pitchFamily="18" charset="-128"/>
            </a:endParaRPr>
          </a:p>
        </p:txBody>
      </p:sp>
      <p:sp>
        <p:nvSpPr>
          <p:cNvPr id="122890" name="Text Box 10">
            <a:extLst>
              <a:ext uri="{FF2B5EF4-FFF2-40B4-BE49-F238E27FC236}">
                <a16:creationId xmlns:a16="http://schemas.microsoft.com/office/drawing/2014/main" id="{38211B4C-C3F9-5A40-8ABA-129CB6CA3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667000"/>
            <a:ext cx="38417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民間療法師より処方を学ぶ</a:t>
            </a:r>
          </a:p>
        </p:txBody>
      </p:sp>
      <p:sp>
        <p:nvSpPr>
          <p:cNvPr id="122891" name="Text Box 11">
            <a:extLst>
              <a:ext uri="{FF2B5EF4-FFF2-40B4-BE49-F238E27FC236}">
                <a16:creationId xmlns:a16="http://schemas.microsoft.com/office/drawing/2014/main" id="{AD6F7827-C6BC-064E-BE78-0E10E0D15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3343275"/>
            <a:ext cx="247015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シュロプッシャー州</a:t>
            </a:r>
          </a:p>
        </p:txBody>
      </p:sp>
      <p:sp>
        <p:nvSpPr>
          <p:cNvPr id="122892" name="Text Box 12">
            <a:extLst>
              <a:ext uri="{FF2B5EF4-FFF2-40B4-BE49-F238E27FC236}">
                <a16:creationId xmlns:a16="http://schemas.microsoft.com/office/drawing/2014/main" id="{28F66BE0-EDAD-1D4A-8B53-E6DA6120F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25" y="3905250"/>
            <a:ext cx="254635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浮腫 </a:t>
            </a:r>
            <a:r>
              <a:rPr lang="en-US" altLang="ja-JP" sz="2000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(dropsy)</a:t>
            </a: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を治療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5332757-E92B-E84F-95D4-23E74D270806}"/>
              </a:ext>
            </a:extLst>
          </p:cNvPr>
          <p:cNvGrpSpPr>
            <a:grpSpLocks/>
          </p:cNvGrpSpPr>
          <p:nvPr/>
        </p:nvGrpSpPr>
        <p:grpSpPr bwMode="auto">
          <a:xfrm>
            <a:off x="19050" y="3317875"/>
            <a:ext cx="2713038" cy="3540125"/>
            <a:chOff x="18742" y="3317875"/>
            <a:chExt cx="2713038" cy="3540125"/>
          </a:xfrm>
        </p:grpSpPr>
        <p:pic>
          <p:nvPicPr>
            <p:cNvPr id="32779" name="Picture 8">
              <a:extLst>
                <a:ext uri="{FF2B5EF4-FFF2-40B4-BE49-F238E27FC236}">
                  <a16:creationId xmlns:a16="http://schemas.microsoft.com/office/drawing/2014/main" id="{71102D49-7913-954C-88C0-C9428A3764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42" y="3317875"/>
              <a:ext cx="2713038" cy="3540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893" name="Text Box 13">
              <a:extLst>
                <a:ext uri="{FF2B5EF4-FFF2-40B4-BE49-F238E27FC236}">
                  <a16:creationId xmlns:a16="http://schemas.microsoft.com/office/drawing/2014/main" id="{EF7404EB-5B2D-0E43-8118-8D63146EF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692" y="6172200"/>
              <a:ext cx="1860550" cy="4572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ja-JP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anose="02020603050405020304" pitchFamily="18" charset="0"/>
                </a:rPr>
                <a:t>W. Withering</a:t>
              </a:r>
            </a:p>
          </p:txBody>
        </p:sp>
      </p:grpSp>
      <p:pic>
        <p:nvPicPr>
          <p:cNvPr id="15" name="digitoxin.png" descr="digitoxin.png">
            <a:extLst>
              <a:ext uri="{FF2B5EF4-FFF2-40B4-BE49-F238E27FC236}">
                <a16:creationId xmlns:a16="http://schemas.microsoft.com/office/drawing/2014/main" id="{FCD163C8-7C08-D444-A2E3-62E6C0F35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3905250"/>
            <a:ext cx="3230562" cy="2792413"/>
          </a:xfrm>
          <a:prstGeom prst="rect">
            <a:avLst/>
          </a:prstGeom>
          <a:solidFill>
            <a:srgbClr val="FFFDA9"/>
          </a:solidFill>
          <a:ln w="44450">
            <a:solidFill>
              <a:srgbClr val="C00000"/>
            </a:solidFill>
            <a:miter lim="400000"/>
            <a:headEnd/>
            <a:tailEnd/>
          </a:ln>
        </p:spPr>
      </p:pic>
      <p:pic>
        <p:nvPicPr>
          <p:cNvPr id="122889" name="Picture 9">
            <a:extLst>
              <a:ext uri="{FF2B5EF4-FFF2-40B4-BE49-F238E27FC236}">
                <a16:creationId xmlns:a16="http://schemas.microsoft.com/office/drawing/2014/main" id="{E93E0DEB-4ED8-224B-BD0F-8E701B8B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314325"/>
            <a:ext cx="3582988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7" grpId="0"/>
      <p:bldP spid="122890" grpId="0"/>
      <p:bldP spid="122891" grpId="0"/>
      <p:bldP spid="1228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>
            <a:extLst>
              <a:ext uri="{FF2B5EF4-FFF2-40B4-BE49-F238E27FC236}">
                <a16:creationId xmlns:a16="http://schemas.microsoft.com/office/drawing/2014/main" id="{72CD15E9-4271-D44A-94CE-18A73D6C01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バイオプロスペクティング </a:t>
            </a:r>
            <a:r>
              <a:rPr lang="en-US" altLang="ja-JP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(1)</a:t>
            </a:r>
            <a:endParaRPr lang="en-US" altLang="ja-JP"/>
          </a:p>
        </p:txBody>
      </p:sp>
      <p:sp>
        <p:nvSpPr>
          <p:cNvPr id="12291" name="Text Box 1027">
            <a:extLst>
              <a:ext uri="{FF2B5EF4-FFF2-40B4-BE49-F238E27FC236}">
                <a16:creationId xmlns:a16="http://schemas.microsoft.com/office/drawing/2014/main" id="{7049EF46-3131-294D-A949-C7929C687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53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◆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シード物質の探索とバイオプロスペクティング</a:t>
            </a:r>
            <a:endParaRPr lang="ja-JP" altLang="en-US" sz="2800" b="1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12292" name="Text Box 1028">
            <a:extLst>
              <a:ext uri="{FF2B5EF4-FFF2-40B4-BE49-F238E27FC236}">
                <a16:creationId xmlns:a16="http://schemas.microsoft.com/office/drawing/2014/main" id="{94D8D9DA-C381-F341-8B2B-0107CB222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65849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▲</a:t>
            </a: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バイオプロスペクティング</a:t>
            </a:r>
            <a:r>
              <a:rPr lang="ja-JP" altLang="en-US" sz="2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とは何か？</a:t>
            </a:r>
            <a:endParaRPr lang="ja-JP" altLang="en-U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12293" name="Text Box 1029">
            <a:extLst>
              <a:ext uri="{FF2B5EF4-FFF2-40B4-BE49-F238E27FC236}">
                <a16:creationId xmlns:a16="http://schemas.microsoft.com/office/drawing/2014/main" id="{63371F9D-B142-6D4B-9C16-A17BA75C4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962400"/>
            <a:ext cx="30543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3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bio-</a:t>
            </a:r>
            <a:r>
              <a:rPr lang="en-US" altLang="ja-JP" sz="3600" u="sng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prospecting</a:t>
            </a:r>
            <a:endParaRPr lang="en-US" altLang="ja-JP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12294" name="Text Box 1030">
            <a:extLst>
              <a:ext uri="{FF2B5EF4-FFF2-40B4-BE49-F238E27FC236}">
                <a16:creationId xmlns:a16="http://schemas.microsoft.com/office/drawing/2014/main" id="{2F291FAE-A585-0346-AB0B-519468A8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114800"/>
            <a:ext cx="2622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→</a:t>
            </a:r>
            <a:r>
              <a:rPr lang="ja-JP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鉱物資源の試掘</a:t>
            </a:r>
          </a:p>
        </p:txBody>
      </p:sp>
      <p:sp>
        <p:nvSpPr>
          <p:cNvPr id="12295" name="Text Box 1031">
            <a:extLst>
              <a:ext uri="{FF2B5EF4-FFF2-40B4-BE49-F238E27FC236}">
                <a16:creationId xmlns:a16="http://schemas.microsoft.com/office/drawing/2014/main" id="{1BC96168-8229-D64E-A5E7-8729371B8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800600"/>
            <a:ext cx="33845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▲</a:t>
            </a: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シード物質</a:t>
            </a:r>
            <a:r>
              <a:rPr lang="ja-JP" altLang="en-US" sz="2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とは？</a:t>
            </a:r>
          </a:p>
        </p:txBody>
      </p:sp>
      <p:sp>
        <p:nvSpPr>
          <p:cNvPr id="12296" name="Text Box 1032">
            <a:extLst>
              <a:ext uri="{FF2B5EF4-FFF2-40B4-BE49-F238E27FC236}">
                <a16:creationId xmlns:a16="http://schemas.microsoft.com/office/drawing/2014/main" id="{A698E135-FD66-3740-B2B4-754892627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743200"/>
            <a:ext cx="5670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自然界から</a:t>
            </a:r>
            <a:r>
              <a:rPr lang="ja-JP" altLang="en-US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有用生物資源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を探索すること</a:t>
            </a:r>
          </a:p>
        </p:txBody>
      </p:sp>
      <p:sp>
        <p:nvSpPr>
          <p:cNvPr id="12297" name="Text Box 1033">
            <a:extLst>
              <a:ext uri="{FF2B5EF4-FFF2-40B4-BE49-F238E27FC236}">
                <a16:creationId xmlns:a16="http://schemas.microsoft.com/office/drawing/2014/main" id="{A9EE2F22-C07B-5B48-B38D-370DEBA3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429000"/>
            <a:ext cx="3232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遺伝資源、シード物質</a:t>
            </a: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12298" name="Text Box 1034">
            <a:extLst>
              <a:ext uri="{FF2B5EF4-FFF2-40B4-BE49-F238E27FC236}">
                <a16:creationId xmlns:a16="http://schemas.microsoft.com/office/drawing/2014/main" id="{D15D7B04-54B7-0D4A-8D05-07C05B9A2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86400"/>
            <a:ext cx="6280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ドラッグデザインで創薬のモデルとなる物質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 autoUpdateAnimBg="0"/>
      <p:bldP spid="12293" grpId="0" build="p" autoUpdateAnimBg="0"/>
      <p:bldP spid="12294" grpId="0" build="p" autoUpdateAnimBg="0"/>
      <p:bldP spid="12295" grpId="0" build="p" autoUpdateAnimBg="0"/>
      <p:bldP spid="12296" grpId="0"/>
      <p:bldP spid="12297" grpId="0"/>
      <p:bldP spid="122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>
            <a:extLst>
              <a:ext uri="{FF2B5EF4-FFF2-40B4-BE49-F238E27FC236}">
                <a16:creationId xmlns:a16="http://schemas.microsoft.com/office/drawing/2014/main" id="{52DE24E3-4102-0C4D-ADCD-2B3D084C38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バイオプロスペクティング </a:t>
            </a:r>
            <a:r>
              <a:rPr lang="en-US" altLang="ja-JP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(2)</a:t>
            </a:r>
            <a:endParaRPr lang="en-US" altLang="ja-JP"/>
          </a:p>
        </p:txBody>
      </p:sp>
      <p:sp>
        <p:nvSpPr>
          <p:cNvPr id="2084" name="Text Box 36">
            <a:extLst>
              <a:ext uri="{FF2B5EF4-FFF2-40B4-BE49-F238E27FC236}">
                <a16:creationId xmlns:a16="http://schemas.microsoft.com/office/drawing/2014/main" id="{D45915C7-4045-F34B-BFEF-1636B128D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85344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◆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シード物質の探索とバイオプロスペクティング</a:t>
            </a:r>
            <a:endParaRPr lang="ja-JP" altLang="en-US" sz="2800" b="1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2085" name="Text Box 37">
            <a:extLst>
              <a:ext uri="{FF2B5EF4-FFF2-40B4-BE49-F238E27FC236}">
                <a16:creationId xmlns:a16="http://schemas.microsoft.com/office/drawing/2014/main" id="{39E62AE3-69C2-254C-8D2D-9825977AA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057400"/>
            <a:ext cx="3740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▲</a:t>
            </a:r>
            <a:r>
              <a:rPr lang="ja-JP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シード物質</a:t>
            </a:r>
            <a:r>
              <a:rPr lang="ja-JP" altLang="en-US" sz="2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のソース</a:t>
            </a:r>
            <a:endParaRPr lang="ja-JP" altLang="en-U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2086" name="Text Box 38">
            <a:extLst>
              <a:ext uri="{FF2B5EF4-FFF2-40B4-BE49-F238E27FC236}">
                <a16:creationId xmlns:a16="http://schemas.microsoft.com/office/drawing/2014/main" id="{4B0C93E1-C9A9-4F48-ABB6-65C04889D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3200"/>
            <a:ext cx="44513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１．既存の</a:t>
            </a:r>
            <a:r>
              <a:rPr lang="ja-JP" altLang="en-US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化学物質ライブラリ</a:t>
            </a: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2087" name="Text Box 39">
            <a:extLst>
              <a:ext uri="{FF2B5EF4-FFF2-40B4-BE49-F238E27FC236}">
                <a16:creationId xmlns:a16="http://schemas.microsoft.com/office/drawing/2014/main" id="{E28DA360-0BD0-574A-99BC-B644E1927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429000"/>
            <a:ext cx="4756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２．</a:t>
            </a:r>
            <a:r>
              <a:rPr lang="ja-JP" altLang="en-US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コンビナトリアルケミストリ</a:t>
            </a: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2088" name="Text Box 40">
            <a:extLst>
              <a:ext uri="{FF2B5EF4-FFF2-40B4-BE49-F238E27FC236}">
                <a16:creationId xmlns:a16="http://schemas.microsoft.com/office/drawing/2014/main" id="{33EE40CE-DEC3-2C43-AD49-A80BA4907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0" y="3124200"/>
            <a:ext cx="2317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←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化学的多様性</a:t>
            </a:r>
            <a:endParaRPr lang="ja-JP" altLang="en-US" sz="1800" b="1"/>
          </a:p>
        </p:txBody>
      </p:sp>
      <p:sp>
        <p:nvSpPr>
          <p:cNvPr id="2089" name="Text Box 41">
            <a:extLst>
              <a:ext uri="{FF2B5EF4-FFF2-40B4-BE49-F238E27FC236}">
                <a16:creationId xmlns:a16="http://schemas.microsoft.com/office/drawing/2014/main" id="{F12C2336-5F98-7046-B247-42CD621C2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3978275"/>
            <a:ext cx="3013075" cy="3667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Conbinatorial Chemistry</a:t>
            </a:r>
            <a:endParaRPr lang="en-US" altLang="ja-JP" sz="1800" b="1">
              <a:solidFill>
                <a:srgbClr val="000000"/>
              </a:solidFill>
            </a:endParaRPr>
          </a:p>
        </p:txBody>
      </p:sp>
      <p:sp>
        <p:nvSpPr>
          <p:cNvPr id="2090" name="Text Box 42">
            <a:extLst>
              <a:ext uri="{FF2B5EF4-FFF2-40B4-BE49-F238E27FC236}">
                <a16:creationId xmlns:a16="http://schemas.microsoft.com/office/drawing/2014/main" id="{A6699472-86EE-8848-B055-D709C6A85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4410075"/>
            <a:ext cx="4502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人工的に化学的多様性を創出する技術</a:t>
            </a:r>
            <a:endParaRPr lang="ja-JP" altLang="en-US" sz="1800" b="1">
              <a:solidFill>
                <a:srgbClr val="000000"/>
              </a:solidFill>
            </a:endParaRPr>
          </a:p>
        </p:txBody>
      </p:sp>
      <p:sp>
        <p:nvSpPr>
          <p:cNvPr id="2091" name="Text Box 43">
            <a:extLst>
              <a:ext uri="{FF2B5EF4-FFF2-40B4-BE49-F238E27FC236}">
                <a16:creationId xmlns:a16="http://schemas.microsoft.com/office/drawing/2014/main" id="{680295CB-B20D-BB4A-9A01-FB16EFFCD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953000"/>
            <a:ext cx="3841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３．天然物の</a:t>
            </a:r>
            <a:r>
              <a:rPr lang="ja-JP" altLang="en-US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二次代謝成分</a:t>
            </a:r>
            <a:endParaRPr lang="ja-JP" altLang="en-US" u="sng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824A508D-095A-084E-B745-DD628807A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410200"/>
            <a:ext cx="2470150" cy="10064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微生物</a:t>
            </a:r>
          </a:p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動物（昆虫も含む）</a:t>
            </a:r>
          </a:p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植物</a:t>
            </a: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9C767F50-2C07-CA4A-8638-4005BBAC2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630863"/>
            <a:ext cx="3536950" cy="8223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←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生物</a:t>
            </a: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多様性の生み出す</a:t>
            </a:r>
          </a:p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　化学的多様性</a:t>
            </a:r>
            <a:endParaRPr lang="ja-JP" altLang="en-US" sz="1800" b="1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85E1EB-4653-4444-A901-4A38EBD1E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74963"/>
            <a:ext cx="1746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00B3B5DD-80C2-3745-A73A-6A598552E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5505450"/>
            <a:ext cx="142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5" grpId="0" build="p" autoUpdateAnimBg="0"/>
      <p:bldP spid="2086" grpId="0"/>
      <p:bldP spid="2087" grpId="0"/>
      <p:bldP spid="2088" grpId="0"/>
      <p:bldP spid="2089" grpId="0"/>
      <p:bldP spid="2090" grpId="0"/>
      <p:bldP spid="2091" grpId="0"/>
      <p:bldP spid="2092" grpId="0"/>
      <p:bldP spid="209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55F4D9B-F611-2E49-9EE4-19D088D81C9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5334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kumimoji="1" lang="ja-JP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創薬指向のバイオプロスペクティング</a:t>
            </a:r>
            <a:endParaRPr kumimoji="1" lang="ja-JP" altLang="en-US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36FDCCF9-6839-4C43-955B-BE9A1C70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276600"/>
            <a:ext cx="30480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83680FB-42C2-E843-A14D-ABBB0C94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048000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7FA074BF-7132-C744-B3E1-ED82FD74F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20320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73ADB6B-5BCB-354C-B1CA-A9E1CA5DE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95800"/>
            <a:ext cx="2057400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>
            <a:extLst>
              <a:ext uri="{FF2B5EF4-FFF2-40B4-BE49-F238E27FC236}">
                <a16:creationId xmlns:a16="http://schemas.microsoft.com/office/drawing/2014/main" id="{89640F2C-7ABB-1345-ADC8-864F8983B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19812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Text Box 8">
            <a:extLst>
              <a:ext uri="{FF2B5EF4-FFF2-40B4-BE49-F238E27FC236}">
                <a16:creationId xmlns:a16="http://schemas.microsoft.com/office/drawing/2014/main" id="{CE0456C1-27CF-A841-BE3A-C7471E0C2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1295400"/>
            <a:ext cx="1327150" cy="915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18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民族植物学</a:t>
            </a:r>
          </a:p>
          <a:p>
            <a:pPr eaLnBrk="1" hangingPunct="1">
              <a:defRPr/>
            </a:pPr>
            <a:r>
              <a:rPr lang="ja-JP" altLang="en-US" sz="18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植物分類学</a:t>
            </a:r>
          </a:p>
          <a:p>
            <a:pPr eaLnBrk="1" hangingPunct="1">
              <a:defRPr/>
            </a:pPr>
            <a:r>
              <a:rPr lang="ja-JP" altLang="en-US" sz="18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植物生態学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B7F7F22C-30A2-F442-BB67-FA773A4BE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495800"/>
            <a:ext cx="224155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1800">
                <a:solidFill>
                  <a:srgbClr val="FF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活性成分の分離</a:t>
            </a:r>
          </a:p>
          <a:p>
            <a:pPr eaLnBrk="1" hangingPunct="1">
              <a:defRPr/>
            </a:pPr>
            <a:r>
              <a:rPr lang="ja-JP" altLang="en-US" sz="1800">
                <a:solidFill>
                  <a:srgbClr val="FF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活性物質の構造決定</a:t>
            </a:r>
          </a:p>
          <a:p>
            <a:pPr eaLnBrk="1" hangingPunct="1">
              <a:defRPr/>
            </a:pPr>
            <a:r>
              <a:rPr lang="ja-JP" altLang="en-US" sz="1800">
                <a:solidFill>
                  <a:srgbClr val="FF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ドラッグデザイン</a:t>
            </a:r>
          </a:p>
          <a:p>
            <a:pPr eaLnBrk="1" hangingPunct="1">
              <a:defRPr/>
            </a:pPr>
            <a:r>
              <a:rPr lang="ja-JP" altLang="en-US" sz="1800">
                <a:solidFill>
                  <a:srgbClr val="FF66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有機合成化学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D3A54DD8-EE51-EE4A-B76B-4A0ABBD60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14600"/>
            <a:ext cx="31559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バイオアッセイの構築</a:t>
            </a:r>
          </a:p>
          <a:p>
            <a:pPr eaLnBrk="1" hangingPunct="1">
              <a:defRPr/>
            </a:pPr>
            <a:r>
              <a:rPr lang="ja-JP" altLang="en-US" sz="180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高速アッセイシステムの構築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6515D57F-F395-0844-A5C6-E734DF5DE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410200"/>
            <a:ext cx="2012950" cy="91598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データベース構築</a:t>
            </a:r>
          </a:p>
          <a:p>
            <a:pPr eaLnBrk="1" hangingPunct="1">
              <a:defRPr/>
            </a:pPr>
            <a:r>
              <a:rPr lang="ja-JP" alt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関連情報の発信</a:t>
            </a:r>
          </a:p>
          <a:p>
            <a:pPr eaLnBrk="1" hangingPunct="1">
              <a:defRPr/>
            </a:pPr>
            <a:r>
              <a:rPr lang="ja-JP" altLang="en-US" sz="1800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情報の発掘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3" grpId="0"/>
      <p:bldP spid="6154" grpId="0"/>
      <p:bldP spid="61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6FAADC5-26FF-344B-B945-85BC5907B9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バイオプロスペクティングの問題点</a:t>
            </a:r>
            <a:endParaRPr lang="ja-JP" altLang="en-US"/>
          </a:p>
        </p:txBody>
      </p:sp>
      <p:sp>
        <p:nvSpPr>
          <p:cNvPr id="26627" name="Text Box 3">
            <a:extLst>
              <a:ext uri="{FF2B5EF4-FFF2-40B4-BE49-F238E27FC236}">
                <a16:creationId xmlns:a16="http://schemas.microsoft.com/office/drawing/2014/main" id="{C58D7910-ACE7-AA41-9F30-301DE7E47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171700"/>
            <a:ext cx="2622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世界に</a:t>
            </a:r>
            <a:r>
              <a:rPr lang="en-US" altLang="ja-JP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25</a:t>
            </a:r>
            <a:r>
              <a:rPr lang="ja-JP" altLang="en-US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万種以上</a:t>
            </a:r>
            <a:endParaRPr lang="ja-JP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Text Box 5">
            <a:extLst>
              <a:ext uri="{FF2B5EF4-FFF2-40B4-BE49-F238E27FC236}">
                <a16:creationId xmlns:a16="http://schemas.microsoft.com/office/drawing/2014/main" id="{5E824B07-E37A-7F4F-AF87-320A78608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38275"/>
            <a:ext cx="40957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◆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植物種数は膨大である</a:t>
            </a:r>
            <a:endParaRPr lang="ja-JP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26649" name="Text Box 25">
            <a:extLst>
              <a:ext uri="{FF2B5EF4-FFF2-40B4-BE49-F238E27FC236}">
                <a16:creationId xmlns:a16="http://schemas.microsoft.com/office/drawing/2014/main" id="{1DB45B3F-E9FB-7C44-9416-45B060B29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133600"/>
            <a:ext cx="29273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→</a:t>
            </a: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絞り込みの必要性</a:t>
            </a:r>
          </a:p>
        </p:txBody>
      </p:sp>
      <p:sp>
        <p:nvSpPr>
          <p:cNvPr id="26650" name="Text Box 26">
            <a:extLst>
              <a:ext uri="{FF2B5EF4-FFF2-40B4-BE49-F238E27FC236}">
                <a16:creationId xmlns:a16="http://schemas.microsoft.com/office/drawing/2014/main" id="{4C1B0BD6-8440-A84B-8EA3-EFF5D8C11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743200"/>
            <a:ext cx="5162550" cy="519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◆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どのようにして絞り込むか？</a:t>
            </a:r>
          </a:p>
        </p:txBody>
      </p:sp>
      <p:sp>
        <p:nvSpPr>
          <p:cNvPr id="26651" name="Text Box 27">
            <a:extLst>
              <a:ext uri="{FF2B5EF4-FFF2-40B4-BE49-F238E27FC236}">
                <a16:creationId xmlns:a16="http://schemas.microsoft.com/office/drawing/2014/main" id="{1542A264-28F5-B542-8C9E-6D8FC60DB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422650"/>
            <a:ext cx="41465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１．</a:t>
            </a:r>
            <a:r>
              <a:rPr lang="ja-JP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生理活性物質</a:t>
            </a:r>
            <a:r>
              <a:rPr lang="ja-JP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を探索する</a:t>
            </a:r>
            <a:endParaRPr lang="ja-JP" altLang="en-US"/>
          </a:p>
        </p:txBody>
      </p:sp>
      <p:sp>
        <p:nvSpPr>
          <p:cNvPr id="26652" name="Text Box 28">
            <a:extLst>
              <a:ext uri="{FF2B5EF4-FFF2-40B4-BE49-F238E27FC236}">
                <a16:creationId xmlns:a16="http://schemas.microsoft.com/office/drawing/2014/main" id="{13B9DB8F-4233-374F-B888-79CED0CAF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084638"/>
            <a:ext cx="5264150" cy="701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特定の動植物に対する作用分子を生産する種</a:t>
            </a:r>
          </a:p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を集中的に探索する</a:t>
            </a: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26653" name="Text Box 29">
            <a:extLst>
              <a:ext uri="{FF2B5EF4-FFF2-40B4-BE49-F238E27FC236}">
                <a16:creationId xmlns:a16="http://schemas.microsoft.com/office/drawing/2014/main" id="{B06E7935-DBA4-F143-8A15-707638603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172200"/>
            <a:ext cx="38417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３．</a:t>
            </a:r>
            <a:r>
              <a:rPr lang="ja-JP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民族植物学</a:t>
            </a:r>
            <a:r>
              <a:rPr lang="ja-JP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を活用する</a:t>
            </a:r>
          </a:p>
        </p:txBody>
      </p:sp>
      <p:sp>
        <p:nvSpPr>
          <p:cNvPr id="26654" name="Text Box 30">
            <a:extLst>
              <a:ext uri="{FF2B5EF4-FFF2-40B4-BE49-F238E27FC236}">
                <a16:creationId xmlns:a16="http://schemas.microsoft.com/office/drawing/2014/main" id="{7CD69DB8-1A18-3E49-B671-642BBA83C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0"/>
            <a:ext cx="65309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２．</a:t>
            </a:r>
            <a:r>
              <a:rPr lang="ja-JP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化学分類学</a:t>
            </a:r>
            <a:r>
              <a:rPr lang="ja-JP" altLang="en-US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的知見を活用する</a:t>
            </a:r>
          </a:p>
        </p:txBody>
      </p:sp>
      <p:sp>
        <p:nvSpPr>
          <p:cNvPr id="26655" name="Text Box 31">
            <a:extLst>
              <a:ext uri="{FF2B5EF4-FFF2-40B4-BE49-F238E27FC236}">
                <a16:creationId xmlns:a16="http://schemas.microsoft.com/office/drawing/2014/main" id="{1FCD4B71-F633-9D41-BE26-6154651AC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05438"/>
            <a:ext cx="5010150" cy="701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有効成分の知られている種の系統分類学的</a:t>
            </a:r>
          </a:p>
          <a:p>
            <a:pPr eaLnBrk="1" hangingPunct="1">
              <a:defRPr/>
            </a:pP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近縁種を集中的に探索する</a:t>
            </a:r>
            <a:endParaRPr lang="ja-JP" altLang="en-US"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9" grpId="0"/>
      <p:bldP spid="26649" grpId="0"/>
      <p:bldP spid="26650" grpId="0"/>
      <p:bldP spid="26651" grpId="0"/>
      <p:bldP spid="26652" grpId="0"/>
      <p:bldP spid="26653" grpId="0"/>
      <p:bldP spid="26654" grpId="0"/>
      <p:bldP spid="266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4">
            <a:extLst>
              <a:ext uri="{FF2B5EF4-FFF2-40B4-BE49-F238E27FC236}">
                <a16:creationId xmlns:a16="http://schemas.microsoft.com/office/drawing/2014/main" id="{B1F2F266-2BDE-5C43-9536-9C37D095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Rectangle 15">
            <a:extLst>
              <a:ext uri="{FF2B5EF4-FFF2-40B4-BE49-F238E27FC236}">
                <a16:creationId xmlns:a16="http://schemas.microsoft.com/office/drawing/2014/main" id="{ACDAFF22-ABB4-894C-84BD-F15677A745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914400"/>
          </a:xfrm>
          <a:solidFill>
            <a:srgbClr val="008080"/>
          </a:solidFill>
          <a:effectLst>
            <a:outerShdw blurRad="127000" dist="15238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Bioprospecting</a:t>
            </a: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の円滑な遂行</a:t>
            </a:r>
            <a:endParaRPr lang="ja-JP" altLang="en-US"/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F45087E9-9C19-A240-86E2-A2741BFC5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447800"/>
            <a:ext cx="44513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◆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民族植物学</a:t>
            </a:r>
            <a:r>
              <a:rPr lang="ja-JP" alt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の活用が有効</a:t>
            </a:r>
            <a:endParaRPr lang="ja-JP" altLang="en-US" sz="280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pic>
        <p:nvPicPr>
          <p:cNvPr id="43012" name="Picture 17">
            <a:extLst>
              <a:ext uri="{FF2B5EF4-FFF2-40B4-BE49-F238E27FC236}">
                <a16:creationId xmlns:a16="http://schemas.microsoft.com/office/drawing/2014/main" id="{A5BC8C73-E8BA-464E-8B80-06952DAB3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30480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8">
            <a:extLst>
              <a:ext uri="{FF2B5EF4-FFF2-40B4-BE49-F238E27FC236}">
                <a16:creationId xmlns:a16="http://schemas.microsoft.com/office/drawing/2014/main" id="{511E1EBF-15C4-844B-99E0-05F6A5FBA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30480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9">
            <a:extLst>
              <a:ext uri="{FF2B5EF4-FFF2-40B4-BE49-F238E27FC236}">
                <a16:creationId xmlns:a16="http://schemas.microsoft.com/office/drawing/2014/main" id="{ED5130F3-6BE4-9D42-911D-51981743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3048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20">
            <a:extLst>
              <a:ext uri="{FF2B5EF4-FFF2-40B4-BE49-F238E27FC236}">
                <a16:creationId xmlns:a16="http://schemas.microsoft.com/office/drawing/2014/main" id="{E88E89B3-42D3-604A-91DC-4DC137BB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30480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0E35B2B-B3B5-EC45-B9A0-50EC0CA2AB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民 族 植 物 学 に つ い て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(1)</a:t>
            </a:r>
            <a:endParaRPr lang="en-US" altLang="ja-JP"/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A6F6B1FA-F227-4747-BC58-6005C95A7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82725"/>
            <a:ext cx="698023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◆Bioprospecting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における民族植物学の役割</a:t>
            </a:r>
            <a:endParaRPr lang="ja-JP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65063D71-4B9C-8D4E-97F2-43312CBCA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0"/>
            <a:ext cx="3232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薬用植物情報の収集</a:t>
            </a:r>
            <a:endParaRPr lang="ja-JP" altLang="en-US"/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4D9F39E8-56FE-614F-92E3-6CA4FC27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10200"/>
            <a:ext cx="3232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生薬の調製法の収集</a:t>
            </a:r>
            <a:endParaRPr lang="ja-JP" alt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D5D6D0CF-98A1-A74C-8030-9DF25C85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0"/>
            <a:ext cx="65309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伝統医学情報の収集</a:t>
            </a:r>
          </a:p>
        </p:txBody>
      </p:sp>
      <p:sp>
        <p:nvSpPr>
          <p:cNvPr id="32780" name="Text Box 12">
            <a:extLst>
              <a:ext uri="{FF2B5EF4-FFF2-40B4-BE49-F238E27FC236}">
                <a16:creationId xmlns:a16="http://schemas.microsoft.com/office/drawing/2014/main" id="{6D5F410B-33A2-9143-BD3A-3507695A4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0"/>
            <a:ext cx="5010150" cy="701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薬用に供される植物は多くの二次代謝物を</a:t>
            </a:r>
          </a:p>
          <a:p>
            <a:pPr eaLnBrk="1" hangingPunct="1">
              <a:defRPr/>
            </a:pPr>
            <a:r>
              <a:rPr lang="ja-JP" altLang="en-US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含むことが期待される</a:t>
            </a:r>
          </a:p>
        </p:txBody>
      </p:sp>
      <p:sp>
        <p:nvSpPr>
          <p:cNvPr id="32781" name="Text Box 13">
            <a:extLst>
              <a:ext uri="{FF2B5EF4-FFF2-40B4-BE49-F238E27FC236}">
                <a16:creationId xmlns:a16="http://schemas.microsoft.com/office/drawing/2014/main" id="{90CEB760-4048-834A-9F94-DE7B20EBC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10013"/>
            <a:ext cx="50609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採集対象植物を絞り込む事ができる</a:t>
            </a:r>
          </a:p>
        </p:txBody>
      </p:sp>
      <p:sp>
        <p:nvSpPr>
          <p:cNvPr id="32782" name="Text Box 14">
            <a:extLst>
              <a:ext uri="{FF2B5EF4-FFF2-40B4-BE49-F238E27FC236}">
                <a16:creationId xmlns:a16="http://schemas.microsoft.com/office/drawing/2014/main" id="{BD9B67BE-7612-C048-9118-9DCE7D01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19800"/>
            <a:ext cx="3232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●</a:t>
            </a:r>
            <a:r>
              <a:rPr lang="ja-JP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近傍の植物相の解明</a:t>
            </a:r>
            <a:endParaRPr lang="ja-JP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4" grpId="0"/>
      <p:bldP spid="32775" grpId="0"/>
      <p:bldP spid="32776" grpId="0"/>
      <p:bldP spid="32780" grpId="0"/>
      <p:bldP spid="32781" grpId="0"/>
      <p:bldP spid="3278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3E70CD6-1708-7945-82FA-150AC3798C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民 族 植 物 学 に つ い て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(2)</a:t>
            </a:r>
            <a:endParaRPr lang="en-US" altLang="ja-JP"/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id="{3D1D6512-14BF-C946-924E-A5FFAF210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482725"/>
            <a:ext cx="6980238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◆Bioprospecting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における民族植物学の役割</a:t>
            </a:r>
            <a:endParaRPr lang="ja-JP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ヒラギノ明朝 Pro W6" panose="02020300000000000000" pitchFamily="18" charset="-128"/>
            </a:endParaRPr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0A1C773F-9AF8-EB4E-A0DC-C1327D40F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0"/>
            <a:ext cx="41465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如何に情報を収集するか？</a:t>
            </a:r>
            <a:endParaRPr lang="ja-JP" altLang="en-US"/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9587CD30-138B-1F4F-BE10-67B061E9B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76800"/>
            <a:ext cx="6530975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en-US" altLang="ja-JP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KJ</a:t>
            </a:r>
            <a:r>
              <a:rPr lang="ja-JP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法の活用が有効である</a:t>
            </a: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71AFBC87-3182-8043-A484-4A0780033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743200"/>
            <a:ext cx="526415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原住民族社会では知識が体系化されていない</a:t>
            </a: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A28FD42E-1A81-D54E-99B9-8D1EFA485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910013"/>
            <a:ext cx="4756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断片情報の関連付けが必要である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5D8F41EB-EC54-7849-8BFD-4D848EC41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6325" y="3190875"/>
            <a:ext cx="297815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収集情報は断片的になる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2" grpId="0"/>
      <p:bldP spid="34823" grpId="0"/>
      <p:bldP spid="34824" grpId="0"/>
      <p:bldP spid="348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0">
            <a:extLst>
              <a:ext uri="{FF2B5EF4-FFF2-40B4-BE49-F238E27FC236}">
                <a16:creationId xmlns:a16="http://schemas.microsoft.com/office/drawing/2014/main" id="{FD4A949E-AAA2-5145-8411-6781BBC33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Rectangle 12">
            <a:extLst>
              <a:ext uri="{FF2B5EF4-FFF2-40B4-BE49-F238E27FC236}">
                <a16:creationId xmlns:a16="http://schemas.microsoft.com/office/drawing/2014/main" id="{239FF3DC-60B2-594F-B710-57A6EAF3D3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  <a:solidFill>
            <a:srgbClr val="008080"/>
          </a:solidFill>
          <a:effectLst>
            <a:outerShdw blurRad="127000" dist="152370" dir="18900000" algn="ctr" rotWithShape="0">
              <a:srgbClr val="808080">
                <a:alpha val="8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民 族 植 物 学 に つ い て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(3)</a:t>
            </a:r>
            <a:endParaRPr lang="en-US" altLang="ja-JP"/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B4A483DF-0C92-5644-AA12-51652C1A9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752600"/>
            <a:ext cx="2927350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ＫＪ法の実践</a:t>
            </a:r>
            <a:endParaRPr lang="ja-JP" altLang="en-US">
              <a:solidFill>
                <a:srgbClr val="0000FF"/>
              </a:solidFill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36878" name="Text Box 14">
            <a:extLst>
              <a:ext uri="{FF2B5EF4-FFF2-40B4-BE49-F238E27FC236}">
                <a16:creationId xmlns:a16="http://schemas.microsoft.com/office/drawing/2014/main" id="{D9C5DEE8-FD2A-264B-BCAE-022353E4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114800"/>
            <a:ext cx="6280150" cy="5794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情報をカードに書き記し集積する</a:t>
            </a:r>
            <a:endParaRPr lang="ja-JP" altLang="en-US" sz="3200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 build="p" autoUpdateAnimBg="0"/>
      <p:bldP spid="36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3">
            <a:extLst>
              <a:ext uri="{FF2B5EF4-FFF2-40B4-BE49-F238E27FC236}">
                <a16:creationId xmlns:a16="http://schemas.microsoft.com/office/drawing/2014/main" id="{9FC255CE-D733-CA4C-9CC5-D0DD50BB4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FF2768B8-A57D-C34F-86F3-FB3F630788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838200"/>
          </a:xfrm>
          <a:solidFill>
            <a:srgbClr val="008080"/>
          </a:solidFill>
          <a:effectLst>
            <a:outerShdw blurRad="127000" dist="152370" dir="18900000" algn="ctr" rotWithShape="0">
              <a:srgbClr val="808080">
                <a:alpha val="8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民 族 植 物 学 に つ い て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(4)</a:t>
            </a:r>
            <a:endParaRPr lang="en-US" altLang="ja-JP"/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35865ADE-2A0E-B74A-B8D7-B77F7DE34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667000"/>
            <a:ext cx="6019800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ランダムな情報でも何らかの関連を持つものである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:a16="http://schemas.microsoft.com/office/drawing/2014/main" id="{E9EBFE44-E02A-E24C-9C03-E1A79AD99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88" y="95672"/>
            <a:ext cx="1676400" cy="3810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r>
              <a:rPr kumimoji="0"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ＤＦＰ勘亭流" pitchFamily="1" charset="-128"/>
              </a:rPr>
              <a:t>シラバス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768DA8-1B7C-D44C-9F91-63E82C0B4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745232"/>
            <a:ext cx="7620000" cy="5996136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１．序　論</a:t>
            </a:r>
            <a:endParaRPr lang="ja-JP" altLang="ja-JP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２．種とは？　植物の名前と分類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３．生物多様性と遺伝資源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４．植物相・植生と遷移／人の干渉との相関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５．人と共存する生態系里山／里山の民族植物学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６．日本文化・習俗と植物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１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７．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日本文化・習俗と植物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２</a:t>
            </a:r>
            <a:endParaRPr lang="ja-JP" altLang="ja-JP" sz="2000"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８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．先史時代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と農耕文化の発生</a:t>
            </a:r>
            <a:endParaRPr lang="ja-JP" altLang="ja-JP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９．根菜農耕文化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／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地中海農耕文化</a:t>
            </a:r>
            <a:endParaRPr lang="ja-JP" altLang="ja-JP" sz="2000">
              <a:effectLst>
                <a:outerShdw blurRad="38100" dist="38100" dir="2700000" algn="tl">
                  <a:srgbClr val="000000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10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．サバンナ農耕文化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11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．照葉樹林農耕文化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（稲作）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12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．新大陸農耕文化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13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栽培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植物</a:t>
            </a:r>
            <a:r>
              <a:rPr lang="ja-JP" altLang="ja-JP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の起源と伝播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14</a:t>
            </a:r>
            <a:r>
              <a:rPr lang="ja-JP" alt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．医薬シードの探索と民族植物学</a:t>
            </a:r>
            <a:endParaRPr lang="en-US" altLang="ja-JP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ja-JP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15</a:t>
            </a: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．総合討論</a:t>
            </a:r>
            <a:endParaRPr lang="ja-JP" altLang="ja-JP" sz="20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3">
            <a:extLst>
              <a:ext uri="{FF2B5EF4-FFF2-40B4-BE49-F238E27FC236}">
                <a16:creationId xmlns:a16="http://schemas.microsoft.com/office/drawing/2014/main" id="{C64EF969-C132-074B-A513-BFFAF372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>
            <a:extLst>
              <a:ext uri="{FF2B5EF4-FFF2-40B4-BE49-F238E27FC236}">
                <a16:creationId xmlns:a16="http://schemas.microsoft.com/office/drawing/2014/main" id="{9BA020BC-7029-E54A-B5DE-C6AF9CD0BA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762000"/>
          </a:xfrm>
          <a:solidFill>
            <a:srgbClr val="008080"/>
          </a:solidFill>
          <a:effectLst>
            <a:outerShdw blurRad="127000" dist="152370" dir="18900000" algn="ctr" rotWithShape="0">
              <a:srgbClr val="808080">
                <a:alpha val="8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民 族 植 物 学 に つ い て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(5)</a:t>
            </a:r>
            <a:endParaRPr lang="en-US" altLang="ja-JP"/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65AA3A19-98AB-564C-A356-33671A4A4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09800"/>
            <a:ext cx="4816475" cy="11906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関連する情報を類別にまとめる</a:t>
            </a:r>
            <a:endParaRPr lang="ja-JP" altLang="en-US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>
            <a:extLst>
              <a:ext uri="{FF2B5EF4-FFF2-40B4-BE49-F238E27FC236}">
                <a16:creationId xmlns:a16="http://schemas.microsoft.com/office/drawing/2014/main" id="{9147CDEE-4D59-E643-B7AF-27CC57DE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">
            <a:extLst>
              <a:ext uri="{FF2B5EF4-FFF2-40B4-BE49-F238E27FC236}">
                <a16:creationId xmlns:a16="http://schemas.microsoft.com/office/drawing/2014/main" id="{7C2522F6-EDC0-814E-AC2E-D4CE0D823F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762000"/>
          </a:xfrm>
          <a:solidFill>
            <a:srgbClr val="008080"/>
          </a:solidFill>
          <a:effectLst>
            <a:outerShdw blurRad="152400" dist="152370" dir="18900000" algn="ctr" rotWithShape="0">
              <a:srgbClr val="808080">
                <a:alpha val="80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民 族 植 物 学 に 付 い て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(6)</a:t>
            </a:r>
            <a:endParaRPr lang="en-US" altLang="ja-JP"/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007DD020-D8C5-8F47-A0ED-5B1CEF79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19400"/>
            <a:ext cx="13176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Class A</a:t>
            </a:r>
            <a:endParaRPr lang="en-US" altLang="ja-JP" b="1">
              <a:effectLst>
                <a:outerShdw blurRad="38100" dist="38100" dir="2700000" algn="tl">
                  <a:srgbClr val="000000"/>
                </a:outerShdw>
              </a:effectLst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86D081CB-7CDA-3040-A0C1-3A022FDCE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819400"/>
            <a:ext cx="12922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Class B</a:t>
            </a:r>
            <a:endParaRPr lang="en-US" altLang="ja-JP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77AD71B1-F463-DA4D-BB51-21CAAC30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819400"/>
            <a:ext cx="1303338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Class C</a:t>
            </a:r>
            <a:endParaRPr lang="en-US" altLang="ja-JP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B5FA55D3-C42C-7141-AC0E-705CA6011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5729288"/>
            <a:ext cx="132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Class D</a:t>
            </a:r>
            <a:endParaRPr lang="en-US" altLang="ja-JP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E3C20F57-95D2-0945-BC00-E75F0F48A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791200"/>
            <a:ext cx="127952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Class E</a:t>
            </a:r>
            <a:endParaRPr lang="en-US" altLang="ja-JP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43018" name="Text Box 10">
            <a:extLst>
              <a:ext uri="{FF2B5EF4-FFF2-40B4-BE49-F238E27FC236}">
                <a16:creationId xmlns:a16="http://schemas.microsoft.com/office/drawing/2014/main" id="{A3AD5E26-2014-014C-80A9-B20CDAABB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715000"/>
            <a:ext cx="12684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Class F</a:t>
            </a:r>
            <a:endParaRPr lang="en-US" altLang="ja-JP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sp>
        <p:nvSpPr>
          <p:cNvPr id="43019" name="Text Box 11">
            <a:extLst>
              <a:ext uri="{FF2B5EF4-FFF2-40B4-BE49-F238E27FC236}">
                <a16:creationId xmlns:a16="http://schemas.microsoft.com/office/drawing/2014/main" id="{F1EB4505-7749-F549-A7DE-D07D9162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657600"/>
            <a:ext cx="5045075" cy="10668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各カテゴリー別に情報を詳細に解析する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64C6628-5BBC-0B49-84AC-2C84EB21F4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くすりになる植物 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(1)</a:t>
            </a:r>
            <a:endParaRPr lang="en-US" altLang="ja-JP"/>
          </a:p>
        </p:txBody>
      </p:sp>
      <p:sp>
        <p:nvSpPr>
          <p:cNvPr id="24602" name="Text Box 26">
            <a:extLst>
              <a:ext uri="{FF2B5EF4-FFF2-40B4-BE49-F238E27FC236}">
                <a16:creationId xmlns:a16="http://schemas.microsoft.com/office/drawing/2014/main" id="{ECF45D2A-EA40-F24A-B605-72743A010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371600"/>
            <a:ext cx="46482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１．生薬原料となる植物</a:t>
            </a:r>
            <a:endParaRPr lang="ja-JP" altLang="en-US" b="1">
              <a:ea typeface="ヒラギノ明朝 Pro W6" panose="02020300000000000000" pitchFamily="18" charset="-128"/>
            </a:endParaRPr>
          </a:p>
        </p:txBody>
      </p:sp>
      <p:sp>
        <p:nvSpPr>
          <p:cNvPr id="24603" name="Text Box 27">
            <a:extLst>
              <a:ext uri="{FF2B5EF4-FFF2-40B4-BE49-F238E27FC236}">
                <a16:creationId xmlns:a16="http://schemas.microsoft.com/office/drawing/2014/main" id="{7D337365-D256-FC49-9047-53F4D9178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126038"/>
            <a:ext cx="3990975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B</a:t>
            </a:r>
            <a:r>
              <a:rPr lang="ja-JP" altLang="en-US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．伝統医学で使う薬物</a:t>
            </a:r>
            <a:endParaRPr lang="ja-JP" altLang="en-US" sz="2800">
              <a:ea typeface="ヒラギノ明朝 Pro W6" panose="02020300000000000000" pitchFamily="18" charset="-128"/>
            </a:endParaRPr>
          </a:p>
        </p:txBody>
      </p:sp>
      <p:sp>
        <p:nvSpPr>
          <p:cNvPr id="24604" name="Text Box 28">
            <a:extLst>
              <a:ext uri="{FF2B5EF4-FFF2-40B4-BE49-F238E27FC236}">
                <a16:creationId xmlns:a16="http://schemas.microsoft.com/office/drawing/2014/main" id="{CB5541E0-CE0F-BB4C-B0EB-4D8A8958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25638"/>
            <a:ext cx="188595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A</a:t>
            </a:r>
            <a:r>
              <a:rPr lang="ja-JP" altLang="en-US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．民間薬</a:t>
            </a:r>
            <a:endParaRPr lang="ja-JP" altLang="en-US">
              <a:ea typeface="ヒラギノ明朝 Pro W6" panose="02020300000000000000" pitchFamily="18" charset="-128"/>
            </a:endParaRPr>
          </a:p>
        </p:txBody>
      </p:sp>
      <p:sp>
        <p:nvSpPr>
          <p:cNvPr id="24605" name="Text Box 29">
            <a:extLst>
              <a:ext uri="{FF2B5EF4-FFF2-40B4-BE49-F238E27FC236}">
                <a16:creationId xmlns:a16="http://schemas.microsoft.com/office/drawing/2014/main" id="{D8714AB4-7189-9443-AB66-8BF097DB2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67000"/>
            <a:ext cx="14033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ドクダミ</a:t>
            </a:r>
            <a:endParaRPr lang="ja-JP" altLang="en-US">
              <a:ea typeface="ヒラギノ明朝 Pro W6" panose="02020300000000000000" pitchFamily="18" charset="-128"/>
            </a:endParaRPr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7A566784-B23B-4848-882A-8DDD4F00F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667000"/>
            <a:ext cx="23177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ゲンノショウコ</a:t>
            </a:r>
          </a:p>
        </p:txBody>
      </p:sp>
      <p:sp>
        <p:nvSpPr>
          <p:cNvPr id="24607" name="Text Box 31">
            <a:extLst>
              <a:ext uri="{FF2B5EF4-FFF2-40B4-BE49-F238E27FC236}">
                <a16:creationId xmlns:a16="http://schemas.microsoft.com/office/drawing/2014/main" id="{E2CA57AC-D38E-7C4B-AF02-32D1B945B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667000"/>
            <a:ext cx="14033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センブリ</a:t>
            </a:r>
          </a:p>
        </p:txBody>
      </p:sp>
      <p:sp>
        <p:nvSpPr>
          <p:cNvPr id="24608" name="Text Box 32">
            <a:extLst>
              <a:ext uri="{FF2B5EF4-FFF2-40B4-BE49-F238E27FC236}">
                <a16:creationId xmlns:a16="http://schemas.microsoft.com/office/drawing/2014/main" id="{F5F88875-F137-B049-A8E2-C3B054BC3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925638"/>
            <a:ext cx="374015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民間療法で用いる生薬</a:t>
            </a:r>
          </a:p>
        </p:txBody>
      </p:sp>
      <p:sp>
        <p:nvSpPr>
          <p:cNvPr id="24609" name="Text Box 33">
            <a:extLst>
              <a:ext uri="{FF2B5EF4-FFF2-40B4-BE49-F238E27FC236}">
                <a16:creationId xmlns:a16="http://schemas.microsoft.com/office/drawing/2014/main" id="{AE80A786-588C-EE43-BACE-22555F5F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5743575"/>
            <a:ext cx="10985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漢方薬</a:t>
            </a:r>
          </a:p>
        </p:txBody>
      </p:sp>
      <p:sp>
        <p:nvSpPr>
          <p:cNvPr id="24610" name="Text Box 34">
            <a:extLst>
              <a:ext uri="{FF2B5EF4-FFF2-40B4-BE49-F238E27FC236}">
                <a16:creationId xmlns:a16="http://schemas.microsoft.com/office/drawing/2014/main" id="{3472D3A4-A541-4F40-B8BC-10B37E03C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715000"/>
            <a:ext cx="32321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アユルベーダ生薬など</a:t>
            </a:r>
            <a:endParaRPr lang="ja-JP" altLang="en-US">
              <a:ea typeface="ヒラギノ明朝 Pro W6" panose="02020300000000000000" pitchFamily="18" charset="-128"/>
            </a:endParaRPr>
          </a:p>
        </p:txBody>
      </p:sp>
      <p:pic>
        <p:nvPicPr>
          <p:cNvPr id="24611" name="Picture 35">
            <a:extLst>
              <a:ext uri="{FF2B5EF4-FFF2-40B4-BE49-F238E27FC236}">
                <a16:creationId xmlns:a16="http://schemas.microsoft.com/office/drawing/2014/main" id="{A0F18851-6081-5247-BA81-7C5A12CAC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52800"/>
            <a:ext cx="2362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12" name="Picture 36">
            <a:extLst>
              <a:ext uri="{FF2B5EF4-FFF2-40B4-BE49-F238E27FC236}">
                <a16:creationId xmlns:a16="http://schemas.microsoft.com/office/drawing/2014/main" id="{51D213D9-F16F-BE4B-A5EB-5931AA026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352800"/>
            <a:ext cx="2362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13" name="Picture 37">
            <a:extLst>
              <a:ext uri="{FF2B5EF4-FFF2-40B4-BE49-F238E27FC236}">
                <a16:creationId xmlns:a16="http://schemas.microsoft.com/office/drawing/2014/main" id="{78FEB585-E9F9-8145-B9A8-158F44CA3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14" name="Picture 38">
            <a:extLst>
              <a:ext uri="{FF2B5EF4-FFF2-40B4-BE49-F238E27FC236}">
                <a16:creationId xmlns:a16="http://schemas.microsoft.com/office/drawing/2014/main" id="{7A6E64DC-5A9F-2D43-9169-4FD467BA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28000" cy="621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2" grpId="0"/>
      <p:bldP spid="24603" grpId="0"/>
      <p:bldP spid="24604" grpId="0"/>
      <p:bldP spid="24605" grpId="0"/>
      <p:bldP spid="24606" grpId="0"/>
      <p:bldP spid="24607" grpId="0"/>
      <p:bldP spid="24608" grpId="0"/>
      <p:bldP spid="24609" grpId="0"/>
      <p:bldP spid="246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026">
            <a:extLst>
              <a:ext uri="{FF2B5EF4-FFF2-40B4-BE49-F238E27FC236}">
                <a16:creationId xmlns:a16="http://schemas.microsoft.com/office/drawing/2014/main" id="{7B898425-152C-7345-9E44-B8EC51391B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くすりになる植物 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(2)</a:t>
            </a:r>
            <a:endParaRPr lang="en-US" altLang="ja-JP"/>
          </a:p>
        </p:txBody>
      </p:sp>
      <p:sp>
        <p:nvSpPr>
          <p:cNvPr id="116751" name="Text Box 1039">
            <a:extLst>
              <a:ext uri="{FF2B5EF4-FFF2-40B4-BE49-F238E27FC236}">
                <a16:creationId xmlns:a16="http://schemas.microsoft.com/office/drawing/2014/main" id="{01D3B9E4-892F-6A40-B26B-7B2B1B2AD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1524000"/>
            <a:ext cx="6096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２．含有成分を医薬品とする植物</a:t>
            </a:r>
            <a:endParaRPr lang="ja-JP" altLang="en-US" sz="2800" b="1"/>
          </a:p>
        </p:txBody>
      </p:sp>
      <p:sp>
        <p:nvSpPr>
          <p:cNvPr id="116752" name="Text Box 1040">
            <a:extLst>
              <a:ext uri="{FF2B5EF4-FFF2-40B4-BE49-F238E27FC236}">
                <a16:creationId xmlns:a16="http://schemas.microsoft.com/office/drawing/2014/main" id="{F83E44D9-B3F7-3F46-9A75-0626B5D15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2286000"/>
            <a:ext cx="7296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生薬の薬効成分を精製して医薬品とするもの</a:t>
            </a:r>
            <a:endParaRPr lang="ja-JP" altLang="en-US" sz="2800">
              <a:solidFill>
                <a:srgbClr val="800000"/>
              </a:solidFill>
            </a:endParaRPr>
          </a:p>
        </p:txBody>
      </p:sp>
      <p:sp>
        <p:nvSpPr>
          <p:cNvPr id="116753" name="Text Box 1041">
            <a:extLst>
              <a:ext uri="{FF2B5EF4-FFF2-40B4-BE49-F238E27FC236}">
                <a16:creationId xmlns:a16="http://schemas.microsoft.com/office/drawing/2014/main" id="{3A5ABA39-8F7D-EC48-970D-C534B4B4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3124200"/>
            <a:ext cx="69405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３．含有成分が医薬品合成原料となるもの</a:t>
            </a:r>
          </a:p>
        </p:txBody>
      </p:sp>
      <p:sp>
        <p:nvSpPr>
          <p:cNvPr id="116754" name="Text Box 1042">
            <a:extLst>
              <a:ext uri="{FF2B5EF4-FFF2-40B4-BE49-F238E27FC236}">
                <a16:creationId xmlns:a16="http://schemas.microsoft.com/office/drawing/2014/main" id="{B3FA8D00-202B-704E-8F1B-0EB8D308F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3962400"/>
            <a:ext cx="58737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ヤマノイモ類</a:t>
            </a:r>
            <a:r>
              <a:rPr lang="ja-JP" altLang="en-US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　　</a:t>
            </a:r>
            <a:r>
              <a:rPr lang="ja-JP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ステロイド剤原料</a:t>
            </a:r>
          </a:p>
        </p:txBody>
      </p:sp>
      <p:sp>
        <p:nvSpPr>
          <p:cNvPr id="116755" name="Text Box 1043">
            <a:extLst>
              <a:ext uri="{FF2B5EF4-FFF2-40B4-BE49-F238E27FC236}">
                <a16:creationId xmlns:a16="http://schemas.microsoft.com/office/drawing/2014/main" id="{447E1101-C0CA-ED4C-84B8-185577E23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4724400"/>
            <a:ext cx="551815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ヨーロッパイチイ</a:t>
            </a:r>
            <a:r>
              <a:rPr lang="ja-JP" altLang="en-US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　　</a:t>
            </a:r>
            <a:r>
              <a:rPr lang="ja-JP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抗癌薬原料</a:t>
            </a:r>
            <a:endParaRPr lang="ja-JP" altLang="en-US" sz="2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pic>
        <p:nvPicPr>
          <p:cNvPr id="116756" name="Picture 1044">
            <a:extLst>
              <a:ext uri="{FF2B5EF4-FFF2-40B4-BE49-F238E27FC236}">
                <a16:creationId xmlns:a16="http://schemas.microsoft.com/office/drawing/2014/main" id="{6F28CE0F-009C-7B45-836A-50CB99BD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295400"/>
            <a:ext cx="3657600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57" name="Picture 1045">
            <a:extLst>
              <a:ext uri="{FF2B5EF4-FFF2-40B4-BE49-F238E27FC236}">
                <a16:creationId xmlns:a16="http://schemas.microsoft.com/office/drawing/2014/main" id="{8D8D385F-D9CF-2B40-A6C7-FAEC9C45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1295400"/>
            <a:ext cx="3657600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51" grpId="0"/>
      <p:bldP spid="116752" grpId="0"/>
      <p:bldP spid="116753" grpId="0"/>
      <p:bldP spid="116754" grpId="0"/>
      <p:bldP spid="1167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1453382-A41C-6B4A-A647-03C3C23CD3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くすりになる植物 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(3)</a:t>
            </a:r>
            <a:endParaRPr lang="en-US" altLang="ja-JP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21843F07-2FD2-2640-830C-1CBCBC57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524000"/>
            <a:ext cx="67056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高等植物から生まれた医薬品例</a:t>
            </a:r>
            <a:endParaRPr lang="ja-JP" altLang="en-US" sz="2800" b="1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pic>
        <p:nvPicPr>
          <p:cNvPr id="22531" name="ニチニチソウ医薬-small.png" descr="ニチニチソウ医薬-small.png">
            <a:extLst>
              <a:ext uri="{FF2B5EF4-FFF2-40B4-BE49-F238E27FC236}">
                <a16:creationId xmlns:a16="http://schemas.microsoft.com/office/drawing/2014/main" id="{6B6C91E9-E303-6C4C-8F5C-BF25D00EB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524000"/>
            <a:ext cx="8366125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7BAE3EB9-0608-CE47-BFC1-F17E5CFD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293813"/>
            <a:ext cx="8423275" cy="560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574E0E06-8188-A741-8F8A-3BE772B5AF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657600" cy="533400"/>
          </a:xfrm>
          <a:solidFill>
            <a:srgbClr val="FFFF00"/>
          </a:solidFill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くすりになる植物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(4)</a:t>
            </a:r>
            <a:endParaRPr lang="en-US" altLang="ja-JP" sz="2800">
              <a:solidFill>
                <a:srgbClr val="000000"/>
              </a:solidFill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pic>
        <p:nvPicPr>
          <p:cNvPr id="20487" name="Picture 7">
            <a:extLst>
              <a:ext uri="{FF2B5EF4-FFF2-40B4-BE49-F238E27FC236}">
                <a16:creationId xmlns:a16="http://schemas.microsoft.com/office/drawing/2014/main" id="{1E7ABE20-120A-7940-B3C4-75618FAF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3048000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8">
            <a:extLst>
              <a:ext uri="{FF2B5EF4-FFF2-40B4-BE49-F238E27FC236}">
                <a16:creationId xmlns:a16="http://schemas.microsoft.com/office/drawing/2014/main" id="{9BD92948-F293-8A47-A117-E59517C66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20503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12">
            <a:extLst>
              <a:ext uri="{FF2B5EF4-FFF2-40B4-BE49-F238E27FC236}">
                <a16:creationId xmlns:a16="http://schemas.microsoft.com/office/drawing/2014/main" id="{4064F5BB-417F-7E49-8AC2-60395B59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3850" y="3124200"/>
            <a:ext cx="2470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タイヘイヨウイチイ</a:t>
            </a: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6B6A355B-9E8D-814C-9F16-E5505708F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19800"/>
            <a:ext cx="2216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ヨーロッパイチイ</a:t>
            </a:r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291DE3A2-B609-134B-816C-F693C414E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752600"/>
            <a:ext cx="14033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b="1">
                <a:effectLst>
                  <a:outerShdw blurRad="38100" dist="38100" dir="2700000" algn="tl">
                    <a:srgbClr val="003366"/>
                  </a:outerShdw>
                </a:effectLst>
                <a:ea typeface="ヒラギノ明朝 Pro W6" panose="02020300000000000000" pitchFamily="18" charset="-128"/>
              </a:rPr>
              <a:t>希少植物</a:t>
            </a:r>
          </a:p>
        </p:txBody>
      </p:sp>
      <p:pic>
        <p:nvPicPr>
          <p:cNvPr id="24584" name="タキソール.png" descr="タキソール.png">
            <a:extLst>
              <a:ext uri="{FF2B5EF4-FFF2-40B4-BE49-F238E27FC236}">
                <a16:creationId xmlns:a16="http://schemas.microsoft.com/office/drawing/2014/main" id="{E86A8905-BA73-0643-8FC8-BF6FEA377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623888"/>
            <a:ext cx="4986338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タキソール上矢印.png" descr="タキソール上矢印.png">
            <a:extLst>
              <a:ext uri="{FF2B5EF4-FFF2-40B4-BE49-F238E27FC236}">
                <a16:creationId xmlns:a16="http://schemas.microsoft.com/office/drawing/2014/main" id="{881B5DA8-18FC-CA44-98CC-42A87C725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82913"/>
            <a:ext cx="4476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" name="タキソール右矢印.png" descr="タキソール右矢印.png">
            <a:extLst>
              <a:ext uri="{FF2B5EF4-FFF2-40B4-BE49-F238E27FC236}">
                <a16:creationId xmlns:a16="http://schemas.microsoft.com/office/drawing/2014/main" id="{B71A18BA-7720-D148-8748-65F27A64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949825"/>
            <a:ext cx="10588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8" name="タキソテール.png" descr="タキソテール.png">
            <a:extLst>
              <a:ext uri="{FF2B5EF4-FFF2-40B4-BE49-F238E27FC236}">
                <a16:creationId xmlns:a16="http://schemas.microsoft.com/office/drawing/2014/main" id="{727454B4-CC8A-7D4A-A607-2F57809C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4057650"/>
            <a:ext cx="2173287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9" name="セイヨウイチイ成分.png" descr="セイヨウイチイ成分.png">
            <a:extLst>
              <a:ext uri="{FF2B5EF4-FFF2-40B4-BE49-F238E27FC236}">
                <a16:creationId xmlns:a16="http://schemas.microsoft.com/office/drawing/2014/main" id="{9BA55322-F927-7B40-9F23-4A36D3FA5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4019550"/>
            <a:ext cx="3214687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2" grpId="0"/>
      <p:bldP spid="20493" grpId="0"/>
      <p:bldP spid="20494" grpId="0"/>
      <p:bldP spid="16" grpId="0" animBg="1" advAuto="0"/>
      <p:bldP spid="17" grpId="0" animBg="1" advAuto="0"/>
      <p:bldP spid="18" grpId="0" animBg="1" advAuto="0"/>
      <p:bldP spid="1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578BC79-DE8B-7648-A596-3D9E502123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3657600" cy="533400"/>
          </a:xfrm>
          <a:solidFill>
            <a:srgbClr val="FFFF00"/>
          </a:solidFill>
        </p:spPr>
        <p:txBody>
          <a:bodyPr/>
          <a:lstStyle/>
          <a:p>
            <a:pPr algn="l" eaLnBrk="1" hangingPunct="1">
              <a:defRPr/>
            </a:pPr>
            <a:r>
              <a:rPr lang="ja-JP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くすりになる植物</a:t>
            </a:r>
            <a:r>
              <a:rPr lang="en-US" altLang="ja-JP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(5)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id="{A38444CC-CB5A-3040-B6F1-393391D27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248400"/>
            <a:ext cx="274478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1" i="1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Camptotheca acuminata</a:t>
            </a:r>
            <a:endParaRPr lang="en-US" altLang="ja-JP" sz="2000">
              <a:latin typeface="ヒラギノ明朝 Pro W6" panose="02020300000000000000" pitchFamily="18" charset="-128"/>
              <a:ea typeface="ヒラギノ明朝 Pro W6" panose="02020300000000000000" pitchFamily="18" charset="-128"/>
            </a:endParaRPr>
          </a:p>
        </p:txBody>
      </p:sp>
      <p:pic>
        <p:nvPicPr>
          <p:cNvPr id="22542" name="Picture 14">
            <a:extLst>
              <a:ext uri="{FF2B5EF4-FFF2-40B4-BE49-F238E27FC236}">
                <a16:creationId xmlns:a16="http://schemas.microsoft.com/office/drawing/2014/main" id="{332C8838-2524-8D44-A422-F9BEC725E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>
            <a:extLst>
              <a:ext uri="{FF2B5EF4-FFF2-40B4-BE49-F238E27FC236}">
                <a16:creationId xmlns:a16="http://schemas.microsoft.com/office/drawing/2014/main" id="{8D8D4B08-0301-084A-8644-60471F82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2971800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5" name="Text Box 17">
            <a:extLst>
              <a:ext uri="{FF2B5EF4-FFF2-40B4-BE49-F238E27FC236}">
                <a16:creationId xmlns:a16="http://schemas.microsoft.com/office/drawing/2014/main" id="{499E7EFE-9605-5E4E-BBE5-8110E6411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6262688"/>
            <a:ext cx="2392363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sz="2000" b="1" i="1">
                <a:solidFill>
                  <a:srgbClr val="00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ヒラギノ明朝 Pro W6" panose="02020300000000000000" pitchFamily="18" charset="-128"/>
              </a:rPr>
              <a:t>Nothapodytes foetida</a:t>
            </a:r>
          </a:p>
        </p:txBody>
      </p:sp>
      <p:sp>
        <p:nvSpPr>
          <p:cNvPr id="22548" name="Text Box 20">
            <a:extLst>
              <a:ext uri="{FF2B5EF4-FFF2-40B4-BE49-F238E27FC236}">
                <a16:creationId xmlns:a16="http://schemas.microsoft.com/office/drawing/2014/main" id="{59FE1E27-8F09-A84C-B0DA-B6083A400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867400"/>
            <a:ext cx="1708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カンレンボク</a:t>
            </a:r>
            <a:endParaRPr lang="ja-JP" altLang="en-US" sz="18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ヒラギノ明朝 Pro W6" panose="02020300000000000000" pitchFamily="18" charset="-128"/>
            </a:endParaRPr>
          </a:p>
        </p:txBody>
      </p:sp>
      <p:sp>
        <p:nvSpPr>
          <p:cNvPr id="22549" name="Text Box 21">
            <a:extLst>
              <a:ext uri="{FF2B5EF4-FFF2-40B4-BE49-F238E27FC236}">
                <a16:creationId xmlns:a16="http://schemas.microsoft.com/office/drawing/2014/main" id="{CC60E783-9B8F-AC42-9FB8-8D181532F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5867400"/>
            <a:ext cx="14541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クサミズキ</a:t>
            </a:r>
            <a:endParaRPr lang="ja-JP" altLang="en-US" sz="18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ea typeface="ヒラギノ明朝 Pro W6" panose="02020300000000000000" pitchFamily="18" charset="-128"/>
            </a:endParaRPr>
          </a:p>
        </p:txBody>
      </p:sp>
      <p:pic>
        <p:nvPicPr>
          <p:cNvPr id="26633" name="イリノテカン.png" descr="イリノテカン.png">
            <a:extLst>
              <a:ext uri="{FF2B5EF4-FFF2-40B4-BE49-F238E27FC236}">
                <a16:creationId xmlns:a16="http://schemas.microsoft.com/office/drawing/2014/main" id="{6036047F-51E0-554D-BD29-7318FBE1E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49275"/>
            <a:ext cx="414813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" name="イリノテカン左矢印.png" descr="イリノテカン左矢印.png">
            <a:extLst>
              <a:ext uri="{FF2B5EF4-FFF2-40B4-BE49-F238E27FC236}">
                <a16:creationId xmlns:a16="http://schemas.microsoft.com/office/drawing/2014/main" id="{FC5ADEF2-D0B5-D644-B045-CC2C297B1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87575"/>
            <a:ext cx="129698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カンプトテシン薬.png" descr="カンプトテシン薬.png">
            <a:extLst>
              <a:ext uri="{FF2B5EF4-FFF2-40B4-BE49-F238E27FC236}">
                <a16:creationId xmlns:a16="http://schemas.microsoft.com/office/drawing/2014/main" id="{9747EE82-3144-7146-8E6E-CC5EE705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263" y="1341438"/>
            <a:ext cx="288448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5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1" grpId="0" build="p" autoUpdateAnimBg="0"/>
      <p:bldP spid="22545" grpId="0" build="p" autoUpdateAnimBg="0"/>
      <p:bldP spid="22548" grpId="0"/>
      <p:bldP spid="22549" grpId="0"/>
      <p:bldP spid="15" grpId="0" animBg="1" advAuto="0"/>
      <p:bldP spid="16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7252DF4A-0F2A-6340-93F5-7CCA66BC84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くすりになる植物 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(6)</a:t>
            </a:r>
            <a:endParaRPr lang="en-US" altLang="ja-JP"/>
          </a:p>
        </p:txBody>
      </p:sp>
      <p:sp>
        <p:nvSpPr>
          <p:cNvPr id="118794" name="Text Box 10">
            <a:extLst>
              <a:ext uri="{FF2B5EF4-FFF2-40B4-BE49-F238E27FC236}">
                <a16:creationId xmlns:a16="http://schemas.microsoft.com/office/drawing/2014/main" id="{584425B2-3439-6F48-B5F9-1E3D45144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17638"/>
            <a:ext cx="4800600" cy="5191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★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植物成分の特徴</a:t>
            </a:r>
            <a:endParaRPr lang="ja-JP" altLang="en-US" b="1">
              <a:ea typeface="ヒラギノ明朝 Pro W6" panose="02020300000000000000" pitchFamily="18" charset="-128"/>
            </a:endParaRPr>
          </a:p>
        </p:txBody>
      </p:sp>
      <p:sp>
        <p:nvSpPr>
          <p:cNvPr id="118795" name="Text Box 11">
            <a:extLst>
              <a:ext uri="{FF2B5EF4-FFF2-40B4-BE49-F238E27FC236}">
                <a16:creationId xmlns:a16="http://schemas.microsoft.com/office/drawing/2014/main" id="{0E7B1E4D-771C-1446-821E-E75027000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868488"/>
            <a:ext cx="26225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化学構造の多様性</a:t>
            </a:r>
            <a:endParaRPr lang="ja-JP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6" name="Text Box 12">
            <a:extLst>
              <a:ext uri="{FF2B5EF4-FFF2-40B4-BE49-F238E27FC236}">
                <a16:creationId xmlns:a16="http://schemas.microsoft.com/office/drawing/2014/main" id="{AD44306A-1441-1C4B-9E78-CBB38316F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170238"/>
            <a:ext cx="6280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全ての植物成分は潜在的な医薬資源である！</a:t>
            </a:r>
            <a:endParaRPr lang="ja-JP" altLang="en-US">
              <a:solidFill>
                <a:schemeClr val="tx2"/>
              </a:solidFill>
            </a:endParaRPr>
          </a:p>
        </p:txBody>
      </p:sp>
      <p:sp>
        <p:nvSpPr>
          <p:cNvPr id="118797" name="Text Box 13">
            <a:extLst>
              <a:ext uri="{FF2B5EF4-FFF2-40B4-BE49-F238E27FC236}">
                <a16:creationId xmlns:a16="http://schemas.microsoft.com/office/drawing/2014/main" id="{C33132AF-5AAA-2648-88BF-1D548FFEB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103438"/>
            <a:ext cx="23177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●</a:t>
            </a:r>
            <a:r>
              <a:rPr lang="ja-JP" altLang="en-US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化学的多様性</a:t>
            </a:r>
          </a:p>
        </p:txBody>
      </p:sp>
      <p:sp>
        <p:nvSpPr>
          <p:cNvPr id="118798" name="Text Box 14">
            <a:extLst>
              <a:ext uri="{FF2B5EF4-FFF2-40B4-BE49-F238E27FC236}">
                <a16:creationId xmlns:a16="http://schemas.microsoft.com/office/drawing/2014/main" id="{160A3F01-F718-1447-85BE-D9DD13B91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325688"/>
            <a:ext cx="29273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化学的特性の多様性</a:t>
            </a:r>
            <a:endParaRPr lang="ja-JP" alt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8799" name="Text Box 15">
            <a:extLst>
              <a:ext uri="{FF2B5EF4-FFF2-40B4-BE49-F238E27FC236}">
                <a16:creationId xmlns:a16="http://schemas.microsoft.com/office/drawing/2014/main" id="{42C94D0A-3ADC-0742-AF7F-CE4EA44B9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779838"/>
            <a:ext cx="41465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１、そのままで薬になるもの</a:t>
            </a:r>
            <a:endParaRPr lang="ja-JP" altLang="en-US"/>
          </a:p>
        </p:txBody>
      </p:sp>
      <p:sp>
        <p:nvSpPr>
          <p:cNvPr id="118800" name="Text Box 16">
            <a:extLst>
              <a:ext uri="{FF2B5EF4-FFF2-40B4-BE49-F238E27FC236}">
                <a16:creationId xmlns:a16="http://schemas.microsoft.com/office/drawing/2014/main" id="{5329E26E-7462-1344-9133-924A48033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4679950"/>
            <a:ext cx="56705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２、化学的に加工すればで薬になるもの</a:t>
            </a:r>
            <a:endParaRPr lang="ja-JP" altLang="en-US"/>
          </a:p>
        </p:txBody>
      </p:sp>
      <p:sp>
        <p:nvSpPr>
          <p:cNvPr id="118801" name="Text Box 17">
            <a:extLst>
              <a:ext uri="{FF2B5EF4-FFF2-40B4-BE49-F238E27FC236}">
                <a16:creationId xmlns:a16="http://schemas.microsoft.com/office/drawing/2014/main" id="{F99E33A3-F14F-784D-ABDC-1D9EDD187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8075" y="5594350"/>
            <a:ext cx="4756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804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３、医薬品の合成原料になるもの</a:t>
            </a:r>
            <a:endParaRPr lang="ja-JP" altLang="en-US"/>
          </a:p>
        </p:txBody>
      </p:sp>
      <p:sp>
        <p:nvSpPr>
          <p:cNvPr id="118802" name="Text Box 18">
            <a:extLst>
              <a:ext uri="{FF2B5EF4-FFF2-40B4-BE49-F238E27FC236}">
                <a16:creationId xmlns:a16="http://schemas.microsoft.com/office/drawing/2014/main" id="{24B40B4E-3E65-8F4E-A8A5-79A068A2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4227513"/>
            <a:ext cx="323215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例：　モルヒネ（鎮痛薬）</a:t>
            </a:r>
          </a:p>
        </p:txBody>
      </p:sp>
      <p:sp>
        <p:nvSpPr>
          <p:cNvPr id="118803" name="Text Box 19">
            <a:extLst>
              <a:ext uri="{FF2B5EF4-FFF2-40B4-BE49-F238E27FC236}">
                <a16:creationId xmlns:a16="http://schemas.microsoft.com/office/drawing/2014/main" id="{F9254BA5-8C73-9E46-B7BD-E0BD1E2CD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227638"/>
            <a:ext cx="374015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例：　イリノテカン（抗癌薬）</a:t>
            </a:r>
          </a:p>
        </p:txBody>
      </p:sp>
      <p:sp>
        <p:nvSpPr>
          <p:cNvPr id="118804" name="Text Box 20">
            <a:extLst>
              <a:ext uri="{FF2B5EF4-FFF2-40B4-BE49-F238E27FC236}">
                <a16:creationId xmlns:a16="http://schemas.microsoft.com/office/drawing/2014/main" id="{9E188176-F987-834E-878F-662845E85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127750"/>
            <a:ext cx="3994150" cy="396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ヒラギノ明朝 Pro W6" panose="02020300000000000000" pitchFamily="18" charset="-128"/>
              </a:rPr>
              <a:t>例：　シキミ酸（タミフル原料）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73922B9F-408E-C848-AD9C-6B583F77CA0A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3976688"/>
            <a:ext cx="4883150" cy="2838450"/>
            <a:chOff x="3065575" y="3976156"/>
            <a:chExt cx="4882811" cy="2838839"/>
          </a:xfrm>
        </p:grpSpPr>
        <p:pic>
          <p:nvPicPr>
            <p:cNvPr id="28700" name="タミフル.png" descr="タミフル.png">
              <a:extLst>
                <a:ext uri="{FF2B5EF4-FFF2-40B4-BE49-F238E27FC236}">
                  <a16:creationId xmlns:a16="http://schemas.microsoft.com/office/drawing/2014/main" id="{9032D903-14ED-9A49-921D-5D602A62B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575" y="3976156"/>
              <a:ext cx="3535818" cy="2838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118809" name="Text Box 25">
              <a:extLst>
                <a:ext uri="{FF2B5EF4-FFF2-40B4-BE49-F238E27FC236}">
                  <a16:creationId xmlns:a16="http://schemas.microsoft.com/office/drawing/2014/main" id="{29661562-0872-2747-AC8D-E9E1548D29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7324" y="6124337"/>
              <a:ext cx="1981062" cy="48266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ja-JP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ヒラギノ明朝 Pro W6" panose="02020300000000000000" pitchFamily="18" charset="-128"/>
                  <a:ea typeface="ヒラギノ明朝 Pro W6" panose="02020300000000000000" pitchFamily="18" charset="-128"/>
                </a:rPr>
                <a:t>Oseltamivir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BC876B1A-AF24-634E-B2A2-4852B77C3721}"/>
              </a:ext>
            </a:extLst>
          </p:cNvPr>
          <p:cNvGrpSpPr>
            <a:grpSpLocks/>
          </p:cNvGrpSpPr>
          <p:nvPr/>
        </p:nvGrpSpPr>
        <p:grpSpPr bwMode="auto">
          <a:xfrm>
            <a:off x="100013" y="1411288"/>
            <a:ext cx="3163887" cy="2565400"/>
            <a:chOff x="100013" y="1411288"/>
            <a:chExt cx="3163887" cy="2565400"/>
          </a:xfrm>
        </p:grpSpPr>
        <p:pic>
          <p:nvPicPr>
            <p:cNvPr id="28698" name="モルヒネ.png" descr="モルヒネ.png">
              <a:extLst>
                <a:ext uri="{FF2B5EF4-FFF2-40B4-BE49-F238E27FC236}">
                  <a16:creationId xmlns:a16="http://schemas.microsoft.com/office/drawing/2014/main" id="{ACCB80F8-47A2-F94C-8B9E-193359CCA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3" y="1411288"/>
              <a:ext cx="3163887" cy="256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8699" name="テキスト ボックス 6">
              <a:extLst>
                <a:ext uri="{FF2B5EF4-FFF2-40B4-BE49-F238E27FC236}">
                  <a16:creationId xmlns:a16="http://schemas.microsoft.com/office/drawing/2014/main" id="{900F300F-A11D-DA4A-BDB6-BC89BA2D0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901" y="1673523"/>
              <a:ext cx="13035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Font typeface="Wingdings" pitchFamily="2" charset="2"/>
                <a:buChar char="s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s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CC00"/>
                </a:buClr>
                <a:buFont typeface="Wingdings" pitchFamily="2" charset="2"/>
                <a:buChar char="s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ja-JP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モルヒネ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65B0071-4AD4-7A4A-B9B5-72128FBBC711}"/>
              </a:ext>
            </a:extLst>
          </p:cNvPr>
          <p:cNvGrpSpPr>
            <a:grpSpLocks/>
          </p:cNvGrpSpPr>
          <p:nvPr/>
        </p:nvGrpSpPr>
        <p:grpSpPr bwMode="auto">
          <a:xfrm>
            <a:off x="6365875" y="1419225"/>
            <a:ext cx="2682875" cy="2573338"/>
            <a:chOff x="6365584" y="1419225"/>
            <a:chExt cx="2683166" cy="2573338"/>
          </a:xfrm>
        </p:grpSpPr>
        <p:pic>
          <p:nvPicPr>
            <p:cNvPr id="28696" name="シキミ酸.png" descr="シキミ酸.png">
              <a:extLst>
                <a:ext uri="{FF2B5EF4-FFF2-40B4-BE49-F238E27FC236}">
                  <a16:creationId xmlns:a16="http://schemas.microsoft.com/office/drawing/2014/main" id="{0E027737-71AC-144E-BD9A-6E55DC34A4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5584" y="1419225"/>
              <a:ext cx="2683166" cy="2573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8697" name="テキスト ボックス 8">
              <a:extLst>
                <a:ext uri="{FF2B5EF4-FFF2-40B4-BE49-F238E27FC236}">
                  <a16:creationId xmlns:a16="http://schemas.microsoft.com/office/drawing/2014/main" id="{168A6E81-B0AA-0044-B236-A2D4CE040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3168" y="1721148"/>
              <a:ext cx="12715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Font typeface="Wingdings" pitchFamily="2" charset="2"/>
                <a:buChar char="s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s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CC00"/>
                </a:buClr>
                <a:buFont typeface="Wingdings" pitchFamily="2" charset="2"/>
                <a:buChar char="s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ja-JP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シキミ酸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CD75B06-94AF-BB4E-95F9-90B6663EA2FF}"/>
              </a:ext>
            </a:extLst>
          </p:cNvPr>
          <p:cNvGrpSpPr>
            <a:grpSpLocks/>
          </p:cNvGrpSpPr>
          <p:nvPr/>
        </p:nvGrpSpPr>
        <p:grpSpPr bwMode="auto">
          <a:xfrm>
            <a:off x="3267075" y="1414463"/>
            <a:ext cx="3113088" cy="2565400"/>
            <a:chOff x="3267075" y="1414463"/>
            <a:chExt cx="3113088" cy="2565400"/>
          </a:xfrm>
        </p:grpSpPr>
        <p:pic>
          <p:nvPicPr>
            <p:cNvPr id="28694" name="カンプトテシン.png" descr="カンプトテシン.png">
              <a:extLst>
                <a:ext uri="{FF2B5EF4-FFF2-40B4-BE49-F238E27FC236}">
                  <a16:creationId xmlns:a16="http://schemas.microsoft.com/office/drawing/2014/main" id="{3C323BA5-20BB-6444-A3A2-FE231FF8B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5" y="1414463"/>
              <a:ext cx="3113088" cy="256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sp>
          <p:nvSpPr>
            <p:cNvPr id="28695" name="テキスト ボックス 9">
              <a:extLst>
                <a:ext uri="{FF2B5EF4-FFF2-40B4-BE49-F238E27FC236}">
                  <a16:creationId xmlns:a16="http://schemas.microsoft.com/office/drawing/2014/main" id="{F9963C1B-8E25-5143-87F7-B70525BF7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6288" y="3322936"/>
              <a:ext cx="16770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CC00"/>
                </a:buClr>
                <a:buFont typeface="Wingdings" pitchFamily="2" charset="2"/>
                <a:buChar char="s"/>
                <a:defRPr sz="32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s"/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FFCC00"/>
                </a:buClr>
                <a:buFont typeface="Wingdings" pitchFamily="2" charset="2"/>
                <a:buChar char="s"/>
                <a:defRPr sz="24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FF66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CC00"/>
                </a:buClr>
                <a:buFont typeface="Wingdings" pitchFamily="2" charset="2"/>
                <a:buChar char="s"/>
                <a:defRPr sz="20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ja-JP" altLang="en-US" sz="2400">
                  <a:solidFill>
                    <a:srgbClr val="FF0000"/>
                  </a:solidFill>
                  <a:latin typeface="Arial" panose="020B0604020202020204" pitchFamily="34" charset="0"/>
                </a:rPr>
                <a:t>イリノテカン</a:t>
              </a: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90513ED-6601-BD4D-9679-F33D71A16097}"/>
              </a:ext>
            </a:extLst>
          </p:cNvPr>
          <p:cNvGrpSpPr>
            <a:grpSpLocks/>
          </p:cNvGrpSpPr>
          <p:nvPr/>
        </p:nvGrpSpPr>
        <p:grpSpPr bwMode="auto">
          <a:xfrm>
            <a:off x="6350" y="0"/>
            <a:ext cx="9142413" cy="6858000"/>
            <a:chOff x="-29614" y="-21091"/>
            <a:chExt cx="9143323" cy="6858000"/>
          </a:xfrm>
        </p:grpSpPr>
        <p:grpSp>
          <p:nvGrpSpPr>
            <p:cNvPr id="28690" name="グループ化 5">
              <a:extLst>
                <a:ext uri="{FF2B5EF4-FFF2-40B4-BE49-F238E27FC236}">
                  <a16:creationId xmlns:a16="http://schemas.microsoft.com/office/drawing/2014/main" id="{14BC8AAC-6E41-BD48-B276-F3464BD302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9614" y="-21091"/>
              <a:ext cx="9143323" cy="6858000"/>
              <a:chOff x="-116987" y="-2057110"/>
              <a:chExt cx="9144000" cy="6858000"/>
            </a:xfrm>
          </p:grpSpPr>
          <p:pic>
            <p:nvPicPr>
              <p:cNvPr id="28692" name="Picture 30">
                <a:extLst>
                  <a:ext uri="{FF2B5EF4-FFF2-40B4-BE49-F238E27FC236}">
                    <a16:creationId xmlns:a16="http://schemas.microsoft.com/office/drawing/2014/main" id="{A2877016-395F-5348-850F-110036CDA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6987" y="-2057110"/>
                <a:ext cx="9144000" cy="685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9" name="Illicium anisatum （シキミ科）">
                <a:extLst>
                  <a:ext uri="{FF2B5EF4-FFF2-40B4-BE49-F238E27FC236}">
                    <a16:creationId xmlns:a16="http://schemas.microsoft.com/office/drawing/2014/main" id="{06A4DBC8-5B30-8A45-89AD-655FF8148D49}"/>
                  </a:ext>
                </a:extLst>
              </p:cNvPr>
              <p:cNvSpPr/>
              <p:nvPr/>
            </p:nvSpPr>
            <p:spPr>
              <a:xfrm>
                <a:off x="-116987" y="4346865"/>
                <a:ext cx="3809074" cy="454025"/>
              </a:xfrm>
              <a:prstGeom prst="rect">
                <a:avLst/>
              </a:prstGeom>
              <a:solidFill>
                <a:srgbClr val="008000"/>
              </a:solidFill>
            </p:spPr>
            <p:txBody>
              <a:bodyPr lIns="126435" tIns="72248" rIns="126435" bIns="72248">
                <a:spAutoFit/>
              </a:bodyPr>
              <a:lstStyle/>
              <a:p>
                <a:pPr defTabSz="650240">
                  <a:defRPr sz="32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ヒラギノ明朝 ProN W6"/>
                    <a:ea typeface="ヒラギノ明朝 ProN W6"/>
                    <a:cs typeface="ヒラギノ明朝 ProN W6"/>
                    <a:sym typeface="ヒラギノ明朝 ProN W6"/>
                  </a:defRPr>
                </a:pPr>
                <a:r>
                  <a:rPr sz="2000" b="1" i="1" dirty="0">
                    <a:solidFill>
                      <a:srgbClr val="FFFFFF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Illicium anisatum </a:t>
                </a:r>
                <a:r>
                  <a:rPr sz="2000" dirty="0">
                    <a:solidFill>
                      <a:srgbClr val="FFFFFF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ヒラギノ明朝 ProN W6"/>
                    <a:ea typeface="ヒラギノ明朝 ProN W6"/>
                    <a:cs typeface="ヒラギノ明朝 ProN W6"/>
                    <a:sym typeface="ヒラギノ明朝 ProN W6"/>
                  </a:rPr>
                  <a:t>（</a:t>
                </a:r>
                <a:r>
                  <a:rPr sz="2000" dirty="0" err="1">
                    <a:solidFill>
                      <a:srgbClr val="FFFFFF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ヒラギノ明朝 ProN W6"/>
                    <a:ea typeface="ヒラギノ明朝 ProN W6"/>
                    <a:cs typeface="ヒラギノ明朝 ProN W6"/>
                    <a:sym typeface="ヒラギノ明朝 ProN W6"/>
                  </a:rPr>
                  <a:t>シキミ科</a:t>
                </a:r>
                <a:r>
                  <a:rPr sz="2000" dirty="0">
                    <a:solidFill>
                      <a:srgbClr val="FFFFFF"/>
                    </a:solidFill>
                    <a:effectLst>
                      <a:outerShdw blurRad="12700" dist="25400" dir="2700000" rotWithShape="0">
                        <a:srgbClr val="000000"/>
                      </a:outerShdw>
                    </a:effectLst>
                    <a:uFill>
                      <a:solidFill>
                        <a:srgbClr val="FFFFFF"/>
                      </a:solidFill>
                    </a:uFill>
                    <a:latin typeface="ヒラギノ明朝 ProN W6"/>
                    <a:ea typeface="ヒラギノ明朝 ProN W6"/>
                    <a:cs typeface="ヒラギノ明朝 ProN W6"/>
                    <a:sym typeface="ヒラギノ明朝 ProN W6"/>
                  </a:rPr>
                  <a:t>）</a:t>
                </a:r>
              </a:p>
            </p:txBody>
          </p:sp>
        </p:grpSp>
        <p:pic>
          <p:nvPicPr>
            <p:cNvPr id="28691" name="シキミの実.jpg" descr="シキミの実.jpg">
              <a:extLst>
                <a:ext uri="{FF2B5EF4-FFF2-40B4-BE49-F238E27FC236}">
                  <a16:creationId xmlns:a16="http://schemas.microsoft.com/office/drawing/2014/main" id="{687E8F1F-BD1E-4941-ACD2-60E9F019A3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79" y="370736"/>
              <a:ext cx="3459163" cy="302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5" grpId="0"/>
      <p:bldP spid="118796" grpId="0"/>
      <p:bldP spid="118797" grpId="0"/>
      <p:bldP spid="118798" grpId="0"/>
      <p:bldP spid="118799" grpId="0"/>
      <p:bldP spid="118800" grpId="0"/>
      <p:bldP spid="118801" grpId="0"/>
      <p:bldP spid="118802" grpId="0"/>
      <p:bldP spid="118803" grpId="0"/>
      <p:bldP spid="1188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BD36E612-C7E4-1244-9D8D-7DC1F42CC8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914400"/>
          </a:xfrm>
          <a:solidFill>
            <a:srgbClr val="008080"/>
          </a:solidFill>
          <a:effectLst>
            <a:outerShdw blurRad="127000" dist="152199" dir="18900000" algn="ctr" rotWithShape="0">
              <a:schemeClr val="bg2">
                <a:alpha val="8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くすりになる植物 </a:t>
            </a:r>
            <a:r>
              <a:rPr lang="en-US" altLang="ja-JP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(7)</a:t>
            </a:r>
            <a:endParaRPr lang="en-US" altLang="ja-JP"/>
          </a:p>
        </p:txBody>
      </p:sp>
      <p:pic>
        <p:nvPicPr>
          <p:cNvPr id="120854" name="Picture 22">
            <a:extLst>
              <a:ext uri="{FF2B5EF4-FFF2-40B4-BE49-F238E27FC236}">
                <a16:creationId xmlns:a16="http://schemas.microsoft.com/office/drawing/2014/main" id="{81A1EC9E-9EB7-4248-B73E-938E6FDC0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56" name="Text Box 24">
            <a:extLst>
              <a:ext uri="{FF2B5EF4-FFF2-40B4-BE49-F238E27FC236}">
                <a16:creationId xmlns:a16="http://schemas.microsoft.com/office/drawing/2014/main" id="{B6E1B019-91CC-0E42-B426-E36541DD5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600200"/>
            <a:ext cx="4814888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マオウ（麻黄）</a:t>
            </a:r>
            <a:r>
              <a:rPr lang="ja-JP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</a:t>
            </a:r>
            <a:r>
              <a:rPr lang="en-US" altLang="ja-JP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Ephedra distachya</a:t>
            </a:r>
          </a:p>
        </p:txBody>
      </p:sp>
      <p:sp>
        <p:nvSpPr>
          <p:cNvPr id="120857" name="Text Box 25">
            <a:extLst>
              <a:ext uri="{FF2B5EF4-FFF2-40B4-BE49-F238E27FC236}">
                <a16:creationId xmlns:a16="http://schemas.microsoft.com/office/drawing/2014/main" id="{BABADF0E-513F-AE41-A1C8-56786B5FF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127250"/>
            <a:ext cx="32321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主成分：エフェドリン</a:t>
            </a:r>
          </a:p>
        </p:txBody>
      </p:sp>
      <p:pic>
        <p:nvPicPr>
          <p:cNvPr id="120858" name="Picture 26">
            <a:extLst>
              <a:ext uri="{FF2B5EF4-FFF2-40B4-BE49-F238E27FC236}">
                <a16:creationId xmlns:a16="http://schemas.microsoft.com/office/drawing/2014/main" id="{9FC7EDC8-FA60-8447-8931-5BEB7E6B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733800"/>
            <a:ext cx="1676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859" name="Text Box 27">
            <a:extLst>
              <a:ext uri="{FF2B5EF4-FFF2-40B4-BE49-F238E27FC236}">
                <a16:creationId xmlns:a16="http://schemas.microsoft.com/office/drawing/2014/main" id="{0C26E163-0614-294B-8792-F0CD22079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242050"/>
            <a:ext cx="1403350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長井長義</a:t>
            </a:r>
          </a:p>
        </p:txBody>
      </p:sp>
      <p:sp>
        <p:nvSpPr>
          <p:cNvPr id="120861" name="Text Box 29">
            <a:extLst>
              <a:ext uri="{FF2B5EF4-FFF2-40B4-BE49-F238E27FC236}">
                <a16:creationId xmlns:a16="http://schemas.microsoft.com/office/drawing/2014/main" id="{8E403A10-C573-2245-9FF9-AA6D1A52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1600"/>
            <a:ext cx="9144000" cy="1497013"/>
          </a:xfrm>
          <a:prstGeom prst="rect">
            <a:avLst/>
          </a:prstGeom>
          <a:solidFill>
            <a:srgbClr val="CC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3" panose="02020300000000000000" pitchFamily="18" charset="-128"/>
              </a:rPr>
              <a:t>神農本草経（中国最古の薬物書）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ja-JP" altLang="en-US" sz="280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3" panose="02020300000000000000" pitchFamily="18" charset="-128"/>
              </a:rPr>
              <a:t>治中風傷寒頭痛．温瘧．發表出汗．去邪熱氣．止欬逆上氣．除寒熱．破癥堅積聚</a:t>
            </a:r>
            <a:r>
              <a:rPr lang="ja-JP" altLang="en-US" sz="2800">
                <a:latin typeface="Century" panose="02040604050505020304" pitchFamily="18" charset="0"/>
                <a:ea typeface="ＭＳ 明朝" panose="02020609040205080304" pitchFamily="49" charset="-128"/>
              </a:rPr>
              <a:t>．</a:t>
            </a:r>
            <a:endParaRPr lang="ja-JP" altLang="en-US" sz="3200">
              <a:latin typeface="Century" panose="02040604050505020304" pitchFamily="18" charset="0"/>
              <a:ea typeface="ＭＳ 明朝" panose="02020609040205080304" pitchFamily="49" charset="-128"/>
            </a:endParaRPr>
          </a:p>
        </p:txBody>
      </p:sp>
      <p:sp>
        <p:nvSpPr>
          <p:cNvPr id="120862" name="Text Box 30">
            <a:extLst>
              <a:ext uri="{FF2B5EF4-FFF2-40B4-BE49-F238E27FC236}">
                <a16:creationId xmlns:a16="http://schemas.microsoft.com/office/drawing/2014/main" id="{CC8A357B-2703-5442-9012-9B9AC61E9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9144000" cy="1625600"/>
          </a:xfrm>
          <a:prstGeom prst="rect">
            <a:avLst/>
          </a:prstGeom>
          <a:solidFill>
            <a:srgbClr val="FFFF99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3" panose="02020300000000000000" pitchFamily="18" charset="-128"/>
              </a:rPr>
              <a:t>吉益東洞「薬徴」</a:t>
            </a:r>
            <a:endParaRPr lang="ja-JP" altLang="en-US" sz="2800"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  <a:ea typeface="ヒラギノ明朝 Pro W3" panose="02020300000000000000" pitchFamily="18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ja-JP" altLang="en-US" sz="2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3" panose="02020300000000000000" pitchFamily="18" charset="-128"/>
              </a:rPr>
              <a:t>主治</a:t>
            </a:r>
            <a:r>
              <a:rPr lang="ja-JP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3" panose="02020300000000000000" pitchFamily="18" charset="-128"/>
              </a:rPr>
              <a:t>喘咳</a:t>
            </a:r>
            <a:r>
              <a:rPr lang="ja-JP" altLang="en-US" sz="2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" panose="02040604050505020304" pitchFamily="18" charset="0"/>
                <a:ea typeface="ヒラギノ明朝 Pro W3" panose="02020300000000000000" pitchFamily="18" charset="-128"/>
              </a:rPr>
              <a:t>水気也．旁治悪風　悪寒　無汗　身疼　骨節痛．一身黄腫．</a:t>
            </a:r>
            <a:endParaRPr lang="ja-JP" altLang="en-US" sz="2800">
              <a:effectLst>
                <a:outerShdw blurRad="38100" dist="38100" dir="2700000" algn="tl">
                  <a:srgbClr val="000000"/>
                </a:outerShdw>
              </a:effectLst>
              <a:latin typeface="Century" panose="02040604050505020304" pitchFamily="18" charset="0"/>
              <a:ea typeface="ＭＳ 明朝" panose="02020609040205080304" pitchFamily="49" charset="-128"/>
            </a:endParaRPr>
          </a:p>
        </p:txBody>
      </p:sp>
      <p:pic>
        <p:nvPicPr>
          <p:cNvPr id="120863" name="Picture 31">
            <a:extLst>
              <a:ext uri="{FF2B5EF4-FFF2-40B4-BE49-F238E27FC236}">
                <a16:creationId xmlns:a16="http://schemas.microsoft.com/office/drawing/2014/main" id="{1D943789-0628-3E43-9EB8-25503DD3E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683000"/>
            <a:ext cx="2336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64" name="Text Box 32">
            <a:extLst>
              <a:ext uri="{FF2B5EF4-FFF2-40B4-BE49-F238E27FC236}">
                <a16:creationId xmlns:a16="http://schemas.microsoft.com/office/drawing/2014/main" id="{4AB6C922-1642-804D-9E54-3A4701184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56350"/>
            <a:ext cx="5999163" cy="4572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ja-JP" alt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陳克恢　</a:t>
            </a:r>
            <a:r>
              <a:rPr lang="ja-JP" altLang="en-US" sz="2000">
                <a:effectLst>
                  <a:outerShdw blurRad="38100" dist="38100" dir="2700000" algn="tl">
                    <a:srgbClr val="000000"/>
                  </a:outerShdw>
                </a:effectLst>
                <a:ea typeface="ヒラギノ明朝 Pro W6" panose="02020300000000000000" pitchFamily="18" charset="-128"/>
              </a:rPr>
              <a:t>エフェドリンの抗喘息作用を発表</a:t>
            </a:r>
            <a:r>
              <a:rPr lang="en-US" altLang="ja-JP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ヒラギノ明朝 Pro W6" panose="02020300000000000000" pitchFamily="18" charset="-128"/>
                <a:ea typeface="ヒラギノ明朝 Pro W6" panose="02020300000000000000" pitchFamily="18" charset="-128"/>
              </a:rPr>
              <a:t>(1924)</a:t>
            </a:r>
            <a:endParaRPr lang="en-US" altLang="ja-JP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明朝 Pro W6" panose="02020300000000000000" pitchFamily="18" charset="-128"/>
            </a:endParaRPr>
          </a:p>
        </p:txBody>
      </p:sp>
      <p:pic>
        <p:nvPicPr>
          <p:cNvPr id="28683" name="アドレナリン.png" descr="アドレナリン.png">
            <a:extLst>
              <a:ext uri="{FF2B5EF4-FFF2-40B4-BE49-F238E27FC236}">
                <a16:creationId xmlns:a16="http://schemas.microsoft.com/office/drawing/2014/main" id="{D1278495-18F0-7C48-B761-D61B0C3EC8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740275"/>
            <a:ext cx="5311775" cy="1571625"/>
          </a:xfrm>
          <a:prstGeom prst="rect">
            <a:avLst/>
          </a:prstGeom>
          <a:noFill/>
          <a:ln w="44450">
            <a:solidFill>
              <a:srgbClr val="C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57" grpId="0"/>
      <p:bldP spid="120859" grpId="0"/>
      <p:bldP spid="120861" grpId="0" animBg="1"/>
      <p:bldP spid="120862" grpId="0" animBg="1"/>
      <p:bldP spid="120864" grpId="0"/>
    </p:bldLst>
  </p:timing>
</p:sld>
</file>

<file path=ppt/theme/theme1.xml><?xml version="1.0" encoding="utf-8"?>
<a:theme xmlns:a="http://schemas.openxmlformats.org/drawingml/2006/main" name="Chute">
  <a:themeElements>
    <a:clrScheme name="Chute 1">
      <a:dk1>
        <a:srgbClr val="003366"/>
      </a:dk1>
      <a:lt1>
        <a:srgbClr val="FFFFFF"/>
      </a:lt1>
      <a:dk2>
        <a:srgbClr val="51ABD0"/>
      </a:dk2>
      <a:lt2>
        <a:srgbClr val="FFFFFF"/>
      </a:lt2>
      <a:accent1>
        <a:srgbClr val="9966FF"/>
      </a:accent1>
      <a:accent2>
        <a:srgbClr val="00CC66"/>
      </a:accent2>
      <a:accent3>
        <a:srgbClr val="B3D2E4"/>
      </a:accent3>
      <a:accent4>
        <a:srgbClr val="DADADA"/>
      </a:accent4>
      <a:accent5>
        <a:srgbClr val="CAB8FF"/>
      </a:accent5>
      <a:accent6>
        <a:srgbClr val="00B95C"/>
      </a:accent6>
      <a:hlink>
        <a:srgbClr val="65C8FF"/>
      </a:hlink>
      <a:folHlink>
        <a:srgbClr val="FFCC99"/>
      </a:folHlink>
    </a:clrScheme>
    <a:fontScheme name="Chut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hute 1">
        <a:dk1>
          <a:srgbClr val="003366"/>
        </a:dk1>
        <a:lt1>
          <a:srgbClr val="FFFFFF"/>
        </a:lt1>
        <a:dk2>
          <a:srgbClr val="51ABD0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3D2E4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te 2">
        <a:dk1>
          <a:srgbClr val="000000"/>
        </a:dk1>
        <a:lt1>
          <a:srgbClr val="FFFFFF"/>
        </a:lt1>
        <a:dk2>
          <a:srgbClr val="51ABD0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3D2E4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te 3">
        <a:dk1>
          <a:srgbClr val="010199"/>
        </a:dk1>
        <a:lt1>
          <a:srgbClr val="FFFFFF"/>
        </a:lt1>
        <a:dk2>
          <a:srgbClr val="51ABD0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B3D2E4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2004:テンプレート:プレゼンテーション:デザイン:Chute</Template>
  <TotalTime>865</TotalTime>
  <Words>975</Words>
  <Application>Microsoft Macintosh PowerPoint</Application>
  <PresentationFormat>画面に合わせる (4:3)</PresentationFormat>
  <Paragraphs>181</Paragraphs>
  <Slides>21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2" baseType="lpstr">
      <vt:lpstr>Hiragino Mincho ProN W3</vt:lpstr>
      <vt:lpstr>MS Gothic</vt:lpstr>
      <vt:lpstr>ヒラギノ明朝 Pro W3</vt:lpstr>
      <vt:lpstr>ヒラギノ明朝 Pro W6</vt:lpstr>
      <vt:lpstr>ヒラギノ明朝 ProN W6</vt:lpstr>
      <vt:lpstr>Arial</vt:lpstr>
      <vt:lpstr>Century</vt:lpstr>
      <vt:lpstr>Tahoma</vt:lpstr>
      <vt:lpstr>Times New Roman</vt:lpstr>
      <vt:lpstr>Wingdings</vt:lpstr>
      <vt:lpstr>Chute</vt:lpstr>
      <vt:lpstr>民 族 植 物 学14</vt:lpstr>
      <vt:lpstr>PowerPoint プレゼンテーション</vt:lpstr>
      <vt:lpstr>くすりになる植物 (1)</vt:lpstr>
      <vt:lpstr>くすりになる植物 (2)</vt:lpstr>
      <vt:lpstr>くすりになる植物 (3)</vt:lpstr>
      <vt:lpstr>くすりになる植物(4)</vt:lpstr>
      <vt:lpstr>くすりになる植物(5)</vt:lpstr>
      <vt:lpstr>くすりになる植物 (6)</vt:lpstr>
      <vt:lpstr>くすりになる植物 (7)</vt:lpstr>
      <vt:lpstr>くすりになる植物 (8)</vt:lpstr>
      <vt:lpstr>バイオプロスペクティング (1)</vt:lpstr>
      <vt:lpstr>バイオプロスペクティング (2)</vt:lpstr>
      <vt:lpstr>創薬指向のバイオプロスペクティング</vt:lpstr>
      <vt:lpstr>バイオプロスペクティングの問題点</vt:lpstr>
      <vt:lpstr>Bioprospectingの円滑な遂行</vt:lpstr>
      <vt:lpstr>民 族 植 物 学 に つ い て(1)</vt:lpstr>
      <vt:lpstr>民 族 植 物 学 に つ い て(2)</vt:lpstr>
      <vt:lpstr>民 族 植 物 学 に つ い て(3)</vt:lpstr>
      <vt:lpstr>民 族 植 物 学 に つ い て(4)</vt:lpstr>
      <vt:lpstr>民 族 植 物 学 に つ い て(5)</vt:lpstr>
      <vt:lpstr>民 族 植 物 学 に 付 い て(6)</vt:lpstr>
    </vt:vector>
  </TitlesOfParts>
  <Company>極東植物化学研究所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創薬指向のバイオプロスペクティング</dc:title>
  <dc:creator>木下 武司</dc:creator>
  <cp:lastModifiedBy>木下 いづみ</cp:lastModifiedBy>
  <cp:revision>105</cp:revision>
  <dcterms:created xsi:type="dcterms:W3CDTF">2006-01-04T06:59:34Z</dcterms:created>
  <dcterms:modified xsi:type="dcterms:W3CDTF">2021-02-08T12:30:35Z</dcterms:modified>
</cp:coreProperties>
</file>