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5" r:id="rId1"/>
  </p:sldMasterIdLst>
  <p:notesMasterIdLst>
    <p:notesMasterId r:id="rId27"/>
  </p:notesMasterIdLst>
  <p:sldIdLst>
    <p:sldId id="256" r:id="rId2"/>
    <p:sldId id="415" r:id="rId3"/>
    <p:sldId id="383" r:id="rId4"/>
    <p:sldId id="403" r:id="rId5"/>
    <p:sldId id="405" r:id="rId6"/>
    <p:sldId id="407" r:id="rId7"/>
    <p:sldId id="408" r:id="rId8"/>
    <p:sldId id="310" r:id="rId9"/>
    <p:sldId id="311" r:id="rId10"/>
    <p:sldId id="404" r:id="rId11"/>
    <p:sldId id="392" r:id="rId12"/>
    <p:sldId id="393" r:id="rId13"/>
    <p:sldId id="395" r:id="rId14"/>
    <p:sldId id="398" r:id="rId15"/>
    <p:sldId id="396" r:id="rId16"/>
    <p:sldId id="397" r:id="rId17"/>
    <p:sldId id="401" r:id="rId18"/>
    <p:sldId id="394" r:id="rId19"/>
    <p:sldId id="414" r:id="rId20"/>
    <p:sldId id="410" r:id="rId21"/>
    <p:sldId id="416" r:id="rId22"/>
    <p:sldId id="417" r:id="rId23"/>
    <p:sldId id="418" r:id="rId24"/>
    <p:sldId id="419" r:id="rId25"/>
    <p:sldId id="420" r:id="rId26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09" autoAdjust="0"/>
    <p:restoredTop sz="94674"/>
  </p:normalViewPr>
  <p:slideViewPr>
    <p:cSldViewPr>
      <p:cViewPr varScale="1">
        <p:scale>
          <a:sx n="124" d="100"/>
          <a:sy n="124" d="100"/>
        </p:scale>
        <p:origin x="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F79D01-74FE-0442-8018-18FF98418A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6D3829E-003C-AD43-A3F0-66CDCBEAC5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C5CCCDE-56F8-2B4E-AAEF-80DE99BE04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7E94D51-007C-4D42-BE7F-55C97B5F17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3021232-B4B1-A94E-A1DA-EF195ED617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5F022309-F3CE-384A-A40E-74B086B93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4A64950-C87C-4346-B989-8E1D4AD4B2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DFCB3843-A500-D840-8080-9DAFCCE87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74E746-14D7-1240-AEBC-F9CB0F95AF3E}" type="slidenum">
              <a:rPr lang="en-US" altLang="ja-JP" b="0" smtClean="0"/>
              <a:pPr/>
              <a:t>1</a:t>
            </a:fld>
            <a:endParaRPr lang="en-US" altLang="ja-JP" b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01783A2-F3FA-B549-A055-F4F4AB8A6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E8D7DE8-8B3E-9548-9009-525599D43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421C9AA-638A-724D-977B-EB8639108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EF8F5A-2467-B24B-AD90-901A8FD316A8}" type="slidenum">
              <a:rPr lang="en-US" altLang="ja-JP" b="0" smtClean="0"/>
              <a:pPr/>
              <a:t>10</a:t>
            </a:fld>
            <a:endParaRPr lang="en-US" altLang="ja-JP" b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9B975A7-6F65-3D4C-8AC7-C0A9BE410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5E37449-3CE4-4F45-8340-1966C299F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273EBA17-E3EA-7D41-AEA4-B639376EE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9EAA66-645E-B441-89B4-8689C6BFE387}" type="slidenum">
              <a:rPr lang="en-US" altLang="ja-JP" b="0" smtClean="0"/>
              <a:pPr/>
              <a:t>11</a:t>
            </a:fld>
            <a:endParaRPr lang="en-US" altLang="ja-JP" b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ECDAB6F-E0F9-4848-AEA2-6448306A5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6FD987-6EBA-E946-9B89-451B267A4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CF4E5526-F3EB-4849-B285-B62729438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450C07-663F-4342-A619-23E84BA29C88}" type="slidenum">
              <a:rPr lang="en-US" altLang="ja-JP" b="0" smtClean="0"/>
              <a:pPr/>
              <a:t>12</a:t>
            </a:fld>
            <a:endParaRPr lang="en-US" altLang="ja-JP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7C27C9F-7061-9C4F-954D-2F4BD77F7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0295213-1CA1-6340-B44C-A321D8D8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637B97B-04F6-354A-AEEF-10C6C4505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936A6C-F027-EF40-BA75-9A67D7A8AC2F}" type="slidenum">
              <a:rPr lang="en-US" altLang="ja-JP" b="0" smtClean="0"/>
              <a:pPr/>
              <a:t>13</a:t>
            </a:fld>
            <a:endParaRPr lang="en-US" altLang="ja-JP" b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02EF2A8-822D-704E-9F55-30F7DFC074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82587C1-33E6-1647-9EC6-413D10D0A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AF8854B2-79C1-1A46-A3DF-EC986D84A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2482D5-373D-6849-9F5A-7C8498106201}" type="slidenum">
              <a:rPr lang="en-US" altLang="ja-JP" b="0" smtClean="0"/>
              <a:pPr/>
              <a:t>14</a:t>
            </a:fld>
            <a:endParaRPr lang="en-US" altLang="ja-JP" b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3AF91B6-E087-3F47-ACA2-DB49CE1E0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3FF1431-1A6A-0C48-A0A6-1651395CB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9558B778-EE45-9543-97CA-EF98CA9EF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E7F6D4-0AD0-9746-B94C-CEC6A99A2C54}" type="slidenum">
              <a:rPr lang="en-US" altLang="ja-JP" b="0" smtClean="0"/>
              <a:pPr/>
              <a:t>15</a:t>
            </a:fld>
            <a:endParaRPr lang="en-US" altLang="ja-JP" b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D5BF382-7C74-DB4C-8466-9C7B4D0A7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2CA54D9-3E57-084F-BFC9-FC064EC4B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3BE5EFAC-80B7-054B-8C74-666755ECD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82AE94-7FA4-DA43-84EB-22804AB2002A}" type="slidenum">
              <a:rPr lang="en-US" altLang="ja-JP" b="0" smtClean="0"/>
              <a:pPr/>
              <a:t>16</a:t>
            </a:fld>
            <a:endParaRPr lang="en-US" altLang="ja-JP" b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35902F6-1CA9-F842-A278-F34227EDC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0281684-9CDF-6549-904A-D7A0952A6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D4BA77FC-FF3D-D444-B928-29F88F919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A12B95-E458-9448-84C9-3496E710CAC5}" type="slidenum">
              <a:rPr lang="en-US" altLang="ja-JP" b="0" smtClean="0"/>
              <a:pPr/>
              <a:t>17</a:t>
            </a:fld>
            <a:endParaRPr lang="en-US" altLang="ja-JP" b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695F431-43C3-B045-9F2C-99D53F71D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49F6DAB-A138-DE4C-9DC5-461BC085F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42C1F59F-A280-4943-BF97-49C5CD911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610D63-A6D1-0A49-A361-B35F661195FC}" type="slidenum">
              <a:rPr lang="en-US" altLang="ja-JP" b="0" smtClean="0"/>
              <a:pPr/>
              <a:t>18</a:t>
            </a:fld>
            <a:endParaRPr lang="en-US" altLang="ja-JP" b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E3B86B0-0942-7741-82B7-B71F43367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EC2D0DE-8261-1D43-8216-7D2521F48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7043E15B-5C50-3A4E-8CB4-8C609EF23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198FCE-0633-2141-AF27-EA97CA8D6394}" type="slidenum">
              <a:rPr lang="en-US" altLang="ja-JP" b="0" smtClean="0"/>
              <a:pPr/>
              <a:t>19</a:t>
            </a:fld>
            <a:endParaRPr lang="en-US" altLang="ja-JP" b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001F790-8674-4647-9106-9155C6AC3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DE8990-C295-2744-9266-869E99700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6B0F5D8-92A8-7249-8B93-2DE20D232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94051A-F52D-AF4A-AA8A-A94B9A81F214}" type="slidenum">
              <a:rPr lang="en-US" altLang="ja-JP" b="0" smtClean="0"/>
              <a:pPr/>
              <a:t>2</a:t>
            </a:fld>
            <a:endParaRPr lang="en-US" altLang="ja-JP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FA03E5B-0631-A94D-8650-3609503CA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3C49108-E8C9-A043-8F8D-3024B15CF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5DB361FD-D625-634A-90C5-640A38790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89C63E-D310-2440-A8FB-0CD48A21AF5E}" type="slidenum">
              <a:rPr lang="en-US" altLang="ja-JP" b="0" smtClean="0"/>
              <a:pPr/>
              <a:t>20</a:t>
            </a:fld>
            <a:endParaRPr lang="en-US" altLang="ja-JP" b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6814FE6-97D6-9044-8CBB-F7FD9779E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51AB61E-7EA0-8B4F-B02D-80A56473C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9C631D4D-2B56-144A-9002-EEC98A726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7DB56C-9276-A340-AD41-ECE0AE803F4E}" type="slidenum">
              <a:rPr lang="en-US" altLang="ja-JP" b="0" smtClean="0"/>
              <a:pPr/>
              <a:t>21</a:t>
            </a:fld>
            <a:endParaRPr lang="en-US" altLang="ja-JP" b="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6A8A741B-7062-C649-960B-2D595C503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51F83E0-49FC-EE4B-8E90-57A6C50BC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E534D093-F39B-A748-BD95-D99E41D33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C17073-ACA9-E243-8A9C-C13997E6C098}" type="slidenum">
              <a:rPr lang="en-US" altLang="ja-JP" b="0" smtClean="0"/>
              <a:pPr/>
              <a:t>22</a:t>
            </a:fld>
            <a:endParaRPr lang="en-US" altLang="ja-JP" b="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C8B6CD19-F411-EF43-AA2A-6D47F3FEF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FD6A501-1923-2C44-940A-5EC0F873F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6D97FE44-5F38-3A48-A0BA-EC2F09E99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F6FE7D-CB24-2F43-A8EF-D48439079B10}" type="slidenum">
              <a:rPr lang="en-US" altLang="ja-JP" b="0" smtClean="0"/>
              <a:pPr/>
              <a:t>23</a:t>
            </a:fld>
            <a:endParaRPr lang="en-US" altLang="ja-JP" b="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7624B94-B308-CE42-A669-A3B910FFF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20B7401-624A-4D4E-A26F-A5DDE8BF5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6506A426-A75D-C64B-A092-DDA02069F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76DFBA-E4AE-6C4F-AF7E-C4D4424784CD}" type="slidenum">
              <a:rPr lang="en-US" altLang="ja-JP" b="0" smtClean="0"/>
              <a:pPr/>
              <a:t>24</a:t>
            </a:fld>
            <a:endParaRPr lang="en-US" altLang="ja-JP" b="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C800E86-E3AA-F14E-8297-0855CC474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FC23A85-6381-5744-B9BE-D033F0BDF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A6619D93-C883-B946-B1C9-E9A3E9B07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03A317-2152-894D-AF53-6ED8B2F229B2}" type="slidenum">
              <a:rPr lang="en-US" altLang="ja-JP" b="0" smtClean="0"/>
              <a:pPr/>
              <a:t>25</a:t>
            </a:fld>
            <a:endParaRPr lang="en-US" altLang="ja-JP" b="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9EC6FD9-DAA4-F245-A4DD-3C1784757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58A71A4-CEFB-734F-B9E6-89E0AAEDD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E7E3ED4-4900-7A44-9441-135EBB477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B6A63F-621B-9642-B06C-051D22158CB4}" type="slidenum">
              <a:rPr lang="en-US" altLang="ja-JP" b="0" smtClean="0"/>
              <a:pPr/>
              <a:t>3</a:t>
            </a:fld>
            <a:endParaRPr lang="en-US" altLang="ja-JP" b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5631BEE-39A8-FA4F-97BB-1D829835E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0497BE1-590B-594D-B42D-4B67936C3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A95BC6AE-4EF8-094F-BCBE-BBF542775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C391B2-349A-2F45-B867-1C78C7D6EC30}" type="slidenum">
              <a:rPr lang="en-US" altLang="ja-JP" b="0" smtClean="0"/>
              <a:pPr/>
              <a:t>4</a:t>
            </a:fld>
            <a:endParaRPr lang="en-US" altLang="ja-JP" b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551D47D-11D3-A640-AA37-614874613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C22C3BD-C38F-634F-948E-EA243DC00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C7AAFDEE-2772-7F4E-B10E-E6FDB2645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D68DF4-346B-2A49-9807-445B46E704B4}" type="slidenum">
              <a:rPr lang="en-US" altLang="ja-JP" b="0" smtClean="0"/>
              <a:pPr/>
              <a:t>5</a:t>
            </a:fld>
            <a:endParaRPr lang="en-US" altLang="ja-JP" b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4039D69-38F5-8F44-96A2-4A9EFCB09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5DA9E27-54B8-494A-887A-34AEF594E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2DF6A9F-2B1A-B04F-9646-36418A07C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2A40F9-AE6F-DD48-8BDE-13BFC982B888}" type="slidenum">
              <a:rPr lang="en-US" altLang="ja-JP" b="0" smtClean="0"/>
              <a:pPr/>
              <a:t>6</a:t>
            </a:fld>
            <a:endParaRPr lang="en-US" altLang="ja-JP" b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0997DCC-D9FC-DF4F-A93D-2511F5434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0404BDD-4525-8240-AE81-5E7B7677D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87B99B7-3605-6646-A2A1-A539BC38F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18E412-724E-BC4A-8015-0FEC207F3852}" type="slidenum">
              <a:rPr lang="en-US" altLang="ja-JP" b="0" smtClean="0"/>
              <a:pPr/>
              <a:t>7</a:t>
            </a:fld>
            <a:endParaRPr lang="en-US" altLang="ja-JP" b="0"/>
          </a:p>
        </p:txBody>
      </p:sp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6F3F54FB-6994-CF4E-97F3-9EE35C8DA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id="{9B114CB0-1AEB-CC4C-8353-E703BD1D1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2B69A22-8075-F843-9B95-65D86D6D2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305FC5-38A2-6A4D-8A74-F10762561822}" type="slidenum">
              <a:rPr lang="en-US" altLang="ja-JP" b="0" smtClean="0"/>
              <a:pPr/>
              <a:t>8</a:t>
            </a:fld>
            <a:endParaRPr lang="en-US" altLang="ja-JP" b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B8F2B22-13EF-424D-AC62-B9A9A119F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87D47E-629E-9F45-B212-DE4755056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4FF80B5E-06AB-C142-AB61-28227A32A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603CE-2764-254C-BF05-7287C99EE8D0}" type="slidenum">
              <a:rPr lang="en-US" altLang="ja-JP" b="0" smtClean="0"/>
              <a:pPr/>
              <a:t>9</a:t>
            </a:fld>
            <a:endParaRPr lang="en-US" altLang="ja-JP" b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32A14C1-C655-7F44-8387-4E8433690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37E2D1A-1264-E04E-B695-4EE87C809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58DED8-E282-C24B-8273-8AE68A284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564E1-3BAC-4A48-8203-BC0DF73CB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089CDD-8DD5-2944-A010-8F7ED1DFF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AD9C-E689-B643-AD02-607110DFD6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64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545E5-C5BA-9A4F-B5DA-287B2098F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76D8E-B987-4E41-9C65-B491438F5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0174AE-BA55-4647-9A45-D4FD95C67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138D-2E9E-784D-A9F9-90A6C81576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725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0E455E-606B-4642-8FC2-0B0A7FBE6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1C351-F8E5-9546-8E46-18A4D75A2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6F4B1-260C-4B4C-BBBF-C9F1D2DFE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1BFD-2396-8A46-AAEE-29238D8860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614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7CAC4-B812-7646-8966-98E293687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B66BB-BBA1-EC46-9438-5CBC4718E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46784-B6EC-0741-A544-2CE094D5A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E1BD-AC90-9E4A-8865-C9D5FDB25B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440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E7B07-0A60-F148-A0E3-167D697C0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25F942-3568-D94A-ABF2-4AE096C71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90ED8D-1917-8940-A9C2-65E1DA946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3685-2C4F-CF4B-A81B-8B3D2A590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853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51D7A-DAA7-F74F-B5C6-F3551B5FC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CF85A-019E-1E40-AF87-070175F28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DCF0A-52B8-A647-B42D-39FB73E69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338F-5AD8-7E4A-B04E-EF141642D4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417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9F129-25DF-6F48-902F-7B557B3C1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0ECC4E-6511-894A-9B3B-8B8EF0985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937990-E225-9C41-B24F-2EF814C06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11689-9E22-8843-AE08-643373FF43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918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813C4C-37DC-0A49-824A-AC95F2B59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3B159E-0298-3A4E-BBC6-EBC2A4FFB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7806C5-9DCF-9D43-8A53-281C4DC46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0ABC-60DA-0A41-8121-ECD538B8A3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329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DA50A5-92AC-4343-BE33-A0EA5270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7B6EAB-259D-DF48-9A1C-4FD445350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9851CA-11E3-5841-BAE9-85E436CB2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6B86-32D7-4247-8502-51EBF39F3D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316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9D0F4-C101-E049-8EE1-9409AC26C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29DF6-B6E6-6B4A-A8FF-BDB4E2FD8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8614A-47DD-D04E-AE3D-7CB725778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F178-8F08-EC40-A87A-0E47423376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235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3AD2D-E21F-4B4A-B9D2-D21108BF7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E94C6-16EC-5547-BE93-F3F0BD712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6B6AC-E09B-A447-8AF6-18BAAAF52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E456-3E7D-074D-BA93-7A112C9BC2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681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4AA1EA-22B0-9641-A429-7A343C9BD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A8B5F6-A148-E24B-AE8B-A2FE0579A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5287915-2B4E-E442-94C9-B21F993CCA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60ABBA79-43AD-3847-8BD5-8C77BC074B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5701CFD-B72A-F249-924C-C72EDE4AC9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>
                <a:latin typeface="+mn-lt"/>
              </a:defRPr>
            </a:lvl1pPr>
          </a:lstStyle>
          <a:p>
            <a:pPr>
              <a:defRPr/>
            </a:pPr>
            <a:fld id="{B8F282C2-5401-0C4E-82BC-195056E9CC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73EEE5-7A31-1C4B-93E5-387A9265CB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民 族 植 物 学８</a:t>
            </a:r>
            <a:endParaRPr kumimoji="1" lang="ja-JP" altLang="en-US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5A0A622-902E-DA42-8101-AD27B7AFE1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400800" cy="1828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先史時代と農耕の発生</a:t>
            </a:r>
            <a:endParaRPr kumimoji="1"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  <a:p>
            <a:pPr eaLnBrk="1" hangingPunct="1">
              <a:defRPr/>
            </a:pPr>
            <a:endParaRPr kumimoji="1"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  <a:p>
            <a:pPr eaLnBrk="1" hangingPunct="1">
              <a:defRPr/>
            </a:pPr>
            <a:r>
              <a:rPr kumimoji="1" lang="ja-JP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帝京大学薬学部　木下　武司</a:t>
            </a:r>
            <a:endParaRPr kumimoji="1"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308B8A5E-0CDD-E743-A163-331117AC3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先史文化の滅亡：三内丸山</a:t>
            </a:r>
          </a:p>
        </p:txBody>
      </p:sp>
      <p:sp>
        <p:nvSpPr>
          <p:cNvPr id="393219" name="Text Box 3">
            <a:extLst>
              <a:ext uri="{FF2B5EF4-FFF2-40B4-BE49-F238E27FC236}">
                <a16:creationId xmlns:a16="http://schemas.microsoft.com/office/drawing/2014/main" id="{BF1E8F1B-9DDB-C442-8B32-54BE6C6E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558925"/>
            <a:ext cx="44513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◆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三内丸山縄文文化の終焉</a:t>
            </a:r>
            <a:endParaRPr lang="ja-JP" altLang="en-US" sz="2400" b="0">
              <a:solidFill>
                <a:srgbClr val="000000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pic>
        <p:nvPicPr>
          <p:cNvPr id="32771" name="Picture 14">
            <a:extLst>
              <a:ext uri="{FF2B5EF4-FFF2-40B4-BE49-F238E27FC236}">
                <a16:creationId xmlns:a16="http://schemas.microsoft.com/office/drawing/2014/main" id="{B3C67381-D774-084E-9D9C-FA192075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862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3231" name="Text Box 15">
            <a:extLst>
              <a:ext uri="{FF2B5EF4-FFF2-40B4-BE49-F238E27FC236}">
                <a16:creationId xmlns:a16="http://schemas.microsoft.com/office/drawing/2014/main" id="{19DC5E62-D2F3-AB4B-B098-0EB4A9049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86050"/>
            <a:ext cx="2622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１．気候の寒冷化</a:t>
            </a:r>
          </a:p>
        </p:txBody>
      </p:sp>
      <p:sp>
        <p:nvSpPr>
          <p:cNvPr id="393232" name="Text Box 16">
            <a:extLst>
              <a:ext uri="{FF2B5EF4-FFF2-40B4-BE49-F238E27FC236}">
                <a16:creationId xmlns:a16="http://schemas.microsoft.com/office/drawing/2014/main" id="{8AD3B1DF-1203-274B-8BC7-32957ED4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79850"/>
            <a:ext cx="2622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２．生態系の疲弊</a:t>
            </a:r>
          </a:p>
        </p:txBody>
      </p:sp>
      <p:sp>
        <p:nvSpPr>
          <p:cNvPr id="393233" name="Text Box 17">
            <a:extLst>
              <a:ext uri="{FF2B5EF4-FFF2-40B4-BE49-F238E27FC236}">
                <a16:creationId xmlns:a16="http://schemas.microsoft.com/office/drawing/2014/main" id="{EDB9D8D7-A356-3C4D-B1E8-05C9BD17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36337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1500</a:t>
            </a: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年にわたる収奪の結果？</a:t>
            </a:r>
            <a:endParaRPr lang="ja-JP" altLang="en-US" sz="2000"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93234" name="Text Box 18">
            <a:extLst>
              <a:ext uri="{FF2B5EF4-FFF2-40B4-BE49-F238E27FC236}">
                <a16:creationId xmlns:a16="http://schemas.microsoft.com/office/drawing/2014/main" id="{FD8A5FD8-F199-B749-B594-0739EB3D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29845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5500-5000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年前：縄文海退</a:t>
            </a:r>
          </a:p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縄文文化の衰退、人口減少</a:t>
            </a: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31" grpId="0"/>
      <p:bldP spid="393232" grpId="0"/>
      <p:bldP spid="393233" grpId="0"/>
      <p:bldP spid="393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06899F71-E694-4946-B542-D0DD1CDDB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縄文の民族植物学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(1)</a:t>
            </a:r>
            <a:endParaRPr lang="en-US" altLang="ja-JP"/>
          </a:p>
        </p:txBody>
      </p:sp>
      <p:sp>
        <p:nvSpPr>
          <p:cNvPr id="347140" name="Text Box 4">
            <a:extLst>
              <a:ext uri="{FF2B5EF4-FFF2-40B4-BE49-F238E27FC236}">
                <a16:creationId xmlns:a16="http://schemas.microsoft.com/office/drawing/2014/main" id="{99B075E2-9836-DD4D-8AA7-5EF2FBD66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356350"/>
            <a:ext cx="2927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青森県三内丸山遺跡</a:t>
            </a:r>
            <a:endParaRPr lang="ja-JP" altLang="en-US">
              <a:ea typeface="ヒラギノ明朝 Pro W6" panose="02020300000000000000" pitchFamily="18" charset="-128"/>
            </a:endParaRPr>
          </a:p>
        </p:txBody>
      </p:sp>
      <p:pic>
        <p:nvPicPr>
          <p:cNvPr id="34819" name="図 2">
            <a:extLst>
              <a:ext uri="{FF2B5EF4-FFF2-40B4-BE49-F238E27FC236}">
                <a16:creationId xmlns:a16="http://schemas.microsoft.com/office/drawing/2014/main" id="{6210A1F5-E057-1849-B2D1-4E31EE75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3088"/>
            <a:ext cx="8605838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677C6A32-B5C4-FC43-BAEE-499CEECC8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縄文の民族植物学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(2)</a:t>
            </a:r>
            <a:endParaRPr lang="en-US" altLang="ja-JP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49187" name="Text Box 3">
            <a:extLst>
              <a:ext uri="{FF2B5EF4-FFF2-40B4-BE49-F238E27FC236}">
                <a16:creationId xmlns:a16="http://schemas.microsoft.com/office/drawing/2014/main" id="{9DAFCB69-502D-7849-8FA4-FF33D68A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82650"/>
            <a:ext cx="58737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縄文遺跡から出土する植物遺体</a:t>
            </a:r>
            <a:endParaRPr lang="ja-JP" altLang="en-US" sz="3200"/>
          </a:p>
        </p:txBody>
      </p:sp>
      <p:sp>
        <p:nvSpPr>
          <p:cNvPr id="349188" name="Text Box 4">
            <a:extLst>
              <a:ext uri="{FF2B5EF4-FFF2-40B4-BE49-F238E27FC236}">
                <a16:creationId xmlns:a16="http://schemas.microsoft.com/office/drawing/2014/main" id="{C496AE6C-A17B-2B44-893D-39148EB2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1690688"/>
            <a:ext cx="37211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クリ　</a:t>
            </a:r>
            <a:r>
              <a:rPr lang="en-US" altLang="ja-JP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Castanea crenata</a:t>
            </a:r>
            <a:endParaRPr lang="en-US" altLang="ja-JP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349189" name="Text Box 5">
            <a:extLst>
              <a:ext uri="{FF2B5EF4-FFF2-40B4-BE49-F238E27FC236}">
                <a16:creationId xmlns:a16="http://schemas.microsoft.com/office/drawing/2014/main" id="{E1324DEA-579B-8044-AD7D-7FE8FBA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05063"/>
            <a:ext cx="50974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オニグルミ</a:t>
            </a:r>
            <a:r>
              <a:rPr lang="ja-JP" altLang="en-US" sz="2400" b="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　</a:t>
            </a:r>
            <a:r>
              <a:rPr lang="ja-JP" altLang="ja-JP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Juglans ailanthifolia</a:t>
            </a:r>
            <a:endParaRPr lang="en-US" altLang="ja-JP" b="0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349190" name="Text Box 6">
            <a:extLst>
              <a:ext uri="{FF2B5EF4-FFF2-40B4-BE49-F238E27FC236}">
                <a16:creationId xmlns:a16="http://schemas.microsoft.com/office/drawing/2014/main" id="{60DDF400-E8B3-854B-BF00-B90D6BD63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43263"/>
            <a:ext cx="4559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トチノキ　</a:t>
            </a:r>
            <a:r>
              <a:rPr lang="ja-JP" altLang="ja-JP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Aesculus turbinata</a:t>
            </a:r>
            <a:endParaRPr lang="en-US" altLang="ja-JP" sz="2400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349191" name="Text Box 7">
            <a:extLst>
              <a:ext uri="{FF2B5EF4-FFF2-40B4-BE49-F238E27FC236}">
                <a16:creationId xmlns:a16="http://schemas.microsoft.com/office/drawing/2014/main" id="{7C5CF61E-54D7-744B-B722-A4F36724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81463"/>
            <a:ext cx="41052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ナラ・カシ類　</a:t>
            </a:r>
            <a:r>
              <a:rPr lang="en-US" altLang="ja-JP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Quercus sp.</a:t>
            </a:r>
            <a:endParaRPr lang="en-US" altLang="ja-JP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8464A7FD-7798-7D43-BF2F-2C63DB1E6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402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縄文の民族植物学</a:t>
            </a:r>
            <a:r>
              <a:rPr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３</a:t>
            </a:r>
            <a:r>
              <a:rPr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)</a:t>
            </a:r>
          </a:p>
        </p:txBody>
      </p:sp>
      <p:sp>
        <p:nvSpPr>
          <p:cNvPr id="353293" name="Text Box 13">
            <a:extLst>
              <a:ext uri="{FF2B5EF4-FFF2-40B4-BE49-F238E27FC236}">
                <a16:creationId xmlns:a16="http://schemas.microsoft.com/office/drawing/2014/main" id="{6BCF3966-04EF-4F4A-94CE-B0127AFE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352800"/>
            <a:ext cx="31861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トチの実（横浜市小丸遺跡）</a:t>
            </a:r>
          </a:p>
        </p:txBody>
      </p:sp>
      <p:sp>
        <p:nvSpPr>
          <p:cNvPr id="353295" name="Text Box 15">
            <a:extLst>
              <a:ext uri="{FF2B5EF4-FFF2-40B4-BE49-F238E27FC236}">
                <a16:creationId xmlns:a16="http://schemas.microsoft.com/office/drawing/2014/main" id="{324C4373-E569-DA48-96BA-1DC4889D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429000"/>
            <a:ext cx="412115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オニグルミ（福島南相馬鷺内遺跡）</a:t>
            </a:r>
          </a:p>
        </p:txBody>
      </p:sp>
      <p:sp>
        <p:nvSpPr>
          <p:cNvPr id="353297" name="Text Box 17">
            <a:extLst>
              <a:ext uri="{FF2B5EF4-FFF2-40B4-BE49-F238E27FC236}">
                <a16:creationId xmlns:a16="http://schemas.microsoft.com/office/drawing/2014/main" id="{E4CD3AC1-B0C5-3D4B-8FF0-E2542110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6319838"/>
            <a:ext cx="33845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クリの実（青森三内丸山遺跡）</a:t>
            </a:r>
          </a:p>
        </p:txBody>
      </p:sp>
      <p:pic>
        <p:nvPicPr>
          <p:cNvPr id="38917" name="図 2">
            <a:extLst>
              <a:ext uri="{FF2B5EF4-FFF2-40B4-BE49-F238E27FC236}">
                <a16:creationId xmlns:a16="http://schemas.microsoft.com/office/drawing/2014/main" id="{16AD317C-742C-A441-B263-2162BC2A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735013"/>
            <a:ext cx="3860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図 4">
            <a:extLst>
              <a:ext uri="{FF2B5EF4-FFF2-40B4-BE49-F238E27FC236}">
                <a16:creationId xmlns:a16="http://schemas.microsoft.com/office/drawing/2014/main" id="{86F6D51F-F8F5-424E-9F1B-6374C493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13188"/>
            <a:ext cx="27844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図 6">
            <a:extLst>
              <a:ext uri="{FF2B5EF4-FFF2-40B4-BE49-F238E27FC236}">
                <a16:creationId xmlns:a16="http://schemas.microsoft.com/office/drawing/2014/main" id="{96803322-D9B6-164D-B8CB-B1A4E22E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54063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B2F815B8-AB8A-B84E-95E1-CA424540D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縄文の民族植物学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４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)</a:t>
            </a:r>
            <a:endParaRPr lang="en-US" altLang="ja-JP"/>
          </a:p>
        </p:txBody>
      </p:sp>
      <p:sp>
        <p:nvSpPr>
          <p:cNvPr id="359427" name="Text Box 3">
            <a:extLst>
              <a:ext uri="{FF2B5EF4-FFF2-40B4-BE49-F238E27FC236}">
                <a16:creationId xmlns:a16="http://schemas.microsoft.com/office/drawing/2014/main" id="{2080FB0F-3AF9-784D-8299-C003CB3F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1962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加熱処理法</a:t>
            </a:r>
            <a:endParaRPr lang="ja-JP" altLang="en-US"/>
          </a:p>
        </p:txBody>
      </p:sp>
      <p:sp>
        <p:nvSpPr>
          <p:cNvPr id="359428" name="Text Box 4">
            <a:extLst>
              <a:ext uri="{FF2B5EF4-FFF2-40B4-BE49-F238E27FC236}">
                <a16:creationId xmlns:a16="http://schemas.microsoft.com/office/drawing/2014/main" id="{186EC531-85E9-6244-A1CB-EBDC0086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62200"/>
            <a:ext cx="1962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水さらし法</a:t>
            </a:r>
            <a:endParaRPr lang="ja-JP" altLang="en-US"/>
          </a:p>
        </p:txBody>
      </p:sp>
      <p:sp>
        <p:nvSpPr>
          <p:cNvPr id="359429" name="Text Box 5">
            <a:extLst>
              <a:ext uri="{FF2B5EF4-FFF2-40B4-BE49-F238E27FC236}">
                <a16:creationId xmlns:a16="http://schemas.microsoft.com/office/drawing/2014/main" id="{B7CD0304-C773-3841-A8CB-37626653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0"/>
            <a:ext cx="1250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木灰法</a:t>
            </a:r>
            <a:endParaRPr lang="ja-JP" altLang="en-US"/>
          </a:p>
        </p:txBody>
      </p:sp>
      <p:sp>
        <p:nvSpPr>
          <p:cNvPr id="359430" name="Text Box 6">
            <a:extLst>
              <a:ext uri="{FF2B5EF4-FFF2-40B4-BE49-F238E27FC236}">
                <a16:creationId xmlns:a16="http://schemas.microsoft.com/office/drawing/2014/main" id="{A3686FF7-543A-404D-A237-93612990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1962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あくとは？</a:t>
            </a:r>
          </a:p>
        </p:txBody>
      </p:sp>
      <p:sp>
        <p:nvSpPr>
          <p:cNvPr id="359431" name="Text Box 7">
            <a:extLst>
              <a:ext uri="{FF2B5EF4-FFF2-40B4-BE49-F238E27FC236}">
                <a16:creationId xmlns:a16="http://schemas.microsoft.com/office/drawing/2014/main" id="{113564A7-A58D-BC40-AB9D-2B47B5C4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662488"/>
            <a:ext cx="5975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不快で有害なえぐ味のある化学成分の総称</a:t>
            </a:r>
          </a:p>
        </p:txBody>
      </p:sp>
      <p:sp>
        <p:nvSpPr>
          <p:cNvPr id="359432" name="Text Box 8">
            <a:extLst>
              <a:ext uri="{FF2B5EF4-FFF2-40B4-BE49-F238E27FC236}">
                <a16:creationId xmlns:a16="http://schemas.microsoft.com/office/drawing/2014/main" id="{1C80F0CE-3DF1-4A43-A946-B6837565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353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タンニン、サポニンなど</a:t>
            </a:r>
          </a:p>
        </p:txBody>
      </p:sp>
      <p:sp>
        <p:nvSpPr>
          <p:cNvPr id="359433" name="Text Box 9">
            <a:extLst>
              <a:ext uri="{FF2B5EF4-FFF2-40B4-BE49-F238E27FC236}">
                <a16:creationId xmlns:a16="http://schemas.microsoft.com/office/drawing/2014/main" id="{DE9FD638-FAE6-6B49-8C76-477BADE17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1962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あく抜き法</a:t>
            </a:r>
          </a:p>
        </p:txBody>
      </p:sp>
      <p:sp>
        <p:nvSpPr>
          <p:cNvPr id="359434" name="Text Box 10">
            <a:extLst>
              <a:ext uri="{FF2B5EF4-FFF2-40B4-BE49-F238E27FC236}">
                <a16:creationId xmlns:a16="http://schemas.microsoft.com/office/drawing/2014/main" id="{F10BFA24-30B1-4049-9BD3-F7403553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0"/>
            <a:ext cx="2927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ミズナラ、トチノキ</a:t>
            </a:r>
            <a:endParaRPr lang="ja-JP" altLang="en-US"/>
          </a:p>
        </p:txBody>
      </p:sp>
      <p:sp>
        <p:nvSpPr>
          <p:cNvPr id="359435" name="Text Box 11">
            <a:extLst>
              <a:ext uri="{FF2B5EF4-FFF2-40B4-BE49-F238E27FC236}">
                <a16:creationId xmlns:a16="http://schemas.microsoft.com/office/drawing/2014/main" id="{9218689F-7D09-2148-A7AA-EC9AAD58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いも類</a:t>
            </a:r>
            <a:endParaRPr lang="ja-JP" altLang="en-US"/>
          </a:p>
        </p:txBody>
      </p:sp>
      <p:sp>
        <p:nvSpPr>
          <p:cNvPr id="359436" name="Text Box 12">
            <a:extLst>
              <a:ext uri="{FF2B5EF4-FFF2-40B4-BE49-F238E27FC236}">
                <a16:creationId xmlns:a16="http://schemas.microsoft.com/office/drawing/2014/main" id="{A9435AC3-848E-7A4B-ADB5-80D27CDF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62200"/>
            <a:ext cx="2622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クズ根、ワラビ根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28" grpId="0"/>
      <p:bldP spid="359429" grpId="0"/>
      <p:bldP spid="359430" grpId="0"/>
      <p:bldP spid="359431" grpId="0"/>
      <p:bldP spid="359432" grpId="0"/>
      <p:bldP spid="359433" grpId="0"/>
      <p:bldP spid="359434" grpId="0"/>
      <p:bldP spid="359435" grpId="0"/>
      <p:bldP spid="3594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E51FD011-FF67-1942-BEC4-C004CB816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縄文の主食の一つ：トチの実</a:t>
            </a:r>
            <a:endParaRPr lang="ja-JP" altLang="en-US"/>
          </a:p>
        </p:txBody>
      </p:sp>
      <p:pic>
        <p:nvPicPr>
          <p:cNvPr id="355340" name="Picture 12">
            <a:extLst>
              <a:ext uri="{FF2B5EF4-FFF2-40B4-BE49-F238E27FC236}">
                <a16:creationId xmlns:a16="http://schemas.microsoft.com/office/drawing/2014/main" id="{172D326B-9F7A-8D45-AC97-3453EEA6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41" name="Picture 13">
            <a:extLst>
              <a:ext uri="{FF2B5EF4-FFF2-40B4-BE49-F238E27FC236}">
                <a16:creationId xmlns:a16="http://schemas.microsoft.com/office/drawing/2014/main" id="{176ACEAD-4D07-7A43-B073-CC35C7D9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8862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42" name="Picture 14">
            <a:extLst>
              <a:ext uri="{FF2B5EF4-FFF2-40B4-BE49-F238E27FC236}">
                <a16:creationId xmlns:a16="http://schemas.microsoft.com/office/drawing/2014/main" id="{5B7AD253-5F56-F146-9255-5A75C321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39624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ッター プレースホルダー 4">
            <a:extLst>
              <a:ext uri="{FF2B5EF4-FFF2-40B4-BE49-F238E27FC236}">
                <a16:creationId xmlns:a16="http://schemas.microsoft.com/office/drawing/2014/main" id="{2B48DA33-A7A1-5647-820D-3E1DB44C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14B644D9-4C10-4748-9B03-DDACE09D0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トチの実のあく抜き法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(1)</a:t>
            </a:r>
            <a:endParaRPr lang="en-US" altLang="ja-JP"/>
          </a:p>
        </p:txBody>
      </p:sp>
      <p:pic>
        <p:nvPicPr>
          <p:cNvPr id="357388" name="Picture 12">
            <a:extLst>
              <a:ext uri="{FF2B5EF4-FFF2-40B4-BE49-F238E27FC236}">
                <a16:creationId xmlns:a16="http://schemas.microsoft.com/office/drawing/2014/main" id="{120B554B-B86C-404D-B8CE-EFB99204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6670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9" name="Picture 13">
            <a:extLst>
              <a:ext uri="{FF2B5EF4-FFF2-40B4-BE49-F238E27FC236}">
                <a16:creationId xmlns:a16="http://schemas.microsoft.com/office/drawing/2014/main" id="{D70D8DA0-43F9-AC49-8DCD-5A557BFD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25908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90" name="Picture 14">
            <a:extLst>
              <a:ext uri="{FF2B5EF4-FFF2-40B4-BE49-F238E27FC236}">
                <a16:creationId xmlns:a16="http://schemas.microsoft.com/office/drawing/2014/main" id="{83294267-DF21-C743-AB6D-D70DCEA7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590800" cy="17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91" name="Picture 15">
            <a:extLst>
              <a:ext uri="{FF2B5EF4-FFF2-40B4-BE49-F238E27FC236}">
                <a16:creationId xmlns:a16="http://schemas.microsoft.com/office/drawing/2014/main" id="{60931A43-C6E6-D943-A5B8-F1E53683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6670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92" name="Picture 16">
            <a:extLst>
              <a:ext uri="{FF2B5EF4-FFF2-40B4-BE49-F238E27FC236}">
                <a16:creationId xmlns:a16="http://schemas.microsoft.com/office/drawing/2014/main" id="{F5A84DC1-1FF2-CF43-886D-0556C7D5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667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93" name="Picture 17">
            <a:extLst>
              <a:ext uri="{FF2B5EF4-FFF2-40B4-BE49-F238E27FC236}">
                <a16:creationId xmlns:a16="http://schemas.microsoft.com/office/drawing/2014/main" id="{EE65F0F7-411A-F04F-BF91-C1030218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5908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97" name="Text Box 21">
            <a:extLst>
              <a:ext uri="{FF2B5EF4-FFF2-40B4-BE49-F238E27FC236}">
                <a16:creationId xmlns:a16="http://schemas.microsoft.com/office/drawing/2014/main" id="{DE6CD58B-62EA-A14C-A2C2-AEDE15CF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536825"/>
            <a:ext cx="260667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トチの実の採取 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</a:t>
            </a: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９月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)</a:t>
            </a:r>
          </a:p>
        </p:txBody>
      </p:sp>
      <p:sp>
        <p:nvSpPr>
          <p:cNvPr id="357398" name="Text Box 22">
            <a:extLst>
              <a:ext uri="{FF2B5EF4-FFF2-40B4-BE49-F238E27FC236}">
                <a16:creationId xmlns:a16="http://schemas.microsoft.com/office/drawing/2014/main" id="{BD61751E-B83F-054F-97C4-C84E10B30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2536825"/>
            <a:ext cx="2606675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トチの実の虫殺し</a:t>
            </a:r>
          </a:p>
          <a:p>
            <a:pPr eaLnBrk="1" hangingPunct="1">
              <a:defRPr/>
            </a:pP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トチの実を水に入れて２昼夜置く</a:t>
            </a:r>
            <a:endParaRPr lang="ja-JP" altLang="en-US" sz="1400" b="0"/>
          </a:p>
        </p:txBody>
      </p:sp>
      <p:sp>
        <p:nvSpPr>
          <p:cNvPr id="357399" name="Text Box 23">
            <a:extLst>
              <a:ext uri="{FF2B5EF4-FFF2-40B4-BE49-F238E27FC236}">
                <a16:creationId xmlns:a16="http://schemas.microsoft.com/office/drawing/2014/main" id="{D7E6E901-2E0A-8849-A97F-C91C841C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514600"/>
            <a:ext cx="2606675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天日乾燥と皮むき</a:t>
            </a:r>
          </a:p>
          <a:p>
            <a:pPr eaLnBrk="1" hangingPunct="1">
              <a:defRPr/>
            </a:pP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渋皮を取りやすく、腐敗を防ぐために日の当たる場所で、１～２ヶ月間天日乾燥。</a:t>
            </a:r>
          </a:p>
        </p:txBody>
      </p:sp>
      <p:sp>
        <p:nvSpPr>
          <p:cNvPr id="357400" name="Text Box 24">
            <a:extLst>
              <a:ext uri="{FF2B5EF4-FFF2-40B4-BE49-F238E27FC236}">
                <a16:creationId xmlns:a16="http://schemas.microsoft.com/office/drawing/2014/main" id="{01DC79EF-6327-DF44-851B-7F4B628E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53088"/>
            <a:ext cx="2606675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トチの実の川ざらし</a:t>
            </a:r>
          </a:p>
          <a:p>
            <a:pPr eaLnBrk="1" hangingPunct="1">
              <a:defRPr/>
            </a:pP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トチの実を網袋に入れて谷川の流れで、５～６日間、水に打たせて川ざらしを行う。</a:t>
            </a:r>
          </a:p>
        </p:txBody>
      </p:sp>
      <p:sp>
        <p:nvSpPr>
          <p:cNvPr id="357402" name="Text Box 26">
            <a:extLst>
              <a:ext uri="{FF2B5EF4-FFF2-40B4-BE49-F238E27FC236}">
                <a16:creationId xmlns:a16="http://schemas.microsoft.com/office/drawing/2014/main" id="{6E3066F7-C28C-C443-875D-94DAA701D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562600"/>
            <a:ext cx="2606675" cy="1279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あく抜き①</a:t>
            </a:r>
          </a:p>
          <a:p>
            <a:pPr eaLnBrk="1" hangingPunct="1">
              <a:defRPr/>
            </a:pP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流水でさらしたトチの実に</a:t>
            </a:r>
            <a:r>
              <a:rPr lang="en-US" altLang="ja-JP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80</a:t>
            </a: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～</a:t>
            </a:r>
            <a:r>
              <a:rPr lang="en-US" altLang="ja-JP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90℃</a:t>
            </a: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の熱湯を注ぎ、トチの実をよく混ぜてぬくめたあと、湯を捨てる。</a:t>
            </a: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357403" name="Text Box 27">
            <a:extLst>
              <a:ext uri="{FF2B5EF4-FFF2-40B4-BE49-F238E27FC236}">
                <a16:creationId xmlns:a16="http://schemas.microsoft.com/office/drawing/2014/main" id="{68168362-227A-DD4F-8253-947E3FD0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562600"/>
            <a:ext cx="2606675" cy="1279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あく抜き②</a:t>
            </a:r>
          </a:p>
          <a:p>
            <a:pPr eaLnBrk="1" hangingPunct="1">
              <a:defRPr/>
            </a:pP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トチの実の上に灰を入れる。灰はあらかじめ、目の細かいトウシで下ろして異物を取り除いておく。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7" grpId="0"/>
      <p:bldP spid="357398" grpId="0"/>
      <p:bldP spid="357399" grpId="0"/>
      <p:bldP spid="357400" grpId="0"/>
      <p:bldP spid="357402" grpId="0"/>
      <p:bldP spid="3574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F2707422-BB8D-7D44-8639-8DEC82C70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トチの実のあく抜き法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(2)</a:t>
            </a:r>
            <a:endParaRPr lang="en-US" altLang="ja-JP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pic>
        <p:nvPicPr>
          <p:cNvPr id="365577" name="Picture 9">
            <a:extLst>
              <a:ext uri="{FF2B5EF4-FFF2-40B4-BE49-F238E27FC236}">
                <a16:creationId xmlns:a16="http://schemas.microsoft.com/office/drawing/2014/main" id="{552FF9E0-E08D-1747-9407-F9DD1D67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641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8" name="Picture 10">
            <a:extLst>
              <a:ext uri="{FF2B5EF4-FFF2-40B4-BE49-F238E27FC236}">
                <a16:creationId xmlns:a16="http://schemas.microsoft.com/office/drawing/2014/main" id="{64E29B55-AA7F-1949-9C7A-14B4C8F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27432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79" name="Picture 11">
            <a:extLst>
              <a:ext uri="{FF2B5EF4-FFF2-40B4-BE49-F238E27FC236}">
                <a16:creationId xmlns:a16="http://schemas.microsoft.com/office/drawing/2014/main" id="{16C7D8C4-9566-F24A-8F8D-F1C80E90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5654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580" name="Text Box 12">
            <a:extLst>
              <a:ext uri="{FF2B5EF4-FFF2-40B4-BE49-F238E27FC236}">
                <a16:creationId xmlns:a16="http://schemas.microsoft.com/office/drawing/2014/main" id="{BAE0DAB3-0ECF-134A-87A9-9FA1C40E6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2606675" cy="1279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あく抜き③</a:t>
            </a:r>
          </a:p>
          <a:p>
            <a:pPr eaLnBrk="1" hangingPunct="1">
              <a:defRPr/>
            </a:pP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桶にナイロンで蓋をして２日間置く。この間、最初は１時間おきに棒でよく混ぜる。（３～４回）</a:t>
            </a:r>
          </a:p>
        </p:txBody>
      </p:sp>
      <p:sp>
        <p:nvSpPr>
          <p:cNvPr id="365581" name="Text Box 13">
            <a:extLst>
              <a:ext uri="{FF2B5EF4-FFF2-40B4-BE49-F238E27FC236}">
                <a16:creationId xmlns:a16="http://schemas.microsoft.com/office/drawing/2014/main" id="{D7951873-151B-F44A-93AC-2C600A22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38400"/>
            <a:ext cx="2606675" cy="1279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あく抜き確認</a:t>
            </a:r>
            <a:endParaRPr lang="ja-JP" altLang="en-US" b="0"/>
          </a:p>
          <a:p>
            <a:pPr eaLnBrk="1" hangingPunct="1">
              <a:defRPr/>
            </a:pPr>
            <a:r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あく抜き前のトチの実は残留性のえぐ味が強いが、あく抜き後は残留性のない辛味がある。</a:t>
            </a:r>
          </a:p>
        </p:txBody>
      </p:sp>
      <p:pic>
        <p:nvPicPr>
          <p:cNvPr id="365583" name="Picture 15">
            <a:extLst>
              <a:ext uri="{FF2B5EF4-FFF2-40B4-BE49-F238E27FC236}">
                <a16:creationId xmlns:a16="http://schemas.microsoft.com/office/drawing/2014/main" id="{551840AA-7226-504E-803A-E5AD9B0A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5908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84" name="Picture 16">
            <a:extLst>
              <a:ext uri="{FF2B5EF4-FFF2-40B4-BE49-F238E27FC236}">
                <a16:creationId xmlns:a16="http://schemas.microsoft.com/office/drawing/2014/main" id="{4AB81889-D8A0-C54D-8ED6-6BFC337B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85" name="Picture 17">
            <a:extLst>
              <a:ext uri="{FF2B5EF4-FFF2-40B4-BE49-F238E27FC236}">
                <a16:creationId xmlns:a16="http://schemas.microsoft.com/office/drawing/2014/main" id="{66247E87-8540-3141-872A-6A6371C2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7432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586" name="Text Box 18">
            <a:extLst>
              <a:ext uri="{FF2B5EF4-FFF2-40B4-BE49-F238E27FC236}">
                <a16:creationId xmlns:a16="http://schemas.microsoft.com/office/drawing/2014/main" id="{F98E5F2C-081E-234C-B1A7-25199DDF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67400"/>
            <a:ext cx="260667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あく抜き後のトチの実</a:t>
            </a:r>
            <a:endParaRPr lang="ja-JP" altLang="en-US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65587" name="Text Box 19">
            <a:extLst>
              <a:ext uri="{FF2B5EF4-FFF2-40B4-BE49-F238E27FC236}">
                <a16:creationId xmlns:a16="http://schemas.microsoft.com/office/drawing/2014/main" id="{A02D3F25-D2F8-C64E-A1A8-4820153D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260667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あく抜き後のトチの実からトチ餅をつくる</a:t>
            </a:r>
            <a:endParaRPr lang="ja-JP" altLang="en-US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0" grpId="0"/>
      <p:bldP spid="365581" grpId="0"/>
      <p:bldP spid="365586" grpId="0"/>
      <p:bldP spid="3655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ADB3908B-34BF-664F-89E3-CB2021620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縄文の民族植物学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５</a:t>
            </a: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)</a:t>
            </a:r>
            <a:endParaRPr lang="en-US" altLang="ja-JP"/>
          </a:p>
        </p:txBody>
      </p:sp>
      <p:sp>
        <p:nvSpPr>
          <p:cNvPr id="351238" name="Text Box 6">
            <a:extLst>
              <a:ext uri="{FF2B5EF4-FFF2-40B4-BE49-F238E27FC236}">
                <a16:creationId xmlns:a16="http://schemas.microsoft.com/office/drawing/2014/main" id="{E0AF5A7C-14EB-2443-B95A-BA71B50A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92150"/>
            <a:ext cx="2317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水さらし遺構</a:t>
            </a:r>
          </a:p>
        </p:txBody>
      </p:sp>
      <p:pic>
        <p:nvPicPr>
          <p:cNvPr id="49155" name="図 4">
            <a:extLst>
              <a:ext uri="{FF2B5EF4-FFF2-40B4-BE49-F238E27FC236}">
                <a16:creationId xmlns:a16="http://schemas.microsoft.com/office/drawing/2014/main" id="{126E6B75-0710-6F44-A3DA-7FBE7536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23838"/>
            <a:ext cx="30972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図 8">
            <a:extLst>
              <a:ext uri="{FF2B5EF4-FFF2-40B4-BE49-F238E27FC236}">
                <a16:creationId xmlns:a16="http://schemas.microsoft.com/office/drawing/2014/main" id="{96F50BAC-40A7-324F-BC69-B5118E2B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82888"/>
            <a:ext cx="62039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546D672A-677D-324D-A532-D4ED9D3A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6391275"/>
            <a:ext cx="264636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青森桜町縄文遺跡</a:t>
            </a:r>
            <a:endParaRPr lang="ja-JP" altLang="en-US">
              <a:ea typeface="ヒラギノ明朝 Pro W6" panose="02020300000000000000" pitchFamily="18" charset="-128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C9485B5-2F45-464C-895A-A5E550B5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27238"/>
            <a:ext cx="2030412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青森近野遺跡</a:t>
            </a:r>
            <a:endParaRPr lang="ja-JP" altLang="en-US"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0F40BE57-FE2F-DD4A-90D0-28BF8890E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農耕とは何か（１）</a:t>
            </a:r>
            <a:endParaRPr lang="ja-JP" altLang="en-US"/>
          </a:p>
        </p:txBody>
      </p:sp>
      <p:sp>
        <p:nvSpPr>
          <p:cNvPr id="430083" name="Text Box 3">
            <a:extLst>
              <a:ext uri="{FF2B5EF4-FFF2-40B4-BE49-F238E27FC236}">
                <a16:creationId xmlns:a16="http://schemas.microsoft.com/office/drawing/2014/main" id="{0905F864-F318-7541-8D1D-69BE7B5F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46545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２．農耕は複合文化か？</a:t>
            </a:r>
          </a:p>
        </p:txBody>
      </p:sp>
      <p:sp>
        <p:nvSpPr>
          <p:cNvPr id="430084" name="Text Box 4">
            <a:extLst>
              <a:ext uri="{FF2B5EF4-FFF2-40B4-BE49-F238E27FC236}">
                <a16:creationId xmlns:a16="http://schemas.microsoft.com/office/drawing/2014/main" id="{93E5AE6A-48FC-5242-9B26-467C0F51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50609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３．農耕には何が必要か？</a:t>
            </a:r>
          </a:p>
        </p:txBody>
      </p:sp>
      <p:sp>
        <p:nvSpPr>
          <p:cNvPr id="430085" name="Text Box 5">
            <a:extLst>
              <a:ext uri="{FF2B5EF4-FFF2-40B4-BE49-F238E27FC236}">
                <a16:creationId xmlns:a16="http://schemas.microsoft.com/office/drawing/2014/main" id="{80ED2467-63B4-1B47-99A7-CC8C979B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52800"/>
            <a:ext cx="4756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習俗・風習もセットにして伝来？</a:t>
            </a:r>
          </a:p>
        </p:txBody>
      </p:sp>
      <p:sp>
        <p:nvSpPr>
          <p:cNvPr id="430086" name="Text Box 6">
            <a:extLst>
              <a:ext uri="{FF2B5EF4-FFF2-40B4-BE49-F238E27FC236}">
                <a16:creationId xmlns:a16="http://schemas.microsoft.com/office/drawing/2014/main" id="{E81C2C3D-9897-D741-A17F-B36F91A6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0600"/>
            <a:ext cx="780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高度な道具・文明の利器がなければ農耕は成立しない？</a:t>
            </a:r>
          </a:p>
        </p:txBody>
      </p:sp>
      <p:sp>
        <p:nvSpPr>
          <p:cNvPr id="430087" name="Text Box 7">
            <a:extLst>
              <a:ext uri="{FF2B5EF4-FFF2-40B4-BE49-F238E27FC236}">
                <a16:creationId xmlns:a16="http://schemas.microsoft.com/office/drawing/2014/main" id="{FADA7907-73AC-FF45-9862-BA878929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8417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１．農耕とは何か？</a:t>
            </a:r>
          </a:p>
        </p:txBody>
      </p:sp>
      <p:sp>
        <p:nvSpPr>
          <p:cNvPr id="430088" name="Text Box 8">
            <a:extLst>
              <a:ext uri="{FF2B5EF4-FFF2-40B4-BE49-F238E27FC236}">
                <a16:creationId xmlns:a16="http://schemas.microsoft.com/office/drawing/2014/main" id="{CBB85FE5-4885-4843-85E2-515DCE20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2622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文明の発生と農耕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5" grpId="0"/>
      <p:bldP spid="430086" grpId="0"/>
      <p:bldP spid="430087" grpId="0"/>
      <p:bldP spid="4300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E03320B-421B-1245-AD7C-737267F7E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95250"/>
            <a:ext cx="1676400" cy="381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defRPr/>
            </a:pPr>
            <a:r>
              <a:rPr kumimoji="0"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ＤＦＰ勘亭流" pitchFamily="1" charset="-128"/>
              </a:rPr>
              <a:t>シラバス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C7903E-3E93-D140-979F-30E1461A4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6672"/>
            <a:ext cx="7620000" cy="638132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１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序　論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 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２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種とは？　植物の名前と分類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３．生物多様性と遺伝資源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４．植物相・植生と遷移／人の干渉との相関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５．人と共存する生態系里山／里山の民族植物学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６．日本文化・習俗と植物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１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７．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日本文化・習俗と植物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２</a:t>
            </a:r>
            <a:endParaRPr lang="ja-JP" altLang="ja-JP" sz="20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８．先史時代と農耕文化の発生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８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．先史時代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と農耕文化の発生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９．根菜農耕文化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／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地中海農耕文化</a:t>
            </a:r>
            <a:endParaRPr lang="ja-JP" altLang="ja-JP" sz="20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10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．サバンナ農耕文化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11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．照葉樹林農耕文化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（稲作）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12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．新大陸農耕文化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13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．栽培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植物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の起源と伝播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14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．医薬シードの探索と民族植物学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15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．総合討論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DE77B2C-D578-2B41-81DF-7AF4AB791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文明と植物</a:t>
            </a:r>
            <a:endParaRPr lang="ja-JP" altLang="en-US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0A924CD-BA95-684C-AC2A-EE3BA364F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0863"/>
            <a:ext cx="5670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１．植生は変動する：文明の興亡と植生</a:t>
            </a:r>
            <a:endParaRPr lang="ja-JP" altLang="en-US" b="0"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205F681-3D8E-6947-9EA0-2B7E428F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8400"/>
            <a:ext cx="353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２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．民族移動と気候変動</a:t>
            </a:r>
            <a:endParaRPr lang="ja-JP" altLang="en-US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A06A0A0-9EF5-D54B-AF12-8D37ED849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4200"/>
            <a:ext cx="7194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３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．先史時代の民族植物学　（三内丸山縄文文化）</a:t>
            </a:r>
            <a:endParaRPr lang="ja-JP" altLang="en-US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1637F5F-A43C-5048-B221-DE7C99FA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145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農耕の有無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00EFADF-2B16-3D4A-82B0-D7AC3E8F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86200"/>
            <a:ext cx="946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食料源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E6F8087-9B7D-CF46-A0F7-A14C8B8A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86200"/>
            <a:ext cx="247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主なフードプロセス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E1426D7-5F1A-A141-BE2F-CCFD32C1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7194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４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．遺伝資源と文明　栽培植物の発生中心について</a:t>
            </a:r>
            <a:endParaRPr lang="ja-JP" altLang="en-US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25C47D5-EA93-894A-BEC0-D730AA78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810895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５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</a:t>
            </a:r>
            <a:r>
              <a:rPr lang="en-US" altLang="ja-JP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不均等な植物の分布：多様な文明の発生　</a:t>
            </a:r>
            <a:endParaRPr lang="LID33808" altLang="ja-JP" sz="2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  <a:p>
            <a:pPr eaLnBrk="1" hangingPunct="1">
              <a:defRPr/>
            </a:pPr>
            <a:r>
              <a:rPr lang="ja-JP" altLang="LID33808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　　　　　　　　　　　　　　　　　　</a:t>
            </a:r>
            <a:r>
              <a:rPr lang="LID33808" altLang="ja-JP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→　四大農耕文化</a:t>
            </a:r>
            <a:endParaRPr lang="ja-JP" altLang="en-US" b="0"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7B9131-47A1-A249-A270-268D6D3FE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農耕とは何か</a:t>
            </a:r>
            <a:endParaRPr lang="ja-JP" alt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CA429BD-5DB4-D94C-A05B-7FD99E0A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46545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２．農耕は複合文化か？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4B2CC9F-4417-184C-AF93-0A2499E5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50609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３．農耕には何が必要か？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ACA5CB9-9AB9-CA40-8F31-E92D709F7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52800"/>
            <a:ext cx="4756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習俗・風習もセットにして伝来？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61DF261-0874-434B-9E3F-7743EA1E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0600"/>
            <a:ext cx="7804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高度な道具・文明の利器がなければ農耕は成立しない？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41696A6-7E1A-DF4B-9AD6-547B71F7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8417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１．農耕とは何か？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8C2956A-8375-AE4C-B9F9-444A9155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2622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文明の発生と農耕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E28278-70FF-7049-8A73-A1D9A5956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世界の主要作物</a:t>
            </a:r>
            <a:endParaRPr kumimoji="1" lang="ja-JP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pic>
        <p:nvPicPr>
          <p:cNvPr id="56322" name="Picture 20">
            <a:extLst>
              <a:ext uri="{FF2B5EF4-FFF2-40B4-BE49-F238E27FC236}">
                <a16:creationId xmlns:a16="http://schemas.microsoft.com/office/drawing/2014/main" id="{DE7C1C7C-C830-E847-ABA4-14027DB7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113"/>
            <a:ext cx="91440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BB0CE9-1093-2B46-A9D0-E790EBEB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世界の主要作物と原産地</a:t>
            </a:r>
          </a:p>
        </p:txBody>
      </p:sp>
      <p:pic>
        <p:nvPicPr>
          <p:cNvPr id="57346" name="Picture 13">
            <a:extLst>
              <a:ext uri="{FF2B5EF4-FFF2-40B4-BE49-F238E27FC236}">
                <a16:creationId xmlns:a16="http://schemas.microsoft.com/office/drawing/2014/main" id="{183E8E93-961D-FA4F-AF04-BF45D985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95400"/>
            <a:ext cx="36147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4">
            <a:extLst>
              <a:ext uri="{FF2B5EF4-FFF2-40B4-BE49-F238E27FC236}">
                <a16:creationId xmlns:a16="http://schemas.microsoft.com/office/drawing/2014/main" id="{0EAEEC4E-CBA2-7B47-B327-640A5479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295400"/>
            <a:ext cx="36131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A799E3DF-4C20-8348-9703-8EF66707B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栽培作物の起源地</a:t>
            </a:r>
          </a:p>
        </p:txBody>
      </p:sp>
      <p:pic>
        <p:nvPicPr>
          <p:cNvPr id="58370" name="図 2">
            <a:extLst>
              <a:ext uri="{FF2B5EF4-FFF2-40B4-BE49-F238E27FC236}">
                <a16:creationId xmlns:a16="http://schemas.microsoft.com/office/drawing/2014/main" id="{BAF3DD39-F1D4-2440-9B9A-DCE0C1D9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9513"/>
            <a:ext cx="82073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686EC2-F59F-E54C-BBEA-5B05F0CDE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algn="dist"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農耕文化の起源</a:t>
            </a:r>
            <a:endParaRPr kumimoji="1" lang="ja-JP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pic>
        <p:nvPicPr>
          <p:cNvPr id="59394" name="図 2">
            <a:extLst>
              <a:ext uri="{FF2B5EF4-FFF2-40B4-BE49-F238E27FC236}">
                <a16:creationId xmlns:a16="http://schemas.microsoft.com/office/drawing/2014/main" id="{6D67A0D7-42D8-D545-A30A-6C2131E3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19200"/>
            <a:ext cx="83153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8AA6AB38-9950-6C4C-AFB5-6FDCF7A72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文明と植物</a:t>
            </a:r>
            <a:endParaRPr lang="ja-JP" altLang="en-US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23589" name="Text Box 5">
            <a:extLst>
              <a:ext uri="{FF2B5EF4-FFF2-40B4-BE49-F238E27FC236}">
                <a16:creationId xmlns:a16="http://schemas.microsoft.com/office/drawing/2014/main" id="{B0AC2BB3-8160-3247-8E05-3144A192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0863"/>
            <a:ext cx="5670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１．植生は変動する：文明の興亡と植生</a:t>
            </a:r>
            <a:endParaRPr lang="ja-JP" altLang="en-US" b="0"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  <p:sp>
        <p:nvSpPr>
          <p:cNvPr id="323590" name="Text Box 6">
            <a:extLst>
              <a:ext uri="{FF2B5EF4-FFF2-40B4-BE49-F238E27FC236}">
                <a16:creationId xmlns:a16="http://schemas.microsoft.com/office/drawing/2014/main" id="{3D0D3CC2-FAD2-9E42-B3A4-8583586A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8400"/>
            <a:ext cx="353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２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．民族移動と気候変動</a:t>
            </a:r>
            <a:endParaRPr lang="ja-JP" altLang="en-US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23591" name="Text Box 7">
            <a:extLst>
              <a:ext uri="{FF2B5EF4-FFF2-40B4-BE49-F238E27FC236}">
                <a16:creationId xmlns:a16="http://schemas.microsoft.com/office/drawing/2014/main" id="{8C14E96C-E7F1-D440-93DA-DE4BAE59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4200"/>
            <a:ext cx="7194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３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．先史時代の民族植物学　（三内丸山縄文文化）</a:t>
            </a:r>
            <a:endParaRPr lang="ja-JP" altLang="en-US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23592" name="Text Box 8">
            <a:extLst>
              <a:ext uri="{FF2B5EF4-FFF2-40B4-BE49-F238E27FC236}">
                <a16:creationId xmlns:a16="http://schemas.microsoft.com/office/drawing/2014/main" id="{5A74D2FB-D9F6-4541-A16F-6E6BC6A8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86200"/>
            <a:ext cx="145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農耕の有無</a:t>
            </a:r>
          </a:p>
        </p:txBody>
      </p:sp>
      <p:sp>
        <p:nvSpPr>
          <p:cNvPr id="323593" name="Text Box 9">
            <a:extLst>
              <a:ext uri="{FF2B5EF4-FFF2-40B4-BE49-F238E27FC236}">
                <a16:creationId xmlns:a16="http://schemas.microsoft.com/office/drawing/2014/main" id="{B332D8A4-09F3-2C4B-8BAD-AB51C4BB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86200"/>
            <a:ext cx="946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食料源</a:t>
            </a:r>
          </a:p>
        </p:txBody>
      </p:sp>
      <p:sp>
        <p:nvSpPr>
          <p:cNvPr id="323594" name="Text Box 10">
            <a:extLst>
              <a:ext uri="{FF2B5EF4-FFF2-40B4-BE49-F238E27FC236}">
                <a16:creationId xmlns:a16="http://schemas.microsoft.com/office/drawing/2014/main" id="{3D6602DA-03EF-E74F-91D8-F655A93A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86200"/>
            <a:ext cx="247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主なフードプロセス</a:t>
            </a:r>
          </a:p>
        </p:txBody>
      </p:sp>
      <p:sp>
        <p:nvSpPr>
          <p:cNvPr id="323595" name="Text Box 11">
            <a:extLst>
              <a:ext uri="{FF2B5EF4-FFF2-40B4-BE49-F238E27FC236}">
                <a16:creationId xmlns:a16="http://schemas.microsoft.com/office/drawing/2014/main" id="{F5DC0273-FBF5-DC40-A22B-5B0BBEAA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7194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４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．遺伝資源と文明　栽培植物の発生中心について</a:t>
            </a:r>
            <a:endParaRPr lang="ja-JP" altLang="en-US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23596" name="Text Box 12">
            <a:extLst>
              <a:ext uri="{FF2B5EF4-FFF2-40B4-BE49-F238E27FC236}">
                <a16:creationId xmlns:a16="http://schemas.microsoft.com/office/drawing/2014/main" id="{A0A6FA99-6340-6642-9C32-8FDC2F93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810895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５</a:t>
            </a:r>
            <a:r>
              <a:rPr lang="en-US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．不均等な植物の分布：多様な文明の発生　</a:t>
            </a:r>
            <a:endParaRPr lang="LID33808" altLang="ja-JP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6" panose="02020300000000000000" pitchFamily="18" charset="-128"/>
            </a:endParaRPr>
          </a:p>
          <a:p>
            <a:pPr eaLnBrk="1" hangingPunct="1">
              <a:defRPr/>
            </a:pPr>
            <a:r>
              <a:rPr lang="ja-JP" altLang="LID33808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　　　　　　　　　　　　　　　　　　</a:t>
            </a:r>
            <a:r>
              <a:rPr lang="LID33808" altLang="ja-JP"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6" panose="02020300000000000000" pitchFamily="18" charset="-128"/>
              </a:rPr>
              <a:t>→　四大農耕文化</a:t>
            </a:r>
            <a:endParaRPr lang="ja-JP" altLang="en-US" b="0"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/>
      <p:bldP spid="323590" grpId="0"/>
      <p:bldP spid="323591" grpId="0"/>
      <p:bldP spid="323592" grpId="0"/>
      <p:bldP spid="323593" grpId="0"/>
      <p:bldP spid="323594" grpId="0"/>
      <p:bldP spid="323595" grpId="0"/>
      <p:bldP spid="3235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C8239E2B-18C0-EC43-A025-87565875B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文明滅亡のミニモデル</a:t>
            </a:r>
            <a:endParaRPr kumimoji="1" lang="ja-JP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381955" name="Text Box 3">
            <a:extLst>
              <a:ext uri="{FF2B5EF4-FFF2-40B4-BE49-F238E27FC236}">
                <a16:creationId xmlns:a16="http://schemas.microsoft.com/office/drawing/2014/main" id="{1B47BCBD-E621-C640-AEFE-30BB48CD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412875"/>
            <a:ext cx="3740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◆</a:t>
            </a:r>
            <a:r>
              <a:rPr lang="ja-JP" altLang="en-US" sz="2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イースター島の悲劇</a:t>
            </a:r>
            <a:endParaRPr lang="ja-JP" altLang="en-US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1956" name="Text Box 4">
            <a:extLst>
              <a:ext uri="{FF2B5EF4-FFF2-40B4-BE49-F238E27FC236}">
                <a16:creationId xmlns:a16="http://schemas.microsoft.com/office/drawing/2014/main" id="{4B39BF65-5940-DB4D-AFC3-B27BC895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374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５世紀頃　　ヒトが住み始める</a:t>
            </a:r>
            <a:endParaRPr lang="ja-JP" altLang="en-US" sz="2400" b="0">
              <a:solidFill>
                <a:schemeClr val="tx2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81965" name="Text Box 13">
            <a:extLst>
              <a:ext uri="{FF2B5EF4-FFF2-40B4-BE49-F238E27FC236}">
                <a16:creationId xmlns:a16="http://schemas.microsoft.com/office/drawing/2014/main" id="{D4A8BECB-8506-A748-A587-228E5B7E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399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　　　　　　根菜農耕を主とする</a:t>
            </a:r>
            <a:endParaRPr lang="ja-JP" altLang="en-US" sz="2400" b="0">
              <a:solidFill>
                <a:schemeClr val="tx2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81966" name="Text Box 14">
            <a:extLst>
              <a:ext uri="{FF2B5EF4-FFF2-40B4-BE49-F238E27FC236}">
                <a16:creationId xmlns:a16="http://schemas.microsoft.com/office/drawing/2014/main" id="{910733C0-A246-614E-9860-DC55E0A4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450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　　　　　　祭祀文化（巨石像崇拝）</a:t>
            </a:r>
            <a:endParaRPr lang="ja-JP" altLang="en-US" sz="2400" b="0">
              <a:solidFill>
                <a:schemeClr val="tx2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81967" name="Text Box 15">
            <a:extLst>
              <a:ext uri="{FF2B5EF4-FFF2-40B4-BE49-F238E27FC236}">
                <a16:creationId xmlns:a16="http://schemas.microsoft.com/office/drawing/2014/main" id="{D60FAE8F-FB58-BB44-999C-B181200D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03950"/>
            <a:ext cx="450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1650</a:t>
            </a: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年頃　　人口</a:t>
            </a:r>
            <a:r>
              <a:rPr lang="en-US" altLang="ja-JP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7000</a:t>
            </a: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人以上に達する</a:t>
            </a:r>
            <a:endParaRPr lang="ja-JP" altLang="en-US" sz="2400" b="0">
              <a:solidFill>
                <a:schemeClr val="tx2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81968" name="Text Box 16">
            <a:extLst>
              <a:ext uri="{FF2B5EF4-FFF2-40B4-BE49-F238E27FC236}">
                <a16:creationId xmlns:a16="http://schemas.microsoft.com/office/drawing/2014/main" id="{86FAA9D8-CB8B-7844-94F9-A146167F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9941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1722</a:t>
            </a: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年　　オランダ人来訪</a:t>
            </a:r>
          </a:p>
          <a:p>
            <a:pPr eaLnBrk="1" hangingPunct="1">
              <a:defRPr/>
            </a:pP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　　　　　草原植生、原始的生活</a:t>
            </a:r>
            <a:endParaRPr lang="ja-JP" altLang="en-US" sz="2400" b="0">
              <a:solidFill>
                <a:schemeClr val="tx2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81969" name="Text Box 17">
            <a:extLst>
              <a:ext uri="{FF2B5EF4-FFF2-40B4-BE49-F238E27FC236}">
                <a16:creationId xmlns:a16="http://schemas.microsoft.com/office/drawing/2014/main" id="{512D88B6-634D-694E-BA3A-3EED246B5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562600"/>
            <a:ext cx="32321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1774</a:t>
            </a: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年　　クック船長来訪</a:t>
            </a:r>
          </a:p>
          <a:p>
            <a:pPr eaLnBrk="1" hangingPunct="1">
              <a:defRPr/>
            </a:pP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　　　　　人口約</a:t>
            </a:r>
            <a:r>
              <a:rPr lang="en-US" altLang="ja-JP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600</a:t>
            </a:r>
            <a:r>
              <a:rPr lang="ja-JP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人</a:t>
            </a:r>
            <a:endParaRPr lang="ja-JP" altLang="en-US" sz="2400" b="0">
              <a:solidFill>
                <a:schemeClr val="tx2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81970" name="Text Box 18">
            <a:extLst>
              <a:ext uri="{FF2B5EF4-FFF2-40B4-BE49-F238E27FC236}">
                <a16:creationId xmlns:a16="http://schemas.microsoft.com/office/drawing/2014/main" id="{6607DB5C-CD2A-2341-A64C-50C5652A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318250"/>
            <a:ext cx="22415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モアイバブルの崩壊</a:t>
            </a:r>
            <a:endParaRPr lang="ja-JP" altLang="en-US"/>
          </a:p>
        </p:txBody>
      </p:sp>
      <p:pic>
        <p:nvPicPr>
          <p:cNvPr id="20490" name="図 2">
            <a:extLst>
              <a:ext uri="{FF2B5EF4-FFF2-40B4-BE49-F238E27FC236}">
                <a16:creationId xmlns:a16="http://schemas.microsoft.com/office/drawing/2014/main" id="{3C75944E-2147-EA47-B22C-D4676CE6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90738"/>
            <a:ext cx="362585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図 4">
            <a:extLst>
              <a:ext uri="{FF2B5EF4-FFF2-40B4-BE49-F238E27FC236}">
                <a16:creationId xmlns:a16="http://schemas.microsoft.com/office/drawing/2014/main" id="{2A1B5972-A490-3A41-9F3B-B088F53D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081213"/>
            <a:ext cx="144938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図 8">
            <a:extLst>
              <a:ext uri="{FF2B5EF4-FFF2-40B4-BE49-F238E27FC236}">
                <a16:creationId xmlns:a16="http://schemas.microsoft.com/office/drawing/2014/main" id="{78F42EF3-78FF-454A-AEB1-FCC6283D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078038"/>
            <a:ext cx="304165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autoUpdateAnimBg="0"/>
      <p:bldP spid="381965" grpId="0" autoUpdateAnimBg="0"/>
      <p:bldP spid="381966" grpId="0" autoUpdateAnimBg="0"/>
      <p:bldP spid="381967" grpId="0" autoUpdateAnimBg="0"/>
      <p:bldP spid="381968" grpId="0" autoUpdateAnimBg="0"/>
      <p:bldP spid="381969" grpId="0" autoUpdateAnimBg="0"/>
      <p:bldP spid="381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EC5D405F-F319-8C4D-AA14-9A14AE373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文 明 の 興 亡 の 背 景１</a:t>
            </a:r>
            <a:endParaRPr kumimoji="1" lang="ja-JP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395267" name="Text Box 3">
            <a:extLst>
              <a:ext uri="{FF2B5EF4-FFF2-40B4-BE49-F238E27FC236}">
                <a16:creationId xmlns:a16="http://schemas.microsoft.com/office/drawing/2014/main" id="{5CD1FAE8-2637-2E46-8076-70BFF83AD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558925"/>
            <a:ext cx="6584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◆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ゲルマン民族の大移動←気候の寒冷化</a:t>
            </a:r>
            <a:endParaRPr lang="ja-JP" altLang="en-US" sz="2400" b="0">
              <a:solidFill>
                <a:srgbClr val="000000"/>
              </a:solidFill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95272" name="Text Box 8">
            <a:extLst>
              <a:ext uri="{FF2B5EF4-FFF2-40B4-BE49-F238E27FC236}">
                <a16:creationId xmlns:a16="http://schemas.microsoft.com/office/drawing/2014/main" id="{51261BBE-C807-1743-94E3-FF883814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185988"/>
            <a:ext cx="272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四世紀後半から始まる</a:t>
            </a:r>
            <a:endParaRPr lang="ja-JP" altLang="en-US"/>
          </a:p>
        </p:txBody>
      </p:sp>
      <p:sp>
        <p:nvSpPr>
          <p:cNvPr id="395273" name="Text Box 9">
            <a:extLst>
              <a:ext uri="{FF2B5EF4-FFF2-40B4-BE49-F238E27FC236}">
                <a16:creationId xmlns:a16="http://schemas.microsoft.com/office/drawing/2014/main" id="{88F243A5-4223-AD45-8B76-5942B451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41100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1800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年前頃、古墳時代海退始まる</a:t>
            </a:r>
            <a:endParaRPr lang="ja-JP" alt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95274" name="Text Box 10">
            <a:extLst>
              <a:ext uri="{FF2B5EF4-FFF2-40B4-BE49-F238E27FC236}">
                <a16:creationId xmlns:a16="http://schemas.microsoft.com/office/drawing/2014/main" id="{3A4BF106-7FB5-FA41-B6B0-7A4307AF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0"/>
            <a:ext cx="73596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1500-1400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年前、朝鮮半島から難民の渡来（帰化人、渡来人）</a:t>
            </a:r>
            <a:endParaRPr lang="ja-JP" alt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95275" name="Text Box 11">
            <a:extLst>
              <a:ext uri="{FF2B5EF4-FFF2-40B4-BE49-F238E27FC236}">
                <a16:creationId xmlns:a16="http://schemas.microsoft.com/office/drawing/2014/main" id="{4608085A-BF84-6F42-B277-FBB44A0C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0"/>
            <a:ext cx="2216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平安時代：温暖化</a:t>
            </a:r>
            <a:endParaRPr lang="ja-JP" alt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95276" name="Text Box 12">
            <a:extLst>
              <a:ext uri="{FF2B5EF4-FFF2-40B4-BE49-F238E27FC236}">
                <a16:creationId xmlns:a16="http://schemas.microsoft.com/office/drawing/2014/main" id="{E1642BF6-57C9-874D-9FEA-07EE43470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605088"/>
            <a:ext cx="2317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東アジアの情勢</a:t>
            </a:r>
          </a:p>
        </p:txBody>
      </p:sp>
      <p:sp>
        <p:nvSpPr>
          <p:cNvPr id="395277" name="Text Box 13">
            <a:extLst>
              <a:ext uri="{FF2B5EF4-FFF2-40B4-BE49-F238E27FC236}">
                <a16:creationId xmlns:a16="http://schemas.microsoft.com/office/drawing/2014/main" id="{D8782EA4-90CA-8D4B-B3B4-EADA976A9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61277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稲作の不作、北方騎馬民族の圧迫→南朝鮮から倭人の流出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2" grpId="0"/>
      <p:bldP spid="395273" grpId="0"/>
      <p:bldP spid="395274" grpId="0"/>
      <p:bldP spid="395275" grpId="0"/>
      <p:bldP spid="395276" grpId="0"/>
      <p:bldP spid="395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79DED6-F08D-2640-908F-F94ED1F6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99362" name="Rectangle 2">
            <a:extLst>
              <a:ext uri="{FF2B5EF4-FFF2-40B4-BE49-F238E27FC236}">
                <a16:creationId xmlns:a16="http://schemas.microsoft.com/office/drawing/2014/main" id="{2D5AEEB4-24CB-844E-AD1F-B025E1A90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文 明 の 興 亡 の 背 景２</a:t>
            </a:r>
          </a:p>
        </p:txBody>
      </p:sp>
      <p:pic>
        <p:nvPicPr>
          <p:cNvPr id="24579" name="Picture 11">
            <a:extLst>
              <a:ext uri="{FF2B5EF4-FFF2-40B4-BE49-F238E27FC236}">
                <a16:creationId xmlns:a16="http://schemas.microsoft.com/office/drawing/2014/main" id="{933AC5A0-BE8B-0841-8363-529AC6E5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7775"/>
            <a:ext cx="63246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4C731E2A-7206-8443-9A3B-CFF9B4011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867400" cy="914400"/>
          </a:xfrm>
          <a:solidFill>
            <a:srgbClr val="008080"/>
          </a:solidFill>
          <a:effectLst>
            <a:outerShdw blurRad="127000" dist="152400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文 明 の 興 亡 の 背 景３</a:t>
            </a:r>
          </a:p>
        </p:txBody>
      </p:sp>
      <p:pic>
        <p:nvPicPr>
          <p:cNvPr id="26626" name="図 2">
            <a:extLst>
              <a:ext uri="{FF2B5EF4-FFF2-40B4-BE49-F238E27FC236}">
                <a16:creationId xmlns:a16="http://schemas.microsoft.com/office/drawing/2014/main" id="{1C44B430-40E7-5141-866F-DAD07599B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268413"/>
            <a:ext cx="8883650" cy="54737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>
            <a:extLst>
              <a:ext uri="{FF2B5EF4-FFF2-40B4-BE49-F238E27FC236}">
                <a16:creationId xmlns:a16="http://schemas.microsoft.com/office/drawing/2014/main" id="{5170BEBC-C507-704A-B716-21D3C999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0"/>
            <a:ext cx="568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0" name="Rectangle 4">
            <a:extLst>
              <a:ext uri="{FF2B5EF4-FFF2-40B4-BE49-F238E27FC236}">
                <a16:creationId xmlns:a16="http://schemas.microsoft.com/office/drawing/2014/main" id="{10A5DBB5-306C-DA4E-91E0-28C5D2E420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7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>
                <a:effectLst>
                  <a:outerShdw blurRad="38100" dist="38100" dir="2700000" algn="tl">
                    <a:srgbClr val="003366"/>
                  </a:outerShdw>
                </a:effectLst>
                <a:ea typeface="ヒラギノ明朝 Pro W6" panose="02020300000000000000" pitchFamily="18" charset="-128"/>
              </a:rPr>
              <a:t>地球温暖化の問題１</a:t>
            </a:r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8DAE758E-70B9-E243-9CEC-AB0B2145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0"/>
            <a:ext cx="4108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93BB75D8-5DA3-8E48-B047-82207DED51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0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>
                <a:effectLst>
                  <a:outerShdw blurRad="38100" dist="38100" dir="2700000" algn="tl">
                    <a:srgbClr val="003366"/>
                  </a:outerShdw>
                </a:effectLst>
                <a:ea typeface="ヒラギノ明朝 Pro W6" panose="02020300000000000000" pitchFamily="18" charset="-128"/>
              </a:rPr>
              <a:t>地球温暖化の問題２</a:t>
            </a: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ute">
  <a:themeElements>
    <a:clrScheme name="">
      <a:dk1>
        <a:srgbClr val="003366"/>
      </a:dk1>
      <a:lt1>
        <a:srgbClr val="FFFFFF"/>
      </a:lt1>
      <a:dk2>
        <a:srgbClr val="51ABD0"/>
      </a:dk2>
      <a:lt2>
        <a:srgbClr val="FFFFFF"/>
      </a:lt2>
      <a:accent1>
        <a:srgbClr val="9966FF"/>
      </a:accent1>
      <a:accent2>
        <a:srgbClr val="00CC66"/>
      </a:accent2>
      <a:accent3>
        <a:srgbClr val="B3D2E4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hut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hute 1">
        <a:dk1>
          <a:srgbClr val="000000"/>
        </a:dk1>
        <a:lt1>
          <a:srgbClr val="FFFFFF"/>
        </a:lt1>
        <a:dk2>
          <a:srgbClr val="51ABD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3D2E4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2">
        <a:dk1>
          <a:srgbClr val="010199"/>
        </a:dk1>
        <a:lt1>
          <a:srgbClr val="FFFFFF"/>
        </a:lt1>
        <a:dk2>
          <a:srgbClr val="51ABD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3D2E4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1022</Words>
  <Application>Microsoft Macintosh PowerPoint</Application>
  <PresentationFormat>画面に合わせる (4:3)</PresentationFormat>
  <Paragraphs>161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Hiragino Mincho ProN W3</vt:lpstr>
      <vt:lpstr>MS Gothic</vt:lpstr>
      <vt:lpstr>ヒラギノ明朝 Pro W6</vt:lpstr>
      <vt:lpstr>Arial</vt:lpstr>
      <vt:lpstr>Century</vt:lpstr>
      <vt:lpstr>Tahoma</vt:lpstr>
      <vt:lpstr>Times New Roman</vt:lpstr>
      <vt:lpstr>Wingdings</vt:lpstr>
      <vt:lpstr>Chute</vt:lpstr>
      <vt:lpstr>民 族 植 物 学８</vt:lpstr>
      <vt:lpstr>PowerPoint プレゼンテーション</vt:lpstr>
      <vt:lpstr>文明と植物</vt:lpstr>
      <vt:lpstr>文明滅亡のミニモデル</vt:lpstr>
      <vt:lpstr>文 明 の 興 亡 の 背 景１</vt:lpstr>
      <vt:lpstr>文 明 の 興 亡 の 背 景２</vt:lpstr>
      <vt:lpstr>文 明 の 興 亡 の 背 景３</vt:lpstr>
      <vt:lpstr>地球温暖化の問題１</vt:lpstr>
      <vt:lpstr>地球温暖化の問題２</vt:lpstr>
      <vt:lpstr>先史文化の滅亡：三内丸山</vt:lpstr>
      <vt:lpstr>縄文の民族植物学(1)</vt:lpstr>
      <vt:lpstr>縄文の民族植物学(2)</vt:lpstr>
      <vt:lpstr>縄文の民族植物学(３)</vt:lpstr>
      <vt:lpstr>縄文の民族植物学(４)</vt:lpstr>
      <vt:lpstr>縄文の主食の一つ：トチの実</vt:lpstr>
      <vt:lpstr>トチの実のあく抜き法(1)</vt:lpstr>
      <vt:lpstr>トチの実のあく抜き法(2)</vt:lpstr>
      <vt:lpstr>縄文の民族植物学(５)</vt:lpstr>
      <vt:lpstr>農耕とは何か（１）</vt:lpstr>
      <vt:lpstr>文明と植物</vt:lpstr>
      <vt:lpstr>農耕とは何か</vt:lpstr>
      <vt:lpstr>世界の主要作物</vt:lpstr>
      <vt:lpstr>世界の主要作物と原産地</vt:lpstr>
      <vt:lpstr>栽培作物の起源地</vt:lpstr>
      <vt:lpstr>農耕文化の起源</vt:lpstr>
    </vt:vector>
  </TitlesOfParts>
  <Company>帝京大学薬学部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薬 用 植 物 学</dc:title>
  <cp:lastModifiedBy>木下 いづみ</cp:lastModifiedBy>
  <cp:revision>102</cp:revision>
  <dcterms:modified xsi:type="dcterms:W3CDTF">2021-02-08T14:39:42Z</dcterms:modified>
</cp:coreProperties>
</file>