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25"/>
  </p:notesMasterIdLst>
  <p:sldIdLst>
    <p:sldId id="256" r:id="rId2"/>
    <p:sldId id="410" r:id="rId3"/>
    <p:sldId id="405" r:id="rId4"/>
    <p:sldId id="442" r:id="rId5"/>
    <p:sldId id="421" r:id="rId6"/>
    <p:sldId id="422" r:id="rId7"/>
    <p:sldId id="423" r:id="rId8"/>
    <p:sldId id="424" r:id="rId9"/>
    <p:sldId id="433" r:id="rId10"/>
    <p:sldId id="425" r:id="rId11"/>
    <p:sldId id="434" r:id="rId12"/>
    <p:sldId id="426" r:id="rId13"/>
    <p:sldId id="429" r:id="rId14"/>
    <p:sldId id="430" r:id="rId15"/>
    <p:sldId id="427" r:id="rId16"/>
    <p:sldId id="428" r:id="rId17"/>
    <p:sldId id="435" r:id="rId18"/>
    <p:sldId id="431" r:id="rId19"/>
    <p:sldId id="437" r:id="rId20"/>
    <p:sldId id="432" r:id="rId21"/>
    <p:sldId id="438" r:id="rId22"/>
    <p:sldId id="439" r:id="rId23"/>
    <p:sldId id="441" r:id="rId24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32" autoAdjust="0"/>
    <p:restoredTop sz="94698"/>
  </p:normalViewPr>
  <p:slideViewPr>
    <p:cSldViewPr>
      <p:cViewPr varScale="1">
        <p:scale>
          <a:sx n="146" d="100"/>
          <a:sy n="146" d="100"/>
        </p:scale>
        <p:origin x="76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F2A6238-B39B-8E4D-8191-C9C44E2903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7AFA386-BDEF-B245-A99A-5AB20EAAFD4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FBCF053B-7DE5-9A43-B884-7CB50F64F6C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B50654A6-75CF-6A43-A8B7-AAEA04294FA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F1A35C7-A9CA-454B-9FE2-1C270691CA2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F5C9AFAE-3CF8-7F42-8145-D378F9A62A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067EA30D-2EDE-5B45-9A97-2459765D96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74D24F3-57D2-D34A-B287-C2CEA15EFB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D1FB26D-E573-8D45-937E-883A50DE8047}" type="slidenum">
              <a:rPr lang="en-US" altLang="ja-JP" b="0" smtClean="0"/>
              <a:pPr/>
              <a:t>1</a:t>
            </a:fld>
            <a:endParaRPr lang="en-US" altLang="ja-JP" b="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3E48541E-D188-F14D-BB5F-6A68DDB40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AE7D334-7CAA-574F-8664-7111F3E80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394B6E01-EDB9-D24C-BB52-FD35B4E97D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56BBAA-16D6-DD41-9B20-E38C6064CF02}" type="slidenum">
              <a:rPr lang="en-US" altLang="ja-JP" b="0" smtClean="0"/>
              <a:pPr/>
              <a:t>10</a:t>
            </a:fld>
            <a:endParaRPr lang="en-US" altLang="ja-JP" b="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FCCA77C6-3C77-3D4F-BB05-B1D74198FF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0660B467-3A97-604D-BBCC-CEA32A6F2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24E49D14-8163-DA4C-88C5-9D9792DFA5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69C2DF-000D-9E4B-98B6-A089F01C5CE4}" type="slidenum">
              <a:rPr lang="en-US" altLang="ja-JP" b="0" smtClean="0"/>
              <a:pPr/>
              <a:t>11</a:t>
            </a:fld>
            <a:endParaRPr lang="en-US" altLang="ja-JP" b="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106987AC-31AF-3341-B839-86742513BE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B206D42-4619-1E4B-8BF2-3AC33C689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EAE5326B-A35E-8D4E-BA14-66E40BDDD3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135997-0245-0B45-86FC-1632DE0BF378}" type="slidenum">
              <a:rPr lang="en-US" altLang="ja-JP" b="0" smtClean="0"/>
              <a:pPr/>
              <a:t>12</a:t>
            </a:fld>
            <a:endParaRPr lang="en-US" altLang="ja-JP" b="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B01CFD2D-C622-3D47-8C47-A5015147A6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B6DD52C7-5C6C-8B47-B4E3-7330456D8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4E647A18-5945-A042-A596-D7E21C7F6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B564E3-13AB-2F4B-A916-26AA9D206BAF}" type="slidenum">
              <a:rPr lang="en-US" altLang="ja-JP" b="0" smtClean="0"/>
              <a:pPr/>
              <a:t>13</a:t>
            </a:fld>
            <a:endParaRPr lang="en-US" altLang="ja-JP" b="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123F3EA9-E2A5-EB4D-B8B2-D386655FFB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F3FC7BD-B9EE-4842-87BC-A777CA709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FC4D58D5-C9A9-B342-8ED0-38B96991F8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37055F3-3437-9643-AD63-502128A7830D}" type="slidenum">
              <a:rPr lang="en-US" altLang="ja-JP" b="0" smtClean="0"/>
              <a:pPr/>
              <a:t>14</a:t>
            </a:fld>
            <a:endParaRPr lang="en-US" altLang="ja-JP" b="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0F46A75-3CB6-E14A-AE65-88DB894FFF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1F5A3BE-FC14-8F48-A8F9-F1B666CC9C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AAC5223C-80CC-1F42-A1CD-6FA54C0628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9FEAB6C-FBA7-C444-B2B3-545164DD9517}" type="slidenum">
              <a:rPr lang="en-US" altLang="ja-JP" b="0" smtClean="0"/>
              <a:pPr/>
              <a:t>15</a:t>
            </a:fld>
            <a:endParaRPr lang="en-US" altLang="ja-JP" b="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2B98D05A-CAFD-8E47-9096-A01310BCAF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EEC2B0C-5AB7-0F49-9D4F-07CBC5C87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9ACF727B-62FF-104F-B6E9-82769CEDB2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D86DB0A-CDA1-334F-AE7B-1C8E120E7BCC}" type="slidenum">
              <a:rPr lang="en-US" altLang="ja-JP" b="0" smtClean="0"/>
              <a:pPr/>
              <a:t>16</a:t>
            </a:fld>
            <a:endParaRPr lang="en-US" altLang="ja-JP" b="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154645B7-E8A7-B640-BCC5-ACB2201CB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C6E94CB-5206-034D-AA9F-134B5912F0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EC471F6B-51D1-484A-8CED-AAEA6EC3B4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874F56B-6501-5447-8A40-C3D8194F9827}" type="slidenum">
              <a:rPr lang="en-US" altLang="ja-JP" b="0" smtClean="0"/>
              <a:pPr/>
              <a:t>17</a:t>
            </a:fld>
            <a:endParaRPr lang="en-US" altLang="ja-JP" b="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B7F0B8CB-84A1-8C4A-992A-1EB49BF81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C2FE80FD-5434-1346-9352-E0B24E3E4C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17A7960D-180F-0F4B-B1B2-B3A88DE5C5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3AD8061-D75C-4B46-AD31-1A3D84DFFCE4}" type="slidenum">
              <a:rPr lang="en-US" altLang="ja-JP" b="0" smtClean="0"/>
              <a:pPr/>
              <a:t>18</a:t>
            </a:fld>
            <a:endParaRPr lang="en-US" altLang="ja-JP" b="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5F63670E-12DC-CA44-8EE6-E83466DAE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F7CAA56E-9367-1E49-9A0E-D78681D84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79687775-50CA-D94C-8DDF-C87D2717AD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3F008D-DE48-664A-93A8-4539DC1B8B94}" type="slidenum">
              <a:rPr lang="en-US" altLang="ja-JP" b="0" smtClean="0"/>
              <a:pPr/>
              <a:t>19</a:t>
            </a:fld>
            <a:endParaRPr lang="en-US" altLang="ja-JP" b="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1083D9FB-F314-494F-AB2E-67F1333A27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95110766-1C70-0B42-8778-8092EDC795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F401CDD6-0054-9E4C-A229-0A3E838C54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32A081C-2B88-5D4B-A246-B5A096C32005}" type="slidenum">
              <a:rPr lang="en-US" altLang="ja-JP" b="0" smtClean="0"/>
              <a:pPr/>
              <a:t>2</a:t>
            </a:fld>
            <a:endParaRPr lang="en-US" altLang="ja-JP" b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C9D4AEC-A5A7-DF42-BCFC-5DE2530087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3C6274E-60B9-B340-9D86-8979E8985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493C6E3D-E6BD-C84F-9278-803C68ADB6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A17D44E-D68D-664B-B8A8-DC703E744D22}" type="slidenum">
              <a:rPr lang="en-US" altLang="ja-JP" b="0" smtClean="0"/>
              <a:pPr/>
              <a:t>20</a:t>
            </a:fld>
            <a:endParaRPr lang="en-US" altLang="ja-JP" b="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ADC012C2-B4C8-8D44-8CA8-3E9E183CAD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792B5B2-E09A-614C-9C76-3FFA1A440B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F97B48F3-0694-7A42-BA1B-06CBB81A60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1DB7AC-8BAA-874C-B0E5-DA8FEE73742A}" type="slidenum">
              <a:rPr lang="en-US" altLang="ja-JP" b="0" smtClean="0"/>
              <a:pPr/>
              <a:t>21</a:t>
            </a:fld>
            <a:endParaRPr lang="en-US" altLang="ja-JP" b="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47147A86-0F19-584D-9DEF-523CD4FE90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9A0173B8-9479-CC48-A327-65FF43DAF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4E235F13-19E7-944C-97C8-8CED6FD73B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413C4C1-DEBC-BA4D-B725-2B3F0E769814}" type="slidenum">
              <a:rPr lang="en-US" altLang="ja-JP" b="0" smtClean="0"/>
              <a:pPr/>
              <a:t>22</a:t>
            </a:fld>
            <a:endParaRPr lang="en-US" altLang="ja-JP" b="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5BD42D10-4518-1F49-935A-B9D92C3077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C684AAC6-1A76-CF45-812D-74575ABCE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FDAD2D7B-178C-964F-8B28-DAE0974F95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9E454B-90A6-DB4B-83AB-E5F6D9139C0E}" type="slidenum">
              <a:rPr lang="en-US" altLang="ja-JP" b="0" smtClean="0"/>
              <a:pPr/>
              <a:t>23</a:t>
            </a:fld>
            <a:endParaRPr lang="en-US" altLang="ja-JP" b="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A613F71-F3D7-7041-B38F-6003213979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A1F19BC9-FDB3-9142-AC49-7D1BF8B9C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564B3202-7FC3-0649-BC66-CC2A2E03F8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7C1544D-B5E1-6649-91D5-BE3EE93858C3}" type="slidenum">
              <a:rPr lang="en-US" altLang="ja-JP" b="0" smtClean="0"/>
              <a:pPr/>
              <a:t>3</a:t>
            </a:fld>
            <a:endParaRPr lang="en-US" altLang="ja-JP" b="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652AF1BC-58D8-F046-9DE1-283908AE00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345D2C70-776B-0949-8D78-8D940A3C5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9C958172-B705-8A49-97A7-76121446C1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7205AA-EA60-6348-8646-39B41579F5D6}" type="slidenum">
              <a:rPr lang="en-US" altLang="ja-JP" b="0" smtClean="0"/>
              <a:pPr/>
              <a:t>4</a:t>
            </a:fld>
            <a:endParaRPr lang="en-US" altLang="ja-JP" b="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405244CE-DCFA-AD4A-ABB2-9111661B36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BA9C000-99CF-1B4A-879E-640755114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8267AF8C-171D-164D-AD3F-D218A09A20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2D1194-0787-D045-96C9-C2BE674E9483}" type="slidenum">
              <a:rPr lang="en-US" altLang="ja-JP" b="0" smtClean="0"/>
              <a:pPr/>
              <a:t>5</a:t>
            </a:fld>
            <a:endParaRPr lang="en-US" altLang="ja-JP" b="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8DF5A06A-F885-9241-8CD7-8A479BD6C6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E8FC37D-FB89-BD4A-A512-5D31C8C0C3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85D8B3B6-6AF7-074C-99E5-12AB838693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9979B9B-8BC2-6B47-9B3A-A75119F4D719}" type="slidenum">
              <a:rPr lang="en-US" altLang="ja-JP" b="0" smtClean="0"/>
              <a:pPr/>
              <a:t>6</a:t>
            </a:fld>
            <a:endParaRPr lang="en-US" altLang="ja-JP" b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12AC4DC7-431E-4C4A-AC05-96969D2DDB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19CF7FC-DB81-DC41-ACF4-70DDC7585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166578B9-A9B6-2741-982B-817DBD8526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8787AC-6B62-7448-894C-B7530B6AB2AF}" type="slidenum">
              <a:rPr lang="en-US" altLang="ja-JP" b="0" smtClean="0"/>
              <a:pPr/>
              <a:t>7</a:t>
            </a:fld>
            <a:endParaRPr lang="en-US" altLang="ja-JP" b="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FDB07D63-A590-A847-A526-DEC131BF32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1FE6F13A-188B-2648-9BF6-92A0822D90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BD61BC64-B903-E34C-A525-186AE8FEE5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D29802-97AC-B74F-B70A-6B6ECF8372DE}" type="slidenum">
              <a:rPr lang="en-US" altLang="ja-JP" b="0" smtClean="0"/>
              <a:pPr/>
              <a:t>8</a:t>
            </a:fld>
            <a:endParaRPr lang="en-US" altLang="ja-JP" b="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476E70E7-D3D4-C649-86CA-80701F49A8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F2393E6B-B164-8C47-B09F-32D084672D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2F9D8F2F-CA43-CD46-A966-C479B775DA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2C5AAEF-E13A-FB4C-8036-DD1D4F71B9BD}" type="slidenum">
              <a:rPr lang="en-US" altLang="ja-JP" b="0" smtClean="0"/>
              <a:pPr/>
              <a:t>9</a:t>
            </a:fld>
            <a:endParaRPr lang="en-US" altLang="ja-JP" b="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98DCAFCD-4F11-8748-9A1F-37887F51CF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D04DDD4-5C13-1A45-86A5-C07225B3A5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/>
              <a:t>マスタ タイトルの書式設定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ja-JP" altLang="en-US" noProof="0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752A41-9C4F-FD47-8743-26276D775A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DC3003-E643-A443-94B6-8F5D768D4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695677-5081-BB41-A66C-06D988DCD2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ABCE8-CDBA-844E-A2CC-7AB0EA9F3F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451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D0B88E-0200-EF42-B746-A199E2C0A3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29B069-A88D-FF4F-AF5B-56A529D7BD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B98F17-C462-2E4F-9BE2-C877A95EC4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7467E-3209-7E48-BA69-C1F0BA9DE23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164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631C79-48F0-344F-876D-02B27EFC56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98785B-BCBE-AC41-8116-A15891F899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D62ABE-5AEE-0B49-A37B-97F6A94948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56F14-8463-A449-B3AA-AD4C64919D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729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D4A962-73B7-A046-8AE5-41C13DCE95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2E1FF3-507A-2749-A63F-70C2C86951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E0B876-338D-714F-988B-ADCBD2801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69A0C-3866-8F4F-9B67-EC3BB59983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560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A5BD7B-BAD3-314C-A9EA-26B61EAF87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3D12E6-6287-C841-B87F-D124F79A56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73E71F-39A9-A543-BF8A-A21784461A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C49D2-25D9-A140-9A7D-FFC69EC380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5820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451988-C577-EB42-981E-385AABD6F0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325286-45CE-8C43-9A20-60AAF57483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60CFD-1262-8E49-AA4E-AE3230AD8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81E1-49E7-1647-86F3-44807601907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6667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31F8FF-167E-AE4D-86CB-3DB31D5733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0535E0-4AD6-824E-AAB7-098A7F43B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385BAE9-E5BE-764E-97E4-80F3367EC0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111B3-701A-3F4B-81AB-6118D2ED822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4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22AE2F2-DE30-BD43-A5B3-FD1A037EC3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85AA09-DD47-4B44-B5C5-62BAA54E22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62A250-1EAB-AC4C-87AB-A001A78DC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B3CA3-3F94-FA44-A19E-B5B61911ED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456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DD6C857-91D1-9940-A05D-006849CFC9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328329-FCAC-ED44-B689-2932236F50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4DE422-30EA-EA4E-B290-A106B31A2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5F732-FA4E-1445-91D7-B413939314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2875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9B4485-AFD9-5848-9E87-112BB12897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8B8FCA-A888-154B-B310-9B1E2A5B1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4F229-B412-C749-A376-2D993ED427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504A1-29DF-4E4B-9BF5-C7A2571AFAD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969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1188A-C89F-3E46-973B-49468555AD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512E74-32CE-934D-A6AD-EA9BA53319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C81287-CA8E-5341-8AE7-9227EB10D2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23916-FEF4-8C43-8E6E-E80A6CBCF2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266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F1955C7-8194-6149-8DC5-B7A9E00BC3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CC04045-D4F7-C94F-9261-74E2DFEEE2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CB1CA982-980C-E046-B0BE-EE4BF8FADB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400" b="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A9D2BDFB-0A8A-974B-B1C5-97EB8FC19E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 b="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B9E856F5-D0BC-DA42-86F2-437B27AFB4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 b="0">
                <a:latin typeface="+mn-lt"/>
              </a:defRPr>
            </a:lvl1pPr>
          </a:lstStyle>
          <a:p>
            <a:pPr>
              <a:defRPr/>
            </a:pPr>
            <a:fld id="{2099520B-38B8-9848-8D26-C029B6BBF2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s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s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224EA39-6EF9-8D4F-802A-6C0CDFBA74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14478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kumimoji="1" lang="ja-JP" altLang="en-US" sz="5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民 族 植 物 学９</a:t>
            </a:r>
            <a:endParaRPr kumimoji="1" lang="ja-JP" altLang="en-US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39E51F6-D318-B247-AFC7-B7E070591DD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3200400"/>
            <a:ext cx="6400800" cy="1828800"/>
          </a:xfrm>
        </p:spPr>
        <p:txBody>
          <a:bodyPr/>
          <a:lstStyle/>
          <a:p>
            <a:pPr eaLnBrk="1" hangingPunct="1">
              <a:defRPr/>
            </a:pPr>
            <a:r>
              <a:rPr kumimoji="1" lang="ja-JP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四大農耕文化</a:t>
            </a:r>
            <a:r>
              <a:rPr kumimoji="1" lang="en-US" altLang="ja-JP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(1)</a:t>
            </a:r>
            <a:endParaRPr kumimoji="1" lang="ja-JP" alt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  <a:p>
            <a:pPr eaLnBrk="1" hangingPunct="1">
              <a:defRPr/>
            </a:pPr>
            <a:endParaRPr kumimoji="1" lang="ja-JP" alt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ヒラギノ明朝 Pro W6" panose="02020300000000000000" pitchFamily="18" charset="-128"/>
            </a:endParaRPr>
          </a:p>
          <a:p>
            <a:pPr eaLnBrk="1" hangingPunct="1">
              <a:defRPr/>
            </a:pPr>
            <a:r>
              <a:rPr kumimoji="1" lang="ja-JP" altLang="en-US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帝京大学薬学部　木下　武司</a:t>
            </a:r>
            <a:endParaRPr kumimoji="1" lang="ja-JP" alt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ヒラギノ明朝 Pro W6" panose="02020300000000000000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>
            <a:extLst>
              <a:ext uri="{FF2B5EF4-FFF2-40B4-BE49-F238E27FC236}">
                <a16:creationId xmlns:a16="http://schemas.microsoft.com/office/drawing/2014/main" id="{FDE3ABF6-2DD3-8042-A3C2-3B9CDD992D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(6)</a:t>
            </a:r>
          </a:p>
        </p:txBody>
      </p:sp>
      <p:sp>
        <p:nvSpPr>
          <p:cNvPr id="43010" name="Text Box 3">
            <a:extLst>
              <a:ext uri="{FF2B5EF4-FFF2-40B4-BE49-F238E27FC236}">
                <a16:creationId xmlns:a16="http://schemas.microsoft.com/office/drawing/2014/main" id="{903C6A59-7F48-4E40-8D5A-57938DC36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1708150" cy="3968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20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バナナの種類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04C958CE-A294-C748-A60F-0840D8F5D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2362200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5141" name="Text Box 5">
            <a:extLst>
              <a:ext uri="{FF2B5EF4-FFF2-40B4-BE49-F238E27FC236}">
                <a16:creationId xmlns:a16="http://schemas.microsoft.com/office/drawing/2014/main" id="{01345C1E-7D9C-D64A-B70B-8CD81A723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352800"/>
            <a:ext cx="1920875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Green banana</a:t>
            </a:r>
          </a:p>
          <a:p>
            <a:pPr eaLnBrk="1" hangingPunct="1">
              <a:defRPr/>
            </a:pPr>
            <a:r>
              <a:rPr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(AAA)</a:t>
            </a:r>
          </a:p>
        </p:txBody>
      </p:sp>
      <p:pic>
        <p:nvPicPr>
          <p:cNvPr id="43013" name="Picture 6">
            <a:extLst>
              <a:ext uri="{FF2B5EF4-FFF2-40B4-BE49-F238E27FC236}">
                <a16:creationId xmlns:a16="http://schemas.microsoft.com/office/drawing/2014/main" id="{A233CDF9-D16D-CA49-82F1-C35BCFF3F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2438400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5143" name="Text Box 7">
            <a:extLst>
              <a:ext uri="{FF2B5EF4-FFF2-40B4-BE49-F238E27FC236}">
                <a16:creationId xmlns:a16="http://schemas.microsoft.com/office/drawing/2014/main" id="{0210C1CF-AE6B-794B-B82A-3FE78EB91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352800"/>
            <a:ext cx="1093788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Lakatan</a:t>
            </a:r>
          </a:p>
          <a:p>
            <a:pPr eaLnBrk="1" hangingPunct="1">
              <a:defRPr/>
            </a:pPr>
            <a:r>
              <a:rPr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(AAA)</a:t>
            </a:r>
          </a:p>
        </p:txBody>
      </p:sp>
      <p:pic>
        <p:nvPicPr>
          <p:cNvPr id="43015" name="Picture 8">
            <a:extLst>
              <a:ext uri="{FF2B5EF4-FFF2-40B4-BE49-F238E27FC236}">
                <a16:creationId xmlns:a16="http://schemas.microsoft.com/office/drawing/2014/main" id="{6849B9B1-EEBE-B34B-BF29-07F3ACA01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1336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5145" name="Text Box 9">
            <a:extLst>
              <a:ext uri="{FF2B5EF4-FFF2-40B4-BE49-F238E27FC236}">
                <a16:creationId xmlns:a16="http://schemas.microsoft.com/office/drawing/2014/main" id="{E7FCCF01-BCC4-D648-830F-25C2BEFB8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352800"/>
            <a:ext cx="1260475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Latundan</a:t>
            </a:r>
          </a:p>
          <a:p>
            <a:pPr eaLnBrk="1" hangingPunct="1">
              <a:defRPr/>
            </a:pPr>
            <a:r>
              <a:rPr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(AAB)</a:t>
            </a:r>
          </a:p>
        </p:txBody>
      </p:sp>
      <p:pic>
        <p:nvPicPr>
          <p:cNvPr id="43017" name="Picture 10">
            <a:extLst>
              <a:ext uri="{FF2B5EF4-FFF2-40B4-BE49-F238E27FC236}">
                <a16:creationId xmlns:a16="http://schemas.microsoft.com/office/drawing/2014/main" id="{43F3627C-3071-6A48-A140-DE81582E4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2209800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5147" name="Text Box 11">
            <a:extLst>
              <a:ext uri="{FF2B5EF4-FFF2-40B4-BE49-F238E27FC236}">
                <a16:creationId xmlns:a16="http://schemas.microsoft.com/office/drawing/2014/main" id="{35D09251-A916-944D-AD48-FD237D92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638800"/>
            <a:ext cx="89535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Pitogo</a:t>
            </a:r>
          </a:p>
          <a:p>
            <a:pPr eaLnBrk="1" hangingPunct="1">
              <a:defRPr/>
            </a:pPr>
            <a:r>
              <a:rPr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(ABB)</a:t>
            </a:r>
          </a:p>
        </p:txBody>
      </p:sp>
      <p:pic>
        <p:nvPicPr>
          <p:cNvPr id="43019" name="Picture 12">
            <a:extLst>
              <a:ext uri="{FF2B5EF4-FFF2-40B4-BE49-F238E27FC236}">
                <a16:creationId xmlns:a16="http://schemas.microsoft.com/office/drawing/2014/main" id="{E4A12020-C00D-B747-A1E8-35379331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5149" name="Text Box 13">
            <a:extLst>
              <a:ext uri="{FF2B5EF4-FFF2-40B4-BE49-F238E27FC236}">
                <a16:creationId xmlns:a16="http://schemas.microsoft.com/office/drawing/2014/main" id="{66B2BAA7-4D77-6744-8F6A-E78E54F3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638800"/>
            <a:ext cx="81280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Saba</a:t>
            </a:r>
          </a:p>
          <a:p>
            <a:pPr eaLnBrk="1" hangingPunct="1">
              <a:defRPr/>
            </a:pPr>
            <a:r>
              <a:rPr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(BBB)</a:t>
            </a:r>
          </a:p>
        </p:txBody>
      </p:sp>
      <p:pic>
        <p:nvPicPr>
          <p:cNvPr id="43021" name="Picture 14">
            <a:extLst>
              <a:ext uri="{FF2B5EF4-FFF2-40B4-BE49-F238E27FC236}">
                <a16:creationId xmlns:a16="http://schemas.microsoft.com/office/drawing/2014/main" id="{1C7F2008-7BF2-5A46-8FBA-2FC53293B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038600"/>
            <a:ext cx="1524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5151" name="Text Box 15">
            <a:extLst>
              <a:ext uri="{FF2B5EF4-FFF2-40B4-BE49-F238E27FC236}">
                <a16:creationId xmlns:a16="http://schemas.microsoft.com/office/drawing/2014/main" id="{EA6BAC47-4903-524E-9D4F-03689FD62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297613"/>
            <a:ext cx="1908175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Tiparot (ABBB)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>
            <a:extLst>
              <a:ext uri="{FF2B5EF4-FFF2-40B4-BE49-F238E27FC236}">
                <a16:creationId xmlns:a16="http://schemas.microsoft.com/office/drawing/2014/main" id="{AA22F7ED-CC5C-A749-8BFA-5E75A3018D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(7)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C4FA2474-28DC-5143-AB7E-F5B222D38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200"/>
            <a:ext cx="1708150" cy="3968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20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バナナの調理</a:t>
            </a:r>
          </a:p>
        </p:txBody>
      </p:sp>
      <p:pic>
        <p:nvPicPr>
          <p:cNvPr id="45059" name="Picture 17">
            <a:extLst>
              <a:ext uri="{FF2B5EF4-FFF2-40B4-BE49-F238E27FC236}">
                <a16:creationId xmlns:a16="http://schemas.microsoft.com/office/drawing/2014/main" id="{D4837458-0FE4-BF4D-B911-D7D2E2DC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323850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18">
            <a:extLst>
              <a:ext uri="{FF2B5EF4-FFF2-40B4-BE49-F238E27FC236}">
                <a16:creationId xmlns:a16="http://schemas.microsoft.com/office/drawing/2014/main" id="{AA4EB920-EDAF-DC47-B126-CB0BA28B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67200"/>
            <a:ext cx="32385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19">
            <a:extLst>
              <a:ext uri="{FF2B5EF4-FFF2-40B4-BE49-F238E27FC236}">
                <a16:creationId xmlns:a16="http://schemas.microsoft.com/office/drawing/2014/main" id="{D0AF23EA-88B6-8E4F-BE90-D3F15ECD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67200"/>
            <a:ext cx="32385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21">
            <a:extLst>
              <a:ext uri="{FF2B5EF4-FFF2-40B4-BE49-F238E27FC236}">
                <a16:creationId xmlns:a16="http://schemas.microsoft.com/office/drawing/2014/main" id="{2BA83AAF-BD7E-CC4C-AA83-F1B7AC0FC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32385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図 2">
            <a:extLst>
              <a:ext uri="{FF2B5EF4-FFF2-40B4-BE49-F238E27FC236}">
                <a16:creationId xmlns:a16="http://schemas.microsoft.com/office/drawing/2014/main" id="{2E6AC3AC-BF31-4743-A9D6-CAB16D8A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238250"/>
            <a:ext cx="74930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86" name="Rectangle 2">
            <a:extLst>
              <a:ext uri="{FF2B5EF4-FFF2-40B4-BE49-F238E27FC236}">
                <a16:creationId xmlns:a16="http://schemas.microsoft.com/office/drawing/2014/main" id="{3F3F3FA4-9EC3-414D-9BBC-6E00557D4A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(8)</a:t>
            </a:r>
          </a:p>
        </p:txBody>
      </p:sp>
      <p:pic>
        <p:nvPicPr>
          <p:cNvPr id="47106" name="Picture 4">
            <a:extLst>
              <a:ext uri="{FF2B5EF4-FFF2-40B4-BE49-F238E27FC236}">
                <a16:creationId xmlns:a16="http://schemas.microsoft.com/office/drawing/2014/main" id="{906EE958-0E86-364E-9A41-A4135800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238250"/>
            <a:ext cx="904557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>
            <a:extLst>
              <a:ext uri="{FF2B5EF4-FFF2-40B4-BE49-F238E27FC236}">
                <a16:creationId xmlns:a16="http://schemas.microsoft.com/office/drawing/2014/main" id="{FE3929F6-DE5B-A444-A2EF-244569CF59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(9)</a:t>
            </a:r>
          </a:p>
        </p:txBody>
      </p:sp>
      <p:sp>
        <p:nvSpPr>
          <p:cNvPr id="483331" name="Text Box 3">
            <a:extLst>
              <a:ext uri="{FF2B5EF4-FFF2-40B4-BE49-F238E27FC236}">
                <a16:creationId xmlns:a16="http://schemas.microsoft.com/office/drawing/2014/main" id="{C3BD44E7-2B64-6E4D-995A-54CA460A9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1600"/>
            <a:ext cx="22415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サトイモの植え付け</a:t>
            </a:r>
          </a:p>
        </p:txBody>
      </p:sp>
      <p:pic>
        <p:nvPicPr>
          <p:cNvPr id="49155" name="Picture 5">
            <a:extLst>
              <a:ext uri="{FF2B5EF4-FFF2-40B4-BE49-F238E27FC236}">
                <a16:creationId xmlns:a16="http://schemas.microsoft.com/office/drawing/2014/main" id="{772C032D-8861-834C-8F47-34A7690D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92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>
            <a:extLst>
              <a:ext uri="{FF2B5EF4-FFF2-40B4-BE49-F238E27FC236}">
                <a16:creationId xmlns:a16="http://schemas.microsoft.com/office/drawing/2014/main" id="{ACE964F6-B36D-AC43-A544-8F31282E3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(10)</a:t>
            </a:r>
          </a:p>
        </p:txBody>
      </p:sp>
      <p:sp>
        <p:nvSpPr>
          <p:cNvPr id="485379" name="Text Box 3">
            <a:extLst>
              <a:ext uri="{FF2B5EF4-FFF2-40B4-BE49-F238E27FC236}">
                <a16:creationId xmlns:a16="http://schemas.microsoft.com/office/drawing/2014/main" id="{017D03E7-B849-904A-A9F8-8946463C1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22415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喜界島サトイモ水田</a:t>
            </a:r>
          </a:p>
        </p:txBody>
      </p:sp>
      <p:pic>
        <p:nvPicPr>
          <p:cNvPr id="51203" name="Picture 5">
            <a:extLst>
              <a:ext uri="{FF2B5EF4-FFF2-40B4-BE49-F238E27FC236}">
                <a16:creationId xmlns:a16="http://schemas.microsoft.com/office/drawing/2014/main" id="{9B5BCBE6-7DA1-5340-97CD-F238D3964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3213"/>
            <a:ext cx="9144000" cy="487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>
            <a:extLst>
              <a:ext uri="{FF2B5EF4-FFF2-40B4-BE49-F238E27FC236}">
                <a16:creationId xmlns:a16="http://schemas.microsoft.com/office/drawing/2014/main" id="{48269775-F400-0841-A152-00531245D9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(11)</a:t>
            </a:r>
          </a:p>
        </p:txBody>
      </p:sp>
      <p:pic>
        <p:nvPicPr>
          <p:cNvPr id="53250" name="Picture 4">
            <a:extLst>
              <a:ext uri="{FF2B5EF4-FFF2-40B4-BE49-F238E27FC236}">
                <a16:creationId xmlns:a16="http://schemas.microsoft.com/office/drawing/2014/main" id="{59DA3B4A-FF0D-204F-813B-9D8AA32F3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9237" name="Text Box 5">
            <a:extLst>
              <a:ext uri="{FF2B5EF4-FFF2-40B4-BE49-F238E27FC236}">
                <a16:creationId xmlns:a16="http://schemas.microsoft.com/office/drawing/2014/main" id="{B28E45E6-F84A-B944-A711-A769CBCC5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24701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館山市茂名サトイモ祭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>
            <a:extLst>
              <a:ext uri="{FF2B5EF4-FFF2-40B4-BE49-F238E27FC236}">
                <a16:creationId xmlns:a16="http://schemas.microsoft.com/office/drawing/2014/main" id="{F3708EDF-B8D8-2E4E-BBCA-80067E659F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(12)</a:t>
            </a:r>
          </a:p>
        </p:txBody>
      </p:sp>
      <p:sp>
        <p:nvSpPr>
          <p:cNvPr id="481284" name="Text Box 4">
            <a:extLst>
              <a:ext uri="{FF2B5EF4-FFF2-40B4-BE49-F238E27FC236}">
                <a16:creationId xmlns:a16="http://schemas.microsoft.com/office/drawing/2014/main" id="{1D917ACF-CC78-2749-99C8-0520568E8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29273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滋賀県野洲町三上ズイキ祭</a:t>
            </a:r>
          </a:p>
        </p:txBody>
      </p:sp>
      <p:pic>
        <p:nvPicPr>
          <p:cNvPr id="55299" name="Picture 5">
            <a:extLst>
              <a:ext uri="{FF2B5EF4-FFF2-40B4-BE49-F238E27FC236}">
                <a16:creationId xmlns:a16="http://schemas.microsoft.com/office/drawing/2014/main" id="{75B8C936-760A-F840-BB71-88ED72CD2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28775"/>
            <a:ext cx="80772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>
            <a:extLst>
              <a:ext uri="{FF2B5EF4-FFF2-40B4-BE49-F238E27FC236}">
                <a16:creationId xmlns:a16="http://schemas.microsoft.com/office/drawing/2014/main" id="{21DE37C9-F3D6-D548-B94E-2123CB88C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(13)</a:t>
            </a:r>
          </a:p>
        </p:txBody>
      </p:sp>
      <p:sp>
        <p:nvSpPr>
          <p:cNvPr id="495619" name="Text Box 3">
            <a:extLst>
              <a:ext uri="{FF2B5EF4-FFF2-40B4-BE49-F238E27FC236}">
                <a16:creationId xmlns:a16="http://schemas.microsoft.com/office/drawing/2014/main" id="{8FE7AAEA-F114-DE46-AE41-722D0EEDF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22415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ダイジョとナガイモ</a:t>
            </a:r>
          </a:p>
        </p:txBody>
      </p:sp>
      <p:pic>
        <p:nvPicPr>
          <p:cNvPr id="57347" name="Picture 4">
            <a:extLst>
              <a:ext uri="{FF2B5EF4-FFF2-40B4-BE49-F238E27FC236}">
                <a16:creationId xmlns:a16="http://schemas.microsoft.com/office/drawing/2014/main" id="{6072C8C3-4894-D74B-96A2-C1230992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87500"/>
            <a:ext cx="7543800" cy="529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>
            <a:extLst>
              <a:ext uri="{FF2B5EF4-FFF2-40B4-BE49-F238E27FC236}">
                <a16:creationId xmlns:a16="http://schemas.microsoft.com/office/drawing/2014/main" id="{5CF222EA-7098-9341-A993-88B3FA3B71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(14)</a:t>
            </a:r>
          </a:p>
        </p:txBody>
      </p:sp>
      <p:sp>
        <p:nvSpPr>
          <p:cNvPr id="59394" name="Text Box 3">
            <a:extLst>
              <a:ext uri="{FF2B5EF4-FFF2-40B4-BE49-F238E27FC236}">
                <a16:creationId xmlns:a16="http://schemas.microsoft.com/office/drawing/2014/main" id="{BD7EF411-429A-3B44-9B52-DE76B46B7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17843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18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ヤムイモの分布</a:t>
            </a:r>
          </a:p>
        </p:txBody>
      </p:sp>
      <p:pic>
        <p:nvPicPr>
          <p:cNvPr id="59395" name="Picture 6">
            <a:extLst>
              <a:ext uri="{FF2B5EF4-FFF2-40B4-BE49-F238E27FC236}">
                <a16:creationId xmlns:a16="http://schemas.microsoft.com/office/drawing/2014/main" id="{A5463AED-CA31-9A49-8780-E49F9C69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44638"/>
            <a:ext cx="739140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>
            <a:extLst>
              <a:ext uri="{FF2B5EF4-FFF2-40B4-BE49-F238E27FC236}">
                <a16:creationId xmlns:a16="http://schemas.microsoft.com/office/drawing/2014/main" id="{416151A7-2A96-DD4C-84F6-15A1906F5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(15)</a:t>
            </a:r>
          </a:p>
        </p:txBody>
      </p:sp>
      <p:sp>
        <p:nvSpPr>
          <p:cNvPr id="61442" name="Text Box 3">
            <a:extLst>
              <a:ext uri="{FF2B5EF4-FFF2-40B4-BE49-F238E27FC236}">
                <a16:creationId xmlns:a16="http://schemas.microsoft.com/office/drawing/2014/main" id="{6F1F5512-31FD-D34E-BA26-0716A1D75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46788"/>
            <a:ext cx="2154238" cy="641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18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Dioscorea batatas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18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　　ナガイモ</a:t>
            </a:r>
          </a:p>
        </p:txBody>
      </p:sp>
      <p:pic>
        <p:nvPicPr>
          <p:cNvPr id="61443" name="Picture 5">
            <a:extLst>
              <a:ext uri="{FF2B5EF4-FFF2-40B4-BE49-F238E27FC236}">
                <a16:creationId xmlns:a16="http://schemas.microsoft.com/office/drawing/2014/main" id="{1F341335-2D50-0E46-848E-3C091B5E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40995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6">
            <a:extLst>
              <a:ext uri="{FF2B5EF4-FFF2-40B4-BE49-F238E27FC236}">
                <a16:creationId xmlns:a16="http://schemas.microsoft.com/office/drawing/2014/main" id="{925C5FBF-F528-B344-8663-52A1E7DA8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5486400" cy="365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5" name="Text Box 7">
            <a:extLst>
              <a:ext uri="{FF2B5EF4-FFF2-40B4-BE49-F238E27FC236}">
                <a16:creationId xmlns:a16="http://schemas.microsoft.com/office/drawing/2014/main" id="{116B40DF-011A-1245-97DB-55D1170F4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6046788"/>
            <a:ext cx="2279650" cy="641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18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Dioscorea japonica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18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　　ヤマノイモ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4D231E37-9A67-914B-9D8A-B6070AA05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8" y="95672"/>
            <a:ext cx="1676400" cy="381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kumimoji="0"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シラバス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FD0EB09-2C21-B840-BE8C-DCC2F7D16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45232"/>
            <a:ext cx="7620000" cy="5996136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１</a:t>
            </a: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．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序　論</a:t>
            </a: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 </a:t>
            </a:r>
            <a:endParaRPr lang="en-US" altLang="ja-JP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２．種とは？　植物の名前と分類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３．生物多様性と遺伝資源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４．植物相・植生と遷移／人の干渉との相関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５．人と共存する生態系里山／里山の民族植物学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６．日本文化・習俗と植物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１</a:t>
            </a:r>
            <a:endParaRPr lang="en-US" altLang="ja-JP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７．</a:t>
            </a: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日本文化・習俗と植物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２</a:t>
            </a:r>
            <a:endParaRPr lang="ja-JP" altLang="ja-JP" sz="2000"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８</a:t>
            </a: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．先史時代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と農耕文化の発生</a:t>
            </a:r>
            <a:endParaRPr lang="ja-JP" altLang="ja-JP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９．根菜農耕文化／地中海農耕文化</a:t>
            </a:r>
            <a:endParaRPr lang="en-US" altLang="ja-JP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10</a:t>
            </a: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．サバンナ農耕文化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11</a:t>
            </a: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．照葉樹林農耕文化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（稲作）</a:t>
            </a:r>
            <a:endParaRPr lang="en-US" altLang="ja-JP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12</a:t>
            </a: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．新大陸農耕文化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13</a:t>
            </a: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．栽培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植物</a:t>
            </a: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の起源と伝播</a:t>
            </a:r>
            <a:endParaRPr lang="en-US" altLang="ja-JP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14</a:t>
            </a:r>
            <a:r>
              <a:rPr lang="ja-JP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．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医薬シードの探索と民族植物学</a:t>
            </a:r>
            <a:endParaRPr lang="en-US" altLang="ja-JP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15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．総合討論</a:t>
            </a:r>
            <a:endParaRPr lang="ja-JP" altLang="ja-JP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>
            <a:extLst>
              <a:ext uri="{FF2B5EF4-FFF2-40B4-BE49-F238E27FC236}">
                <a16:creationId xmlns:a16="http://schemas.microsoft.com/office/drawing/2014/main" id="{E48E8433-4EB0-2D43-9367-09116D296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(16)</a:t>
            </a:r>
          </a:p>
        </p:txBody>
      </p:sp>
      <p:pic>
        <p:nvPicPr>
          <p:cNvPr id="63490" name="Picture 6">
            <a:extLst>
              <a:ext uri="{FF2B5EF4-FFF2-40B4-BE49-F238E27FC236}">
                <a16:creationId xmlns:a16="http://schemas.microsoft.com/office/drawing/2014/main" id="{C9A37128-FE02-CA4E-A655-522356F5B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3180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7">
            <a:extLst>
              <a:ext uri="{FF2B5EF4-FFF2-40B4-BE49-F238E27FC236}">
                <a16:creationId xmlns:a16="http://schemas.microsoft.com/office/drawing/2014/main" id="{FE83EF65-27D2-8D45-89C5-A6585CCE7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3434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Text Box 8">
            <a:extLst>
              <a:ext uri="{FF2B5EF4-FFF2-40B4-BE49-F238E27FC236}">
                <a16:creationId xmlns:a16="http://schemas.microsoft.com/office/drawing/2014/main" id="{A92CCA2A-B2BF-1D4F-B52F-2F6DA7B07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105400"/>
            <a:ext cx="2154238" cy="641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18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Dioscorea batatas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18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　　ナガイモ</a:t>
            </a:r>
          </a:p>
        </p:txBody>
      </p:sp>
      <p:sp>
        <p:nvSpPr>
          <p:cNvPr id="63493" name="Text Box 9">
            <a:extLst>
              <a:ext uri="{FF2B5EF4-FFF2-40B4-BE49-F238E27FC236}">
                <a16:creationId xmlns:a16="http://schemas.microsoft.com/office/drawing/2014/main" id="{34A713FF-5784-DB45-97D9-D9CA1FB51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105400"/>
            <a:ext cx="2279650" cy="641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18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Dioscorea japonica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18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　　ヤマノイモ</a:t>
            </a:r>
          </a:p>
        </p:txBody>
      </p:sp>
      <p:pic>
        <p:nvPicPr>
          <p:cNvPr id="489482" name="Picture 10">
            <a:extLst>
              <a:ext uri="{FF2B5EF4-FFF2-40B4-BE49-F238E27FC236}">
                <a16:creationId xmlns:a16="http://schemas.microsoft.com/office/drawing/2014/main" id="{6B3DA182-14ED-4847-88CA-111CB4C8D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9483" name="Text Box 11">
            <a:extLst>
              <a:ext uri="{FF2B5EF4-FFF2-40B4-BE49-F238E27FC236}">
                <a16:creationId xmlns:a16="http://schemas.microsoft.com/office/drawing/2014/main" id="{37A8C847-CFA4-3344-9C12-8DCD8804D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52400"/>
            <a:ext cx="23177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ナガイモ栽培畑</a:t>
            </a:r>
            <a:endParaRPr lang="ja-JP" altLang="en-US" sz="2400" b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ヒラギノ明朝 Pro W6" panose="020203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9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9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>
            <a:extLst>
              <a:ext uri="{FF2B5EF4-FFF2-40B4-BE49-F238E27FC236}">
                <a16:creationId xmlns:a16="http://schemas.microsoft.com/office/drawing/2014/main" id="{0C9BC03C-4150-AB40-B691-68720E7664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(17)</a:t>
            </a:r>
          </a:p>
        </p:txBody>
      </p:sp>
      <p:pic>
        <p:nvPicPr>
          <p:cNvPr id="65538" name="Picture 3">
            <a:extLst>
              <a:ext uri="{FF2B5EF4-FFF2-40B4-BE49-F238E27FC236}">
                <a16:creationId xmlns:a16="http://schemas.microsoft.com/office/drawing/2014/main" id="{80BC3B26-3169-784A-9E7E-228CF86CB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33488"/>
            <a:ext cx="480218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>
            <a:extLst>
              <a:ext uri="{FF2B5EF4-FFF2-40B4-BE49-F238E27FC236}">
                <a16:creationId xmlns:a16="http://schemas.microsoft.com/office/drawing/2014/main" id="{0E6919D4-FC64-7D49-8BD0-DEC23BEF9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(18)</a:t>
            </a:r>
          </a:p>
        </p:txBody>
      </p:sp>
      <p:pic>
        <p:nvPicPr>
          <p:cNvPr id="67586" name="Picture 4">
            <a:extLst>
              <a:ext uri="{FF2B5EF4-FFF2-40B4-BE49-F238E27FC236}">
                <a16:creationId xmlns:a16="http://schemas.microsoft.com/office/drawing/2014/main" id="{6B956984-F279-3C4B-BB78-F054A3147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54125"/>
            <a:ext cx="7493000" cy="563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>
            <a:extLst>
              <a:ext uri="{FF2B5EF4-FFF2-40B4-BE49-F238E27FC236}">
                <a16:creationId xmlns:a16="http://schemas.microsoft.com/office/drawing/2014/main" id="{F1ECCB17-C0D1-2440-8E75-0713FBCFC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(19)</a:t>
            </a:r>
          </a:p>
        </p:txBody>
      </p:sp>
      <p:sp>
        <p:nvSpPr>
          <p:cNvPr id="507908" name="Text Box 4">
            <a:extLst>
              <a:ext uri="{FF2B5EF4-FFF2-40B4-BE49-F238E27FC236}">
                <a16:creationId xmlns:a16="http://schemas.microsoft.com/office/drawing/2014/main" id="{A45CA061-5A96-1D4E-8AE7-A9E3B69FA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36700"/>
            <a:ext cx="37401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●</a:t>
            </a:r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根菜農耕文化の特徴</a:t>
            </a:r>
          </a:p>
        </p:txBody>
      </p:sp>
      <p:sp>
        <p:nvSpPr>
          <p:cNvPr id="507909" name="Text Box 5">
            <a:extLst>
              <a:ext uri="{FF2B5EF4-FFF2-40B4-BE49-F238E27FC236}">
                <a16:creationId xmlns:a16="http://schemas.microsoft.com/office/drawing/2014/main" id="{EF346AA6-B18F-C849-BE77-43B875EF9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2224088"/>
            <a:ext cx="38417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根菜を主体とする農耕文化</a:t>
            </a:r>
          </a:p>
        </p:txBody>
      </p:sp>
      <p:sp>
        <p:nvSpPr>
          <p:cNvPr id="507910" name="Text Box 6">
            <a:extLst>
              <a:ext uri="{FF2B5EF4-FFF2-40B4-BE49-F238E27FC236}">
                <a16:creationId xmlns:a16="http://schemas.microsoft.com/office/drawing/2014/main" id="{305A7782-2EE0-4241-8054-0D369A65F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2757488"/>
            <a:ext cx="38417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長期保存可能な穀類を欠く</a:t>
            </a:r>
          </a:p>
        </p:txBody>
      </p:sp>
      <p:sp>
        <p:nvSpPr>
          <p:cNvPr id="507911" name="Text Box 7">
            <a:extLst>
              <a:ext uri="{FF2B5EF4-FFF2-40B4-BE49-F238E27FC236}">
                <a16:creationId xmlns:a16="http://schemas.microsoft.com/office/drawing/2014/main" id="{D38109F4-E6A2-F84C-ACEC-23D6A4549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352800"/>
            <a:ext cx="44513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タンパク源としての豆類を欠く</a:t>
            </a:r>
          </a:p>
        </p:txBody>
      </p:sp>
      <p:sp>
        <p:nvSpPr>
          <p:cNvPr id="507913" name="Text Box 9">
            <a:extLst>
              <a:ext uri="{FF2B5EF4-FFF2-40B4-BE49-F238E27FC236}">
                <a16:creationId xmlns:a16="http://schemas.microsoft.com/office/drawing/2014/main" id="{31F57860-9240-354C-AFFD-F7786DEA8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286000"/>
            <a:ext cx="2724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季節を問わず収穫可能</a:t>
            </a:r>
          </a:p>
        </p:txBody>
      </p:sp>
      <p:sp>
        <p:nvSpPr>
          <p:cNvPr id="507914" name="Text Box 10">
            <a:extLst>
              <a:ext uri="{FF2B5EF4-FFF2-40B4-BE49-F238E27FC236}">
                <a16:creationId xmlns:a16="http://schemas.microsoft.com/office/drawing/2014/main" id="{095DE1CD-76CC-564C-ABA9-AE96CBB39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962400"/>
            <a:ext cx="4248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→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豚、ニワトリの飼育や漁労で補う</a:t>
            </a:r>
          </a:p>
        </p:txBody>
      </p:sp>
      <p:sp>
        <p:nvSpPr>
          <p:cNvPr id="507916" name="Text Box 12">
            <a:extLst>
              <a:ext uri="{FF2B5EF4-FFF2-40B4-BE49-F238E27FC236}">
                <a16:creationId xmlns:a16="http://schemas.microsoft.com/office/drawing/2014/main" id="{9E83C9DB-9C7D-DC4F-A27F-F6AAEDDDC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19600"/>
            <a:ext cx="2622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裏庭型耕作が主体</a:t>
            </a:r>
          </a:p>
        </p:txBody>
      </p:sp>
      <p:sp>
        <p:nvSpPr>
          <p:cNvPr id="507919" name="Text Box 15">
            <a:extLst>
              <a:ext uri="{FF2B5EF4-FFF2-40B4-BE49-F238E27FC236}">
                <a16:creationId xmlns:a16="http://schemas.microsoft.com/office/drawing/2014/main" id="{D153D51E-F786-B84E-9EE8-E52B61293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953000"/>
            <a:ext cx="1708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→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焼き畑農耕</a:t>
            </a:r>
          </a:p>
        </p:txBody>
      </p:sp>
      <p:sp>
        <p:nvSpPr>
          <p:cNvPr id="507920" name="Text Box 16">
            <a:extLst>
              <a:ext uri="{FF2B5EF4-FFF2-40B4-BE49-F238E27FC236}">
                <a16:creationId xmlns:a16="http://schemas.microsoft.com/office/drawing/2014/main" id="{CBA41243-D89A-2941-ADF4-4C2A57FD4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86400"/>
            <a:ext cx="2622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大規模農耕を欠く</a:t>
            </a:r>
          </a:p>
        </p:txBody>
      </p:sp>
      <p:sp>
        <p:nvSpPr>
          <p:cNvPr id="507921" name="Text Box 17">
            <a:extLst>
              <a:ext uri="{FF2B5EF4-FFF2-40B4-BE49-F238E27FC236}">
                <a16:creationId xmlns:a16="http://schemas.microsoft.com/office/drawing/2014/main" id="{2A491991-DA9E-9946-BBF0-7EB891890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943600"/>
            <a:ext cx="3232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→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小規模で自給自足が可能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0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0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07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07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07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07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07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07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09" grpId="0"/>
      <p:bldP spid="507910" grpId="0"/>
      <p:bldP spid="507911" grpId="0"/>
      <p:bldP spid="507913" grpId="0"/>
      <p:bldP spid="507914" grpId="0"/>
      <p:bldP spid="507916" grpId="0"/>
      <p:bldP spid="507919" grpId="0"/>
      <p:bldP spid="507920" grpId="0"/>
      <p:bldP spid="5079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>
            <a:extLst>
              <a:ext uri="{FF2B5EF4-FFF2-40B4-BE49-F238E27FC236}">
                <a16:creationId xmlns:a16="http://schemas.microsoft.com/office/drawing/2014/main" id="{478F0150-A59D-F140-A70F-7EDC18DD78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農耕文化の起源</a:t>
            </a:r>
            <a:endParaRPr kumimoji="1" lang="ja-JP" alt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ヒラギノ明朝 Pro W6" panose="02020300000000000000" pitchFamily="18" charset="-128"/>
              <a:ea typeface="ヒラギノ明朝 Pro W6" panose="02020300000000000000" pitchFamily="18" charset="-128"/>
            </a:endParaRPr>
          </a:p>
        </p:txBody>
      </p:sp>
      <p:pic>
        <p:nvPicPr>
          <p:cNvPr id="28674" name="図 2">
            <a:extLst>
              <a:ext uri="{FF2B5EF4-FFF2-40B4-BE49-F238E27FC236}">
                <a16:creationId xmlns:a16="http://schemas.microsoft.com/office/drawing/2014/main" id="{5F038A54-152B-5E4C-A804-734061B9A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219200"/>
            <a:ext cx="83153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>
            <a:extLst>
              <a:ext uri="{FF2B5EF4-FFF2-40B4-BE49-F238E27FC236}">
                <a16:creationId xmlns:a16="http://schemas.microsoft.com/office/drawing/2014/main" id="{CD89CF54-7730-6142-81D9-4D937858C4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世界の四大農耕文化</a:t>
            </a:r>
          </a:p>
        </p:txBody>
      </p:sp>
      <p:sp>
        <p:nvSpPr>
          <p:cNvPr id="403462" name="Text Box 6">
            <a:extLst>
              <a:ext uri="{FF2B5EF4-FFF2-40B4-BE49-F238E27FC236}">
                <a16:creationId xmlns:a16="http://schemas.microsoft.com/office/drawing/2014/main" id="{A4C8014C-FA9D-2544-ABCD-BA2F8D6E0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00200"/>
            <a:ext cx="3057525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１．根菜農耕文化</a:t>
            </a:r>
          </a:p>
        </p:txBody>
      </p:sp>
      <p:sp>
        <p:nvSpPr>
          <p:cNvPr id="403463" name="Text Box 7">
            <a:extLst>
              <a:ext uri="{FF2B5EF4-FFF2-40B4-BE49-F238E27FC236}">
                <a16:creationId xmlns:a16="http://schemas.microsoft.com/office/drawing/2014/main" id="{4A1B4046-5ADB-014D-ABB6-C8F15E61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819400"/>
            <a:ext cx="3416300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800">
                <a:solidFill>
                  <a:srgbClr val="0228D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２．地中海農耕文化</a:t>
            </a:r>
            <a:endParaRPr lang="ja-JP" altLang="en-US" sz="2800">
              <a:solidFill>
                <a:srgbClr val="0228D6"/>
              </a:solidFill>
              <a:effectLst>
                <a:outerShdw blurRad="38100" dist="38100" dir="2700000" algn="tl">
                  <a:srgbClr val="000000"/>
                </a:outerShdw>
              </a:effectLst>
              <a:ea typeface="ヒラギノ明朝 Pro W6" panose="02020300000000000000" pitchFamily="18" charset="-128"/>
            </a:endParaRPr>
          </a:p>
        </p:txBody>
      </p:sp>
      <p:sp>
        <p:nvSpPr>
          <p:cNvPr id="403464" name="Text Box 8">
            <a:extLst>
              <a:ext uri="{FF2B5EF4-FFF2-40B4-BE49-F238E27FC236}">
                <a16:creationId xmlns:a16="http://schemas.microsoft.com/office/drawing/2014/main" id="{B8E9CDD9-ED61-7E4C-92BF-DDDD4E91F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962400"/>
            <a:ext cx="37401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３．サバンナ農耕文化</a:t>
            </a:r>
          </a:p>
        </p:txBody>
      </p:sp>
      <p:sp>
        <p:nvSpPr>
          <p:cNvPr id="403465" name="Text Box 9">
            <a:extLst>
              <a:ext uri="{FF2B5EF4-FFF2-40B4-BE49-F238E27FC236}">
                <a16:creationId xmlns:a16="http://schemas.microsoft.com/office/drawing/2014/main" id="{403F5979-4378-9246-B397-341984F00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81600"/>
            <a:ext cx="33845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４．新大陸農耕文化</a:t>
            </a:r>
          </a:p>
        </p:txBody>
      </p:sp>
      <p:sp>
        <p:nvSpPr>
          <p:cNvPr id="403466" name="Text Box 10">
            <a:extLst>
              <a:ext uri="{FF2B5EF4-FFF2-40B4-BE49-F238E27FC236}">
                <a16:creationId xmlns:a16="http://schemas.microsoft.com/office/drawing/2014/main" id="{C51249A1-2B61-DF4E-8FB8-128343BAE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79650"/>
            <a:ext cx="4340225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芋（タロ、ヤム）、バナナ、サトウキビ</a:t>
            </a:r>
          </a:p>
        </p:txBody>
      </p:sp>
      <p:sp>
        <p:nvSpPr>
          <p:cNvPr id="403467" name="Text Box 11">
            <a:extLst>
              <a:ext uri="{FF2B5EF4-FFF2-40B4-BE49-F238E27FC236}">
                <a16:creationId xmlns:a16="http://schemas.microsoft.com/office/drawing/2014/main" id="{038A5561-84F0-C346-959E-2E27FE672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506788"/>
            <a:ext cx="6878638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小麦、大麦、豆（エンドウ）、蔬菜（大根）、油料（アブラナ）</a:t>
            </a:r>
          </a:p>
        </p:txBody>
      </p:sp>
      <p:sp>
        <p:nvSpPr>
          <p:cNvPr id="403468" name="Text Box 12">
            <a:extLst>
              <a:ext uri="{FF2B5EF4-FFF2-40B4-BE49-F238E27FC236}">
                <a16:creationId xmlns:a16="http://schemas.microsoft.com/office/drawing/2014/main" id="{5F7248D9-2599-2347-97A2-6AB8AB5C1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649788"/>
            <a:ext cx="5441950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雑穀（シコクビエ、モロコシ）、豆（ササゲ）ゴマ</a:t>
            </a:r>
          </a:p>
        </p:txBody>
      </p:sp>
      <p:sp>
        <p:nvSpPr>
          <p:cNvPr id="403469" name="Text Box 13">
            <a:extLst>
              <a:ext uri="{FF2B5EF4-FFF2-40B4-BE49-F238E27FC236}">
                <a16:creationId xmlns:a16="http://schemas.microsoft.com/office/drawing/2014/main" id="{0FDD07D4-3B63-5344-9958-846403B5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097588"/>
            <a:ext cx="5670550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トウモロコシ、芋（ジャガイモ）、カボチャ、トマト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>
            <a:extLst>
              <a:ext uri="{FF2B5EF4-FFF2-40B4-BE49-F238E27FC236}">
                <a16:creationId xmlns:a16="http://schemas.microsoft.com/office/drawing/2014/main" id="{C2F90BFB-75D1-E248-8CA5-7D51AC5EFB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(1)</a:t>
            </a:r>
          </a:p>
        </p:txBody>
      </p:sp>
      <p:sp>
        <p:nvSpPr>
          <p:cNvPr id="466947" name="Text Box 3">
            <a:extLst>
              <a:ext uri="{FF2B5EF4-FFF2-40B4-BE49-F238E27FC236}">
                <a16:creationId xmlns:a16="http://schemas.microsoft.com/office/drawing/2014/main" id="{E51B10D4-2955-3E4F-8A84-5333A5D53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36700"/>
            <a:ext cx="51625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●</a:t>
            </a:r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バナナ、サトウキビの栽培化</a:t>
            </a:r>
          </a:p>
        </p:txBody>
      </p:sp>
      <p:sp>
        <p:nvSpPr>
          <p:cNvPr id="466948" name="Text Box 4">
            <a:extLst>
              <a:ext uri="{FF2B5EF4-FFF2-40B4-BE49-F238E27FC236}">
                <a16:creationId xmlns:a16="http://schemas.microsoft.com/office/drawing/2014/main" id="{44B8D958-F4BB-7641-9D87-CEDD7E090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2224088"/>
            <a:ext cx="5060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熱帯雨林気候に最適化した農耕文化</a:t>
            </a:r>
          </a:p>
        </p:txBody>
      </p:sp>
      <p:sp>
        <p:nvSpPr>
          <p:cNvPr id="466949" name="Text Box 5">
            <a:extLst>
              <a:ext uri="{FF2B5EF4-FFF2-40B4-BE49-F238E27FC236}">
                <a16:creationId xmlns:a16="http://schemas.microsoft.com/office/drawing/2014/main" id="{16C7193C-2334-7B4D-B8D6-8A1465417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2757488"/>
            <a:ext cx="44513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芋類：タロ（サトイモ）、ヤム</a:t>
            </a:r>
          </a:p>
        </p:txBody>
      </p:sp>
      <p:sp>
        <p:nvSpPr>
          <p:cNvPr id="466951" name="Text Box 7">
            <a:extLst>
              <a:ext uri="{FF2B5EF4-FFF2-40B4-BE49-F238E27FC236}">
                <a16:creationId xmlns:a16="http://schemas.microsoft.com/office/drawing/2014/main" id="{73124A64-BBF3-844A-915A-3A33D5DF5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429000"/>
            <a:ext cx="23177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豆、穀類を欠く</a:t>
            </a:r>
          </a:p>
        </p:txBody>
      </p:sp>
      <p:sp>
        <p:nvSpPr>
          <p:cNvPr id="466955" name="Text Box 11">
            <a:extLst>
              <a:ext uri="{FF2B5EF4-FFF2-40B4-BE49-F238E27FC236}">
                <a16:creationId xmlns:a16="http://schemas.microsoft.com/office/drawing/2014/main" id="{11A4DA0D-77B7-9B42-A9EB-1017B8104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286000"/>
            <a:ext cx="1200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高温多雨</a:t>
            </a:r>
          </a:p>
        </p:txBody>
      </p:sp>
      <p:sp>
        <p:nvSpPr>
          <p:cNvPr id="466957" name="Text Box 13">
            <a:extLst>
              <a:ext uri="{FF2B5EF4-FFF2-40B4-BE49-F238E27FC236}">
                <a16:creationId xmlns:a16="http://schemas.microsoft.com/office/drawing/2014/main" id="{B261B4B5-6960-CD40-98A5-3AE0C8343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473450"/>
            <a:ext cx="2978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ブタ、ニワトリの家畜化</a:t>
            </a:r>
          </a:p>
        </p:txBody>
      </p:sp>
      <p:sp>
        <p:nvSpPr>
          <p:cNvPr id="466958" name="Text Box 14">
            <a:extLst>
              <a:ext uri="{FF2B5EF4-FFF2-40B4-BE49-F238E27FC236}">
                <a16:creationId xmlns:a16="http://schemas.microsoft.com/office/drawing/2014/main" id="{169C9FA1-2893-0748-8F43-54536B0B3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114800"/>
            <a:ext cx="32321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パンノキ：穀類の代用</a:t>
            </a:r>
          </a:p>
        </p:txBody>
      </p:sp>
      <p:sp>
        <p:nvSpPr>
          <p:cNvPr id="466959" name="Text Box 15">
            <a:extLst>
              <a:ext uri="{FF2B5EF4-FFF2-40B4-BE49-F238E27FC236}">
                <a16:creationId xmlns:a16="http://schemas.microsoft.com/office/drawing/2014/main" id="{318F6E7A-2EA8-094C-B5AD-70378EFD4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257800"/>
            <a:ext cx="32321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キッチンガーデン農耕</a:t>
            </a:r>
          </a:p>
        </p:txBody>
      </p:sp>
      <p:sp>
        <p:nvSpPr>
          <p:cNvPr id="466960" name="Text Box 16">
            <a:extLst>
              <a:ext uri="{FF2B5EF4-FFF2-40B4-BE49-F238E27FC236}">
                <a16:creationId xmlns:a16="http://schemas.microsoft.com/office/drawing/2014/main" id="{BC251B85-D4D1-B74A-81BF-4D8C25B6E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843588"/>
            <a:ext cx="3232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多様な作物の裏庭栽培形態</a:t>
            </a:r>
          </a:p>
        </p:txBody>
      </p:sp>
      <p:sp>
        <p:nvSpPr>
          <p:cNvPr id="466961" name="Text Box 17">
            <a:extLst>
              <a:ext uri="{FF2B5EF4-FFF2-40B4-BE49-F238E27FC236}">
                <a16:creationId xmlns:a16="http://schemas.microsoft.com/office/drawing/2014/main" id="{497AA0E4-CAD4-9A47-82E2-99BEAEE01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648200"/>
            <a:ext cx="23177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油料：ココヤシ</a:t>
            </a:r>
          </a:p>
        </p:txBody>
      </p:sp>
      <p:sp>
        <p:nvSpPr>
          <p:cNvPr id="466962" name="Text Box 18">
            <a:extLst>
              <a:ext uri="{FF2B5EF4-FFF2-40B4-BE49-F238E27FC236}">
                <a16:creationId xmlns:a16="http://schemas.microsoft.com/office/drawing/2014/main" id="{0A94D9E5-D99F-C647-ABED-EE7967CC5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640263"/>
            <a:ext cx="3536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炭水化物源：サトウキビ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66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66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66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66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6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6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66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6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7" grpId="0"/>
      <p:bldP spid="466948" grpId="0"/>
      <p:bldP spid="466949" grpId="0"/>
      <p:bldP spid="466951" grpId="0"/>
      <p:bldP spid="466955" grpId="0"/>
      <p:bldP spid="466957" grpId="0"/>
      <p:bldP spid="466958" grpId="0"/>
      <p:bldP spid="466959" grpId="0"/>
      <p:bldP spid="466960" grpId="0"/>
      <p:bldP spid="466961" grpId="0"/>
      <p:bldP spid="4669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>
            <a:extLst>
              <a:ext uri="{FF2B5EF4-FFF2-40B4-BE49-F238E27FC236}">
                <a16:creationId xmlns:a16="http://schemas.microsoft.com/office/drawing/2014/main" id="{46A1633D-35E3-244B-8EDC-BB3FE2BC5C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(2)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F96E31C-2974-CC44-A175-9CD1A8316465}"/>
              </a:ext>
            </a:extLst>
          </p:cNvPr>
          <p:cNvGrpSpPr>
            <a:grpSpLocks/>
          </p:cNvGrpSpPr>
          <p:nvPr/>
        </p:nvGrpSpPr>
        <p:grpSpPr bwMode="auto">
          <a:xfrm>
            <a:off x="-4763" y="417513"/>
            <a:ext cx="9144001" cy="6164262"/>
            <a:chOff x="-5296" y="417437"/>
            <a:chExt cx="9144000" cy="6164263"/>
          </a:xfrm>
        </p:grpSpPr>
        <p:pic>
          <p:nvPicPr>
            <p:cNvPr id="34822" name="Picture 3">
              <a:extLst>
                <a:ext uri="{FF2B5EF4-FFF2-40B4-BE49-F238E27FC236}">
                  <a16:creationId xmlns:a16="http://schemas.microsoft.com/office/drawing/2014/main" id="{D39CD9F9-3EA1-224C-9CC4-854FAECAB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96" y="417437"/>
              <a:ext cx="9144000" cy="6164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8997" name="Text Box 5">
              <a:extLst>
                <a:ext uri="{FF2B5EF4-FFF2-40B4-BE49-F238E27FC236}">
                  <a16:creationId xmlns:a16="http://schemas.microsoft.com/office/drawing/2014/main" id="{9F9D85E1-F8D4-6246-BDC3-5D5F64F0F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2267" y="5410125"/>
              <a:ext cx="2622550" cy="4572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ja-JP" altLang="en-US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ヒラギノ明朝 Pro W6" panose="02020300000000000000" pitchFamily="18" charset="-128"/>
                </a:rPr>
                <a:t>キッチンガーデン</a:t>
              </a:r>
            </a:p>
          </p:txBody>
        </p:sp>
      </p:grpSp>
      <p:sp>
        <p:nvSpPr>
          <p:cNvPr id="468998" name="Text Box 6">
            <a:extLst>
              <a:ext uri="{FF2B5EF4-FFF2-40B4-BE49-F238E27FC236}">
                <a16:creationId xmlns:a16="http://schemas.microsoft.com/office/drawing/2014/main" id="{C8D46C22-CF76-774C-96E8-7B3AFBECE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5378450"/>
            <a:ext cx="26733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最古の農耕形態</a:t>
            </a:r>
          </a:p>
        </p:txBody>
      </p:sp>
      <p:pic>
        <p:nvPicPr>
          <p:cNvPr id="468999" name="Picture 7">
            <a:extLst>
              <a:ext uri="{FF2B5EF4-FFF2-40B4-BE49-F238E27FC236}">
                <a16:creationId xmlns:a16="http://schemas.microsoft.com/office/drawing/2014/main" id="{2DD5D263-3B1B-914A-8F12-2943B308E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4925"/>
            <a:ext cx="9144000" cy="68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9000" name="Text Box 8">
            <a:extLst>
              <a:ext uri="{FF2B5EF4-FFF2-40B4-BE49-F238E27FC236}">
                <a16:creationId xmlns:a16="http://schemas.microsoft.com/office/drawing/2014/main" id="{150418AD-BFCA-0C48-A380-EE3A528A0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89650"/>
            <a:ext cx="44513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根菜農耕の農具は掘り棒一本！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8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8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8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8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8" grpId="0"/>
      <p:bldP spid="4690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>
            <a:extLst>
              <a:ext uri="{FF2B5EF4-FFF2-40B4-BE49-F238E27FC236}">
                <a16:creationId xmlns:a16="http://schemas.microsoft.com/office/drawing/2014/main" id="{E43EDA88-A367-2C45-879E-C9FBA5EAEA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(3)</a:t>
            </a:r>
          </a:p>
        </p:txBody>
      </p:sp>
      <p:pic>
        <p:nvPicPr>
          <p:cNvPr id="36866" name="Picture 5">
            <a:extLst>
              <a:ext uri="{FF2B5EF4-FFF2-40B4-BE49-F238E27FC236}">
                <a16:creationId xmlns:a16="http://schemas.microsoft.com/office/drawing/2014/main" id="{23366984-AFF9-F547-A9E0-BD0872BC3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56075"/>
            <a:ext cx="3048000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6">
            <a:extLst>
              <a:ext uri="{FF2B5EF4-FFF2-40B4-BE49-F238E27FC236}">
                <a16:creationId xmlns:a16="http://schemas.microsoft.com/office/drawing/2014/main" id="{5BF20E1E-EC10-834F-8457-0634EAB1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14800"/>
            <a:ext cx="18891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47" name="Text Box 7">
            <a:extLst>
              <a:ext uri="{FF2B5EF4-FFF2-40B4-BE49-F238E27FC236}">
                <a16:creationId xmlns:a16="http://schemas.microsoft.com/office/drawing/2014/main" id="{1D3577B4-0E27-4048-B89A-81B76FA40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096000"/>
            <a:ext cx="237172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Artocarpus altilis</a:t>
            </a:r>
          </a:p>
        </p:txBody>
      </p:sp>
      <p:pic>
        <p:nvPicPr>
          <p:cNvPr id="36869" name="Picture 8">
            <a:extLst>
              <a:ext uri="{FF2B5EF4-FFF2-40B4-BE49-F238E27FC236}">
                <a16:creationId xmlns:a16="http://schemas.microsoft.com/office/drawing/2014/main" id="{E576A880-0B44-9E46-A077-745A876C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3505200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10">
            <a:extLst>
              <a:ext uri="{FF2B5EF4-FFF2-40B4-BE49-F238E27FC236}">
                <a16:creationId xmlns:a16="http://schemas.microsoft.com/office/drawing/2014/main" id="{23547849-1CE4-EC49-B98B-4B7AE61E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6988"/>
            <a:ext cx="3759200" cy="251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51" name="Text Box 11">
            <a:extLst>
              <a:ext uri="{FF2B5EF4-FFF2-40B4-BE49-F238E27FC236}">
                <a16:creationId xmlns:a16="http://schemas.microsoft.com/office/drawing/2014/main" id="{05E0BD76-9BD7-F146-B17B-40F9554E7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657600"/>
            <a:ext cx="32512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Artocarpus odorassimus</a:t>
            </a:r>
          </a:p>
        </p:txBody>
      </p:sp>
      <p:sp>
        <p:nvSpPr>
          <p:cNvPr id="471052" name="Text Box 12">
            <a:extLst>
              <a:ext uri="{FF2B5EF4-FFF2-40B4-BE49-F238E27FC236}">
                <a16:creationId xmlns:a16="http://schemas.microsoft.com/office/drawing/2014/main" id="{F663AF52-642A-B149-894E-E17D210A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334000"/>
            <a:ext cx="14033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パンノキ</a:t>
            </a:r>
          </a:p>
        </p:txBody>
      </p:sp>
      <p:pic>
        <p:nvPicPr>
          <p:cNvPr id="471053" name="Picture 13">
            <a:extLst>
              <a:ext uri="{FF2B5EF4-FFF2-40B4-BE49-F238E27FC236}">
                <a16:creationId xmlns:a16="http://schemas.microsoft.com/office/drawing/2014/main" id="{12862903-D235-C74E-ADE2-7692048D4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>
            <a:extLst>
              <a:ext uri="{FF2B5EF4-FFF2-40B4-BE49-F238E27FC236}">
                <a16:creationId xmlns:a16="http://schemas.microsoft.com/office/drawing/2014/main" id="{730221CB-65A4-004B-89DC-F696524CB6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(4)</a:t>
            </a:r>
          </a:p>
        </p:txBody>
      </p:sp>
      <p:sp>
        <p:nvSpPr>
          <p:cNvPr id="38914" name="Text Box 5">
            <a:extLst>
              <a:ext uri="{FF2B5EF4-FFF2-40B4-BE49-F238E27FC236}">
                <a16:creationId xmlns:a16="http://schemas.microsoft.com/office/drawing/2014/main" id="{E43F2D03-69F1-274B-BC34-65F55DCF5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24701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18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バナナの起源と伝播図</a:t>
            </a:r>
          </a:p>
        </p:txBody>
      </p:sp>
      <p:pic>
        <p:nvPicPr>
          <p:cNvPr id="38915" name="Picture 6">
            <a:extLst>
              <a:ext uri="{FF2B5EF4-FFF2-40B4-BE49-F238E27FC236}">
                <a16:creationId xmlns:a16="http://schemas.microsoft.com/office/drawing/2014/main" id="{F1391101-047F-6A4D-A02A-B634F0AEE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28775"/>
            <a:ext cx="76200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>
            <a:extLst>
              <a:ext uri="{FF2B5EF4-FFF2-40B4-BE49-F238E27FC236}">
                <a16:creationId xmlns:a16="http://schemas.microsoft.com/office/drawing/2014/main" id="{9EFB5562-F22B-EE40-B84B-938CA923E5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根菜農耕文化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(5)</a:t>
            </a:r>
          </a:p>
        </p:txBody>
      </p:sp>
      <p:sp>
        <p:nvSpPr>
          <p:cNvPr id="40962" name="Text Box 3">
            <a:extLst>
              <a:ext uri="{FF2B5EF4-FFF2-40B4-BE49-F238E27FC236}">
                <a16:creationId xmlns:a16="http://schemas.microsoft.com/office/drawing/2014/main" id="{9DCBB26B-956D-3544-85B3-421D329F6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200"/>
            <a:ext cx="2698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sz="1800">
                <a:solidFill>
                  <a:srgbClr val="FFFF00"/>
                </a:solidFill>
                <a:latin typeface="Arial" panose="020B0604020202020204" pitchFamily="34" charset="0"/>
                <a:ea typeface="ヒラギノ明朝 Pro W6" panose="02020300000000000000" pitchFamily="18" charset="-128"/>
              </a:rPr>
              <a:t>栽培バナナの起源と進化</a:t>
            </a:r>
          </a:p>
        </p:txBody>
      </p:sp>
      <p:pic>
        <p:nvPicPr>
          <p:cNvPr id="40963" name="Picture 5">
            <a:extLst>
              <a:ext uri="{FF2B5EF4-FFF2-40B4-BE49-F238E27FC236}">
                <a16:creationId xmlns:a16="http://schemas.microsoft.com/office/drawing/2014/main" id="{1A995571-EC51-374B-A74D-A5B69E61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69988"/>
            <a:ext cx="401796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26" name="Picture 6">
            <a:extLst>
              <a:ext uri="{FF2B5EF4-FFF2-40B4-BE49-F238E27FC236}">
                <a16:creationId xmlns:a16="http://schemas.microsoft.com/office/drawing/2014/main" id="{63B75359-B855-B84E-9BEB-A36B68EE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67811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27" name="Picture 7">
            <a:extLst>
              <a:ext uri="{FF2B5EF4-FFF2-40B4-BE49-F238E27FC236}">
                <a16:creationId xmlns:a16="http://schemas.microsoft.com/office/drawing/2014/main" id="{D8CC13EE-6C0C-444E-8D98-172EBFF8D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581400"/>
            <a:ext cx="24574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28" name="Text Box 8">
            <a:extLst>
              <a:ext uri="{FF2B5EF4-FFF2-40B4-BE49-F238E27FC236}">
                <a16:creationId xmlns:a16="http://schemas.microsoft.com/office/drawing/2014/main" id="{3D4AF654-066C-E24D-B892-B739D7B73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200400"/>
            <a:ext cx="2068513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Musa balbisinana</a:t>
            </a:r>
          </a:p>
        </p:txBody>
      </p:sp>
      <p:sp>
        <p:nvSpPr>
          <p:cNvPr id="491529" name="Text Box 9">
            <a:extLst>
              <a:ext uri="{FF2B5EF4-FFF2-40B4-BE49-F238E27FC236}">
                <a16:creationId xmlns:a16="http://schemas.microsoft.com/office/drawing/2014/main" id="{29B06229-8AB0-2742-BE2B-390826096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53000"/>
            <a:ext cx="19558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Musa acuminata</a:t>
            </a:r>
          </a:p>
        </p:txBody>
      </p:sp>
      <p:pic>
        <p:nvPicPr>
          <p:cNvPr id="491530" name="Picture 10">
            <a:extLst>
              <a:ext uri="{FF2B5EF4-FFF2-40B4-BE49-F238E27FC236}">
                <a16:creationId xmlns:a16="http://schemas.microsoft.com/office/drawing/2014/main" id="{CF44B871-2AAF-0C43-A219-84ED2D7F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4914900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8" grpId="0" animBg="1"/>
      <p:bldP spid="491529" grpId="0" animBg="1"/>
    </p:bldLst>
  </p:timing>
</p:sld>
</file>

<file path=ppt/theme/theme1.xml><?xml version="1.0" encoding="utf-8"?>
<a:theme xmlns:a="http://schemas.openxmlformats.org/drawingml/2006/main" name="Chute">
  <a:themeElements>
    <a:clrScheme name="">
      <a:dk1>
        <a:srgbClr val="003366"/>
      </a:dk1>
      <a:lt1>
        <a:srgbClr val="FFFFFF"/>
      </a:lt1>
      <a:dk2>
        <a:srgbClr val="51ABD0"/>
      </a:dk2>
      <a:lt2>
        <a:srgbClr val="FFFFFF"/>
      </a:lt2>
      <a:accent1>
        <a:srgbClr val="9966FF"/>
      </a:accent1>
      <a:accent2>
        <a:srgbClr val="00CC66"/>
      </a:accent2>
      <a:accent3>
        <a:srgbClr val="B3D2E4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hute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ute 1">
        <a:dk1>
          <a:srgbClr val="000000"/>
        </a:dk1>
        <a:lt1>
          <a:srgbClr val="FFFFFF"/>
        </a:lt1>
        <a:dk2>
          <a:srgbClr val="51ABD0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3D2E4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2">
        <a:dk1>
          <a:srgbClr val="010199"/>
        </a:dk1>
        <a:lt1>
          <a:srgbClr val="FFFFFF"/>
        </a:lt1>
        <a:dk2>
          <a:srgbClr val="51ABD0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B3D2E4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585</Words>
  <Application>Microsoft Macintosh PowerPoint</Application>
  <PresentationFormat>画面に合わせる (4:3)</PresentationFormat>
  <Paragraphs>131</Paragraphs>
  <Slides>23</Slides>
  <Notes>23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1" baseType="lpstr">
      <vt:lpstr>Hiragino Mincho ProN W3</vt:lpstr>
      <vt:lpstr>MS Gothic</vt:lpstr>
      <vt:lpstr>ヒラギノ明朝 Pro W6</vt:lpstr>
      <vt:lpstr>Arial</vt:lpstr>
      <vt:lpstr>Tahoma</vt:lpstr>
      <vt:lpstr>Times New Roman</vt:lpstr>
      <vt:lpstr>Wingdings</vt:lpstr>
      <vt:lpstr>Chute</vt:lpstr>
      <vt:lpstr>民 族 植 物 学９</vt:lpstr>
      <vt:lpstr>PowerPoint プレゼンテーション</vt:lpstr>
      <vt:lpstr>農耕文化の起源</vt:lpstr>
      <vt:lpstr>世界の四大農耕文化</vt:lpstr>
      <vt:lpstr>根菜農耕文化(1)</vt:lpstr>
      <vt:lpstr>根菜農耕文化(2)</vt:lpstr>
      <vt:lpstr>根菜農耕文化(3)</vt:lpstr>
      <vt:lpstr>根菜農耕文化(4)</vt:lpstr>
      <vt:lpstr>根菜農耕文化(5)</vt:lpstr>
      <vt:lpstr>根菜農耕文化(6)</vt:lpstr>
      <vt:lpstr>根菜農耕文化(7)</vt:lpstr>
      <vt:lpstr>根菜農耕文化(8)</vt:lpstr>
      <vt:lpstr>根菜農耕文化(9)</vt:lpstr>
      <vt:lpstr>根菜農耕文化(10)</vt:lpstr>
      <vt:lpstr>根菜農耕文化(11)</vt:lpstr>
      <vt:lpstr>根菜農耕文化(12)</vt:lpstr>
      <vt:lpstr>根菜農耕文化(13)</vt:lpstr>
      <vt:lpstr>根菜農耕文化(14)</vt:lpstr>
      <vt:lpstr>根菜農耕文化(15)</vt:lpstr>
      <vt:lpstr>根菜農耕文化(16)</vt:lpstr>
      <vt:lpstr>根菜農耕文化(17)</vt:lpstr>
      <vt:lpstr>根菜農耕文化(18)</vt:lpstr>
      <vt:lpstr>根菜農耕文化(19)</vt:lpstr>
    </vt:vector>
  </TitlesOfParts>
  <Company>帝京大学薬学部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薬 用 植 物 学</dc:title>
  <cp:lastModifiedBy>木下 いづみ</cp:lastModifiedBy>
  <cp:revision>171</cp:revision>
  <dcterms:modified xsi:type="dcterms:W3CDTF">2021-02-08T12:14:30Z</dcterms:modified>
</cp:coreProperties>
</file>