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0"/>
  </p:notesMasterIdLst>
  <p:sldIdLst>
    <p:sldId id="404" r:id="rId2"/>
    <p:sldId id="419" r:id="rId3"/>
    <p:sldId id="420" r:id="rId4"/>
    <p:sldId id="417" r:id="rId5"/>
    <p:sldId id="416" r:id="rId6"/>
    <p:sldId id="418" r:id="rId7"/>
    <p:sldId id="436" r:id="rId8"/>
    <p:sldId id="440" r:id="rId9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 autoAdjust="0"/>
    <p:restoredTop sz="94674"/>
  </p:normalViewPr>
  <p:slideViewPr>
    <p:cSldViewPr>
      <p:cViewPr varScale="1">
        <p:scale>
          <a:sx n="124" d="100"/>
          <a:sy n="124" d="100"/>
        </p:scale>
        <p:origin x="14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F2A6238-B39B-8E4D-8191-C9C44E2903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7AFA386-BDEF-B245-A99A-5AB20EAAFD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BCF053B-7DE5-9A43-B884-7CB50F64F6C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B50654A6-75CF-6A43-A8B7-AAEA04294F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6F1A35C7-A9CA-454B-9FE2-1C270691CA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F5C9AFAE-3CF8-7F42-8145-D378F9A62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067EA30D-2EDE-5B45-9A97-2459765D96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DD80498A-A9F7-D344-9723-5FBDE0515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1ACF32-8360-D145-A107-5125DBF5DB41}" type="slidenum">
              <a:rPr lang="en-US" altLang="ja-JP" b="0" smtClean="0"/>
              <a:pPr/>
              <a:t>1</a:t>
            </a:fld>
            <a:endParaRPr lang="en-US" altLang="ja-JP" b="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6DBBECEF-7F55-1C47-8832-43AEF9913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F06001D-FA75-7844-B5AD-1DFC3B031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441C937F-19EE-6E45-93D3-A4313BD60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D4A157-9489-6B45-AC92-57751DF9C905}" type="slidenum">
              <a:rPr lang="en-US" altLang="ja-JP" b="0" smtClean="0"/>
              <a:pPr/>
              <a:t>2</a:t>
            </a:fld>
            <a:endParaRPr lang="en-US" altLang="ja-JP" b="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5E88463-37DC-B546-90C1-8C93D356D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EB0F993-EA5E-2542-A7F8-48D72380A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F5E7FF15-E7B1-5342-9BF4-031B8323B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EE9642-E303-2D40-800F-A8807181E6E2}" type="slidenum">
              <a:rPr lang="en-US" altLang="ja-JP" b="0" smtClean="0"/>
              <a:pPr/>
              <a:t>3</a:t>
            </a:fld>
            <a:endParaRPr lang="en-US" altLang="ja-JP" b="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F5455BD-F926-5448-B328-DAA424F1B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5EB053E-626A-6B40-B269-4A3E0DB77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A7629AFF-C61A-2244-B700-8CE8AE05D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B40856-715E-3C4F-8379-FE7AB7198647}" type="slidenum">
              <a:rPr lang="en-US" altLang="ja-JP" b="0" smtClean="0"/>
              <a:pPr/>
              <a:t>4</a:t>
            </a:fld>
            <a:endParaRPr lang="en-US" altLang="ja-JP" b="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F19B7109-E305-FA4C-B18A-AE1F09B1F9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6AA1538-187B-C547-9580-8C539E727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A55613D1-289A-6A4A-AF26-24ECC27A5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979C7-D90A-A743-8A3A-98EA440DB4F1}" type="slidenum">
              <a:rPr lang="en-US" altLang="ja-JP" b="0" smtClean="0"/>
              <a:pPr/>
              <a:t>5</a:t>
            </a:fld>
            <a:endParaRPr lang="en-US" altLang="ja-JP" b="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2F5B4210-2082-0E4E-A190-CD1350142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F3EB4D6-EF7B-A346-909F-12448B277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4C40EF23-2787-9F4E-AEAD-CEB67B881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0E638-DCDF-A046-8476-8F0B1656A65D}" type="slidenum">
              <a:rPr lang="en-US" altLang="ja-JP" b="0" smtClean="0"/>
              <a:pPr/>
              <a:t>6</a:t>
            </a:fld>
            <a:endParaRPr lang="en-US" altLang="ja-JP" b="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A01401A-A576-5848-BA05-7137AFCEE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FA488B1F-3578-5240-9653-126852195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7015BB50-52A6-0244-B9DF-202F3FB68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38893D-2BF4-3349-9B35-2778F6F9BA6D}" type="slidenum">
              <a:rPr lang="en-US" altLang="ja-JP" b="0" smtClean="0"/>
              <a:pPr/>
              <a:t>7</a:t>
            </a:fld>
            <a:endParaRPr lang="en-US" altLang="ja-JP" b="0"/>
          </a:p>
        </p:txBody>
      </p:sp>
      <p:sp>
        <p:nvSpPr>
          <p:cNvPr id="84994" name="Rectangle 1026">
            <a:extLst>
              <a:ext uri="{FF2B5EF4-FFF2-40B4-BE49-F238E27FC236}">
                <a16:creationId xmlns:a16="http://schemas.microsoft.com/office/drawing/2014/main" id="{74DFD818-5F96-9D44-AC9D-E1B7AAA9AE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>
            <a:extLst>
              <a:ext uri="{FF2B5EF4-FFF2-40B4-BE49-F238E27FC236}">
                <a16:creationId xmlns:a16="http://schemas.microsoft.com/office/drawing/2014/main" id="{BC9E0070-8EDF-A24D-86D3-C8F32D653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146FE9C9-F610-D046-8E5B-9CB15F2C6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14B4E9-C246-5446-8D8A-EC3F4419BF65}" type="slidenum">
              <a:rPr lang="en-US" altLang="ja-JP" b="0" smtClean="0"/>
              <a:pPr/>
              <a:t>8</a:t>
            </a:fld>
            <a:endParaRPr lang="en-US" altLang="ja-JP" b="0"/>
          </a:p>
        </p:txBody>
      </p:sp>
      <p:sp>
        <p:nvSpPr>
          <p:cNvPr id="87042" name="Rectangle 1026">
            <a:extLst>
              <a:ext uri="{FF2B5EF4-FFF2-40B4-BE49-F238E27FC236}">
                <a16:creationId xmlns:a16="http://schemas.microsoft.com/office/drawing/2014/main" id="{C7D18B36-218B-084E-8F4B-1D92161B4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>
            <a:extLst>
              <a:ext uri="{FF2B5EF4-FFF2-40B4-BE49-F238E27FC236}">
                <a16:creationId xmlns:a16="http://schemas.microsoft.com/office/drawing/2014/main" id="{ECEA2E11-45DF-F544-A427-2936AAC11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752A41-9C4F-FD47-8743-26276D775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DC3003-E643-A443-94B6-8F5D768D4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695677-5081-BB41-A66C-06D988DCD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ABCE8-CDBA-844E-A2CC-7AB0EA9F3F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451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D0B88E-0200-EF42-B746-A199E2C0A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29B069-A88D-FF4F-AF5B-56A529D7B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B98F17-C462-2E4F-9BE2-C877A95EC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467E-3209-7E48-BA69-C1F0BA9DE2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164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631C79-48F0-344F-876D-02B27EFC5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98785B-BCBE-AC41-8116-A15891F89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62ABE-5AEE-0B49-A37B-97F6A9494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6F14-8463-A449-B3AA-AD4C64919D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729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4A962-73B7-A046-8AE5-41C13DCE9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2E1FF3-507A-2749-A63F-70C2C86951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0B876-338D-714F-988B-ADCBD2801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69A0C-3866-8F4F-9B67-EC3BB59983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60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A5BD7B-BAD3-314C-A9EA-26B61EAF8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3D12E6-6287-C841-B87F-D124F79A5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73E71F-39A9-A543-BF8A-A21784461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C49D2-25D9-A140-9A7D-FFC69EC380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582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51988-C577-EB42-981E-385AABD6F0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325286-45CE-8C43-9A20-60AAF5748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A60CFD-1262-8E49-AA4E-AE3230AD8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81E1-49E7-1647-86F3-4480760190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666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31F8FF-167E-AE4D-86CB-3DB31D573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0535E0-4AD6-824E-AAB7-098A7F43B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85BAE9-E5BE-764E-97E4-80F3367EC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111B3-701A-3F4B-81AB-6118D2ED82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4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2AE2F2-DE30-BD43-A5B3-FD1A037EC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85AA09-DD47-4B44-B5C5-62BAA54E2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62A250-1EAB-AC4C-87AB-A001A78DC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3CA3-3F94-FA44-A19E-B5B61911ED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456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D6C857-91D1-9940-A05D-006849CFC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328329-FCAC-ED44-B689-2932236F5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4DE422-30EA-EA4E-B290-A106B31A2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F732-FA4E-1445-91D7-B413939314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875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9B4485-AFD9-5848-9E87-112BB1289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B8FCA-A888-154B-B310-9B1E2A5B1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4F229-B412-C749-A376-2D993ED42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04A1-29DF-4E4B-9BF5-C7A2571AFA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969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1188A-C89F-3E46-973B-49468555A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12E74-32CE-934D-A6AD-EA9BA5331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81287-CA8E-5341-8AE7-9227EB10D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3916-FEF4-8C43-8E6E-E80A6CBCF2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266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1955C7-8194-6149-8DC5-B7A9E00BC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C04045-D4F7-C94F-9261-74E2DFEEE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CB1CA982-980C-E046-B0BE-EE4BF8FADB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b="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A9D2BDFB-0A8A-974B-B1C5-97EB8FC19E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b="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B9E856F5-D0BC-DA42-86F2-437B27AFB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b="0">
                <a:latin typeface="+mn-lt"/>
              </a:defRPr>
            </a:lvl1pPr>
          </a:lstStyle>
          <a:p>
            <a:pPr>
              <a:defRPr/>
            </a:pPr>
            <a:fld id="{2099520B-38B8-9848-8D26-C029B6BBF2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s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E3DE78EB-822A-4544-B9D4-9E00207D4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地中海農耕文化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(1)</a:t>
            </a:r>
          </a:p>
        </p:txBody>
      </p:sp>
      <p:sp>
        <p:nvSpPr>
          <p:cNvPr id="393235" name="Text Box 19">
            <a:extLst>
              <a:ext uri="{FF2B5EF4-FFF2-40B4-BE49-F238E27FC236}">
                <a16:creationId xmlns:a16="http://schemas.microsoft.com/office/drawing/2014/main" id="{A90D8AF9-D66B-8C4E-B71C-9AE725359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36700"/>
            <a:ext cx="3740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大麦、小麦の栽培化</a:t>
            </a:r>
          </a:p>
        </p:txBody>
      </p:sp>
      <p:sp>
        <p:nvSpPr>
          <p:cNvPr id="393237" name="Text Box 21">
            <a:extLst>
              <a:ext uri="{FF2B5EF4-FFF2-40B4-BE49-F238E27FC236}">
                <a16:creationId xmlns:a16="http://schemas.microsoft.com/office/drawing/2014/main" id="{82DC5A09-44DA-7243-84E8-40E1193B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24088"/>
            <a:ext cx="4756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地中海気候に最適化した農耕文化</a:t>
            </a:r>
          </a:p>
        </p:txBody>
      </p:sp>
      <p:sp>
        <p:nvSpPr>
          <p:cNvPr id="393238" name="Text Box 22">
            <a:extLst>
              <a:ext uri="{FF2B5EF4-FFF2-40B4-BE49-F238E27FC236}">
                <a16:creationId xmlns:a16="http://schemas.microsoft.com/office/drawing/2014/main" id="{71CB52B1-4880-4044-8F31-3A913368E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763838"/>
            <a:ext cx="4756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粗放農業　</a:t>
            </a: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ゴシック" panose="020B0609070205080204" pitchFamily="49" charset="-128"/>
              </a:rPr>
              <a:t>ー</a:t>
            </a: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　家畜を高度に利用</a:t>
            </a:r>
          </a:p>
        </p:txBody>
      </p:sp>
      <p:sp>
        <p:nvSpPr>
          <p:cNvPr id="393239" name="Text Box 23">
            <a:extLst>
              <a:ext uri="{FF2B5EF4-FFF2-40B4-BE49-F238E27FC236}">
                <a16:creationId xmlns:a16="http://schemas.microsoft.com/office/drawing/2014/main" id="{FF8EADDF-E99B-4F49-B8E9-5D595739E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22650"/>
            <a:ext cx="36131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ウシ、ヒツジ、ヤギ、ウマ、ロバ</a:t>
            </a:r>
          </a:p>
        </p:txBody>
      </p:sp>
      <p:sp>
        <p:nvSpPr>
          <p:cNvPr id="393241" name="Text Box 25">
            <a:extLst>
              <a:ext uri="{FF2B5EF4-FFF2-40B4-BE49-F238E27FC236}">
                <a16:creationId xmlns:a16="http://schemas.microsoft.com/office/drawing/2014/main" id="{6A48D259-3A70-CB4E-91ED-3ACF5818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3232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麦類は連作が</a:t>
            </a: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できない</a:t>
            </a:r>
            <a:endParaRPr lang="ja-JP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393242" name="Text Box 26">
            <a:extLst>
              <a:ext uri="{FF2B5EF4-FFF2-40B4-BE49-F238E27FC236}">
                <a16:creationId xmlns:a16="http://schemas.microsoft.com/office/drawing/2014/main" id="{3CF55A93-CE5F-9643-A035-836742EB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10000"/>
            <a:ext cx="26987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雑草取りの負担が少ない</a:t>
            </a:r>
          </a:p>
        </p:txBody>
      </p:sp>
      <p:sp>
        <p:nvSpPr>
          <p:cNvPr id="393243" name="Text Box 27">
            <a:extLst>
              <a:ext uri="{FF2B5EF4-FFF2-40B4-BE49-F238E27FC236}">
                <a16:creationId xmlns:a16="http://schemas.microsoft.com/office/drawing/2014/main" id="{F8CAFFF3-D116-D648-9E35-F7608944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19600"/>
            <a:ext cx="4756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他の農耕文化に比べて格段に負担が軽い</a:t>
            </a:r>
          </a:p>
        </p:txBody>
      </p:sp>
      <p:sp>
        <p:nvSpPr>
          <p:cNvPr id="393244" name="Text Box 28">
            <a:extLst>
              <a:ext uri="{FF2B5EF4-FFF2-40B4-BE49-F238E27FC236}">
                <a16:creationId xmlns:a16="http://schemas.microsoft.com/office/drawing/2014/main" id="{073AEE17-1523-F84C-B30E-7C04F91B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5629275"/>
            <a:ext cx="2470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休耕地：牧畜に利用</a:t>
            </a:r>
          </a:p>
        </p:txBody>
      </p:sp>
      <p:sp>
        <p:nvSpPr>
          <p:cNvPr id="393245" name="Text Box 29">
            <a:extLst>
              <a:ext uri="{FF2B5EF4-FFF2-40B4-BE49-F238E27FC236}">
                <a16:creationId xmlns:a16="http://schemas.microsoft.com/office/drawing/2014/main" id="{922D6539-094F-BC4F-95F5-1B61BCFBB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133600"/>
            <a:ext cx="12001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冬：多雨</a:t>
            </a:r>
          </a:p>
          <a:p>
            <a:pPr eaLnBrk="1" hangingPunct="1"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夏：乾燥</a:t>
            </a:r>
          </a:p>
        </p:txBody>
      </p:sp>
      <p:sp>
        <p:nvSpPr>
          <p:cNvPr id="393246" name="Text Box 30">
            <a:extLst>
              <a:ext uri="{FF2B5EF4-FFF2-40B4-BE49-F238E27FC236}">
                <a16:creationId xmlns:a16="http://schemas.microsoft.com/office/drawing/2014/main" id="{587B942B-C1CC-974B-8E21-8578061C3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029200"/>
            <a:ext cx="2470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広大な農地が必要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35" grpId="0"/>
      <p:bldP spid="393237" grpId="0"/>
      <p:bldP spid="393238" grpId="0"/>
      <p:bldP spid="393239" grpId="0"/>
      <p:bldP spid="393241" grpId="0"/>
      <p:bldP spid="393242" grpId="0"/>
      <p:bldP spid="393243" grpId="0"/>
      <p:bldP spid="393244" grpId="0"/>
      <p:bldP spid="393245" grpId="0"/>
      <p:bldP spid="3932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>
            <a:extLst>
              <a:ext uri="{FF2B5EF4-FFF2-40B4-BE49-F238E27FC236}">
                <a16:creationId xmlns:a16="http://schemas.microsoft.com/office/drawing/2014/main" id="{8DCBAB86-F072-0448-AE2E-80DD8F903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地中海農耕文化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(2)</a:t>
            </a:r>
          </a:p>
        </p:txBody>
      </p:sp>
      <p:pic>
        <p:nvPicPr>
          <p:cNvPr id="73730" name="Picture 14">
            <a:extLst>
              <a:ext uri="{FF2B5EF4-FFF2-40B4-BE49-F238E27FC236}">
                <a16:creationId xmlns:a16="http://schemas.microsoft.com/office/drawing/2014/main" id="{93FB4595-845B-CF47-9555-5B0094F10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15">
            <a:extLst>
              <a:ext uri="{FF2B5EF4-FFF2-40B4-BE49-F238E27FC236}">
                <a16:creationId xmlns:a16="http://schemas.microsoft.com/office/drawing/2014/main" id="{D46F655E-C681-EB4F-9665-62E20D3A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63913"/>
            <a:ext cx="7010400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id="{63B509E8-3FD5-C34B-AEDE-8D6EB51D5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地中海農耕文化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(3)</a:t>
            </a:r>
          </a:p>
        </p:txBody>
      </p:sp>
      <p:pic>
        <p:nvPicPr>
          <p:cNvPr id="75778" name="Picture 3">
            <a:extLst>
              <a:ext uri="{FF2B5EF4-FFF2-40B4-BE49-F238E27FC236}">
                <a16:creationId xmlns:a16="http://schemas.microsoft.com/office/drawing/2014/main" id="{63723077-2915-434A-97D6-D0B1503A2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51225"/>
            <a:ext cx="5029200" cy="3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4">
            <a:extLst>
              <a:ext uri="{FF2B5EF4-FFF2-40B4-BE49-F238E27FC236}">
                <a16:creationId xmlns:a16="http://schemas.microsoft.com/office/drawing/2014/main" id="{1FAEFE8D-3377-7D4C-AB21-009E4D1D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791200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>
            <a:extLst>
              <a:ext uri="{FF2B5EF4-FFF2-40B4-BE49-F238E27FC236}">
                <a16:creationId xmlns:a16="http://schemas.microsoft.com/office/drawing/2014/main" id="{EA8BD064-FE41-F844-981A-04EA65F37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地中海農耕文化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(4)</a:t>
            </a:r>
          </a:p>
        </p:txBody>
      </p:sp>
      <p:pic>
        <p:nvPicPr>
          <p:cNvPr id="456717" name="Picture 13">
            <a:extLst>
              <a:ext uri="{FF2B5EF4-FFF2-40B4-BE49-F238E27FC236}">
                <a16:creationId xmlns:a16="http://schemas.microsoft.com/office/drawing/2014/main" id="{524223E5-72D7-F445-92E6-227D8B3E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4003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6718" name="Picture 14">
            <a:extLst>
              <a:ext uri="{FF2B5EF4-FFF2-40B4-BE49-F238E27FC236}">
                <a16:creationId xmlns:a16="http://schemas.microsoft.com/office/drawing/2014/main" id="{2DC5C341-5BF4-D942-8C2D-4CAA41C3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23876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6719" name="Text Box 15">
            <a:extLst>
              <a:ext uri="{FF2B5EF4-FFF2-40B4-BE49-F238E27FC236}">
                <a16:creationId xmlns:a16="http://schemas.microsoft.com/office/drawing/2014/main" id="{CAD43E7B-17EA-464D-8E1D-90F6BDF6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71800"/>
            <a:ext cx="1962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野生一粒系小麦</a:t>
            </a:r>
          </a:p>
        </p:txBody>
      </p:sp>
      <p:sp>
        <p:nvSpPr>
          <p:cNvPr id="456720" name="Text Box 16">
            <a:extLst>
              <a:ext uri="{FF2B5EF4-FFF2-40B4-BE49-F238E27FC236}">
                <a16:creationId xmlns:a16="http://schemas.microsoft.com/office/drawing/2014/main" id="{8E77C812-7F5E-144C-8018-01025AFCE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71800"/>
            <a:ext cx="1708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クサビコムギ</a:t>
            </a:r>
          </a:p>
        </p:txBody>
      </p:sp>
      <p:pic>
        <p:nvPicPr>
          <p:cNvPr id="456721" name="Picture 17">
            <a:extLst>
              <a:ext uri="{FF2B5EF4-FFF2-40B4-BE49-F238E27FC236}">
                <a16:creationId xmlns:a16="http://schemas.microsoft.com/office/drawing/2014/main" id="{78D1C86C-DC71-F84D-AB16-86F60D751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17145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6722" name="Picture 18">
            <a:extLst>
              <a:ext uri="{FF2B5EF4-FFF2-40B4-BE49-F238E27FC236}">
                <a16:creationId xmlns:a16="http://schemas.microsoft.com/office/drawing/2014/main" id="{E4D9F0A0-CD7B-3F44-B3EF-FEEED0D0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2413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6723" name="Text Box 19">
            <a:extLst>
              <a:ext uri="{FF2B5EF4-FFF2-40B4-BE49-F238E27FC236}">
                <a16:creationId xmlns:a16="http://schemas.microsoft.com/office/drawing/2014/main" id="{BDD01AD9-DF12-2E4C-89DE-2C8C6AE17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257800"/>
            <a:ext cx="1962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栽培一粒系小麦</a:t>
            </a:r>
          </a:p>
        </p:txBody>
      </p:sp>
      <p:sp>
        <p:nvSpPr>
          <p:cNvPr id="456724" name="Text Box 20">
            <a:extLst>
              <a:ext uri="{FF2B5EF4-FFF2-40B4-BE49-F238E27FC236}">
                <a16:creationId xmlns:a16="http://schemas.microsoft.com/office/drawing/2014/main" id="{29C4556F-F838-7E46-8E65-EEE921D99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562600"/>
            <a:ext cx="1962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野生二粒系小麦</a:t>
            </a:r>
          </a:p>
        </p:txBody>
      </p:sp>
      <p:sp>
        <p:nvSpPr>
          <p:cNvPr id="456728" name="Text Box 24">
            <a:extLst>
              <a:ext uri="{FF2B5EF4-FFF2-40B4-BE49-F238E27FC236}">
                <a16:creationId xmlns:a16="http://schemas.microsoft.com/office/drawing/2014/main" id="{5FA9AF94-8E7B-0A47-ABBB-1A6A8B854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3267075"/>
            <a:ext cx="54133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BB</a:t>
            </a:r>
          </a:p>
        </p:txBody>
      </p:sp>
      <p:sp>
        <p:nvSpPr>
          <p:cNvPr id="456729" name="Text Box 25">
            <a:extLst>
              <a:ext uri="{FF2B5EF4-FFF2-40B4-BE49-F238E27FC236}">
                <a16:creationId xmlns:a16="http://schemas.microsoft.com/office/drawing/2014/main" id="{A7A2A6BC-7AA2-2948-A48F-E3417D28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3343275"/>
            <a:ext cx="584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AA</a:t>
            </a:r>
          </a:p>
        </p:txBody>
      </p:sp>
      <p:sp>
        <p:nvSpPr>
          <p:cNvPr id="456730" name="Text Box 26">
            <a:extLst>
              <a:ext uri="{FF2B5EF4-FFF2-40B4-BE49-F238E27FC236}">
                <a16:creationId xmlns:a16="http://schemas.microsoft.com/office/drawing/2014/main" id="{95BBA791-3938-F84E-A370-97CA4B5C9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5553075"/>
            <a:ext cx="584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AA</a:t>
            </a:r>
          </a:p>
        </p:txBody>
      </p:sp>
      <p:sp>
        <p:nvSpPr>
          <p:cNvPr id="456731" name="Text Box 27">
            <a:extLst>
              <a:ext uri="{FF2B5EF4-FFF2-40B4-BE49-F238E27FC236}">
                <a16:creationId xmlns:a16="http://schemas.microsoft.com/office/drawing/2014/main" id="{C101638F-3FD9-554D-A87A-917C52632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943600"/>
            <a:ext cx="13493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AABB</a:t>
            </a:r>
          </a:p>
        </p:txBody>
      </p:sp>
      <p:sp>
        <p:nvSpPr>
          <p:cNvPr id="456732" name="Text Box 28">
            <a:extLst>
              <a:ext uri="{FF2B5EF4-FFF2-40B4-BE49-F238E27FC236}">
                <a16:creationId xmlns:a16="http://schemas.microsoft.com/office/drawing/2014/main" id="{E77CF559-4290-2D40-AF01-691C364B3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1708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野生遺伝子</a:t>
            </a:r>
            <a:endParaRPr lang="ja-JP" altLang="en-US" sz="24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77839" name="Text Box 29">
            <a:extLst>
              <a:ext uri="{FF2B5EF4-FFF2-40B4-BE49-F238E27FC236}">
                <a16:creationId xmlns:a16="http://schemas.microsoft.com/office/drawing/2014/main" id="{DD3B5D74-4F92-7B48-86B8-B2BFEB7BE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784350" cy="36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s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s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s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800">
                <a:solidFill>
                  <a:srgbClr val="FFFF00"/>
                </a:solidFill>
                <a:latin typeface="Arial" panose="020B0604020202020204" pitchFamily="34" charset="0"/>
                <a:ea typeface="ヒラギノ明朝 Pro W6" panose="02020300000000000000" pitchFamily="18" charset="-128"/>
              </a:rPr>
              <a:t>栽培小麦の起源</a:t>
            </a:r>
          </a:p>
        </p:txBody>
      </p:sp>
      <p:sp>
        <p:nvSpPr>
          <p:cNvPr id="456734" name="Text Box 30">
            <a:extLst>
              <a:ext uri="{FF2B5EF4-FFF2-40B4-BE49-F238E27FC236}">
                <a16:creationId xmlns:a16="http://schemas.microsoft.com/office/drawing/2014/main" id="{1CFBEC22-5C4F-EE43-9A8F-3DD4CB2C6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17843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エンマーコムギ</a:t>
            </a:r>
          </a:p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マカロニコムギ</a:t>
            </a:r>
          </a:p>
        </p:txBody>
      </p:sp>
      <p:pic>
        <p:nvPicPr>
          <p:cNvPr id="77841" name="図 2">
            <a:extLst>
              <a:ext uri="{FF2B5EF4-FFF2-40B4-BE49-F238E27FC236}">
                <a16:creationId xmlns:a16="http://schemas.microsoft.com/office/drawing/2014/main" id="{DE8E3F56-833E-2740-9167-54200D5C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57563"/>
            <a:ext cx="2746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8A84249-495C-F047-9C71-683D9DA7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5943600"/>
            <a:ext cx="2746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4DCB821-8B01-F14E-8E68-1EFBE199F42D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2933700"/>
            <a:ext cx="1577975" cy="1039813"/>
            <a:chOff x="4427984" y="2934439"/>
            <a:chExt cx="1576864" cy="1038802"/>
          </a:xfrm>
        </p:grpSpPr>
        <p:pic>
          <p:nvPicPr>
            <p:cNvPr id="77844" name="図 4">
              <a:extLst>
                <a:ext uri="{FF2B5EF4-FFF2-40B4-BE49-F238E27FC236}">
                  <a16:creationId xmlns:a16="http://schemas.microsoft.com/office/drawing/2014/main" id="{2581DC20-C1C3-DA46-9110-E17D2DDF3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934439"/>
              <a:ext cx="1576864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5" name="図 6">
              <a:extLst>
                <a:ext uri="{FF2B5EF4-FFF2-40B4-BE49-F238E27FC236}">
                  <a16:creationId xmlns:a16="http://schemas.microsoft.com/office/drawing/2014/main" id="{C5AA36AA-8A1C-9743-B86F-E1AE7734F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736" y="3110182"/>
              <a:ext cx="863059" cy="86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9" grpId="0"/>
      <p:bldP spid="456720" grpId="0"/>
      <p:bldP spid="456723" grpId="0"/>
      <p:bldP spid="456724" grpId="0"/>
      <p:bldP spid="456728" grpId="0"/>
      <p:bldP spid="456729" grpId="0"/>
      <p:bldP spid="456730" grpId="0"/>
      <p:bldP spid="456731" grpId="0"/>
      <p:bldP spid="456732" grpId="0"/>
      <p:bldP spid="4567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>
            <a:extLst>
              <a:ext uri="{FF2B5EF4-FFF2-40B4-BE49-F238E27FC236}">
                <a16:creationId xmlns:a16="http://schemas.microsoft.com/office/drawing/2014/main" id="{5D344233-E9C5-2642-87A3-0DB6C871C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地中海農耕文化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(5)</a:t>
            </a:r>
          </a:p>
        </p:txBody>
      </p:sp>
      <p:sp>
        <p:nvSpPr>
          <p:cNvPr id="454669" name="Text Box 13">
            <a:extLst>
              <a:ext uri="{FF2B5EF4-FFF2-40B4-BE49-F238E27FC236}">
                <a16:creationId xmlns:a16="http://schemas.microsoft.com/office/drawing/2014/main" id="{873C244A-76F6-5548-9EC9-45B7E8766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0"/>
            <a:ext cx="1962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栽培二粒系小麦</a:t>
            </a:r>
          </a:p>
        </p:txBody>
      </p:sp>
      <p:sp>
        <p:nvSpPr>
          <p:cNvPr id="454670" name="Text Box 14">
            <a:extLst>
              <a:ext uri="{FF2B5EF4-FFF2-40B4-BE49-F238E27FC236}">
                <a16:creationId xmlns:a16="http://schemas.microsoft.com/office/drawing/2014/main" id="{B9AD0F09-6C53-FF46-B975-E4FCB24F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038475"/>
            <a:ext cx="1708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タルホコムギ</a:t>
            </a:r>
          </a:p>
        </p:txBody>
      </p:sp>
      <p:pic>
        <p:nvPicPr>
          <p:cNvPr id="79876" name="Picture 15">
            <a:extLst>
              <a:ext uri="{FF2B5EF4-FFF2-40B4-BE49-F238E27FC236}">
                <a16:creationId xmlns:a16="http://schemas.microsoft.com/office/drawing/2014/main" id="{4A39D1D6-2EEB-0547-9B86-95A29625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23876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72" name="Picture 16">
            <a:extLst>
              <a:ext uri="{FF2B5EF4-FFF2-40B4-BE49-F238E27FC236}">
                <a16:creationId xmlns:a16="http://schemas.microsoft.com/office/drawing/2014/main" id="{1ECD08DF-B5B4-654A-8ADB-11FCCA3F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1282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73" name="Picture 17">
            <a:extLst>
              <a:ext uri="{FF2B5EF4-FFF2-40B4-BE49-F238E27FC236}">
                <a16:creationId xmlns:a16="http://schemas.microsoft.com/office/drawing/2014/main" id="{F97DD049-512F-9C43-A844-78CE3C4B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35941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4674" name="Text Box 18">
            <a:extLst>
              <a:ext uri="{FF2B5EF4-FFF2-40B4-BE49-F238E27FC236}">
                <a16:creationId xmlns:a16="http://schemas.microsoft.com/office/drawing/2014/main" id="{FB2E785C-F816-C944-9CBB-A47004E9A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459538"/>
            <a:ext cx="1962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栽培普通系小麦</a:t>
            </a:r>
          </a:p>
        </p:txBody>
      </p:sp>
      <p:sp>
        <p:nvSpPr>
          <p:cNvPr id="454677" name="Text Box 21">
            <a:extLst>
              <a:ext uri="{FF2B5EF4-FFF2-40B4-BE49-F238E27FC236}">
                <a16:creationId xmlns:a16="http://schemas.microsoft.com/office/drawing/2014/main" id="{479C2A84-329E-A44F-94A1-8B53D364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343275"/>
            <a:ext cx="94138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AABB</a:t>
            </a:r>
          </a:p>
        </p:txBody>
      </p:sp>
      <p:sp>
        <p:nvSpPr>
          <p:cNvPr id="454678" name="Text Box 22">
            <a:extLst>
              <a:ext uri="{FF2B5EF4-FFF2-40B4-BE49-F238E27FC236}">
                <a16:creationId xmlns:a16="http://schemas.microsoft.com/office/drawing/2014/main" id="{7AE9B51C-A2BA-4242-9151-DD12900E4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343275"/>
            <a:ext cx="5889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DD</a:t>
            </a:r>
          </a:p>
        </p:txBody>
      </p:sp>
      <p:sp>
        <p:nvSpPr>
          <p:cNvPr id="454679" name="Text Box 23">
            <a:extLst>
              <a:ext uri="{FF2B5EF4-FFF2-40B4-BE49-F238E27FC236}">
                <a16:creationId xmlns:a16="http://schemas.microsoft.com/office/drawing/2014/main" id="{F0CA0CC4-6173-0B4F-9A14-381D9FC43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38900"/>
            <a:ext cx="1346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AABBDD</a:t>
            </a:r>
          </a:p>
        </p:txBody>
      </p:sp>
      <p:sp>
        <p:nvSpPr>
          <p:cNvPr id="454680" name="Text Box 24">
            <a:extLst>
              <a:ext uri="{FF2B5EF4-FFF2-40B4-BE49-F238E27FC236}">
                <a16:creationId xmlns:a16="http://schemas.microsoft.com/office/drawing/2014/main" id="{D7ADF181-4836-8244-A360-F67A45AC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752600"/>
            <a:ext cx="1708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野生遺伝子</a:t>
            </a:r>
          </a:p>
        </p:txBody>
      </p:sp>
      <p:sp>
        <p:nvSpPr>
          <p:cNvPr id="454682" name="Text Box 26">
            <a:extLst>
              <a:ext uri="{FF2B5EF4-FFF2-40B4-BE49-F238E27FC236}">
                <a16:creationId xmlns:a16="http://schemas.microsoft.com/office/drawing/2014/main" id="{6E71D15D-6ED1-5A48-9F22-1FFFFF85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876800"/>
            <a:ext cx="145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パンコムギ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C3468D7-644B-BF46-B120-549F8887CC2E}"/>
              </a:ext>
            </a:extLst>
          </p:cNvPr>
          <p:cNvGrpSpPr>
            <a:grpSpLocks/>
          </p:cNvGrpSpPr>
          <p:nvPr/>
        </p:nvGrpSpPr>
        <p:grpSpPr bwMode="auto">
          <a:xfrm>
            <a:off x="4160838" y="3146425"/>
            <a:ext cx="1649412" cy="933450"/>
            <a:chOff x="4160046" y="3147139"/>
            <a:chExt cx="1650206" cy="932799"/>
          </a:xfrm>
        </p:grpSpPr>
        <p:pic>
          <p:nvPicPr>
            <p:cNvPr id="79886" name="図 4">
              <a:extLst>
                <a:ext uri="{FF2B5EF4-FFF2-40B4-BE49-F238E27FC236}">
                  <a16:creationId xmlns:a16="http://schemas.microsoft.com/office/drawing/2014/main" id="{819FB7AB-EB44-2C4C-859C-DCD36ED46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046" y="3147139"/>
              <a:ext cx="1650206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7" name="図 6">
              <a:extLst>
                <a:ext uri="{FF2B5EF4-FFF2-40B4-BE49-F238E27FC236}">
                  <a16:creationId xmlns:a16="http://schemas.microsoft.com/office/drawing/2014/main" id="{43769A0A-12CB-FE4C-9F46-857C422BF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356992"/>
              <a:ext cx="254467" cy="72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70" grpId="0"/>
      <p:bldP spid="454674" grpId="0"/>
      <p:bldP spid="454678" grpId="0"/>
      <p:bldP spid="454679" grpId="0"/>
      <p:bldP spid="454680" grpId="0"/>
      <p:bldP spid="4546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id="{68645082-B282-8545-A2B4-5E5CDB15E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地中海農耕文化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(6)</a:t>
            </a:r>
          </a:p>
        </p:txBody>
      </p:sp>
      <p:pic>
        <p:nvPicPr>
          <p:cNvPr id="81922" name="Picture 15">
            <a:extLst>
              <a:ext uri="{FF2B5EF4-FFF2-40B4-BE49-F238E27FC236}">
                <a16:creationId xmlns:a16="http://schemas.microsoft.com/office/drawing/2014/main" id="{C75D2968-A639-D24A-82A2-336FD0E5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9850"/>
            <a:ext cx="7391400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C7EE18-A6D4-044D-A62D-7EBD7F8B39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76C107-0A09-2E4F-8220-F949D292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97666" name="Rectangle 1026">
            <a:extLst>
              <a:ext uri="{FF2B5EF4-FFF2-40B4-BE49-F238E27FC236}">
                <a16:creationId xmlns:a16="http://schemas.microsoft.com/office/drawing/2014/main" id="{5EDAD762-7FAE-084C-A0B1-AF8EBFF51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地中海農耕文化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(7)</a:t>
            </a:r>
          </a:p>
        </p:txBody>
      </p:sp>
      <p:pic>
        <p:nvPicPr>
          <p:cNvPr id="83972" name="Picture 1028">
            <a:extLst>
              <a:ext uri="{FF2B5EF4-FFF2-40B4-BE49-F238E27FC236}">
                <a16:creationId xmlns:a16="http://schemas.microsoft.com/office/drawing/2014/main" id="{95E95F55-9859-874F-ACB9-0FACEA88A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89050"/>
            <a:ext cx="76962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1026">
            <a:extLst>
              <a:ext uri="{FF2B5EF4-FFF2-40B4-BE49-F238E27FC236}">
                <a16:creationId xmlns:a16="http://schemas.microsoft.com/office/drawing/2014/main" id="{47AFE711-7619-0D47-BA6D-4F8D9587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地中海農耕文化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(8)</a:t>
            </a:r>
          </a:p>
        </p:txBody>
      </p:sp>
      <p:sp>
        <p:nvSpPr>
          <p:cNvPr id="505859" name="Text Box 1027">
            <a:extLst>
              <a:ext uri="{FF2B5EF4-FFF2-40B4-BE49-F238E27FC236}">
                <a16:creationId xmlns:a16="http://schemas.microsoft.com/office/drawing/2014/main" id="{1882D71D-2853-7642-8FC4-ACD14AB47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36700"/>
            <a:ext cx="40957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地中海農耕文化の特徴</a:t>
            </a:r>
          </a:p>
        </p:txBody>
      </p:sp>
      <p:sp>
        <p:nvSpPr>
          <p:cNvPr id="505860" name="Text Box 1028">
            <a:extLst>
              <a:ext uri="{FF2B5EF4-FFF2-40B4-BE49-F238E27FC236}">
                <a16:creationId xmlns:a16="http://schemas.microsoft.com/office/drawing/2014/main" id="{49DC5CD9-EF26-9B48-A748-6840C11B4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24088"/>
            <a:ext cx="353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穀類：オオムギ、コムギ</a:t>
            </a:r>
          </a:p>
        </p:txBody>
      </p:sp>
      <p:sp>
        <p:nvSpPr>
          <p:cNvPr id="505861" name="Text Box 1029">
            <a:extLst>
              <a:ext uri="{FF2B5EF4-FFF2-40B4-BE49-F238E27FC236}">
                <a16:creationId xmlns:a16="http://schemas.microsoft.com/office/drawing/2014/main" id="{229C97A9-FF7D-554B-8744-DAAA12FF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757488"/>
            <a:ext cx="353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雑草取りの負担が少ない</a:t>
            </a:r>
          </a:p>
        </p:txBody>
      </p:sp>
      <p:sp>
        <p:nvSpPr>
          <p:cNvPr id="505863" name="Text Box 1031">
            <a:extLst>
              <a:ext uri="{FF2B5EF4-FFF2-40B4-BE49-F238E27FC236}">
                <a16:creationId xmlns:a16="http://schemas.microsoft.com/office/drawing/2014/main" id="{1A6139FC-FCB4-7140-BBF3-D82B41DC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62400"/>
            <a:ext cx="4146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家畜利用による大農法が発達</a:t>
            </a:r>
          </a:p>
        </p:txBody>
      </p:sp>
      <p:sp>
        <p:nvSpPr>
          <p:cNvPr id="505865" name="Text Box 1033">
            <a:extLst>
              <a:ext uri="{FF2B5EF4-FFF2-40B4-BE49-F238E27FC236}">
                <a16:creationId xmlns:a16="http://schemas.microsoft.com/office/drawing/2014/main" id="{C732DFC0-0DEF-FF43-A5B8-F1FEEA24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52800"/>
            <a:ext cx="4248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雑草→アブラナ科野菜、油料作物群</a:t>
            </a:r>
          </a:p>
        </p:txBody>
      </p:sp>
      <p:sp>
        <p:nvSpPr>
          <p:cNvPr id="505867" name="Text Box 1035">
            <a:extLst>
              <a:ext uri="{FF2B5EF4-FFF2-40B4-BE49-F238E27FC236}">
                <a16:creationId xmlns:a16="http://schemas.microsoft.com/office/drawing/2014/main" id="{0810B9C5-F211-C746-AE96-D96DAA18F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286000"/>
            <a:ext cx="946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冬作物</a:t>
            </a:r>
          </a:p>
        </p:txBody>
      </p:sp>
      <p:sp>
        <p:nvSpPr>
          <p:cNvPr id="505868" name="Text Box 1036">
            <a:extLst>
              <a:ext uri="{FF2B5EF4-FFF2-40B4-BE49-F238E27FC236}">
                <a16:creationId xmlns:a16="http://schemas.microsoft.com/office/drawing/2014/main" id="{D1419088-D0A1-D340-88E2-AA796C9E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962400"/>
            <a:ext cx="2470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広大な農地が要求</a:t>
            </a:r>
          </a:p>
        </p:txBody>
      </p:sp>
      <p:sp>
        <p:nvSpPr>
          <p:cNvPr id="505869" name="Text Box 1037">
            <a:extLst>
              <a:ext uri="{FF2B5EF4-FFF2-40B4-BE49-F238E27FC236}">
                <a16:creationId xmlns:a16="http://schemas.microsoft.com/office/drawing/2014/main" id="{66D83B4A-98CC-3047-8DCE-63054B932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343400"/>
            <a:ext cx="2978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潜在的に領土拡大欲求</a:t>
            </a:r>
          </a:p>
        </p:txBody>
      </p:sp>
      <p:sp>
        <p:nvSpPr>
          <p:cNvPr id="505870" name="Text Box 1038">
            <a:extLst>
              <a:ext uri="{FF2B5EF4-FFF2-40B4-BE49-F238E27FC236}">
                <a16:creationId xmlns:a16="http://schemas.microsoft.com/office/drawing/2014/main" id="{44FBE638-3761-D644-A3F8-12F44619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48200"/>
            <a:ext cx="2317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効率の良い農耕</a:t>
            </a:r>
          </a:p>
        </p:txBody>
      </p:sp>
      <p:sp>
        <p:nvSpPr>
          <p:cNvPr id="505871" name="Text Box 1039">
            <a:extLst>
              <a:ext uri="{FF2B5EF4-FFF2-40B4-BE49-F238E27FC236}">
                <a16:creationId xmlns:a16="http://schemas.microsoft.com/office/drawing/2014/main" id="{D7874DD0-FCA5-D24C-8642-A196E4E7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81600"/>
            <a:ext cx="5670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他の農耕文化に比べて余剰人員が多い</a:t>
            </a:r>
          </a:p>
        </p:txBody>
      </p:sp>
      <p:sp>
        <p:nvSpPr>
          <p:cNvPr id="505872" name="Text Box 1040">
            <a:extLst>
              <a:ext uri="{FF2B5EF4-FFF2-40B4-BE49-F238E27FC236}">
                <a16:creationId xmlns:a16="http://schemas.microsoft.com/office/drawing/2014/main" id="{9F6C8C02-C602-4448-ABBC-81FAF613B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38800"/>
            <a:ext cx="44513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他地域への進出、資源の調達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0" grpId="0"/>
      <p:bldP spid="505861" grpId="0"/>
      <p:bldP spid="505863" grpId="0"/>
      <p:bldP spid="505865" grpId="0"/>
      <p:bldP spid="505867" grpId="0"/>
      <p:bldP spid="505868" grpId="0"/>
      <p:bldP spid="505869" grpId="0"/>
      <p:bldP spid="505870" grpId="0"/>
      <p:bldP spid="505871" grpId="0"/>
      <p:bldP spid="505872" grpId="0"/>
    </p:bldLst>
  </p:timing>
</p:sld>
</file>

<file path=ppt/theme/theme1.xml><?xml version="1.0" encoding="utf-8"?>
<a:theme xmlns:a="http://schemas.openxmlformats.org/drawingml/2006/main" name="Chute">
  <a:themeElements>
    <a:clrScheme name="">
      <a:dk1>
        <a:srgbClr val="003366"/>
      </a:dk1>
      <a:lt1>
        <a:srgbClr val="FFFFFF"/>
      </a:lt1>
      <a:dk2>
        <a:srgbClr val="51ABD0"/>
      </a:dk2>
      <a:lt2>
        <a:srgbClr val="FFFFFF"/>
      </a:lt2>
      <a:accent1>
        <a:srgbClr val="9966FF"/>
      </a:accent1>
      <a:accent2>
        <a:srgbClr val="00CC66"/>
      </a:accent2>
      <a:accent3>
        <a:srgbClr val="B3D2E4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hut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Chute 1">
        <a:dk1>
          <a:srgbClr val="000000"/>
        </a:dk1>
        <a:lt1>
          <a:srgbClr val="FFFFFF"/>
        </a:lt1>
        <a:dk2>
          <a:srgbClr val="51ABD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3D2E4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te 2">
        <a:dk1>
          <a:srgbClr val="010199"/>
        </a:dk1>
        <a:lt1>
          <a:srgbClr val="FFFFFF"/>
        </a:lt1>
        <a:dk2>
          <a:srgbClr val="51ABD0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B3D2E4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244</Words>
  <Application>Microsoft Macintosh PowerPoint</Application>
  <PresentationFormat>画面に合わせる (4:3)</PresentationFormat>
  <Paragraphs>58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ヒラギノ明朝 Pro W6</vt:lpstr>
      <vt:lpstr>Arial</vt:lpstr>
      <vt:lpstr>Tahoma</vt:lpstr>
      <vt:lpstr>Wingdings</vt:lpstr>
      <vt:lpstr>Chute</vt:lpstr>
      <vt:lpstr>地中海農耕文化(1)</vt:lpstr>
      <vt:lpstr>地中海農耕文化(2)</vt:lpstr>
      <vt:lpstr>地中海農耕文化(3)</vt:lpstr>
      <vt:lpstr>地中海農耕文化(4)</vt:lpstr>
      <vt:lpstr>地中海農耕文化(5)</vt:lpstr>
      <vt:lpstr>地中海農耕文化(6)</vt:lpstr>
      <vt:lpstr>地中海農耕文化(7)</vt:lpstr>
      <vt:lpstr>地中海農耕文化(8)</vt:lpstr>
    </vt:vector>
  </TitlesOfParts>
  <Company>帝京大学薬学部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薬 用 植 物 学</dc:title>
  <cp:lastModifiedBy>木下 いづみ</cp:lastModifiedBy>
  <cp:revision>171</cp:revision>
  <dcterms:modified xsi:type="dcterms:W3CDTF">2021-02-08T12:15:05Z</dcterms:modified>
</cp:coreProperties>
</file>