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89"/>
    <p:restoredTop sz="94685"/>
  </p:normalViewPr>
  <p:slideViewPr>
    <p:cSldViewPr snapToGrid="0" snapToObjects="1">
      <p:cViewPr varScale="1">
        <p:scale>
          <a:sx n="107" d="100"/>
          <a:sy n="107" d="100"/>
        </p:scale>
        <p:origin x="176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80736" indent="-280736" algn="l">
              <a:spcBef>
                <a:spcPts val="3200"/>
              </a:spcBef>
              <a:buSzPct val="100000"/>
              <a:buChar char="•"/>
              <a:defRPr sz="2800"/>
            </a:lvl1pPr>
            <a:lvl2pPr marL="661736" indent="-280736" algn="l">
              <a:spcBef>
                <a:spcPts val="3200"/>
              </a:spcBef>
              <a:buSzPct val="100000"/>
              <a:buChar char="•"/>
              <a:defRPr sz="2800"/>
            </a:lvl2pPr>
            <a:lvl3pPr marL="1042736" indent="-280736" algn="l">
              <a:spcBef>
                <a:spcPts val="3200"/>
              </a:spcBef>
              <a:buSzPct val="100000"/>
              <a:buChar char="•"/>
              <a:defRPr sz="2800"/>
            </a:lvl3pPr>
            <a:lvl4pPr marL="1423736" indent="-280736" algn="l">
              <a:spcBef>
                <a:spcPts val="3200"/>
              </a:spcBef>
              <a:buSzPct val="100000"/>
              <a:buChar char="•"/>
              <a:defRPr sz="2800"/>
            </a:lvl4pPr>
            <a:lvl5pPr marL="1804736" indent="-280736" algn="l">
              <a:spcBef>
                <a:spcPts val="3200"/>
              </a:spcBef>
              <a:buSzPct val="100000"/>
              <a:buChar char="•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薬 用 植 物 学"/>
          <p:cNvSpPr txBox="1">
            <a:spLocks noGrp="1"/>
          </p:cNvSpPr>
          <p:nvPr>
            <p:ph type="title" idx="4294967295"/>
          </p:nvPr>
        </p:nvSpPr>
        <p:spPr>
          <a:xfrm>
            <a:off x="1083733" y="1657208"/>
            <a:ext cx="11054081" cy="289447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defTabSz="1300480">
              <a:buClr>
                <a:srgbClr val="000000"/>
              </a:buClr>
              <a:buFont typeface="Tahoma"/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薬 用 植 物 学</a:t>
            </a:r>
          </a:p>
        </p:txBody>
      </p:sp>
      <p:sp>
        <p:nvSpPr>
          <p:cNvPr id="83" name="薬になる植物の科学(3)…"/>
          <p:cNvSpPr txBox="1">
            <a:spLocks noGrp="1"/>
          </p:cNvSpPr>
          <p:nvPr>
            <p:ph type="body" sz="half" idx="4294967295"/>
          </p:nvPr>
        </p:nvSpPr>
        <p:spPr>
          <a:xfrm>
            <a:off x="1451429" y="4551679"/>
            <a:ext cx="10116457" cy="50393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 anchor="t">
            <a:normAutofit/>
          </a:bodyPr>
          <a:lstStyle/>
          <a:p>
            <a:pPr marL="40639" marR="40639" defTabSz="1300480">
              <a:spcBef>
                <a:spcPts val="700"/>
              </a:spcBef>
              <a:buClr>
                <a:srgbClr val="FFCC00"/>
              </a:buClr>
              <a:buFont typeface="Wingdings"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薬になる植物の科学</a:t>
            </a:r>
            <a:endParaRPr lang="en-US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40639" marR="40639" defTabSz="1300480">
              <a:spcBef>
                <a:spcPts val="700"/>
              </a:spcBef>
              <a:buClr>
                <a:srgbClr val="FFCC00"/>
              </a:buClr>
              <a:buFont typeface="Wingdings"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lang="en-US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40639" marR="40639" defTabSz="1300480">
              <a:spcBef>
                <a:spcPts val="700"/>
              </a:spcBef>
              <a:buClr>
                <a:srgbClr val="FFCC00"/>
              </a:buClr>
              <a:buFont typeface="Wingdings"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植物の分類・学名と形態分類の基礎</a:t>
            </a:r>
            <a:r>
              <a:rPr lang="en-US" altLang="ja-JP" sz="3200" dirty="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(2)</a:t>
            </a:r>
            <a:r>
              <a:rPr lang="ja-JP" altLang="en-US"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と系統分類</a:t>
            </a:r>
            <a:endParaRPr sz="3200"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40639" marR="40639" defTabSz="1300480">
              <a:spcBef>
                <a:spcPts val="700"/>
              </a:spcBef>
              <a:buClr>
                <a:srgbClr val="FFCC00"/>
              </a:buClr>
              <a:buFont typeface="Wingdings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endParaRPr dirty="0">
              <a:solidFill>
                <a:srgbClr val="FFFF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  <a:p>
            <a:pPr marL="40639" marR="40639" defTabSz="1300480">
              <a:spcBef>
                <a:spcPts val="700"/>
              </a:spcBef>
              <a:buClr>
                <a:srgbClr val="FFCC00"/>
              </a:buClr>
              <a:buFont typeface="Wingdings"/>
              <a:defRPr sz="4551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dirty="0" err="1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薬学部</a:t>
            </a:r>
            <a:r>
              <a:rPr dirty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dirty="0" err="1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木下</a:t>
            </a:r>
            <a:r>
              <a:rPr dirty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　</a:t>
            </a:r>
            <a:r>
              <a:rPr dirty="0" err="1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武司</a:t>
            </a:r>
            <a:endParaRPr dirty="0">
              <a:latin typeface="ヒラギノ明朝 ProN W6"/>
              <a:ea typeface="ヒラギノ明朝 ProN W6"/>
              <a:cs typeface="ヒラギノ明朝 ProN W6"/>
              <a:sym typeface="ヒラギノ明朝 ProN W6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果実の分類(3-1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903112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果実の分類(3-1)</a:t>
            </a:r>
          </a:p>
        </p:txBody>
      </p:sp>
      <p:sp>
        <p:nvSpPr>
          <p:cNvPr id="165" name="堅果、痩果、穎果、翼果、双懸果"/>
          <p:cNvSpPr txBox="1"/>
          <p:nvPr/>
        </p:nvSpPr>
        <p:spPr>
          <a:xfrm>
            <a:off x="4768426" y="3467946"/>
            <a:ext cx="82544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000080"/>
              </a:buClr>
              <a:buFont typeface="Arial"/>
              <a:defRPr sz="3413"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8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堅果、痩果、穎果、翼果、双懸果</a:t>
            </a:r>
          </a:p>
        </p:txBody>
      </p:sp>
      <p:sp>
        <p:nvSpPr>
          <p:cNvPr id="166" name="３．果皮の性状による分類"/>
          <p:cNvSpPr txBox="1"/>
          <p:nvPr/>
        </p:nvSpPr>
        <p:spPr>
          <a:xfrm>
            <a:off x="1192106" y="975359"/>
            <a:ext cx="8796303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３．果皮の性状による分類</a:t>
            </a:r>
          </a:p>
        </p:txBody>
      </p:sp>
      <p:sp>
        <p:nvSpPr>
          <p:cNvPr id="167" name="A．乾果"/>
          <p:cNvSpPr txBox="1"/>
          <p:nvPr/>
        </p:nvSpPr>
        <p:spPr>
          <a:xfrm>
            <a:off x="2817706" y="1763324"/>
            <a:ext cx="2135606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A．乾果</a:t>
            </a:r>
          </a:p>
        </p:txBody>
      </p:sp>
      <p:sp>
        <p:nvSpPr>
          <p:cNvPr id="168" name="成熟しても果皮が裂開しない"/>
          <p:cNvSpPr txBox="1"/>
          <p:nvPr/>
        </p:nvSpPr>
        <p:spPr>
          <a:xfrm>
            <a:off x="5635412" y="2600960"/>
            <a:ext cx="70623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成熟しても果皮が裂開しない</a:t>
            </a:r>
          </a:p>
        </p:txBody>
      </p:sp>
      <p:sp>
        <p:nvSpPr>
          <p:cNvPr id="169" name="閉 果"/>
          <p:cNvSpPr txBox="1"/>
          <p:nvPr/>
        </p:nvSpPr>
        <p:spPr>
          <a:xfrm>
            <a:off x="3793066" y="2600960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閉　果</a:t>
            </a:r>
          </a:p>
        </p:txBody>
      </p:sp>
      <p:sp>
        <p:nvSpPr>
          <p:cNvPr id="170" name="成熟すると果皮が裂開する"/>
          <p:cNvSpPr txBox="1"/>
          <p:nvPr/>
        </p:nvSpPr>
        <p:spPr>
          <a:xfrm>
            <a:off x="5635412" y="4226559"/>
            <a:ext cx="70623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成熟すると果皮が裂開する</a:t>
            </a:r>
          </a:p>
        </p:txBody>
      </p:sp>
      <p:sp>
        <p:nvSpPr>
          <p:cNvPr id="171" name="裂開果"/>
          <p:cNvSpPr txBox="1"/>
          <p:nvPr/>
        </p:nvSpPr>
        <p:spPr>
          <a:xfrm>
            <a:off x="3793066" y="4226559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裂開果</a:t>
            </a:r>
          </a:p>
        </p:txBody>
      </p:sp>
      <p:sp>
        <p:nvSpPr>
          <p:cNvPr id="172" name="成熟果実の果皮は乾燥する"/>
          <p:cNvSpPr txBox="1"/>
          <p:nvPr/>
        </p:nvSpPr>
        <p:spPr>
          <a:xfrm>
            <a:off x="5201920" y="1733973"/>
            <a:ext cx="7062330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成熟果実の果皮は乾燥する</a:t>
            </a:r>
          </a:p>
        </p:txBody>
      </p:sp>
      <p:sp>
        <p:nvSpPr>
          <p:cNvPr id="173" name="多室子房果実で分果する"/>
          <p:cNvSpPr txBox="1"/>
          <p:nvPr/>
        </p:nvSpPr>
        <p:spPr>
          <a:xfrm>
            <a:off x="5635412" y="5743786"/>
            <a:ext cx="70623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多室子房果実で分果する</a:t>
            </a:r>
          </a:p>
        </p:txBody>
      </p:sp>
      <p:sp>
        <p:nvSpPr>
          <p:cNvPr id="174" name="分裂果"/>
          <p:cNvSpPr txBox="1"/>
          <p:nvPr/>
        </p:nvSpPr>
        <p:spPr>
          <a:xfrm>
            <a:off x="3793066" y="5743786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分裂果</a:t>
            </a:r>
          </a:p>
        </p:txBody>
      </p:sp>
      <p:sp>
        <p:nvSpPr>
          <p:cNvPr id="175" name="豆果、袋果、さく果、孔さく果"/>
          <p:cNvSpPr txBox="1"/>
          <p:nvPr/>
        </p:nvSpPr>
        <p:spPr>
          <a:xfrm>
            <a:off x="4768426" y="4985173"/>
            <a:ext cx="82544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000080"/>
              </a:buClr>
              <a:buFont typeface="Arial"/>
              <a:defRPr sz="3413"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8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豆果、袋果、さく果、孔さく果</a:t>
            </a:r>
          </a:p>
        </p:txBody>
      </p:sp>
      <p:sp>
        <p:nvSpPr>
          <p:cNvPr id="176" name="節ざや果"/>
          <p:cNvSpPr txBox="1"/>
          <p:nvPr/>
        </p:nvSpPr>
        <p:spPr>
          <a:xfrm>
            <a:off x="4768426" y="6610773"/>
            <a:ext cx="825443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000080"/>
              </a:buClr>
              <a:buFont typeface="Arial"/>
              <a:defRPr sz="3413">
                <a:solidFill>
                  <a:srgbClr val="00008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8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節ざや果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果実の分類(3-2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84892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果実の分類(3-2)</a:t>
            </a:r>
          </a:p>
        </p:txBody>
      </p:sp>
      <p:sp>
        <p:nvSpPr>
          <p:cNvPr id="179" name="堅果"/>
          <p:cNvSpPr txBox="1"/>
          <p:nvPr/>
        </p:nvSpPr>
        <p:spPr>
          <a:xfrm>
            <a:off x="1386275" y="3488266"/>
            <a:ext cx="108734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堅果</a:t>
            </a:r>
          </a:p>
        </p:txBody>
      </p:sp>
      <p:sp>
        <p:nvSpPr>
          <p:cNvPr id="180" name="痩果"/>
          <p:cNvSpPr txBox="1"/>
          <p:nvPr/>
        </p:nvSpPr>
        <p:spPr>
          <a:xfrm>
            <a:off x="3576319" y="3467946"/>
            <a:ext cx="108734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痩果</a:t>
            </a:r>
          </a:p>
        </p:txBody>
      </p:sp>
      <p:sp>
        <p:nvSpPr>
          <p:cNvPr id="181" name="穎果"/>
          <p:cNvSpPr txBox="1"/>
          <p:nvPr/>
        </p:nvSpPr>
        <p:spPr>
          <a:xfrm>
            <a:off x="5527040" y="3467946"/>
            <a:ext cx="108734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穎果</a:t>
            </a:r>
          </a:p>
        </p:txBody>
      </p:sp>
      <p:sp>
        <p:nvSpPr>
          <p:cNvPr id="182" name="翼果"/>
          <p:cNvSpPr txBox="1"/>
          <p:nvPr/>
        </p:nvSpPr>
        <p:spPr>
          <a:xfrm>
            <a:off x="7477759" y="3467946"/>
            <a:ext cx="108734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翼果</a:t>
            </a:r>
          </a:p>
        </p:txBody>
      </p:sp>
      <p:sp>
        <p:nvSpPr>
          <p:cNvPr id="183" name="双懸果"/>
          <p:cNvSpPr txBox="1"/>
          <p:nvPr/>
        </p:nvSpPr>
        <p:spPr>
          <a:xfrm>
            <a:off x="9536853" y="3467946"/>
            <a:ext cx="152084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双懸果</a:t>
            </a:r>
          </a:p>
        </p:txBody>
      </p:sp>
      <p:sp>
        <p:nvSpPr>
          <p:cNvPr id="184" name="豆果"/>
          <p:cNvSpPr txBox="1"/>
          <p:nvPr/>
        </p:nvSpPr>
        <p:spPr>
          <a:xfrm>
            <a:off x="3901440" y="6305973"/>
            <a:ext cx="108734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豆果</a:t>
            </a:r>
          </a:p>
        </p:txBody>
      </p:sp>
      <p:sp>
        <p:nvSpPr>
          <p:cNvPr id="185" name="さく果"/>
          <p:cNvSpPr txBox="1"/>
          <p:nvPr/>
        </p:nvSpPr>
        <p:spPr>
          <a:xfrm>
            <a:off x="7802880" y="6285653"/>
            <a:ext cx="152084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さく果</a:t>
            </a:r>
          </a:p>
        </p:txBody>
      </p:sp>
      <p:sp>
        <p:nvSpPr>
          <p:cNvPr id="186" name="孔さく果"/>
          <p:cNvSpPr txBox="1"/>
          <p:nvPr/>
        </p:nvSpPr>
        <p:spPr>
          <a:xfrm>
            <a:off x="9428480" y="6285653"/>
            <a:ext cx="195433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孔さく果</a:t>
            </a:r>
          </a:p>
        </p:txBody>
      </p:sp>
      <p:sp>
        <p:nvSpPr>
          <p:cNvPr id="187" name="袋果"/>
          <p:cNvSpPr txBox="1"/>
          <p:nvPr/>
        </p:nvSpPr>
        <p:spPr>
          <a:xfrm>
            <a:off x="5852159" y="6285653"/>
            <a:ext cx="108734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袋果</a:t>
            </a:r>
          </a:p>
        </p:txBody>
      </p:sp>
      <p:sp>
        <p:nvSpPr>
          <p:cNvPr id="188" name="節ざや果"/>
          <p:cNvSpPr txBox="1"/>
          <p:nvPr/>
        </p:nvSpPr>
        <p:spPr>
          <a:xfrm>
            <a:off x="4009813" y="8778240"/>
            <a:ext cx="193265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節ざや果</a:t>
            </a:r>
          </a:p>
        </p:txBody>
      </p:sp>
      <p:sp>
        <p:nvSpPr>
          <p:cNvPr id="189" name="閉 果"/>
          <p:cNvSpPr txBox="1"/>
          <p:nvPr/>
        </p:nvSpPr>
        <p:spPr>
          <a:xfrm>
            <a:off x="433493" y="758613"/>
            <a:ext cx="1968783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003366"/>
              </a:buClr>
              <a:buFont typeface="Arial"/>
              <a:defRPr sz="3982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閉　果</a:t>
            </a:r>
          </a:p>
        </p:txBody>
      </p:sp>
      <p:sp>
        <p:nvSpPr>
          <p:cNvPr id="190" name="裂開果"/>
          <p:cNvSpPr txBox="1"/>
          <p:nvPr/>
        </p:nvSpPr>
        <p:spPr>
          <a:xfrm>
            <a:off x="1625599" y="4660053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003366"/>
              </a:buClr>
              <a:buFont typeface="Arial"/>
              <a:defRPr sz="3982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裂開果</a:t>
            </a:r>
          </a:p>
        </p:txBody>
      </p:sp>
      <p:sp>
        <p:nvSpPr>
          <p:cNvPr id="191" name="分裂果"/>
          <p:cNvSpPr txBox="1"/>
          <p:nvPr/>
        </p:nvSpPr>
        <p:spPr>
          <a:xfrm>
            <a:off x="1625599" y="7044266"/>
            <a:ext cx="1968784" cy="653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003366"/>
              </a:buClr>
              <a:buFont typeface="Arial"/>
              <a:defRPr sz="3982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分裂果</a:t>
            </a:r>
          </a:p>
        </p:txBody>
      </p:sp>
      <p:pic>
        <p:nvPicPr>
          <p:cNvPr id="19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31" y="1625599"/>
            <a:ext cx="1356925" cy="184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3" y="1625599"/>
            <a:ext cx="1679787" cy="184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040" y="1625599"/>
            <a:ext cx="1176303" cy="184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640" y="1625599"/>
            <a:ext cx="1842347" cy="1772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8479" y="1625599"/>
            <a:ext cx="1605281" cy="173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4692" y="4660053"/>
            <a:ext cx="140208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7040" y="4660053"/>
            <a:ext cx="2059094" cy="160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.png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0" y="4660053"/>
            <a:ext cx="824089" cy="1607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1973" y="4551680"/>
            <a:ext cx="1072445" cy="1715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.png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1440" y="7044266"/>
            <a:ext cx="2059094" cy="1738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-32.png" descr="image-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59"/>
            <a:ext cx="13004800" cy="975811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シラカシ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3251200" cy="74055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>
            <a:normAutofit fontScale="90000"/>
          </a:bodyPr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シラカシ</a:t>
            </a:r>
          </a:p>
        </p:txBody>
      </p:sp>
      <p:sp>
        <p:nvSpPr>
          <p:cNvPr id="205" name="堅 果"/>
          <p:cNvSpPr txBox="1"/>
          <p:nvPr/>
        </p:nvSpPr>
        <p:spPr>
          <a:xfrm>
            <a:off x="9514275" y="8536658"/>
            <a:ext cx="1954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堅　果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-33.png" descr="image-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49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痩 果"/>
          <p:cNvSpPr txBox="1"/>
          <p:nvPr/>
        </p:nvSpPr>
        <p:spPr>
          <a:xfrm>
            <a:off x="9514275" y="8536658"/>
            <a:ext cx="19543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Tahoma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痩　果</a:t>
            </a:r>
          </a:p>
        </p:txBody>
      </p:sp>
      <p:sp>
        <p:nvSpPr>
          <p:cNvPr id="209" name="エゾノギシギシ"/>
          <p:cNvSpPr txBox="1">
            <a:spLocks noGrp="1"/>
          </p:cNvSpPr>
          <p:nvPr>
            <p:ph type="title" idx="4294967295"/>
          </p:nvPr>
        </p:nvSpPr>
        <p:spPr>
          <a:xfrm>
            <a:off x="-1" y="0"/>
            <a:ext cx="4443308" cy="93923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Tahoma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エゾノギシギシ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植物形態留事項(3)"/>
          <p:cNvSpPr txBox="1">
            <a:spLocks noGrp="1"/>
          </p:cNvSpPr>
          <p:nvPr>
            <p:ph type="title" idx="4294967295"/>
          </p:nvPr>
        </p:nvSpPr>
        <p:spPr>
          <a:xfrm>
            <a:off x="2492586" y="325119"/>
            <a:ext cx="8344748" cy="1300481"/>
          </a:xfrm>
          <a:prstGeom prst="rect">
            <a:avLst/>
          </a:prstGeom>
          <a:solidFill>
            <a:srgbClr val="008080"/>
          </a:solidFill>
          <a:effectLst>
            <a:outerShdw blurRad="127000" dist="152400" dir="18900000" rotWithShape="0">
              <a:srgbClr val="003366">
                <a:alpha val="79998"/>
              </a:srgbClr>
            </a:outerShdw>
          </a:effectLst>
        </p:spPr>
        <p:txBody>
          <a:bodyPr lIns="72248" tIns="72248" rIns="72248" bIns="72248"/>
          <a:lstStyle>
            <a:lvl1pPr marL="40639" marR="40639" defTabSz="1300480">
              <a:buClr>
                <a:srgbClr val="FFFF00"/>
              </a:buClr>
              <a:buFont typeface="ヒラギノ明朝 ProN W3"/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植物形態留事項(3)</a:t>
            </a:r>
          </a:p>
        </p:txBody>
      </p:sp>
      <p:sp>
        <p:nvSpPr>
          <p:cNvPr id="86" name="５．果実の形態"/>
          <p:cNvSpPr txBox="1"/>
          <p:nvPr/>
        </p:nvSpPr>
        <p:spPr>
          <a:xfrm>
            <a:off x="1083733" y="1842346"/>
            <a:ext cx="4136250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５．果実の形態</a:t>
            </a:r>
          </a:p>
        </p:txBody>
      </p:sp>
      <p:sp>
        <p:nvSpPr>
          <p:cNvPr id="87" name="果実の分類"/>
          <p:cNvSpPr txBox="1"/>
          <p:nvPr/>
        </p:nvSpPr>
        <p:spPr>
          <a:xfrm>
            <a:off x="2059093" y="2709333"/>
            <a:ext cx="274907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果実の分類</a:t>
            </a:r>
          </a:p>
        </p:txBody>
      </p:sp>
      <p:sp>
        <p:nvSpPr>
          <p:cNvPr id="88" name="種子の形態"/>
          <p:cNvSpPr txBox="1"/>
          <p:nvPr/>
        </p:nvSpPr>
        <p:spPr>
          <a:xfrm>
            <a:off x="2059093" y="3467946"/>
            <a:ext cx="274907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種子の形態</a:t>
            </a:r>
          </a:p>
        </p:txBody>
      </p:sp>
      <p:sp>
        <p:nvSpPr>
          <p:cNvPr id="89" name="花と種子の相関"/>
          <p:cNvSpPr txBox="1"/>
          <p:nvPr/>
        </p:nvSpPr>
        <p:spPr>
          <a:xfrm>
            <a:off x="2059093" y="4334933"/>
            <a:ext cx="3760555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花と種子の相関</a:t>
            </a:r>
          </a:p>
        </p:txBody>
      </p:sp>
      <p:sp>
        <p:nvSpPr>
          <p:cNvPr id="90" name="花と果実の相関"/>
          <p:cNvSpPr txBox="1"/>
          <p:nvPr/>
        </p:nvSpPr>
        <p:spPr>
          <a:xfrm>
            <a:off x="2059093" y="5201920"/>
            <a:ext cx="3760555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0000FF"/>
              </a:buClr>
              <a:buFont typeface="Arial"/>
              <a:def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花と果実の相関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果実の分類(1)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6610774" cy="93923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果実の分類(1)</a:t>
            </a:r>
          </a:p>
        </p:txBody>
      </p:sp>
      <p:sp>
        <p:nvSpPr>
          <p:cNvPr id="93" name="１．果実を構成する器官による分類"/>
          <p:cNvSpPr txBox="1"/>
          <p:nvPr/>
        </p:nvSpPr>
        <p:spPr>
          <a:xfrm>
            <a:off x="1192106" y="1192106"/>
            <a:ext cx="8796303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１．果実を構成する器官による分類</a:t>
            </a:r>
          </a:p>
        </p:txBody>
      </p:sp>
      <p:sp>
        <p:nvSpPr>
          <p:cNvPr id="94" name="A．真正果実"/>
          <p:cNvSpPr txBox="1"/>
          <p:nvPr/>
        </p:nvSpPr>
        <p:spPr>
          <a:xfrm>
            <a:off x="2817706" y="1980070"/>
            <a:ext cx="3147090" cy="653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A．真正果実</a:t>
            </a:r>
          </a:p>
        </p:txBody>
      </p:sp>
      <p:sp>
        <p:nvSpPr>
          <p:cNvPr id="95" name="子房だけから構成される果実"/>
          <p:cNvSpPr txBox="1"/>
          <p:nvPr/>
        </p:nvSpPr>
        <p:spPr>
          <a:xfrm>
            <a:off x="3793066" y="2926079"/>
            <a:ext cx="8362810" cy="653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子房だけから構成される果実</a:t>
            </a:r>
          </a:p>
        </p:txBody>
      </p:sp>
      <p:sp>
        <p:nvSpPr>
          <p:cNvPr id="96" name="B．偽果"/>
          <p:cNvSpPr txBox="1"/>
          <p:nvPr/>
        </p:nvSpPr>
        <p:spPr>
          <a:xfrm>
            <a:off x="2817706" y="3901440"/>
            <a:ext cx="2093629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B．偽果</a:t>
            </a:r>
          </a:p>
        </p:txBody>
      </p:sp>
      <p:sp>
        <p:nvSpPr>
          <p:cNvPr id="97" name="子房と子房以外から構成される果実"/>
          <p:cNvSpPr txBox="1"/>
          <p:nvPr/>
        </p:nvSpPr>
        <p:spPr>
          <a:xfrm>
            <a:off x="3793066" y="4847449"/>
            <a:ext cx="9229797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子房と子房以外から構成される果実</a:t>
            </a:r>
          </a:p>
        </p:txBody>
      </p:sp>
      <p:sp>
        <p:nvSpPr>
          <p:cNvPr id="98" name="クサイチゴ"/>
          <p:cNvSpPr txBox="1"/>
          <p:nvPr/>
        </p:nvSpPr>
        <p:spPr>
          <a:xfrm>
            <a:off x="2600960" y="8778240"/>
            <a:ext cx="305251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クサイチゴ</a:t>
            </a:r>
          </a:p>
        </p:txBody>
      </p:sp>
      <p:sp>
        <p:nvSpPr>
          <p:cNvPr id="99" name="ハマナス"/>
          <p:cNvSpPr txBox="1"/>
          <p:nvPr/>
        </p:nvSpPr>
        <p:spPr>
          <a:xfrm>
            <a:off x="8778240" y="8778240"/>
            <a:ext cx="229390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ハマナス</a:t>
            </a:r>
          </a:p>
        </p:txBody>
      </p:sp>
      <p:pic>
        <p:nvPicPr>
          <p:cNvPr id="10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73" y="5743787"/>
            <a:ext cx="4118187" cy="310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-1.png" descr="image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507" y="5852159"/>
            <a:ext cx="4009814" cy="3020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2" animBg="1" advAuto="0"/>
      <p:bldP spid="99" grpId="4" animBg="1" advAuto="0"/>
      <p:bldP spid="100" grpId="1" animBg="1" advAuto="0"/>
      <p:bldP spid="101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果実の分類(2-1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903112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果実の分類(2-1)</a:t>
            </a:r>
          </a:p>
        </p:txBody>
      </p:sp>
      <p:sp>
        <p:nvSpPr>
          <p:cNvPr id="104" name="2．花と子房数による分類"/>
          <p:cNvSpPr txBox="1"/>
          <p:nvPr/>
        </p:nvSpPr>
        <p:spPr>
          <a:xfrm>
            <a:off x="1192106" y="975359"/>
            <a:ext cx="8796303" cy="7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</a:t>
            </a: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．花と子房数による分類</a:t>
            </a:r>
          </a:p>
        </p:txBody>
      </p:sp>
      <p:sp>
        <p:nvSpPr>
          <p:cNvPr id="105" name="A．単花果"/>
          <p:cNvSpPr txBox="1"/>
          <p:nvPr/>
        </p:nvSpPr>
        <p:spPr>
          <a:xfrm>
            <a:off x="2817706" y="1763324"/>
            <a:ext cx="2641348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A．単花果</a:t>
            </a:r>
          </a:p>
        </p:txBody>
      </p:sp>
      <p:sp>
        <p:nvSpPr>
          <p:cNvPr id="106" name="一つの子房から生ずる果実"/>
          <p:cNvSpPr txBox="1"/>
          <p:nvPr/>
        </p:nvSpPr>
        <p:spPr>
          <a:xfrm>
            <a:off x="5635412" y="2600960"/>
            <a:ext cx="70623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一つの子房から生ずる果実</a:t>
            </a:r>
          </a:p>
        </p:txBody>
      </p:sp>
      <p:sp>
        <p:nvSpPr>
          <p:cNvPr id="107" name="B．多花果"/>
          <p:cNvSpPr txBox="1"/>
          <p:nvPr/>
        </p:nvSpPr>
        <p:spPr>
          <a:xfrm>
            <a:off x="2817706" y="4768426"/>
            <a:ext cx="2599372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B．多花果</a:t>
            </a:r>
          </a:p>
        </p:txBody>
      </p:sp>
      <p:sp>
        <p:nvSpPr>
          <p:cNvPr id="108" name="単 果"/>
          <p:cNvSpPr txBox="1"/>
          <p:nvPr/>
        </p:nvSpPr>
        <p:spPr>
          <a:xfrm>
            <a:off x="3793066" y="2600960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単　果</a:t>
            </a:r>
          </a:p>
        </p:txBody>
      </p:sp>
      <p:sp>
        <p:nvSpPr>
          <p:cNvPr id="109" name="多心皮分離めしべをもつ花から生ずる果実"/>
          <p:cNvSpPr txBox="1"/>
          <p:nvPr/>
        </p:nvSpPr>
        <p:spPr>
          <a:xfrm>
            <a:off x="5635412" y="3467946"/>
            <a:ext cx="7062331" cy="141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多心皮分離めしべをもつ花から生ずる果実</a:t>
            </a:r>
          </a:p>
        </p:txBody>
      </p:sp>
      <p:sp>
        <p:nvSpPr>
          <p:cNvPr id="110" name="集合果"/>
          <p:cNvSpPr txBox="1"/>
          <p:nvPr/>
        </p:nvSpPr>
        <p:spPr>
          <a:xfrm>
            <a:off x="3793066" y="3467946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集合果</a:t>
            </a:r>
          </a:p>
        </p:txBody>
      </p:sp>
      <p:sp>
        <p:nvSpPr>
          <p:cNvPr id="111" name="集合花から生ずる果実"/>
          <p:cNvSpPr txBox="1"/>
          <p:nvPr/>
        </p:nvSpPr>
        <p:spPr>
          <a:xfrm>
            <a:off x="5635412" y="5743786"/>
            <a:ext cx="7062331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800000"/>
              </a:buClr>
              <a:buFont typeface="Arial"/>
              <a:def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集合花から生ずる果実</a:t>
            </a:r>
          </a:p>
        </p:txBody>
      </p:sp>
      <p:sp>
        <p:nvSpPr>
          <p:cNvPr id="112" name="複 果"/>
          <p:cNvSpPr txBox="1"/>
          <p:nvPr/>
        </p:nvSpPr>
        <p:spPr>
          <a:xfrm>
            <a:off x="3793066" y="5793458"/>
            <a:ext cx="1968784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複　果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果実の分類(2-2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84892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果実の分類(2-2)</a:t>
            </a:r>
          </a:p>
        </p:txBody>
      </p:sp>
      <p:sp>
        <p:nvSpPr>
          <p:cNvPr id="115" name="クサイチゴ"/>
          <p:cNvSpPr txBox="1"/>
          <p:nvPr/>
        </p:nvSpPr>
        <p:spPr>
          <a:xfrm>
            <a:off x="4876800" y="0"/>
            <a:ext cx="370275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800"/>
              </a:spcBef>
              <a:buClr>
                <a:srgbClr val="FF0000"/>
              </a:buClr>
              <a:buFont typeface="Arial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クサイチゴ</a:t>
            </a:r>
          </a:p>
        </p:txBody>
      </p:sp>
      <p:sp>
        <p:nvSpPr>
          <p:cNvPr id="116" name="キイチゴ状果"/>
          <p:cNvSpPr txBox="1"/>
          <p:nvPr/>
        </p:nvSpPr>
        <p:spPr>
          <a:xfrm>
            <a:off x="7802879" y="7261013"/>
            <a:ext cx="30525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キイチゴ状果</a:t>
            </a:r>
          </a:p>
        </p:txBody>
      </p:sp>
      <p:pic>
        <p:nvPicPr>
          <p:cNvPr id="117" name="image-2.png" descr="image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" y="866986"/>
            <a:ext cx="6068908" cy="4562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-3.png" descr="image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773" y="866986"/>
            <a:ext cx="6068907" cy="456297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集合果"/>
          <p:cNvSpPr txBox="1"/>
          <p:nvPr/>
        </p:nvSpPr>
        <p:spPr>
          <a:xfrm>
            <a:off x="8669866" y="86698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512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集合果</a:t>
            </a:r>
          </a:p>
        </p:txBody>
      </p:sp>
      <p:pic>
        <p:nvPicPr>
          <p:cNvPr id="120" name="image-4.png" descr="image-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226" y="5743786"/>
            <a:ext cx="6068908" cy="3718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果実の分類(2-3)"/>
          <p:cNvSpPr txBox="1">
            <a:spLocks noGrp="1"/>
          </p:cNvSpPr>
          <p:nvPr>
            <p:ph type="title" idx="4294967295"/>
          </p:nvPr>
        </p:nvSpPr>
        <p:spPr>
          <a:xfrm>
            <a:off x="0" y="-1"/>
            <a:ext cx="6610774" cy="848926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果実の分類(2-3)</a:t>
            </a:r>
          </a:p>
        </p:txBody>
      </p:sp>
      <p:sp>
        <p:nvSpPr>
          <p:cNvPr id="123" name="ハマナス"/>
          <p:cNvSpPr txBox="1"/>
          <p:nvPr/>
        </p:nvSpPr>
        <p:spPr>
          <a:xfrm>
            <a:off x="4985173" y="0"/>
            <a:ext cx="370275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800"/>
              </a:spcBef>
              <a:buClr>
                <a:srgbClr val="FF0000"/>
              </a:buClr>
              <a:buFont typeface="Arial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ハマナス</a:t>
            </a:r>
          </a:p>
        </p:txBody>
      </p:sp>
      <p:sp>
        <p:nvSpPr>
          <p:cNvPr id="124" name="バラ状果"/>
          <p:cNvSpPr txBox="1"/>
          <p:nvPr/>
        </p:nvSpPr>
        <p:spPr>
          <a:xfrm>
            <a:off x="6394026" y="7152640"/>
            <a:ext cx="229390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バラ状果</a:t>
            </a:r>
          </a:p>
        </p:txBody>
      </p:sp>
      <p:pic>
        <p:nvPicPr>
          <p:cNvPr id="125" name="image-5.png" descr="image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46" y="975359"/>
            <a:ext cx="6177281" cy="464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-6.png" descr="image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975359"/>
            <a:ext cx="6177281" cy="464425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集合果"/>
          <p:cNvSpPr txBox="1"/>
          <p:nvPr/>
        </p:nvSpPr>
        <p:spPr>
          <a:xfrm>
            <a:off x="10403840" y="975359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512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集合果</a:t>
            </a:r>
          </a:p>
        </p:txBody>
      </p:sp>
      <p:pic>
        <p:nvPicPr>
          <p:cNvPr id="128" name="image-7.png" descr="image-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106" y="5743786"/>
            <a:ext cx="4443308" cy="3788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果実の分類(2-4)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6610774" cy="1047609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/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果実の分類(2-4)</a:t>
            </a:r>
          </a:p>
        </p:txBody>
      </p:sp>
      <p:sp>
        <p:nvSpPr>
          <p:cNvPr id="131" name="ヤマグワ"/>
          <p:cNvSpPr txBox="1"/>
          <p:nvPr/>
        </p:nvSpPr>
        <p:spPr>
          <a:xfrm>
            <a:off x="5201919" y="325120"/>
            <a:ext cx="326926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800"/>
              </a:spcBef>
              <a:buClr>
                <a:srgbClr val="FF0000"/>
              </a:buClr>
              <a:buFont typeface="Arial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ヤマグワ</a:t>
            </a:r>
          </a:p>
        </p:txBody>
      </p:sp>
      <p:sp>
        <p:nvSpPr>
          <p:cNvPr id="132" name="クワ状果"/>
          <p:cNvSpPr txBox="1"/>
          <p:nvPr/>
        </p:nvSpPr>
        <p:spPr>
          <a:xfrm>
            <a:off x="5960533" y="7586133"/>
            <a:ext cx="229390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クワ状果</a:t>
            </a:r>
          </a:p>
        </p:txBody>
      </p:sp>
      <p:pic>
        <p:nvPicPr>
          <p:cNvPr id="133" name="image-8.png" descr="image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" y="1192106"/>
            <a:ext cx="6068907" cy="4553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-9.png" descr="image-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773" y="1192106"/>
            <a:ext cx="6068907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複 果"/>
          <p:cNvSpPr txBox="1"/>
          <p:nvPr/>
        </p:nvSpPr>
        <p:spPr>
          <a:xfrm>
            <a:off x="10403840" y="119210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512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複　果</a:t>
            </a:r>
          </a:p>
        </p:txBody>
      </p:sp>
      <p:pic>
        <p:nvPicPr>
          <p:cNvPr id="136" name="image-10.png" descr="image-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33" y="5852159"/>
            <a:ext cx="4551681" cy="3567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果実の分類(2-5)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6610774" cy="812800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>
            <a:normAutofit fontScale="90000"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果実の分類(2-5)</a:t>
            </a:r>
          </a:p>
        </p:txBody>
      </p:sp>
      <p:sp>
        <p:nvSpPr>
          <p:cNvPr id="139" name="クワ科熱帯果実"/>
          <p:cNvSpPr txBox="1"/>
          <p:nvPr/>
        </p:nvSpPr>
        <p:spPr>
          <a:xfrm>
            <a:off x="5310292" y="0"/>
            <a:ext cx="478649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800"/>
              </a:spcBef>
              <a:buClr>
                <a:srgbClr val="FF0000"/>
              </a:buClr>
              <a:buFont typeface="Arial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クワ科熱帯果実</a:t>
            </a:r>
          </a:p>
        </p:txBody>
      </p:sp>
      <p:pic>
        <p:nvPicPr>
          <p:cNvPr id="140" name="image-11.png" descr="image-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" y="5152248"/>
            <a:ext cx="5350935" cy="4276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-12.png" descr="image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507" y="5201919"/>
            <a:ext cx="3377636" cy="422656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Artocarpus altilis"/>
          <p:cNvSpPr txBox="1"/>
          <p:nvPr/>
        </p:nvSpPr>
        <p:spPr>
          <a:xfrm>
            <a:off x="3251200" y="8778240"/>
            <a:ext cx="3952734" cy="60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ヒラギノ明朝 ProN W3"/>
              <a:defRPr sz="3413" b="1" i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Artocarpus altilis</a:t>
            </a:r>
          </a:p>
        </p:txBody>
      </p:sp>
      <p:pic>
        <p:nvPicPr>
          <p:cNvPr id="143" name="image-13.png" descr="image-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93" y="975360"/>
            <a:ext cx="5892801" cy="3921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-14.png" descr="image-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773" y="975359"/>
            <a:ext cx="5960534" cy="396691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複 果"/>
          <p:cNvSpPr txBox="1"/>
          <p:nvPr/>
        </p:nvSpPr>
        <p:spPr>
          <a:xfrm>
            <a:off x="10295466" y="1083733"/>
            <a:ext cx="217108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512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複　果</a:t>
            </a:r>
          </a:p>
        </p:txBody>
      </p:sp>
      <p:sp>
        <p:nvSpPr>
          <p:cNvPr id="146" name="Artocarpus odorassimus"/>
          <p:cNvSpPr txBox="1"/>
          <p:nvPr/>
        </p:nvSpPr>
        <p:spPr>
          <a:xfrm>
            <a:off x="6719146" y="4226559"/>
            <a:ext cx="5456090" cy="608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ヒラギノ明朝 ProN W3"/>
              <a:defRPr sz="3413" b="1" i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Artocarpus odorassimus</a:t>
            </a:r>
          </a:p>
        </p:txBody>
      </p:sp>
      <p:pic>
        <p:nvPicPr>
          <p:cNvPr id="147" name="image-15.png" descr="image-1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46" y="866986"/>
            <a:ext cx="6321779" cy="4226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-16.png" descr="image-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6177281" cy="5870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2" animBg="1" advAuto="0"/>
      <p:bldP spid="146" grpId="1" animBg="1" advAuto="0"/>
      <p:bldP spid="147" grpId="3" animBg="1" advAuto="0"/>
      <p:bldP spid="148" grpId="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果実の分類(2-6)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6610774" cy="812800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72248" tIns="72248" rIns="72248" bIns="72248">
            <a:normAutofit fontScale="90000"/>
          </a:bodyPr>
          <a:lstStyle>
            <a:lvl1pPr marL="40639" marR="40639" algn="l" defTabSz="1300480">
              <a:buClr>
                <a:srgbClr val="FFFF00"/>
              </a:buClr>
              <a:buFont typeface="ヒラギノ明朝 ProN W3"/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果実の分類(2-6)</a:t>
            </a:r>
          </a:p>
        </p:txBody>
      </p:sp>
      <p:sp>
        <p:nvSpPr>
          <p:cNvPr id="151" name="アカマツ"/>
          <p:cNvSpPr txBox="1"/>
          <p:nvPr/>
        </p:nvSpPr>
        <p:spPr>
          <a:xfrm>
            <a:off x="4876800" y="0"/>
            <a:ext cx="370275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800"/>
              </a:spcBef>
              <a:buClr>
                <a:srgbClr val="FF0000"/>
              </a:buClr>
              <a:buFont typeface="Arial"/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アカマツ</a:t>
            </a:r>
          </a:p>
        </p:txBody>
      </p:sp>
      <p:sp>
        <p:nvSpPr>
          <p:cNvPr id="152" name="複 果"/>
          <p:cNvSpPr txBox="1"/>
          <p:nvPr/>
        </p:nvSpPr>
        <p:spPr>
          <a:xfrm>
            <a:off x="9320107" y="4118186"/>
            <a:ext cx="217108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512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0"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複　果</a:t>
            </a:r>
          </a:p>
        </p:txBody>
      </p:sp>
      <p:sp>
        <p:nvSpPr>
          <p:cNvPr id="153" name="毬 果"/>
          <p:cNvSpPr txBox="1"/>
          <p:nvPr/>
        </p:nvSpPr>
        <p:spPr>
          <a:xfrm>
            <a:off x="9536852" y="3467946"/>
            <a:ext cx="164366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毬　果</a:t>
            </a:r>
          </a:p>
        </p:txBody>
      </p:sp>
      <p:sp>
        <p:nvSpPr>
          <p:cNvPr id="154" name="イチジク状果"/>
          <p:cNvSpPr txBox="1"/>
          <p:nvPr/>
        </p:nvSpPr>
        <p:spPr>
          <a:xfrm>
            <a:off x="8669866" y="8778240"/>
            <a:ext cx="305251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2248" tIns="72248" rIns="72248" bIns="72248">
            <a:spAutoFit/>
          </a:bodyPr>
          <a:lstStyle>
            <a:lvl1pPr marL="40639" marR="40639" algn="l" defTabSz="1300480">
              <a:spcBef>
                <a:spcPts val="1400"/>
              </a:spcBef>
              <a:buClr>
                <a:srgbClr val="FF0000"/>
              </a:buClr>
              <a:buFont typeface="Arial"/>
              <a:defRPr sz="3413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イチジク状果</a:t>
            </a:r>
          </a:p>
        </p:txBody>
      </p:sp>
      <p:pic>
        <p:nvPicPr>
          <p:cNvPr id="155" name="image-17.png" descr="image-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" y="866986"/>
            <a:ext cx="5852161" cy="390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-18.png" descr="image-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5093546"/>
            <a:ext cx="5852161" cy="4391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-19.png" descr="image-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507" y="541866"/>
            <a:ext cx="4876801" cy="291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4506" y="5310293"/>
            <a:ext cx="4768428" cy="333699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クワ科イチジク属"/>
          <p:cNvSpPr txBox="1"/>
          <p:nvPr/>
        </p:nvSpPr>
        <p:spPr>
          <a:xfrm>
            <a:off x="3034453" y="8778240"/>
            <a:ext cx="365362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クワ科イチジク属</a:t>
            </a:r>
          </a:p>
        </p:txBody>
      </p:sp>
      <p:pic>
        <p:nvPicPr>
          <p:cNvPr id="160" name="image-21.png" descr="image-2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73" y="1031804"/>
            <a:ext cx="11559823" cy="769450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クワクサ"/>
          <p:cNvSpPr txBox="1"/>
          <p:nvPr/>
        </p:nvSpPr>
        <p:spPr>
          <a:xfrm>
            <a:off x="1061155" y="7823200"/>
            <a:ext cx="195433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FFFF"/>
              </a:buClr>
              <a:buFont typeface="Arial"/>
              <a:defRPr sz="3413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クワクサ</a:t>
            </a:r>
          </a:p>
        </p:txBody>
      </p:sp>
      <p:sp>
        <p:nvSpPr>
          <p:cNvPr id="162" name="集合花、複果はクワ科に共通する特徴"/>
          <p:cNvSpPr txBox="1"/>
          <p:nvPr/>
        </p:nvSpPr>
        <p:spPr>
          <a:xfrm>
            <a:off x="650239" y="1083733"/>
            <a:ext cx="8817979" cy="65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248" tIns="72248" rIns="72248" bIns="72248">
            <a:spAutoFit/>
          </a:bodyPr>
          <a:lstStyle>
            <a:lvl1pPr marL="40639" marR="40639" algn="l" defTabSz="1300480">
              <a:buClr>
                <a:srgbClr val="FF0000"/>
              </a:buClr>
              <a:buFont typeface="Arial"/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集合花、複果はクワ科に共通する特徴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  <p:bldP spid="160" grpId="2" animBg="1" advAuto="0"/>
      <p:bldP spid="161" grpId="3" animBg="1" advAuto="0"/>
      <p:bldP spid="162" grpId="4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181</Words>
  <Application>Microsoft Macintosh PowerPoint</Application>
  <PresentationFormat>ユーザー設定</PresentationFormat>
  <Paragraphs>86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2" baseType="lpstr">
      <vt:lpstr>ヒラギノ明朝 ProN W3</vt:lpstr>
      <vt:lpstr>ヒラギノ明朝 ProN W6</vt:lpstr>
      <vt:lpstr>Arial</vt:lpstr>
      <vt:lpstr>Helvetica Light</vt:lpstr>
      <vt:lpstr>Helvetica Neue</vt:lpstr>
      <vt:lpstr>Tahoma</vt:lpstr>
      <vt:lpstr>Times New Roman</vt:lpstr>
      <vt:lpstr>Wingdings</vt:lpstr>
      <vt:lpstr>White</vt:lpstr>
      <vt:lpstr>薬 用 植 物 学</vt:lpstr>
      <vt:lpstr>植物形態留事項(3)</vt:lpstr>
      <vt:lpstr>果実の分類(1)</vt:lpstr>
      <vt:lpstr>果実の分類(2-1)</vt:lpstr>
      <vt:lpstr>果実の分類(2-2)</vt:lpstr>
      <vt:lpstr>果実の分類(2-3)</vt:lpstr>
      <vt:lpstr>果実の分類(2-4)</vt:lpstr>
      <vt:lpstr>果実の分類(2-5)</vt:lpstr>
      <vt:lpstr>果実の分類(2-6)</vt:lpstr>
      <vt:lpstr>果実の分類(3-1)</vt:lpstr>
      <vt:lpstr>果実の分類(3-2)</vt:lpstr>
      <vt:lpstr>シラカシ</vt:lpstr>
      <vt:lpstr>エゾノギシギシ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12</cp:revision>
  <dcterms:modified xsi:type="dcterms:W3CDTF">2021-02-10T02:48:47Z</dcterms:modified>
</cp:coreProperties>
</file>