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CDFE2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394F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4EB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9D9D9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FC32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0DDCD"/>
          </a:solidFill>
        </a:fill>
      </a:tcStyle>
    </a:wholeTbl>
    <a:band2H>
      <a:tcTxStyle/>
      <a:tcStyle>
        <a:tcBdr/>
        <a:fill>
          <a:solidFill>
            <a:srgbClr val="D2CFC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7D8B8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D6DF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C5C7C8"/>
          </a:solidFill>
        </a:fill>
      </a:tcStyle>
    </a:wholeTbl>
    <a:band2H>
      <a:tcTxStyle/>
      <a:tcStyle>
        <a:tcBdr/>
        <a:fill>
          <a:solidFill>
            <a:srgbClr val="D6D6D7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1454E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D808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2697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8EAE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89"/>
    <p:restoredTop sz="94689"/>
  </p:normalViewPr>
  <p:slideViewPr>
    <p:cSldViewPr snapToGrid="0" snapToObjects="1">
      <p:cViewPr varScale="1">
        <p:scale>
          <a:sx n="109" d="100"/>
          <a:sy n="109" d="100"/>
        </p:scale>
        <p:origin x="20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イメージ"/>
          <p:cNvSpPr>
            <a:spLocks noGrp="1"/>
          </p:cNvSpPr>
          <p:nvPr>
            <p:ph type="pic" sz="half" idx="21"/>
          </p:nvPr>
        </p:nvSpPr>
        <p:spPr>
          <a:xfrm>
            <a:off x="2438400" y="850900"/>
            <a:ext cx="8128000" cy="5415825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3533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5842000"/>
            <a:ext cx="10464800" cy="1422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1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イメージ"/>
          <p:cNvSpPr>
            <a:spLocks noGrp="1"/>
          </p:cNvSpPr>
          <p:nvPr>
            <p:ph type="pic" sz="quarter" idx="21"/>
          </p:nvPr>
        </p:nvSpPr>
        <p:spPr>
          <a:xfrm>
            <a:off x="7188435" y="2552700"/>
            <a:ext cx="4102101" cy="61595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1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82700" y="2768600"/>
            <a:ext cx="50419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280736" indent="-280736" algn="l">
              <a:spcBef>
                <a:spcPts val="3200"/>
              </a:spcBef>
              <a:buSzPct val="100000"/>
              <a:buChar char="•"/>
              <a:defRPr sz="2800"/>
            </a:lvl1pPr>
            <a:lvl2pPr marL="661736" indent="-280736" algn="l">
              <a:spcBef>
                <a:spcPts val="3200"/>
              </a:spcBef>
              <a:buSzPct val="100000"/>
              <a:buChar char="•"/>
              <a:defRPr sz="2800"/>
            </a:lvl2pPr>
            <a:lvl3pPr marL="1042736" indent="-280736" algn="l">
              <a:spcBef>
                <a:spcPts val="3200"/>
              </a:spcBef>
              <a:buSzPct val="100000"/>
              <a:buChar char="•"/>
              <a:defRPr sz="2800"/>
            </a:lvl3pPr>
            <a:lvl4pPr marL="1423736" indent="-280736" algn="l">
              <a:spcBef>
                <a:spcPts val="3200"/>
              </a:spcBef>
              <a:buSzPct val="100000"/>
              <a:buChar char="•"/>
              <a:defRPr sz="2800"/>
            </a:lvl4pPr>
            <a:lvl5pPr marL="1804736" indent="-280736" algn="l">
              <a:spcBef>
                <a:spcPts val="3200"/>
              </a:spcBef>
              <a:buSzPct val="100000"/>
              <a:buChar char="•"/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イメージ"/>
          <p:cNvSpPr>
            <a:spLocks noGrp="1"/>
          </p:cNvSpPr>
          <p:nvPr>
            <p:ph type="pic" idx="21"/>
          </p:nvPr>
        </p:nvSpPr>
        <p:spPr>
          <a:xfrm>
            <a:off x="775756" y="1041400"/>
            <a:ext cx="11550367" cy="76962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-34.png" descr="image-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59"/>
            <a:ext cx="13004800" cy="975811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イ ネ"/>
          <p:cNvSpPr txBox="1">
            <a:spLocks noGrp="1"/>
          </p:cNvSpPr>
          <p:nvPr>
            <p:ph type="title" idx="4294967295"/>
          </p:nvPr>
        </p:nvSpPr>
        <p:spPr>
          <a:xfrm>
            <a:off x="-1" y="-1"/>
            <a:ext cx="2600961" cy="866988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0000"/>
              </a:buClr>
              <a:buFont typeface="Tahoma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　ネ</a:t>
            </a:r>
          </a:p>
        </p:txBody>
      </p:sp>
      <p:sp>
        <p:nvSpPr>
          <p:cNvPr id="213" name="穎 果"/>
          <p:cNvSpPr txBox="1"/>
          <p:nvPr/>
        </p:nvSpPr>
        <p:spPr>
          <a:xfrm>
            <a:off x="9514275" y="8536658"/>
            <a:ext cx="19543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Tahoma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穎　果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種子の形態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6610774" cy="903112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種子の形態</a:t>
            </a:r>
          </a:p>
        </p:txBody>
      </p:sp>
      <p:sp>
        <p:nvSpPr>
          <p:cNvPr id="257" name="合点"/>
          <p:cNvSpPr txBox="1"/>
          <p:nvPr/>
        </p:nvSpPr>
        <p:spPr>
          <a:xfrm>
            <a:off x="4009813" y="758613"/>
            <a:ext cx="12101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合点</a:t>
            </a:r>
          </a:p>
        </p:txBody>
      </p:sp>
      <p:sp>
        <p:nvSpPr>
          <p:cNvPr id="258" name="種皮"/>
          <p:cNvSpPr txBox="1"/>
          <p:nvPr/>
        </p:nvSpPr>
        <p:spPr>
          <a:xfrm>
            <a:off x="2384213" y="3034453"/>
            <a:ext cx="12101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種皮</a:t>
            </a:r>
          </a:p>
        </p:txBody>
      </p:sp>
      <p:sp>
        <p:nvSpPr>
          <p:cNvPr id="259" name="外胚乳"/>
          <p:cNvSpPr txBox="1"/>
          <p:nvPr/>
        </p:nvSpPr>
        <p:spPr>
          <a:xfrm>
            <a:off x="1950719" y="3793066"/>
            <a:ext cx="17520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外胚乳</a:t>
            </a:r>
          </a:p>
        </p:txBody>
      </p:sp>
      <p:sp>
        <p:nvSpPr>
          <p:cNvPr id="260" name="内胚乳"/>
          <p:cNvSpPr txBox="1"/>
          <p:nvPr/>
        </p:nvSpPr>
        <p:spPr>
          <a:xfrm>
            <a:off x="1950719" y="4768426"/>
            <a:ext cx="17520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内胚乳</a:t>
            </a:r>
          </a:p>
        </p:txBody>
      </p:sp>
      <p:sp>
        <p:nvSpPr>
          <p:cNvPr id="261" name="子葉"/>
          <p:cNvSpPr txBox="1"/>
          <p:nvPr/>
        </p:nvSpPr>
        <p:spPr>
          <a:xfrm>
            <a:off x="2384213" y="5635413"/>
            <a:ext cx="12101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子葉</a:t>
            </a:r>
          </a:p>
        </p:txBody>
      </p:sp>
      <p:sp>
        <p:nvSpPr>
          <p:cNvPr id="262" name="胚軸"/>
          <p:cNvSpPr txBox="1"/>
          <p:nvPr/>
        </p:nvSpPr>
        <p:spPr>
          <a:xfrm>
            <a:off x="2384213" y="6394026"/>
            <a:ext cx="12101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胚軸</a:t>
            </a:r>
          </a:p>
        </p:txBody>
      </p:sp>
      <p:sp>
        <p:nvSpPr>
          <p:cNvPr id="263" name="幼根"/>
          <p:cNvSpPr txBox="1"/>
          <p:nvPr/>
        </p:nvSpPr>
        <p:spPr>
          <a:xfrm>
            <a:off x="2384213" y="7477759"/>
            <a:ext cx="12101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幼根</a:t>
            </a:r>
          </a:p>
        </p:txBody>
      </p:sp>
      <p:sp>
        <p:nvSpPr>
          <p:cNvPr id="264" name="珠孔"/>
          <p:cNvSpPr txBox="1"/>
          <p:nvPr/>
        </p:nvSpPr>
        <p:spPr>
          <a:xfrm>
            <a:off x="4009813" y="8344746"/>
            <a:ext cx="12101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珠孔</a:t>
            </a:r>
          </a:p>
        </p:txBody>
      </p:sp>
      <p:sp>
        <p:nvSpPr>
          <p:cNvPr id="265" name="へそ"/>
          <p:cNvSpPr txBox="1"/>
          <p:nvPr/>
        </p:nvSpPr>
        <p:spPr>
          <a:xfrm>
            <a:off x="5743786" y="8344746"/>
            <a:ext cx="12101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へそ</a:t>
            </a:r>
          </a:p>
        </p:txBody>
      </p:sp>
      <p:sp>
        <p:nvSpPr>
          <p:cNvPr id="266" name="カルンクラ"/>
          <p:cNvSpPr txBox="1"/>
          <p:nvPr/>
        </p:nvSpPr>
        <p:spPr>
          <a:xfrm>
            <a:off x="7477760" y="8344746"/>
            <a:ext cx="261902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カルンクラ</a:t>
            </a:r>
          </a:p>
        </p:txBody>
      </p:sp>
      <p:pic>
        <p:nvPicPr>
          <p:cNvPr id="267" name="image-46.png" descr="image-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946" y="1408853"/>
            <a:ext cx="5811521" cy="7044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花と種子の相関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6610774" cy="939236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花と種子の相関</a:t>
            </a:r>
          </a:p>
        </p:txBody>
      </p:sp>
      <p:sp>
        <p:nvSpPr>
          <p:cNvPr id="270" name="胚のう"/>
          <p:cNvSpPr txBox="1"/>
          <p:nvPr/>
        </p:nvSpPr>
        <p:spPr>
          <a:xfrm>
            <a:off x="2305642" y="5648959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1300480">
              <a:buClr>
                <a:srgbClr val="000000"/>
              </a:buClr>
              <a:buFont typeface="ヒラギノ明朝 ProN W3"/>
              <a:defRPr sz="512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胚のう</a:t>
            </a:r>
          </a:p>
        </p:txBody>
      </p:sp>
      <p:sp>
        <p:nvSpPr>
          <p:cNvPr id="271" name="卵細胞"/>
          <p:cNvSpPr txBox="1"/>
          <p:nvPr/>
        </p:nvSpPr>
        <p:spPr>
          <a:xfrm>
            <a:off x="2275839" y="7477759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512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卵細胞</a:t>
            </a:r>
          </a:p>
        </p:txBody>
      </p:sp>
      <p:sp>
        <p:nvSpPr>
          <p:cNvPr id="272" name="極 核"/>
          <p:cNvSpPr txBox="1"/>
          <p:nvPr/>
        </p:nvSpPr>
        <p:spPr>
          <a:xfrm>
            <a:off x="2305642" y="4890346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1300480">
              <a:buClr>
                <a:srgbClr val="000000"/>
              </a:buClr>
              <a:buFont typeface="ヒラギノ明朝 ProN W3"/>
              <a:defRPr sz="512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極　核</a:t>
            </a:r>
          </a:p>
        </p:txBody>
      </p:sp>
      <p:sp>
        <p:nvSpPr>
          <p:cNvPr id="273" name="珠 心"/>
          <p:cNvSpPr txBox="1"/>
          <p:nvPr/>
        </p:nvSpPr>
        <p:spPr>
          <a:xfrm>
            <a:off x="2275839" y="3589866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512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珠　心</a:t>
            </a:r>
          </a:p>
        </p:txBody>
      </p:sp>
      <p:sp>
        <p:nvSpPr>
          <p:cNvPr id="274" name="内珠皮"/>
          <p:cNvSpPr txBox="1"/>
          <p:nvPr/>
        </p:nvSpPr>
        <p:spPr>
          <a:xfrm>
            <a:off x="2275839" y="2289386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512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内珠皮</a:t>
            </a:r>
          </a:p>
        </p:txBody>
      </p:sp>
      <p:sp>
        <p:nvSpPr>
          <p:cNvPr id="275" name="外珠皮"/>
          <p:cNvSpPr txBox="1"/>
          <p:nvPr/>
        </p:nvSpPr>
        <p:spPr>
          <a:xfrm>
            <a:off x="2275839" y="1408853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00"/>
              </a:buClr>
              <a:buFont typeface="ヒラギノ明朝 ProN W3"/>
              <a:defRPr sz="512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外珠皮</a:t>
            </a:r>
          </a:p>
        </p:txBody>
      </p:sp>
      <p:sp>
        <p:nvSpPr>
          <p:cNvPr id="276" name="種 皮"/>
          <p:cNvSpPr txBox="1"/>
          <p:nvPr/>
        </p:nvSpPr>
        <p:spPr>
          <a:xfrm>
            <a:off x="8019626" y="1842346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種　皮</a:t>
            </a:r>
          </a:p>
        </p:txBody>
      </p:sp>
      <p:sp>
        <p:nvSpPr>
          <p:cNvPr id="277" name="外胚乳"/>
          <p:cNvSpPr txBox="1"/>
          <p:nvPr/>
        </p:nvSpPr>
        <p:spPr>
          <a:xfrm>
            <a:off x="8019626" y="3576320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外胚乳</a:t>
            </a:r>
          </a:p>
        </p:txBody>
      </p:sp>
      <p:sp>
        <p:nvSpPr>
          <p:cNvPr id="278" name="内胚乳"/>
          <p:cNvSpPr txBox="1"/>
          <p:nvPr/>
        </p:nvSpPr>
        <p:spPr>
          <a:xfrm>
            <a:off x="8019626" y="5310293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内胚乳</a:t>
            </a:r>
          </a:p>
        </p:txBody>
      </p:sp>
      <p:sp>
        <p:nvSpPr>
          <p:cNvPr id="279" name="子葉"/>
          <p:cNvSpPr txBox="1"/>
          <p:nvPr/>
        </p:nvSpPr>
        <p:spPr>
          <a:xfrm>
            <a:off x="6068906" y="6719146"/>
            <a:ext cx="164366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2100"/>
              </a:spcBef>
              <a:buClr>
                <a:srgbClr val="003366"/>
              </a:buClr>
              <a:buFont typeface="Arial"/>
              <a:defRPr sz="5120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子葉</a:t>
            </a:r>
          </a:p>
        </p:txBody>
      </p:sp>
      <p:sp>
        <p:nvSpPr>
          <p:cNvPr id="280" name="胚軸"/>
          <p:cNvSpPr txBox="1"/>
          <p:nvPr/>
        </p:nvSpPr>
        <p:spPr>
          <a:xfrm>
            <a:off x="6068906" y="7477759"/>
            <a:ext cx="175203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2100"/>
              </a:spcBef>
              <a:buClr>
                <a:srgbClr val="003366"/>
              </a:buClr>
              <a:buFont typeface="Arial"/>
              <a:defRPr sz="5120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胚軸</a:t>
            </a:r>
          </a:p>
        </p:txBody>
      </p:sp>
      <p:sp>
        <p:nvSpPr>
          <p:cNvPr id="281" name="幼根"/>
          <p:cNvSpPr txBox="1"/>
          <p:nvPr/>
        </p:nvSpPr>
        <p:spPr>
          <a:xfrm>
            <a:off x="6068906" y="8236373"/>
            <a:ext cx="164366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2100"/>
              </a:spcBef>
              <a:buClr>
                <a:srgbClr val="003366"/>
              </a:buClr>
              <a:buFont typeface="Arial"/>
              <a:defRPr sz="5120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幼根</a:t>
            </a:r>
          </a:p>
        </p:txBody>
      </p:sp>
      <p:sp>
        <p:nvSpPr>
          <p:cNvPr id="282" name="胚"/>
          <p:cNvSpPr txBox="1"/>
          <p:nvPr/>
        </p:nvSpPr>
        <p:spPr>
          <a:xfrm>
            <a:off x="9970346" y="7477759"/>
            <a:ext cx="121017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2100"/>
              </a:spcBef>
              <a:buClr>
                <a:srgbClr val="FFFF00"/>
              </a:buClr>
              <a:buFont typeface="Arial"/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胚</a:t>
            </a:r>
          </a:p>
        </p:txBody>
      </p:sp>
      <p:sp>
        <p:nvSpPr>
          <p:cNvPr id="283" name="花の組織"/>
          <p:cNvSpPr txBox="1"/>
          <p:nvPr/>
        </p:nvSpPr>
        <p:spPr>
          <a:xfrm>
            <a:off x="975359" y="3251200"/>
            <a:ext cx="993424" cy="3730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008000"/>
              </a:buClr>
              <a:buFont typeface="ヒラギノ明朝 ProN W3"/>
              <a:defRPr sz="5120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花の組織</a:t>
            </a:r>
          </a:p>
        </p:txBody>
      </p:sp>
      <p:sp>
        <p:nvSpPr>
          <p:cNvPr id="284" name="種子の組織"/>
          <p:cNvSpPr txBox="1"/>
          <p:nvPr/>
        </p:nvSpPr>
        <p:spPr>
          <a:xfrm>
            <a:off x="11229711" y="2934546"/>
            <a:ext cx="993423" cy="470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008000"/>
              </a:buClr>
              <a:buFont typeface="ヒラギノ明朝 ProN W3"/>
              <a:defRPr sz="5120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種子の組織</a:t>
            </a:r>
          </a:p>
        </p:txBody>
      </p:sp>
      <p:sp>
        <p:nvSpPr>
          <p:cNvPr id="285" name="→→→"/>
          <p:cNvSpPr txBox="1"/>
          <p:nvPr/>
        </p:nvSpPr>
        <p:spPr>
          <a:xfrm>
            <a:off x="5310293" y="1733973"/>
            <a:ext cx="2387827" cy="959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Arial"/>
              <a:defRPr sz="5688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→→→</a:t>
            </a:r>
          </a:p>
        </p:txBody>
      </p:sp>
      <p:sp>
        <p:nvSpPr>
          <p:cNvPr id="286" name="→→→"/>
          <p:cNvSpPr txBox="1"/>
          <p:nvPr/>
        </p:nvSpPr>
        <p:spPr>
          <a:xfrm>
            <a:off x="5310293" y="3467946"/>
            <a:ext cx="2387827" cy="95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Arial"/>
              <a:defRPr sz="5688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→→→</a:t>
            </a:r>
          </a:p>
        </p:txBody>
      </p:sp>
      <p:sp>
        <p:nvSpPr>
          <p:cNvPr id="287" name="→→→"/>
          <p:cNvSpPr txBox="1"/>
          <p:nvPr/>
        </p:nvSpPr>
        <p:spPr>
          <a:xfrm>
            <a:off x="5310293" y="5201920"/>
            <a:ext cx="2387827" cy="959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Arial"/>
              <a:defRPr sz="5688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→→→</a:t>
            </a:r>
          </a:p>
        </p:txBody>
      </p:sp>
      <p:sp>
        <p:nvSpPr>
          <p:cNvPr id="288" name="→→"/>
          <p:cNvSpPr txBox="1"/>
          <p:nvPr/>
        </p:nvSpPr>
        <p:spPr>
          <a:xfrm>
            <a:off x="8128000" y="7369386"/>
            <a:ext cx="1665337" cy="95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Arial"/>
              <a:defRPr sz="5688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→→</a:t>
            </a:r>
          </a:p>
        </p:txBody>
      </p:sp>
      <p:sp>
        <p:nvSpPr>
          <p:cNvPr id="289" name="→"/>
          <p:cNvSpPr txBox="1"/>
          <p:nvPr/>
        </p:nvSpPr>
        <p:spPr>
          <a:xfrm>
            <a:off x="4551679" y="7369386"/>
            <a:ext cx="942849" cy="95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Arial"/>
              <a:defRPr sz="5688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→</a:t>
            </a:r>
          </a:p>
        </p:txBody>
      </p:sp>
      <p:pic>
        <p:nvPicPr>
          <p:cNvPr id="290" name="括弧２.png" descr="括弧２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79" y="1625599"/>
            <a:ext cx="288997" cy="1517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括弧２.png" descr="括弧２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06" y="4985173"/>
            <a:ext cx="288997" cy="1517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括弧２.png" descr="括弧２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133" y="6827520"/>
            <a:ext cx="433495" cy="2269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括弧１.png" descr="括弧１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039" y="6827520"/>
            <a:ext cx="433495" cy="2269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1" animBg="1" advAuto="0"/>
      <p:bldP spid="277" grpId="2" animBg="1" advAuto="0"/>
      <p:bldP spid="278" grpId="3" animBg="1" advAuto="0"/>
      <p:bldP spid="282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-35.png" descr="image-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59"/>
            <a:ext cx="13004800" cy="9758118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翼 果"/>
          <p:cNvSpPr txBox="1"/>
          <p:nvPr/>
        </p:nvSpPr>
        <p:spPr>
          <a:xfrm>
            <a:off x="9514275" y="8536658"/>
            <a:ext cx="19543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Tahoma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翼　果</a:t>
            </a:r>
          </a:p>
        </p:txBody>
      </p:sp>
      <p:sp>
        <p:nvSpPr>
          <p:cNvPr id="217" name="ウリカエデ"/>
          <p:cNvSpPr txBox="1">
            <a:spLocks noGrp="1"/>
          </p:cNvSpPr>
          <p:nvPr>
            <p:ph type="title" idx="4294967295"/>
          </p:nvPr>
        </p:nvSpPr>
        <p:spPr>
          <a:xfrm>
            <a:off x="-1" y="-1"/>
            <a:ext cx="4443308" cy="885050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Tahoma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ウリカエデ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モダマ"/>
          <p:cNvSpPr txBox="1">
            <a:spLocks noGrp="1"/>
          </p:cNvSpPr>
          <p:nvPr>
            <p:ph type="title" idx="4294967295"/>
          </p:nvPr>
        </p:nvSpPr>
        <p:spPr>
          <a:xfrm>
            <a:off x="-1" y="-1"/>
            <a:ext cx="2817708" cy="866988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Tahoma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モダマ</a:t>
            </a:r>
          </a:p>
        </p:txBody>
      </p:sp>
      <p:pic>
        <p:nvPicPr>
          <p:cNvPr id="220" name="image-36.png" descr="image-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541" y="0"/>
            <a:ext cx="731971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豆 果"/>
          <p:cNvSpPr txBox="1"/>
          <p:nvPr/>
        </p:nvSpPr>
        <p:spPr>
          <a:xfrm>
            <a:off x="10187092" y="8561492"/>
            <a:ext cx="19543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Tahoma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豆　果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-37.png" descr="image-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7"/>
            <a:ext cx="13004800" cy="9746828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袋 果"/>
          <p:cNvSpPr txBox="1"/>
          <p:nvPr/>
        </p:nvSpPr>
        <p:spPr>
          <a:xfrm>
            <a:off x="9514275" y="8536658"/>
            <a:ext cx="19543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Tahoma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袋　果</a:t>
            </a:r>
          </a:p>
        </p:txBody>
      </p:sp>
      <p:sp>
        <p:nvSpPr>
          <p:cNvPr id="225" name="オウレン"/>
          <p:cNvSpPr txBox="1">
            <a:spLocks noGrp="1"/>
          </p:cNvSpPr>
          <p:nvPr>
            <p:ph type="title" idx="4294967295"/>
          </p:nvPr>
        </p:nvSpPr>
        <p:spPr>
          <a:xfrm>
            <a:off x="-1" y="-1"/>
            <a:ext cx="2926081" cy="866988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Tahoma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オウレン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-38.png" descr="image-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59"/>
            <a:ext cx="13004800" cy="9758118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孔さく果"/>
          <p:cNvSpPr txBox="1"/>
          <p:nvPr/>
        </p:nvSpPr>
        <p:spPr>
          <a:xfrm>
            <a:off x="9514275" y="8536658"/>
            <a:ext cx="253232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Tahoma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孔さく果</a:t>
            </a:r>
          </a:p>
        </p:txBody>
      </p:sp>
      <p:sp>
        <p:nvSpPr>
          <p:cNvPr id="229" name="ケ シ"/>
          <p:cNvSpPr txBox="1">
            <a:spLocks noGrp="1"/>
          </p:cNvSpPr>
          <p:nvPr>
            <p:ph type="title" idx="4294967295"/>
          </p:nvPr>
        </p:nvSpPr>
        <p:spPr>
          <a:xfrm>
            <a:off x="4118186" y="-1"/>
            <a:ext cx="2384214" cy="866988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Tahoma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ケ　シ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-39.png" descr="image-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59"/>
            <a:ext cx="13004800" cy="9758118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節ざや果"/>
          <p:cNvSpPr txBox="1"/>
          <p:nvPr/>
        </p:nvSpPr>
        <p:spPr>
          <a:xfrm>
            <a:off x="9514275" y="8536658"/>
            <a:ext cx="250342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Tahoma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節ざや果</a:t>
            </a:r>
          </a:p>
        </p:txBody>
      </p:sp>
      <p:sp>
        <p:nvSpPr>
          <p:cNvPr id="233" name="ヌスビトハギ"/>
          <p:cNvSpPr txBox="1">
            <a:spLocks noGrp="1"/>
          </p:cNvSpPr>
          <p:nvPr>
            <p:ph type="title" idx="4294967295"/>
          </p:nvPr>
        </p:nvSpPr>
        <p:spPr>
          <a:xfrm>
            <a:off x="-1" y="-1"/>
            <a:ext cx="4334935" cy="866988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Tahoma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ヌスビトハギ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果実の分類(3-3)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6610774" cy="83086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>
            <a:normAutofit fontScale="90000"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果実の分類(3-3)</a:t>
            </a:r>
          </a:p>
        </p:txBody>
      </p:sp>
      <p:sp>
        <p:nvSpPr>
          <p:cNvPr id="236" name="豆果と花の相関"/>
          <p:cNvSpPr txBox="1"/>
          <p:nvPr/>
        </p:nvSpPr>
        <p:spPr>
          <a:xfrm>
            <a:off x="758612" y="1733973"/>
            <a:ext cx="413625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豆果と花の相関</a:t>
            </a:r>
          </a:p>
        </p:txBody>
      </p:sp>
      <p:pic>
        <p:nvPicPr>
          <p:cNvPr id="237" name="image-40.png" descr="image-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" y="2817706"/>
            <a:ext cx="12137814" cy="5450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果実の分類(3-4)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6610774" cy="848926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果実の分類(3-4)</a:t>
            </a:r>
          </a:p>
        </p:txBody>
      </p:sp>
      <p:sp>
        <p:nvSpPr>
          <p:cNvPr id="240" name="B．湿果"/>
          <p:cNvSpPr txBox="1"/>
          <p:nvPr/>
        </p:nvSpPr>
        <p:spPr>
          <a:xfrm>
            <a:off x="2926079" y="975359"/>
            <a:ext cx="2093630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B．湿果</a:t>
            </a:r>
          </a:p>
        </p:txBody>
      </p:sp>
      <p:sp>
        <p:nvSpPr>
          <p:cNvPr id="241" name="中果皮、内果皮が多肉〜多液質となる"/>
          <p:cNvSpPr txBox="1"/>
          <p:nvPr/>
        </p:nvSpPr>
        <p:spPr>
          <a:xfrm>
            <a:off x="4547111" y="1685988"/>
            <a:ext cx="7062331" cy="1415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800000"/>
              </a:buClr>
              <a:buFont typeface="Arial"/>
              <a:defRPr sz="3982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中果皮、内果皮が多肉〜多液質となる</a:t>
            </a:r>
          </a:p>
        </p:txBody>
      </p:sp>
      <p:sp>
        <p:nvSpPr>
          <p:cNvPr id="242" name="核果、液果、ミカン状果、ナシ状果"/>
          <p:cNvSpPr txBox="1"/>
          <p:nvPr/>
        </p:nvSpPr>
        <p:spPr>
          <a:xfrm>
            <a:off x="4605867" y="3612597"/>
            <a:ext cx="82544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000080"/>
              </a:buClr>
              <a:buFont typeface="Arial"/>
              <a:defRPr sz="3413">
                <a:solidFill>
                  <a:srgbClr val="0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8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核果、液果、ミカン状果、ナシ状果</a:t>
            </a:r>
          </a:p>
        </p:txBody>
      </p:sp>
      <p:sp>
        <p:nvSpPr>
          <p:cNvPr id="243" name="核果"/>
          <p:cNvSpPr txBox="1"/>
          <p:nvPr/>
        </p:nvSpPr>
        <p:spPr>
          <a:xfrm>
            <a:off x="3313888" y="6306465"/>
            <a:ext cx="108734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核果</a:t>
            </a:r>
          </a:p>
        </p:txBody>
      </p:sp>
      <p:sp>
        <p:nvSpPr>
          <p:cNvPr id="244" name="液果"/>
          <p:cNvSpPr txBox="1"/>
          <p:nvPr/>
        </p:nvSpPr>
        <p:spPr>
          <a:xfrm>
            <a:off x="5760791" y="6306465"/>
            <a:ext cx="108734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液果</a:t>
            </a:r>
          </a:p>
        </p:txBody>
      </p:sp>
      <p:sp>
        <p:nvSpPr>
          <p:cNvPr id="245" name="ミカン状果"/>
          <p:cNvSpPr txBox="1"/>
          <p:nvPr/>
        </p:nvSpPr>
        <p:spPr>
          <a:xfrm>
            <a:off x="7539172" y="6306465"/>
            <a:ext cx="238782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ミカン状果</a:t>
            </a:r>
          </a:p>
        </p:txBody>
      </p:sp>
      <p:pic>
        <p:nvPicPr>
          <p:cNvPr id="24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720" y="4530361"/>
            <a:ext cx="1842348" cy="1555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232" y="4549552"/>
            <a:ext cx="1440464" cy="1517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098" y="4542778"/>
            <a:ext cx="2059094" cy="1530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果実の分類(3-5)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6610774" cy="83086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>
            <a:normAutofit fontScale="90000"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果実の分類(3-5)</a:t>
            </a:r>
          </a:p>
        </p:txBody>
      </p:sp>
      <p:sp>
        <p:nvSpPr>
          <p:cNvPr id="251" name="液果−花の相関"/>
          <p:cNvSpPr txBox="1"/>
          <p:nvPr/>
        </p:nvSpPr>
        <p:spPr>
          <a:xfrm>
            <a:off x="-1" y="2384213"/>
            <a:ext cx="3811130" cy="704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液果</a:t>
            </a:r>
            <a:r>
              <a:t>−</a:t>
            </a: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花の相関</a:t>
            </a:r>
          </a:p>
        </p:txBody>
      </p:sp>
      <p:sp>
        <p:nvSpPr>
          <p:cNvPr id="252" name="ミカン状果−花の相関"/>
          <p:cNvSpPr txBox="1"/>
          <p:nvPr/>
        </p:nvSpPr>
        <p:spPr>
          <a:xfrm>
            <a:off x="-1" y="6827519"/>
            <a:ext cx="3811130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ミカン状果</a:t>
            </a:r>
            <a:r>
              <a:t>−</a:t>
            </a: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花の相関</a:t>
            </a:r>
          </a:p>
        </p:txBody>
      </p:sp>
      <p:pic>
        <p:nvPicPr>
          <p:cNvPr id="253" name="image-44.png" descr="image-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693" y="866986"/>
            <a:ext cx="8994987" cy="3984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-45.png" descr="image-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693" y="5418666"/>
            <a:ext cx="8994987" cy="4086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90</Words>
  <Application>Microsoft Macintosh PowerPoint</Application>
  <PresentationFormat>ユーザー設定</PresentationFormat>
  <Paragraphs>56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8" baseType="lpstr">
      <vt:lpstr>ヒラギノ明朝 ProN W3</vt:lpstr>
      <vt:lpstr>ヒラギノ明朝 ProN W6</vt:lpstr>
      <vt:lpstr>Arial</vt:lpstr>
      <vt:lpstr>Helvetica Light</vt:lpstr>
      <vt:lpstr>Helvetica Neue</vt:lpstr>
      <vt:lpstr>Tahoma</vt:lpstr>
      <vt:lpstr>White</vt:lpstr>
      <vt:lpstr>イ　ネ</vt:lpstr>
      <vt:lpstr>ウリカエデ</vt:lpstr>
      <vt:lpstr>モダマ</vt:lpstr>
      <vt:lpstr>オウレン</vt:lpstr>
      <vt:lpstr>ケ　シ</vt:lpstr>
      <vt:lpstr>ヌスビトハギ</vt:lpstr>
      <vt:lpstr>果実の分類(3-3)</vt:lpstr>
      <vt:lpstr>果実の分類(3-4)</vt:lpstr>
      <vt:lpstr>果実の分類(3-5)</vt:lpstr>
      <vt:lpstr>種子の形態</vt:lpstr>
      <vt:lpstr>花と種子の相関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薬 用 植 物 学</dc:title>
  <cp:lastModifiedBy>木下 いづみ</cp:lastModifiedBy>
  <cp:revision>12</cp:revision>
  <dcterms:modified xsi:type="dcterms:W3CDTF">2021-02-10T02:49:22Z</dcterms:modified>
</cp:coreProperties>
</file>