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309" r:id="rId16"/>
    <p:sldId id="313" r:id="rId17"/>
    <p:sldId id="312" r:id="rId18"/>
    <p:sldId id="311" r:id="rId19"/>
    <p:sldId id="310" r:id="rId20"/>
    <p:sldId id="314" r:id="rId21"/>
    <p:sldId id="315" r:id="rId22"/>
    <p:sldId id="294" r:id="rId23"/>
    <p:sldId id="295" r:id="rId24"/>
    <p:sldId id="296" r:id="rId25"/>
    <p:sldId id="29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p:restoredTop sz="94674"/>
  </p:normalViewPr>
  <p:slideViewPr>
    <p:cSldViewPr snapToGrid="0" snapToObjects="1">
      <p:cViewPr varScale="1">
        <p:scale>
          <a:sx n="79" d="100"/>
          <a:sy n="79" d="100"/>
        </p:scale>
        <p:origin x="24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表紙">
    <p:spTree>
      <p:nvGrpSpPr>
        <p:cNvPr id="1" name=""/>
        <p:cNvGrpSpPr/>
        <p:nvPr/>
      </p:nvGrpSpPr>
      <p:grpSpPr>
        <a:xfrm>
          <a:off x="0" y="0"/>
          <a:ext cx="0" cy="0"/>
          <a:chOff x="0" y="0"/>
          <a:chExt cx="0" cy="0"/>
        </a:xfrm>
      </p:grpSpPr>
      <p:sp>
        <p:nvSpPr>
          <p:cNvPr id="11" name="イメージ"/>
          <p:cNvSpPr>
            <a:spLocks noGrp="1"/>
          </p:cNvSpPr>
          <p:nvPr>
            <p:ph type="pic" sz="half" idx="21"/>
          </p:nvPr>
        </p:nvSpPr>
        <p:spPr>
          <a:xfrm>
            <a:off x="2438400" y="850900"/>
            <a:ext cx="8128000" cy="5415825"/>
          </a:xfrm>
          <a:prstGeom prst="rect">
            <a:avLst/>
          </a:prstGeom>
        </p:spPr>
        <p:txBody>
          <a:bodyPr lIns="91439" tIns="45719" rIns="91439" bIns="45719" anchor="t"/>
          <a:lstStyle/>
          <a:p>
            <a:endParaRPr/>
          </a:p>
        </p:txBody>
      </p:sp>
      <p:sp>
        <p:nvSpPr>
          <p:cNvPr id="12" name="本文レベル1…"/>
          <p:cNvSpPr txBox="1">
            <a:spLocks noGrp="1"/>
          </p:cNvSpPr>
          <p:nvPr>
            <p:ph type="body" sz="quarter" idx="1"/>
          </p:nvPr>
        </p:nvSpPr>
        <p:spPr>
          <a:xfrm>
            <a:off x="1270000" y="7353300"/>
            <a:ext cx="10464800" cy="1130300"/>
          </a:xfrm>
          <a:prstGeom prst="rect">
            <a:avLst/>
          </a:prstGeom>
        </p:spPr>
        <p:txBody>
          <a:bodyPr anchor="t"/>
          <a:lstStyle>
            <a:lvl1pPr>
              <a:defRPr sz="3200"/>
            </a:lvl1pPr>
            <a:lvl2pPr>
              <a:defRPr sz="3200"/>
            </a:lvl2pPr>
            <a:lvl3pPr>
              <a:defRPr sz="3200"/>
            </a:lvl3pPr>
            <a:lvl4pPr>
              <a:defRPr sz="3200"/>
            </a:lvl4pPr>
            <a:lvl5pPr>
              <a:defRPr sz="3200"/>
            </a:lvl5pPr>
          </a:lstStyle>
          <a:p>
            <a:r>
              <a:t>本文レベル1</a:t>
            </a:r>
          </a:p>
          <a:p>
            <a:pPr lvl="1"/>
            <a:r>
              <a:t>本文レベル2</a:t>
            </a:r>
          </a:p>
          <a:p>
            <a:pPr lvl="2"/>
            <a:r>
              <a:t>本文レベル3</a:t>
            </a:r>
          </a:p>
          <a:p>
            <a:pPr lvl="3"/>
            <a:r>
              <a:t>本文レベル4</a:t>
            </a:r>
          </a:p>
          <a:p>
            <a:pPr lvl="4"/>
            <a:r>
              <a:t>本文レベル5</a:t>
            </a:r>
          </a:p>
        </p:txBody>
      </p:sp>
      <p:sp>
        <p:nvSpPr>
          <p:cNvPr id="13" name="タイトルテキスト"/>
          <p:cNvSpPr txBox="1">
            <a:spLocks noGrp="1"/>
          </p:cNvSpPr>
          <p:nvPr>
            <p:ph type="title"/>
          </p:nvPr>
        </p:nvSpPr>
        <p:spPr>
          <a:xfrm>
            <a:off x="1270000" y="5842000"/>
            <a:ext cx="10464800" cy="1422400"/>
          </a:xfrm>
          <a:prstGeom prst="rect">
            <a:avLst/>
          </a:prstGeom>
        </p:spPr>
        <p:txBody>
          <a:bodyPr anchor="b">
            <a:noAutofit/>
          </a:bodyPr>
          <a:lstStyle/>
          <a:p>
            <a:r>
              <a:t>タイトルテキスト</a:t>
            </a:r>
          </a:p>
        </p:txBody>
      </p:sp>
      <p:sp>
        <p:nvSpPr>
          <p:cNvPr id="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21" name="タイトルテキスト"/>
          <p:cNvSpPr txBox="1">
            <a:spLocks noGrp="1"/>
          </p:cNvSpPr>
          <p:nvPr>
            <p:ph type="title"/>
          </p:nvPr>
        </p:nvSpPr>
        <p:spPr>
          <a:xfrm>
            <a:off x="1270000" y="1638300"/>
            <a:ext cx="10464800" cy="3302000"/>
          </a:xfrm>
          <a:prstGeom prst="rect">
            <a:avLst/>
          </a:prstGeom>
        </p:spPr>
        <p:txBody>
          <a:bodyPr anchor="b">
            <a:noAutofit/>
          </a:bodyPr>
          <a:lstStyle/>
          <a:p>
            <a:r>
              <a:t>タイトルテキスト</a:t>
            </a:r>
          </a:p>
        </p:txBody>
      </p:sp>
      <p:sp>
        <p:nvSpPr>
          <p:cNvPr id="22" name="本文レベル1…"/>
          <p:cNvSpPr txBox="1">
            <a:spLocks noGrp="1"/>
          </p:cNvSpPr>
          <p:nvPr>
            <p:ph type="body" sz="quarter" idx="1"/>
          </p:nvPr>
        </p:nvSpPr>
        <p:spPr>
          <a:xfrm>
            <a:off x="1270000" y="5029200"/>
            <a:ext cx="10464800" cy="1130300"/>
          </a:xfrm>
          <a:prstGeom prst="rect">
            <a:avLst/>
          </a:prstGeom>
        </p:spPr>
        <p:txBody>
          <a:bodyPr anchor="t"/>
          <a:lstStyle>
            <a:lvl1pPr>
              <a:defRPr sz="3200"/>
            </a:lvl1pPr>
            <a:lvl2pPr>
              <a:defRPr sz="3200"/>
            </a:lvl2pPr>
            <a:lvl3pPr>
              <a:defRPr sz="3200"/>
            </a:lvl3pPr>
            <a:lvl4pPr>
              <a:defRPr sz="3200"/>
            </a:lvl4pPr>
            <a:lvl5pPr>
              <a:defRPr sz="32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prstGeom prst="rect">
            <a:avLst/>
          </a:prstGeom>
        </p:spPr>
        <p:txBody>
          <a:bodyPr/>
          <a:lstStyle/>
          <a:p>
            <a:r>
              <a:t>タイトルテキスト</a:t>
            </a:r>
          </a:p>
        </p:txBody>
      </p:sp>
      <p:sp>
        <p:nvSpPr>
          <p:cNvPr id="31" name="本文レベル1…"/>
          <p:cNvSpPr txBox="1">
            <a:spLocks noGrp="1"/>
          </p:cNvSpPr>
          <p:nvPr>
            <p:ph type="body" idx="1"/>
          </p:nvPr>
        </p:nvSpPr>
        <p:spPr>
          <a:xfrm>
            <a:off x="1270000" y="2768600"/>
            <a:ext cx="10464800" cy="57150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3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9" name="イメージ"/>
          <p:cNvSpPr>
            <a:spLocks noGrp="1"/>
          </p:cNvSpPr>
          <p:nvPr>
            <p:ph type="pic" sz="quarter" idx="21"/>
          </p:nvPr>
        </p:nvSpPr>
        <p:spPr>
          <a:xfrm>
            <a:off x="7188435" y="2552700"/>
            <a:ext cx="4102101" cy="6159500"/>
          </a:xfrm>
          <a:prstGeom prst="rect">
            <a:avLst/>
          </a:prstGeom>
        </p:spPr>
        <p:txBody>
          <a:bodyPr lIns="91439" tIns="45719" rIns="91439" bIns="45719" anchor="t"/>
          <a:lstStyle/>
          <a:p>
            <a:endParaRPr/>
          </a:p>
        </p:txBody>
      </p:sp>
      <p:sp>
        <p:nvSpPr>
          <p:cNvPr id="40" name="タイトルテキスト"/>
          <p:cNvSpPr txBox="1">
            <a:spLocks noGrp="1"/>
          </p:cNvSpPr>
          <p:nvPr>
            <p:ph type="title"/>
          </p:nvPr>
        </p:nvSpPr>
        <p:spPr>
          <a:prstGeom prst="rect">
            <a:avLst/>
          </a:prstGeom>
        </p:spPr>
        <p:txBody>
          <a:bodyPr/>
          <a:lstStyle/>
          <a:p>
            <a:r>
              <a:t>タイトルテキスト</a:t>
            </a:r>
          </a:p>
        </p:txBody>
      </p:sp>
      <p:sp>
        <p:nvSpPr>
          <p:cNvPr id="41" name="本文レベル1…"/>
          <p:cNvSpPr txBox="1">
            <a:spLocks noGrp="1"/>
          </p:cNvSpPr>
          <p:nvPr>
            <p:ph type="body" sz="half" idx="1"/>
          </p:nvPr>
        </p:nvSpPr>
        <p:spPr>
          <a:xfrm>
            <a:off x="1282700" y="2768600"/>
            <a:ext cx="5041900" cy="5715000"/>
          </a:xfrm>
          <a:prstGeom prst="rect">
            <a:avLst/>
          </a:prstGeom>
        </p:spPr>
        <p:txBody>
          <a:bodyPr>
            <a:normAutofit/>
          </a:bodyPr>
          <a:lstStyle>
            <a:lvl1pPr marL="280736" indent="-280736" algn="l">
              <a:spcBef>
                <a:spcPts val="3200"/>
              </a:spcBef>
              <a:buSzPct val="100000"/>
              <a:buChar char="•"/>
              <a:defRPr sz="2800"/>
            </a:lvl1pPr>
            <a:lvl2pPr marL="661736" indent="-280736" algn="l">
              <a:spcBef>
                <a:spcPts val="3200"/>
              </a:spcBef>
              <a:buSzPct val="100000"/>
              <a:buChar char="•"/>
              <a:defRPr sz="2800"/>
            </a:lvl2pPr>
            <a:lvl3pPr marL="1042736" indent="-280736" algn="l">
              <a:spcBef>
                <a:spcPts val="3200"/>
              </a:spcBef>
              <a:buSzPct val="100000"/>
              <a:buChar char="•"/>
              <a:defRPr sz="2800"/>
            </a:lvl3pPr>
            <a:lvl4pPr marL="1423736" indent="-280736" algn="l">
              <a:spcBef>
                <a:spcPts val="3200"/>
              </a:spcBef>
              <a:buSzPct val="100000"/>
              <a:buChar char="•"/>
              <a:defRPr sz="2800"/>
            </a:lvl4pPr>
            <a:lvl5pPr marL="1804736" indent="-280736" algn="l">
              <a:spcBef>
                <a:spcPts val="3200"/>
              </a:spcBef>
              <a:buSzPct val="100000"/>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9" name="タイトルテキスト"/>
          <p:cNvSpPr txBox="1">
            <a:spLocks noGrp="1"/>
          </p:cNvSpPr>
          <p:nvPr>
            <p:ph type="title"/>
          </p:nvPr>
        </p:nvSpPr>
        <p:spPr>
          <a:prstGeom prst="rect">
            <a:avLst/>
          </a:prstGeom>
        </p:spPr>
        <p:txBody>
          <a:bodyPr/>
          <a:lstStyle/>
          <a:p>
            <a:r>
              <a:t>タイトルテキスト</a:t>
            </a:r>
          </a:p>
        </p:txBody>
      </p:sp>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57" name="イメージ"/>
          <p:cNvSpPr>
            <a:spLocks noGrp="1"/>
          </p:cNvSpPr>
          <p:nvPr>
            <p:ph type="pic" idx="21"/>
          </p:nvPr>
        </p:nvSpPr>
        <p:spPr>
          <a:xfrm>
            <a:off x="775756" y="1041400"/>
            <a:ext cx="11550367" cy="7696200"/>
          </a:xfrm>
          <a:prstGeom prst="rect">
            <a:avLst/>
          </a:prstGeom>
        </p:spPr>
        <p:txBody>
          <a:bodyPr lIns="91439" tIns="45719" rIns="91439" bIns="45719" anchor="t"/>
          <a:lstStyle/>
          <a:p>
            <a:endParaRP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65" name="本文レベル1…"/>
          <p:cNvSpPr txBox="1">
            <a:spLocks noGrp="1"/>
          </p:cNvSpPr>
          <p:nvPr>
            <p:ph type="body" idx="1"/>
          </p:nvPr>
        </p:nvSpPr>
        <p:spPr>
          <a:xfrm>
            <a:off x="1270000" y="1270000"/>
            <a:ext cx="10464800" cy="72136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6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11798" y="9258300"/>
            <a:ext cx="368504" cy="381000"/>
          </a:xfrm>
          <a:prstGeom prst="rect">
            <a:avLst/>
          </a:prstGeom>
          <a:ln w="12700">
            <a:miter lim="400000"/>
          </a:ln>
        </p:spPr>
        <p:txBody>
          <a:bodyPr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tif"/><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if"/><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植物形態留事項(3)">
            <a:extLst>
              <a:ext uri="{FF2B5EF4-FFF2-40B4-BE49-F238E27FC236}">
                <a16:creationId xmlns:a16="http://schemas.microsoft.com/office/drawing/2014/main" id="{7F7E8539-A195-F442-B945-862C2D8012AC}"/>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77500" lnSpcReduction="2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植物の系統分類について</a:t>
            </a:r>
            <a:r>
              <a:rPr lang="en-US" altLang="ja-JP" dirty="0"/>
              <a:t>(1)</a:t>
            </a:r>
          </a:p>
        </p:txBody>
      </p:sp>
      <p:sp>
        <p:nvSpPr>
          <p:cNvPr id="28" name="★種とは何か？">
            <a:extLst>
              <a:ext uri="{FF2B5EF4-FFF2-40B4-BE49-F238E27FC236}">
                <a16:creationId xmlns:a16="http://schemas.microsoft.com/office/drawing/2014/main" id="{DF070265-375B-CF4B-B1C3-6E05DE087DCE}"/>
              </a:ext>
            </a:extLst>
          </p:cNvPr>
          <p:cNvSpPr txBox="1"/>
          <p:nvPr/>
        </p:nvSpPr>
        <p:spPr>
          <a:xfrm>
            <a:off x="1408853" y="1950719"/>
            <a:ext cx="6610774"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sz="4551" dirty="0" err="1">
                <a:solidFill>
                  <a:srgbClr val="FF0000"/>
                </a:solidFill>
                <a:effectLst>
                  <a:outerShdw blurRad="12700" dist="25400" dir="2700000" rotWithShape="0">
                    <a:srgbClr val="000000"/>
                  </a:outerShdw>
                </a:effectLst>
                <a:uFill>
                  <a:solidFill>
                    <a:srgbClr val="FF0000"/>
                  </a:solidFill>
                </a:uFill>
              </a:rPr>
              <a:t>種とは何か</a:t>
            </a:r>
            <a:r>
              <a:rPr sz="4551" dirty="0">
                <a:solidFill>
                  <a:srgbClr val="FF0000"/>
                </a:solidFill>
                <a:effectLst>
                  <a:outerShdw blurRad="12700" dist="25400" dir="2700000" rotWithShape="0">
                    <a:srgbClr val="000000"/>
                  </a:outerShdw>
                </a:effectLst>
                <a:uFill>
                  <a:solidFill>
                    <a:srgbClr val="FF0000"/>
                  </a:solidFill>
                </a:uFill>
              </a:rPr>
              <a:t>？</a:t>
            </a:r>
          </a:p>
        </p:txBody>
      </p:sp>
      <p:sp>
        <p:nvSpPr>
          <p:cNvPr id="29" name="個体レベルでの形質の変異">
            <a:extLst>
              <a:ext uri="{FF2B5EF4-FFF2-40B4-BE49-F238E27FC236}">
                <a16:creationId xmlns:a16="http://schemas.microsoft.com/office/drawing/2014/main" id="{5ACA08EE-0538-A54E-B727-B4349DBABCEF}"/>
              </a:ext>
            </a:extLst>
          </p:cNvPr>
          <p:cNvSpPr txBox="1"/>
          <p:nvPr/>
        </p:nvSpPr>
        <p:spPr>
          <a:xfrm>
            <a:off x="2167466" y="2926079"/>
            <a:ext cx="6581423"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800000"/>
                </a:solidFill>
                <a:effectLst>
                  <a:outerShdw blurRad="12700" dist="25400" dir="2700000" rotWithShape="0">
                    <a:srgbClr val="000000"/>
                  </a:outerShdw>
                </a:effectLst>
                <a:uFill>
                  <a:solidFill>
                    <a:srgbClr val="800000"/>
                  </a:solidFill>
                </a:uFill>
              </a:rPr>
              <a:t>個体レベルでの形質の変異</a:t>
            </a:r>
          </a:p>
        </p:txBody>
      </p:sp>
      <p:sp>
        <p:nvSpPr>
          <p:cNvPr id="30" name="●個体群間で変異が不連続である">
            <a:extLst>
              <a:ext uri="{FF2B5EF4-FFF2-40B4-BE49-F238E27FC236}">
                <a16:creationId xmlns:a16="http://schemas.microsoft.com/office/drawing/2014/main" id="{9735232C-57AB-6A45-AEDD-EAA717739AA9}"/>
              </a:ext>
            </a:extLst>
          </p:cNvPr>
          <p:cNvSpPr txBox="1"/>
          <p:nvPr/>
        </p:nvSpPr>
        <p:spPr>
          <a:xfrm>
            <a:off x="2600959" y="5743786"/>
            <a:ext cx="811445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a:t>
            </a:r>
            <a:r>
              <a:rPr sz="3982">
                <a:solidFill>
                  <a:srgbClr val="003366"/>
                </a:solidFill>
                <a:effectLst>
                  <a:outerShdw blurRad="12700" dist="25400" dir="2700000" rotWithShape="0">
                    <a:srgbClr val="000000"/>
                  </a:outerShdw>
                </a:effectLst>
                <a:uFill>
                  <a:solidFill>
                    <a:srgbClr val="003366"/>
                  </a:solidFill>
                </a:uFill>
              </a:rPr>
              <a:t>個体群間で変異が不連続である</a:t>
            </a:r>
          </a:p>
        </p:txBody>
      </p:sp>
      <p:sp>
        <p:nvSpPr>
          <p:cNvPr id="31" name="→個 体 群 の 認 識">
            <a:extLst>
              <a:ext uri="{FF2B5EF4-FFF2-40B4-BE49-F238E27FC236}">
                <a16:creationId xmlns:a16="http://schemas.microsoft.com/office/drawing/2014/main" id="{4757392F-2B70-7B45-98D2-21306935D94B}"/>
              </a:ext>
            </a:extLst>
          </p:cNvPr>
          <p:cNvSpPr txBox="1"/>
          <p:nvPr/>
        </p:nvSpPr>
        <p:spPr>
          <a:xfrm>
            <a:off x="3142826" y="3901440"/>
            <a:ext cx="658142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800000"/>
                </a:solidFill>
                <a:effectLst>
                  <a:outerShdw blurRad="12700" dist="25400" dir="2700000" rotWithShape="0">
                    <a:srgbClr val="000000"/>
                  </a:outerShdw>
                </a:effectLst>
                <a:uFill>
                  <a:solidFill>
                    <a:srgbClr val="800000"/>
                  </a:solidFill>
                </a:uFill>
              </a:rPr>
              <a:t>→個　体　群　の　認　識</a:t>
            </a:r>
          </a:p>
        </p:txBody>
      </p:sp>
      <p:sp>
        <p:nvSpPr>
          <p:cNvPr id="32" name="→種 (species)  の 認 識">
            <a:extLst>
              <a:ext uri="{FF2B5EF4-FFF2-40B4-BE49-F238E27FC236}">
                <a16:creationId xmlns:a16="http://schemas.microsoft.com/office/drawing/2014/main" id="{3313172B-8180-364F-A7E7-0A8976C589F7}"/>
              </a:ext>
            </a:extLst>
          </p:cNvPr>
          <p:cNvSpPr txBox="1"/>
          <p:nvPr/>
        </p:nvSpPr>
        <p:spPr>
          <a:xfrm>
            <a:off x="4768426" y="4768426"/>
            <a:ext cx="66920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800000"/>
                </a:solidFill>
                <a:effectLst>
                  <a:outerShdw blurRad="12700" dist="25400" dir="2700000" rotWithShape="0">
                    <a:srgbClr val="000000"/>
                  </a:outerShdw>
                </a:effectLst>
                <a:uFill>
                  <a:solidFill>
                    <a:srgbClr val="800000"/>
                  </a:solidFill>
                </a:uFill>
              </a:rPr>
              <a:t>→種 (species)  の　認　識</a:t>
            </a:r>
          </a:p>
        </p:txBody>
      </p:sp>
      <p:sp>
        <p:nvSpPr>
          <p:cNvPr id="33" name="●形質が遺伝で安定的に継承される">
            <a:extLst>
              <a:ext uri="{FF2B5EF4-FFF2-40B4-BE49-F238E27FC236}">
                <a16:creationId xmlns:a16="http://schemas.microsoft.com/office/drawing/2014/main" id="{E15DAAA3-A4BE-2A42-AD44-95ECB848A77B}"/>
              </a:ext>
            </a:extLst>
          </p:cNvPr>
          <p:cNvSpPr txBox="1"/>
          <p:nvPr/>
        </p:nvSpPr>
        <p:spPr>
          <a:xfrm>
            <a:off x="2600959" y="6610773"/>
            <a:ext cx="8624713"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a:t>
            </a:r>
            <a:r>
              <a:rPr sz="3982">
                <a:solidFill>
                  <a:srgbClr val="003366"/>
                </a:solidFill>
                <a:effectLst>
                  <a:outerShdw blurRad="12700" dist="25400" dir="2700000" rotWithShape="0">
                    <a:srgbClr val="000000"/>
                  </a:outerShdw>
                </a:effectLst>
                <a:uFill>
                  <a:solidFill>
                    <a:srgbClr val="003366"/>
                  </a:solidFill>
                </a:uFill>
              </a:rPr>
              <a:t>形質が遺伝で安定的に継承される</a:t>
            </a:r>
          </a:p>
        </p:txBody>
      </p:sp>
      <p:sp>
        <p:nvSpPr>
          <p:cNvPr id="34" name="●一定の地理的分布域がある">
            <a:extLst>
              <a:ext uri="{FF2B5EF4-FFF2-40B4-BE49-F238E27FC236}">
                <a16:creationId xmlns:a16="http://schemas.microsoft.com/office/drawing/2014/main" id="{5B3436D5-0735-AE47-9B6E-957BDFD26F8E}"/>
              </a:ext>
            </a:extLst>
          </p:cNvPr>
          <p:cNvSpPr txBox="1"/>
          <p:nvPr/>
        </p:nvSpPr>
        <p:spPr>
          <a:xfrm>
            <a:off x="2600959" y="7477759"/>
            <a:ext cx="709394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a:t>
            </a:r>
            <a:r>
              <a:rPr sz="3982">
                <a:solidFill>
                  <a:srgbClr val="003366"/>
                </a:solidFill>
                <a:effectLst>
                  <a:outerShdw blurRad="12700" dist="25400" dir="2700000" rotWithShape="0">
                    <a:srgbClr val="000000"/>
                  </a:outerShdw>
                </a:effectLst>
                <a:uFill>
                  <a:solidFill>
                    <a:srgbClr val="003366"/>
                  </a:solidFill>
                </a:uFill>
              </a:rPr>
              <a:t>一定の地理的分布域がある</a:t>
            </a:r>
          </a:p>
        </p:txBody>
      </p:sp>
    </p:spTree>
    <p:extLst>
      <p:ext uri="{BB962C8B-B14F-4D97-AF65-F5344CB8AC3E}">
        <p14:creationId xmlns:p14="http://schemas.microsoft.com/office/powerpoint/2010/main" val="303218034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P spid="29" grpId="0" animBg="1" advAuto="0"/>
      <p:bldP spid="30" grpId="0" animBg="1" advAuto="0"/>
      <p:bldP spid="31" grpId="0" animBg="1" advAuto="0"/>
      <p:bldP spid="32" grpId="0" animBg="1" advAuto="0"/>
      <p:bldP spid="33" grpId="0" animBg="1" advAuto="0"/>
      <p:bldP spid="3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系統分類学">
            <a:extLst>
              <a:ext uri="{FF2B5EF4-FFF2-40B4-BE49-F238E27FC236}">
                <a16:creationId xmlns:a16="http://schemas.microsoft.com/office/drawing/2014/main" id="{BBAFFA01-C7A8-2441-B8C9-6D12645322B2}"/>
              </a:ext>
            </a:extLst>
          </p:cNvPr>
          <p:cNvSpPr txBox="1"/>
          <p:nvPr/>
        </p:nvSpPr>
        <p:spPr>
          <a:xfrm>
            <a:off x="0" y="0"/>
            <a:ext cx="7625443"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オウレン属３節間の形態の相違</a:t>
            </a:r>
            <a:endParaRPr sz="4000" dirty="0">
              <a:solidFill>
                <a:srgbClr val="FF0000"/>
              </a:solidFill>
              <a:effectLst>
                <a:outerShdw blurRad="12700" dist="25400" dir="2700000" rotWithShape="0">
                  <a:srgbClr val="000000"/>
                </a:outerShdw>
              </a:effectLst>
              <a:uFill>
                <a:solidFill>
                  <a:srgbClr val="FF0000"/>
                </a:solidFill>
              </a:uFill>
            </a:endParaRPr>
          </a:p>
        </p:txBody>
      </p:sp>
      <p:pic>
        <p:nvPicPr>
          <p:cNvPr id="3" name="オウレン３亜属の特徴.png" descr="オウレン３亜属の特徴.png">
            <a:extLst>
              <a:ext uri="{FF2B5EF4-FFF2-40B4-BE49-F238E27FC236}">
                <a16:creationId xmlns:a16="http://schemas.microsoft.com/office/drawing/2014/main" id="{64D03657-4319-F94C-90AE-2A358B338EAE}"/>
              </a:ext>
            </a:extLst>
          </p:cNvPr>
          <p:cNvPicPr>
            <a:picLocks noChangeAspect="1"/>
          </p:cNvPicPr>
          <p:nvPr/>
        </p:nvPicPr>
        <p:blipFill>
          <a:blip r:embed="rId3"/>
          <a:stretch>
            <a:fillRect/>
          </a:stretch>
        </p:blipFill>
        <p:spPr>
          <a:xfrm>
            <a:off x="325120" y="866986"/>
            <a:ext cx="12264250" cy="8380873"/>
          </a:xfrm>
          <a:prstGeom prst="rect">
            <a:avLst/>
          </a:prstGeom>
          <a:ln w="12700">
            <a:miter lim="400000"/>
          </a:ln>
        </p:spPr>
      </p:pic>
    </p:spTree>
    <p:extLst>
      <p:ext uri="{BB962C8B-B14F-4D97-AF65-F5344CB8AC3E}">
        <p14:creationId xmlns:p14="http://schemas.microsoft.com/office/powerpoint/2010/main" val="29191392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系統分類学">
            <a:extLst>
              <a:ext uri="{FF2B5EF4-FFF2-40B4-BE49-F238E27FC236}">
                <a16:creationId xmlns:a16="http://schemas.microsoft.com/office/drawing/2014/main" id="{CFB4EA0B-A07E-8746-8F91-3DC5EBEF54BA}"/>
              </a:ext>
            </a:extLst>
          </p:cNvPr>
          <p:cNvSpPr txBox="1"/>
          <p:nvPr/>
        </p:nvSpPr>
        <p:spPr>
          <a:xfrm>
            <a:off x="0" y="0"/>
            <a:ext cx="7625443"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オウレン属３節間の地理的分布</a:t>
            </a:r>
            <a:endParaRPr sz="4000" dirty="0">
              <a:solidFill>
                <a:srgbClr val="FF0000"/>
              </a:solidFill>
              <a:effectLst>
                <a:outerShdw blurRad="12700" dist="25400" dir="2700000" rotWithShape="0">
                  <a:srgbClr val="000000"/>
                </a:outerShdw>
              </a:effectLst>
              <a:uFill>
                <a:solidFill>
                  <a:srgbClr val="FF0000"/>
                </a:solidFill>
              </a:uFill>
            </a:endParaRPr>
          </a:p>
        </p:txBody>
      </p:sp>
      <p:pic>
        <p:nvPicPr>
          <p:cNvPr id="3" name="オウレン属分布.png" descr="オウレン属分布.png">
            <a:extLst>
              <a:ext uri="{FF2B5EF4-FFF2-40B4-BE49-F238E27FC236}">
                <a16:creationId xmlns:a16="http://schemas.microsoft.com/office/drawing/2014/main" id="{F9C4F5A8-DB3C-3140-947A-EE1104863E86}"/>
              </a:ext>
            </a:extLst>
          </p:cNvPr>
          <p:cNvPicPr>
            <a:picLocks noChangeAspect="1"/>
          </p:cNvPicPr>
          <p:nvPr/>
        </p:nvPicPr>
        <p:blipFill>
          <a:blip r:embed="rId3"/>
          <a:stretch>
            <a:fillRect/>
          </a:stretch>
        </p:blipFill>
        <p:spPr>
          <a:xfrm>
            <a:off x="325119" y="1176301"/>
            <a:ext cx="12420037" cy="7710313"/>
          </a:xfrm>
          <a:prstGeom prst="rect">
            <a:avLst/>
          </a:prstGeom>
          <a:ln w="38100">
            <a:solidFill>
              <a:srgbClr val="800000"/>
            </a:solidFill>
          </a:ln>
        </p:spPr>
      </p:pic>
    </p:spTree>
    <p:extLst>
      <p:ext uri="{BB962C8B-B14F-4D97-AF65-F5344CB8AC3E}">
        <p14:creationId xmlns:p14="http://schemas.microsoft.com/office/powerpoint/2010/main" val="20639856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07F407A4-1296-774C-929E-1F40E6744933}"/>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オウレン属の系統</a:t>
            </a:r>
            <a:r>
              <a:rPr lang="en-US" altLang="ja-JP" dirty="0"/>
              <a:t>(2)</a:t>
            </a:r>
          </a:p>
        </p:txBody>
      </p:sp>
      <p:sp>
        <p:nvSpPr>
          <p:cNvPr id="4" name="オウレン節種分化の発生中心地">
            <a:extLst>
              <a:ext uri="{FF2B5EF4-FFF2-40B4-BE49-F238E27FC236}">
                <a16:creationId xmlns:a16="http://schemas.microsoft.com/office/drawing/2014/main" id="{7E2B6435-406C-D34F-94D3-015C587F985B}"/>
              </a:ext>
            </a:extLst>
          </p:cNvPr>
          <p:cNvSpPr txBox="1"/>
          <p:nvPr/>
        </p:nvSpPr>
        <p:spPr>
          <a:xfrm>
            <a:off x="433493" y="2275839"/>
            <a:ext cx="7583877"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err="1">
                <a:solidFill>
                  <a:srgbClr val="000000"/>
                </a:solidFill>
                <a:effectLst>
                  <a:outerShdw blurRad="12700" dist="25400" dir="2700000" rotWithShape="0">
                    <a:srgbClr val="FFFFFF"/>
                  </a:outerShdw>
                </a:effectLst>
                <a:uFill>
                  <a:solidFill>
                    <a:srgbClr val="000000"/>
                  </a:solidFill>
                </a:uFill>
              </a:rPr>
              <a:t>オウレン節種分化の発生中心地</a:t>
            </a:r>
            <a:endParaRPr sz="3982" dirty="0">
              <a:solidFill>
                <a:srgbClr val="000000"/>
              </a:solidFill>
              <a:effectLst>
                <a:outerShdw blurRad="12700" dist="25400" dir="2700000" rotWithShape="0">
                  <a:srgbClr val="FFFFFF"/>
                </a:outerShdw>
              </a:effectLst>
              <a:uFill>
                <a:solidFill>
                  <a:srgbClr val="000000"/>
                </a:solidFill>
              </a:uFill>
            </a:endParaRPr>
          </a:p>
        </p:txBody>
      </p:sp>
      <p:sp>
        <p:nvSpPr>
          <p:cNvPr id="5" name="↓">
            <a:extLst>
              <a:ext uri="{FF2B5EF4-FFF2-40B4-BE49-F238E27FC236}">
                <a16:creationId xmlns:a16="http://schemas.microsoft.com/office/drawing/2014/main" id="{8E001726-9A1E-C145-91F7-4014C19D26EE}"/>
              </a:ext>
            </a:extLst>
          </p:cNvPr>
          <p:cNvSpPr txBox="1"/>
          <p:nvPr/>
        </p:nvSpPr>
        <p:spPr>
          <a:xfrm>
            <a:off x="3467946" y="3142826"/>
            <a:ext cx="918917" cy="918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12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5120">
                <a:solidFill>
                  <a:srgbClr val="008000"/>
                </a:solidFill>
                <a:effectLst>
                  <a:outerShdw blurRad="12700" dist="25400" dir="2700000" rotWithShape="0">
                    <a:srgbClr val="000000"/>
                  </a:outerShdw>
                </a:effectLst>
                <a:uFill>
                  <a:solidFill>
                    <a:srgbClr val="008000"/>
                  </a:solidFill>
                </a:uFill>
              </a:rPr>
              <a:t>↓</a:t>
            </a:r>
          </a:p>
        </p:txBody>
      </p:sp>
      <p:sp>
        <p:nvSpPr>
          <p:cNvPr id="6" name="日本列島">
            <a:extLst>
              <a:ext uri="{FF2B5EF4-FFF2-40B4-BE49-F238E27FC236}">
                <a16:creationId xmlns:a16="http://schemas.microsoft.com/office/drawing/2014/main" id="{2E805EB0-CC37-F84E-B892-6E1D312B581C}"/>
              </a:ext>
            </a:extLst>
          </p:cNvPr>
          <p:cNvSpPr txBox="1"/>
          <p:nvPr/>
        </p:nvSpPr>
        <p:spPr>
          <a:xfrm>
            <a:off x="2806417" y="4009813"/>
            <a:ext cx="2307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FF00"/>
                </a:solidFill>
                <a:effectLst>
                  <a:outerShdw blurRad="12700" dist="25400" dir="2700000" rotWithShape="0">
                    <a:srgbClr val="000000"/>
                  </a:outerShdw>
                </a:effectLst>
                <a:uFill>
                  <a:solidFill>
                    <a:srgbClr val="FFFF00"/>
                  </a:solidFill>
                </a:uFill>
              </a:rPr>
              <a:t>日本列島</a:t>
            </a:r>
          </a:p>
        </p:txBody>
      </p:sp>
      <p:sp>
        <p:nvSpPr>
          <p:cNvPr id="7" name="種の多様性の最も大きなところ…">
            <a:extLst>
              <a:ext uri="{FF2B5EF4-FFF2-40B4-BE49-F238E27FC236}">
                <a16:creationId xmlns:a16="http://schemas.microsoft.com/office/drawing/2014/main" id="{BDEF7895-5A7A-5544-B435-75D43BEF128C}"/>
              </a:ext>
            </a:extLst>
          </p:cNvPr>
          <p:cNvSpPr txBox="1"/>
          <p:nvPr/>
        </p:nvSpPr>
        <p:spPr>
          <a:xfrm>
            <a:off x="433493" y="5093546"/>
            <a:ext cx="7604196"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種の多様性の最も大きなところ</a:t>
            </a:r>
          </a:p>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が発生中心である</a:t>
            </a:r>
          </a:p>
        </p:txBody>
      </p:sp>
      <p:sp>
        <p:nvSpPr>
          <p:cNvPr id="8" name="バビロフ…">
            <a:extLst>
              <a:ext uri="{FF2B5EF4-FFF2-40B4-BE49-F238E27FC236}">
                <a16:creationId xmlns:a16="http://schemas.microsoft.com/office/drawing/2014/main" id="{14290FD3-A80C-6948-BE6A-33EF92075963}"/>
              </a:ext>
            </a:extLst>
          </p:cNvPr>
          <p:cNvSpPr txBox="1"/>
          <p:nvPr/>
        </p:nvSpPr>
        <p:spPr>
          <a:xfrm>
            <a:off x="3251200" y="6827519"/>
            <a:ext cx="8624712"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effectLst>
                  <a:outerShdw blurRad="12700" dist="25400" dir="2700000" rotWithShape="0">
                    <a:srgbClr val="000000"/>
                  </a:outerShdw>
                </a:effectLst>
              </a:rPr>
              <a:t>バビロフ</a:t>
            </a:r>
          </a:p>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effectLst>
                  <a:outerShdw blurRad="12700" dist="25400" dir="2700000" rotWithShape="0">
                    <a:srgbClr val="000000"/>
                  </a:outerShdw>
                </a:effectLst>
              </a:rPr>
              <a:t>『</a:t>
            </a:r>
            <a:r>
              <a:rPr sz="3982">
                <a:solidFill>
                  <a:srgbClr val="000080"/>
                </a:solidFill>
                <a:effectLst>
                  <a:outerShdw blurRad="12700" dist="25400" dir="2700000" rotWithShape="0">
                    <a:srgbClr val="000000"/>
                  </a:outerShdw>
                </a:effectLst>
                <a:uFill>
                  <a:solidFill>
                    <a:srgbClr val="000080"/>
                  </a:solidFill>
                </a:uFill>
              </a:rPr>
              <a:t>栽培植物の起源</a:t>
            </a:r>
            <a:r>
              <a:rPr sz="3982">
                <a:effectLst>
                  <a:outerShdw blurRad="12700" dist="25400" dir="2700000" rotWithShape="0">
                    <a:srgbClr val="000000"/>
                  </a:outerShdw>
                </a:effectLst>
              </a:rPr>
              <a:t>」解明の基本原理</a:t>
            </a:r>
          </a:p>
        </p:txBody>
      </p:sp>
      <p:sp>
        <p:nvSpPr>
          <p:cNvPr id="9" name="オウレン属３節が分布する">
            <a:extLst>
              <a:ext uri="{FF2B5EF4-FFF2-40B4-BE49-F238E27FC236}">
                <a16:creationId xmlns:a16="http://schemas.microsoft.com/office/drawing/2014/main" id="{A1ECF989-47F7-564C-9CDC-A739DEEFC9D7}"/>
              </a:ext>
            </a:extLst>
          </p:cNvPr>
          <p:cNvSpPr txBox="1"/>
          <p:nvPr/>
        </p:nvSpPr>
        <p:spPr>
          <a:xfrm>
            <a:off x="5628639" y="4009813"/>
            <a:ext cx="656110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0000"/>
                </a:solidFill>
                <a:effectLst>
                  <a:outerShdw blurRad="12700" dist="25400" dir="2700000" rotWithShape="0">
                    <a:srgbClr val="000000"/>
                  </a:outerShdw>
                </a:effectLst>
                <a:uFill>
                  <a:solidFill>
                    <a:srgbClr val="FF0000"/>
                  </a:solidFill>
                </a:uFill>
              </a:rPr>
              <a:t>オウレン属３節が分布する</a:t>
            </a:r>
          </a:p>
        </p:txBody>
      </p:sp>
    </p:spTree>
    <p:extLst>
      <p:ext uri="{BB962C8B-B14F-4D97-AF65-F5344CB8AC3E}">
        <p14:creationId xmlns:p14="http://schemas.microsoft.com/office/powerpoint/2010/main" val="2895860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0" nodeType="clickEffect">
                                  <p:stCondLst>
                                    <p:cond delay="0"/>
                                  </p:stCondLst>
                                  <p:iterate>
                                    <p:tmAbs val="0"/>
                                  </p:iterate>
                                  <p:childTnLst>
                                    <p:set>
                                      <p:cBhvr>
                                        <p:cTn id="10" fill="hold"/>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E8B4AC73-3DB6-614C-A84D-B9D9C691B1D9}"/>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オウレン属の系統</a:t>
            </a:r>
            <a:r>
              <a:rPr lang="en-US" altLang="ja-JP" dirty="0"/>
              <a:t>(3)</a:t>
            </a:r>
          </a:p>
        </p:txBody>
      </p:sp>
      <p:sp>
        <p:nvSpPr>
          <p:cNvPr id="4" name="バイカオウレン節">
            <a:extLst>
              <a:ext uri="{FF2B5EF4-FFF2-40B4-BE49-F238E27FC236}">
                <a16:creationId xmlns:a16="http://schemas.microsoft.com/office/drawing/2014/main" id="{26F862B5-BB0F-224D-BBB0-3081990ABBBD}"/>
              </a:ext>
            </a:extLst>
          </p:cNvPr>
          <p:cNvSpPr txBox="1"/>
          <p:nvPr/>
        </p:nvSpPr>
        <p:spPr>
          <a:xfrm>
            <a:off x="657013" y="4978400"/>
            <a:ext cx="4325903"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err="1">
                <a:solidFill>
                  <a:srgbClr val="FFFF00"/>
                </a:solidFill>
                <a:effectLst>
                  <a:outerShdw blurRad="12700" dist="25400" dir="2700000" rotWithShape="0">
                    <a:srgbClr val="000000"/>
                  </a:outerShdw>
                </a:effectLst>
                <a:uFill>
                  <a:solidFill>
                    <a:srgbClr val="FFFF00"/>
                  </a:solidFill>
                </a:uFill>
              </a:rPr>
              <a:t>バイカオウレン節</a:t>
            </a:r>
            <a:endParaRPr sz="3982" dirty="0">
              <a:solidFill>
                <a:srgbClr val="FFFF00"/>
              </a:solidFill>
              <a:effectLst>
                <a:outerShdw blurRad="12700" dist="25400" dir="2700000" rotWithShape="0">
                  <a:srgbClr val="000000"/>
                </a:outerShdw>
              </a:effectLst>
              <a:uFill>
                <a:solidFill>
                  <a:srgbClr val="FFFF00"/>
                </a:solidFill>
              </a:uFill>
            </a:endParaRPr>
          </a:p>
        </p:txBody>
      </p:sp>
      <p:sp>
        <p:nvSpPr>
          <p:cNvPr id="5" name="ミツバオウレン節">
            <a:extLst>
              <a:ext uri="{FF2B5EF4-FFF2-40B4-BE49-F238E27FC236}">
                <a16:creationId xmlns:a16="http://schemas.microsoft.com/office/drawing/2014/main" id="{6F30454C-9387-1444-A5A8-21F0F3A66B80}"/>
              </a:ext>
            </a:extLst>
          </p:cNvPr>
          <p:cNvSpPr txBox="1"/>
          <p:nvPr/>
        </p:nvSpPr>
        <p:spPr>
          <a:xfrm>
            <a:off x="7265529" y="1842346"/>
            <a:ext cx="429881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FF00"/>
                </a:solidFill>
                <a:effectLst>
                  <a:outerShdw blurRad="12700" dist="25400" dir="2700000" rotWithShape="0">
                    <a:srgbClr val="000000"/>
                  </a:outerShdw>
                </a:effectLst>
                <a:uFill>
                  <a:solidFill>
                    <a:srgbClr val="FFFF00"/>
                  </a:solidFill>
                </a:uFill>
              </a:rPr>
              <a:t>ミツバオウレン節</a:t>
            </a:r>
          </a:p>
        </p:txBody>
      </p:sp>
      <p:sp>
        <p:nvSpPr>
          <p:cNvPr id="6" name="オウレン節">
            <a:extLst>
              <a:ext uri="{FF2B5EF4-FFF2-40B4-BE49-F238E27FC236}">
                <a16:creationId xmlns:a16="http://schemas.microsoft.com/office/drawing/2014/main" id="{1E930664-D72F-5C4C-88F4-62D04D18565F}"/>
              </a:ext>
            </a:extLst>
          </p:cNvPr>
          <p:cNvSpPr txBox="1"/>
          <p:nvPr/>
        </p:nvSpPr>
        <p:spPr>
          <a:xfrm>
            <a:off x="7385840" y="6177279"/>
            <a:ext cx="2911236"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42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オウレン節</a:t>
            </a:r>
          </a:p>
        </p:txBody>
      </p:sp>
      <p:sp>
        <p:nvSpPr>
          <p:cNvPr id="7" name="オウレン属３節の分化の順序は？">
            <a:extLst>
              <a:ext uri="{FF2B5EF4-FFF2-40B4-BE49-F238E27FC236}">
                <a16:creationId xmlns:a16="http://schemas.microsoft.com/office/drawing/2014/main" id="{DFEE905B-B575-5845-BA95-0DFB93233535}"/>
              </a:ext>
            </a:extLst>
          </p:cNvPr>
          <p:cNvSpPr txBox="1"/>
          <p:nvPr/>
        </p:nvSpPr>
        <p:spPr>
          <a:xfrm>
            <a:off x="-106117" y="1950719"/>
            <a:ext cx="697653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0000"/>
                </a:solidFill>
                <a:effectLst>
                  <a:outerShdw blurRad="12700" dist="25400" dir="2700000" rotWithShape="0">
                    <a:srgbClr val="000000"/>
                  </a:outerShdw>
                </a:effectLst>
                <a:uFill>
                  <a:solidFill>
                    <a:srgbClr val="FF0000"/>
                  </a:solidFill>
                </a:uFill>
              </a:rPr>
              <a:t>オウレン属３節の分化の順序は？</a:t>
            </a:r>
          </a:p>
        </p:txBody>
      </p:sp>
      <p:sp>
        <p:nvSpPr>
          <p:cNvPr id="8" name="花の形態が類似">
            <a:extLst>
              <a:ext uri="{FF2B5EF4-FFF2-40B4-BE49-F238E27FC236}">
                <a16:creationId xmlns:a16="http://schemas.microsoft.com/office/drawing/2014/main" id="{6ED931E9-A7C5-4A47-9B47-CEC2A19FCA40}"/>
              </a:ext>
            </a:extLst>
          </p:cNvPr>
          <p:cNvSpPr txBox="1"/>
          <p:nvPr/>
        </p:nvSpPr>
        <p:spPr>
          <a:xfrm>
            <a:off x="2589671" y="3142826"/>
            <a:ext cx="332796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effectLst/>
              </a:defRPr>
            </a:pPr>
            <a:r>
              <a:rPr>
                <a:effectLst>
                  <a:outerShdw blurRad="12700" dist="25400" dir="2700000" rotWithShape="0">
                    <a:srgbClr val="000000"/>
                  </a:outerShdw>
                </a:effectLst>
              </a:rPr>
              <a:t>花の形態が類似</a:t>
            </a:r>
          </a:p>
        </p:txBody>
      </p:sp>
      <p:sp>
        <p:nvSpPr>
          <p:cNvPr id="9" name="果実の形態が類似">
            <a:extLst>
              <a:ext uri="{FF2B5EF4-FFF2-40B4-BE49-F238E27FC236}">
                <a16:creationId xmlns:a16="http://schemas.microsoft.com/office/drawing/2014/main" id="{504E290C-2415-0943-8237-38594CC1B987}"/>
              </a:ext>
            </a:extLst>
          </p:cNvPr>
          <p:cNvSpPr txBox="1"/>
          <p:nvPr/>
        </p:nvSpPr>
        <p:spPr>
          <a:xfrm>
            <a:off x="3878333" y="7744177"/>
            <a:ext cx="3765974"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effectLst/>
              </a:defRPr>
            </a:pPr>
            <a:r>
              <a:rPr dirty="0" err="1">
                <a:effectLst>
                  <a:outerShdw blurRad="12700" dist="25400" dir="2700000" rotWithShape="0">
                    <a:srgbClr val="000000"/>
                  </a:outerShdw>
                </a:effectLst>
              </a:rPr>
              <a:t>果実の形態が類似</a:t>
            </a:r>
            <a:endParaRPr dirty="0">
              <a:effectLst>
                <a:outerShdw blurRad="12700" dist="25400" dir="2700000" rotWithShape="0">
                  <a:srgbClr val="000000"/>
                </a:outerShdw>
              </a:effectLst>
            </a:endParaRPr>
          </a:p>
        </p:txBody>
      </p:sp>
      <p:pic>
        <p:nvPicPr>
          <p:cNvPr id="10" name="image-7.png" descr="image-7.png">
            <a:extLst>
              <a:ext uri="{FF2B5EF4-FFF2-40B4-BE49-F238E27FC236}">
                <a16:creationId xmlns:a16="http://schemas.microsoft.com/office/drawing/2014/main" id="{6784FEE6-5185-3443-8237-8D21ED68432A}"/>
              </a:ext>
            </a:extLst>
          </p:cNvPr>
          <p:cNvPicPr>
            <a:picLocks noChangeAspect="1"/>
          </p:cNvPicPr>
          <p:nvPr/>
        </p:nvPicPr>
        <p:blipFill>
          <a:blip r:embed="rId3"/>
          <a:stretch>
            <a:fillRect/>
          </a:stretch>
        </p:blipFill>
        <p:spPr>
          <a:xfrm>
            <a:off x="1280159" y="6105031"/>
            <a:ext cx="2339059" cy="3359574"/>
          </a:xfrm>
          <a:prstGeom prst="rect">
            <a:avLst/>
          </a:prstGeom>
          <a:ln w="12700">
            <a:miter lim="400000"/>
          </a:ln>
        </p:spPr>
      </p:pic>
      <p:pic>
        <p:nvPicPr>
          <p:cNvPr id="11" name="image-8.png" descr="image-8.png">
            <a:extLst>
              <a:ext uri="{FF2B5EF4-FFF2-40B4-BE49-F238E27FC236}">
                <a16:creationId xmlns:a16="http://schemas.microsoft.com/office/drawing/2014/main" id="{2D9BA6F8-DE8A-F646-9425-ECB0FB633013}"/>
              </a:ext>
            </a:extLst>
          </p:cNvPr>
          <p:cNvPicPr>
            <a:picLocks noChangeAspect="1"/>
          </p:cNvPicPr>
          <p:nvPr/>
        </p:nvPicPr>
        <p:blipFill>
          <a:blip r:embed="rId4"/>
          <a:stretch>
            <a:fillRect/>
          </a:stretch>
        </p:blipFill>
        <p:spPr>
          <a:xfrm>
            <a:off x="7802880" y="2709333"/>
            <a:ext cx="3251201" cy="2165209"/>
          </a:xfrm>
          <a:prstGeom prst="rect">
            <a:avLst/>
          </a:prstGeom>
          <a:ln w="12700">
            <a:miter lim="400000"/>
          </a:ln>
        </p:spPr>
      </p:pic>
      <p:pic>
        <p:nvPicPr>
          <p:cNvPr id="12" name="image-9.png" descr="image-9.png">
            <a:extLst>
              <a:ext uri="{FF2B5EF4-FFF2-40B4-BE49-F238E27FC236}">
                <a16:creationId xmlns:a16="http://schemas.microsoft.com/office/drawing/2014/main" id="{45E81FA1-36F2-1943-BAB3-BE310025ECAC}"/>
              </a:ext>
            </a:extLst>
          </p:cNvPr>
          <p:cNvPicPr>
            <a:picLocks noChangeAspect="1"/>
          </p:cNvPicPr>
          <p:nvPr/>
        </p:nvPicPr>
        <p:blipFill>
          <a:blip r:embed="rId5"/>
          <a:stretch>
            <a:fillRect/>
          </a:stretch>
        </p:blipFill>
        <p:spPr>
          <a:xfrm>
            <a:off x="7911253" y="7152640"/>
            <a:ext cx="3251201" cy="2167467"/>
          </a:xfrm>
          <a:prstGeom prst="rect">
            <a:avLst/>
          </a:prstGeom>
          <a:ln w="12700">
            <a:miter lim="400000"/>
          </a:ln>
        </p:spPr>
      </p:pic>
      <p:pic>
        <p:nvPicPr>
          <p:cNvPr id="13" name="右上矢印.png" descr="右上矢印.png">
            <a:extLst>
              <a:ext uri="{FF2B5EF4-FFF2-40B4-BE49-F238E27FC236}">
                <a16:creationId xmlns:a16="http://schemas.microsoft.com/office/drawing/2014/main" id="{4423F1AF-E2B3-1D49-8079-80975ABABD75}"/>
              </a:ext>
            </a:extLst>
          </p:cNvPr>
          <p:cNvPicPr>
            <a:picLocks noChangeAspect="1"/>
          </p:cNvPicPr>
          <p:nvPr/>
        </p:nvPicPr>
        <p:blipFill>
          <a:blip r:embed="rId6"/>
          <a:stretch>
            <a:fillRect/>
          </a:stretch>
        </p:blipFill>
        <p:spPr>
          <a:xfrm>
            <a:off x="5274168" y="3443110"/>
            <a:ext cx="1817512" cy="1817512"/>
          </a:xfrm>
          <a:prstGeom prst="rect">
            <a:avLst/>
          </a:prstGeom>
          <a:ln w="12700">
            <a:miter lim="400000"/>
          </a:ln>
        </p:spPr>
      </p:pic>
      <p:pic>
        <p:nvPicPr>
          <p:cNvPr id="14" name="右下矢印.png" descr="右下矢印.png">
            <a:extLst>
              <a:ext uri="{FF2B5EF4-FFF2-40B4-BE49-F238E27FC236}">
                <a16:creationId xmlns:a16="http://schemas.microsoft.com/office/drawing/2014/main" id="{EF053FB9-458D-B448-B95F-81745EF6804E}"/>
              </a:ext>
            </a:extLst>
          </p:cNvPr>
          <p:cNvPicPr>
            <a:picLocks noChangeAspect="1"/>
          </p:cNvPicPr>
          <p:nvPr/>
        </p:nvPicPr>
        <p:blipFill>
          <a:blip r:embed="rId7"/>
          <a:stretch>
            <a:fillRect/>
          </a:stretch>
        </p:blipFill>
        <p:spPr>
          <a:xfrm>
            <a:off x="5274168" y="5490915"/>
            <a:ext cx="1636890" cy="1639148"/>
          </a:xfrm>
          <a:prstGeom prst="rect">
            <a:avLst/>
          </a:prstGeom>
          <a:ln w="12700">
            <a:miter lim="400000"/>
          </a:ln>
        </p:spPr>
      </p:pic>
    </p:spTree>
    <p:extLst>
      <p:ext uri="{BB962C8B-B14F-4D97-AF65-F5344CB8AC3E}">
        <p14:creationId xmlns:p14="http://schemas.microsoft.com/office/powerpoint/2010/main" val="1082654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E3FF96C9-CC14-BA40-8668-6711E6FAB81B}"/>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オウレン属の系統</a:t>
            </a:r>
            <a:r>
              <a:rPr lang="en-US" altLang="ja-JP" dirty="0"/>
              <a:t>(4)</a:t>
            </a:r>
          </a:p>
        </p:txBody>
      </p:sp>
      <p:pic>
        <p:nvPicPr>
          <p:cNvPr id="4" name="オウレン葉の多様性.png" descr="オウレン葉の多様性.png">
            <a:extLst>
              <a:ext uri="{FF2B5EF4-FFF2-40B4-BE49-F238E27FC236}">
                <a16:creationId xmlns:a16="http://schemas.microsoft.com/office/drawing/2014/main" id="{40D9A484-96F1-7747-84D2-8DD219B8A0B9}"/>
              </a:ext>
            </a:extLst>
          </p:cNvPr>
          <p:cNvPicPr>
            <a:picLocks noChangeAspect="1"/>
          </p:cNvPicPr>
          <p:nvPr/>
        </p:nvPicPr>
        <p:blipFill>
          <a:blip r:embed="rId3"/>
          <a:stretch>
            <a:fillRect/>
          </a:stretch>
        </p:blipFill>
        <p:spPr>
          <a:xfrm>
            <a:off x="3793066" y="1950720"/>
            <a:ext cx="5590259" cy="7477760"/>
          </a:xfrm>
          <a:prstGeom prst="rect">
            <a:avLst/>
          </a:prstGeom>
          <a:ln w="38100">
            <a:solidFill>
              <a:srgbClr val="800000"/>
            </a:solidFill>
          </a:ln>
        </p:spPr>
      </p:pic>
    </p:spTree>
    <p:extLst>
      <p:ext uri="{BB962C8B-B14F-4D97-AF65-F5344CB8AC3E}">
        <p14:creationId xmlns:p14="http://schemas.microsoft.com/office/powerpoint/2010/main" val="36707692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植物形態留事項(3)">
            <a:extLst>
              <a:ext uri="{FF2B5EF4-FFF2-40B4-BE49-F238E27FC236}">
                <a16:creationId xmlns:a16="http://schemas.microsoft.com/office/drawing/2014/main" id="{59E1F32C-8301-4A4A-A6CA-F07D210C41A0}"/>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(1)</a:t>
            </a:r>
          </a:p>
        </p:txBody>
      </p:sp>
      <p:sp>
        <p:nvSpPr>
          <p:cNvPr id="4" name="★系統分類学">
            <a:extLst>
              <a:ext uri="{FF2B5EF4-FFF2-40B4-BE49-F238E27FC236}">
                <a16:creationId xmlns:a16="http://schemas.microsoft.com/office/drawing/2014/main" id="{DD2A1A47-B30D-1648-B716-7CF0A82E82AF}"/>
              </a:ext>
            </a:extLst>
          </p:cNvPr>
          <p:cNvSpPr txBox="1"/>
          <p:nvPr/>
        </p:nvSpPr>
        <p:spPr>
          <a:xfrm>
            <a:off x="1408853" y="1950719"/>
            <a:ext cx="9753601" cy="846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sz="4551" dirty="0" err="1">
                <a:solidFill>
                  <a:srgbClr val="FF0000"/>
                </a:solidFill>
                <a:effectLst>
                  <a:outerShdw blurRad="12700" dist="25400" dir="2700000" rotWithShape="0">
                    <a:srgbClr val="000000"/>
                  </a:outerShdw>
                </a:effectLst>
                <a:uFill>
                  <a:solidFill>
                    <a:srgbClr val="FF0000"/>
                  </a:solidFill>
                </a:uFill>
              </a:rPr>
              <a:t>系統分類学</a:t>
            </a:r>
            <a:r>
              <a:rPr lang="ja-JP" altLang="en-US" sz="4551">
                <a:solidFill>
                  <a:srgbClr val="FF0000"/>
                </a:solidFill>
                <a:effectLst>
                  <a:outerShdw blurRad="12700" dist="25400" dir="2700000" rotWithShape="0">
                    <a:srgbClr val="000000"/>
                  </a:outerShdw>
                </a:effectLst>
                <a:uFill>
                  <a:solidFill>
                    <a:srgbClr val="FF0000"/>
                  </a:solidFill>
                </a:uFill>
              </a:rPr>
              <a:t>を再考する</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6" name="→被子植物">
            <a:extLst>
              <a:ext uri="{FF2B5EF4-FFF2-40B4-BE49-F238E27FC236}">
                <a16:creationId xmlns:a16="http://schemas.microsoft.com/office/drawing/2014/main" id="{3CDD2095-ED27-E846-94EB-7568653E4781}"/>
              </a:ext>
            </a:extLst>
          </p:cNvPr>
          <p:cNvSpPr txBox="1"/>
          <p:nvPr/>
        </p:nvSpPr>
        <p:spPr>
          <a:xfrm>
            <a:off x="3052038" y="4957724"/>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a:solidFill>
                  <a:srgbClr val="000000"/>
                </a:solidFill>
                <a:effectLst>
                  <a:outerShdw blurRad="12700" dist="25400" dir="2700000" rotWithShape="0">
                    <a:srgbClr val="FFFFFF"/>
                  </a:outerShdw>
                </a:effectLst>
                <a:uFill>
                  <a:solidFill>
                    <a:srgbClr val="000000"/>
                  </a:solidFill>
                </a:uFill>
              </a:rPr>
              <a:t>→</a:t>
            </a:r>
            <a:r>
              <a:rPr sz="3982" dirty="0" err="1">
                <a:solidFill>
                  <a:srgbClr val="000000"/>
                </a:solidFill>
                <a:effectLst>
                  <a:outerShdw blurRad="12700" dist="25400" dir="2700000" rotWithShape="0">
                    <a:srgbClr val="FFFFFF"/>
                  </a:outerShdw>
                </a:effectLst>
                <a:uFill>
                  <a:solidFill>
                    <a:srgbClr val="000000"/>
                  </a:solidFill>
                </a:uFill>
              </a:rPr>
              <a:t>被子植物</a:t>
            </a:r>
            <a:endParaRPr sz="3982" dirty="0">
              <a:solidFill>
                <a:srgbClr val="000000"/>
              </a:solidFill>
              <a:effectLst>
                <a:outerShdw blurRad="12700" dist="25400" dir="2700000" rotWithShape="0">
                  <a:srgbClr val="FFFFFF"/>
                </a:outerShdw>
              </a:effectLst>
              <a:uFill>
                <a:solidFill>
                  <a:srgbClr val="000000"/>
                </a:solidFill>
              </a:uFill>
            </a:endParaRPr>
          </a:p>
        </p:txBody>
      </p:sp>
      <p:sp>
        <p:nvSpPr>
          <p:cNvPr id="7" name="裸子植物">
            <a:extLst>
              <a:ext uri="{FF2B5EF4-FFF2-40B4-BE49-F238E27FC236}">
                <a16:creationId xmlns:a16="http://schemas.microsoft.com/office/drawing/2014/main" id="{FE8CF137-524E-9248-8342-D6425D27902F}"/>
              </a:ext>
            </a:extLst>
          </p:cNvPr>
          <p:cNvSpPr txBox="1"/>
          <p:nvPr/>
        </p:nvSpPr>
        <p:spPr>
          <a:xfrm>
            <a:off x="667824" y="4957724"/>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dirty="0" err="1">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裸子植物</a:t>
            </a:r>
            <a:endParaRPr sz="3982" dirty="0">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endParaRPr>
          </a:p>
        </p:txBody>
      </p:sp>
      <p:sp>
        <p:nvSpPr>
          <p:cNvPr id="8" name="→単子葉植物">
            <a:extLst>
              <a:ext uri="{FF2B5EF4-FFF2-40B4-BE49-F238E27FC236}">
                <a16:creationId xmlns:a16="http://schemas.microsoft.com/office/drawing/2014/main" id="{937443DA-06E9-794F-9B4A-1295E8CC7929}"/>
              </a:ext>
            </a:extLst>
          </p:cNvPr>
          <p:cNvSpPr txBox="1"/>
          <p:nvPr/>
        </p:nvSpPr>
        <p:spPr>
          <a:xfrm>
            <a:off x="9229318" y="4948412"/>
            <a:ext cx="3325707"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→単子葉植物</a:t>
            </a:r>
          </a:p>
        </p:txBody>
      </p:sp>
      <p:sp>
        <p:nvSpPr>
          <p:cNvPr id="9" name="双子葉植物">
            <a:extLst>
              <a:ext uri="{FF2B5EF4-FFF2-40B4-BE49-F238E27FC236}">
                <a16:creationId xmlns:a16="http://schemas.microsoft.com/office/drawing/2014/main" id="{2ABDF579-C211-4F44-85FC-171B138A1A8F}"/>
              </a:ext>
            </a:extLst>
          </p:cNvPr>
          <p:cNvSpPr txBox="1"/>
          <p:nvPr/>
        </p:nvSpPr>
        <p:spPr>
          <a:xfrm>
            <a:off x="6411611" y="4957724"/>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双子葉植物</a:t>
            </a:r>
          </a:p>
        </p:txBody>
      </p:sp>
      <p:sp>
        <p:nvSpPr>
          <p:cNvPr id="10" name="→合弁花">
            <a:extLst>
              <a:ext uri="{FF2B5EF4-FFF2-40B4-BE49-F238E27FC236}">
                <a16:creationId xmlns:a16="http://schemas.microsoft.com/office/drawing/2014/main" id="{BC0EE892-0CED-8A43-BE07-282D8D1CC2DA}"/>
              </a:ext>
            </a:extLst>
          </p:cNvPr>
          <p:cNvSpPr txBox="1"/>
          <p:nvPr/>
        </p:nvSpPr>
        <p:spPr>
          <a:xfrm>
            <a:off x="3052038" y="5707025"/>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→合弁花</a:t>
            </a:r>
          </a:p>
        </p:txBody>
      </p:sp>
      <p:sp>
        <p:nvSpPr>
          <p:cNvPr id="11" name="離弁花">
            <a:extLst>
              <a:ext uri="{FF2B5EF4-FFF2-40B4-BE49-F238E27FC236}">
                <a16:creationId xmlns:a16="http://schemas.microsoft.com/office/drawing/2014/main" id="{00905B4E-2DFF-CD4D-BD1B-49D8B59C2D7C}"/>
              </a:ext>
            </a:extLst>
          </p:cNvPr>
          <p:cNvSpPr txBox="1"/>
          <p:nvPr/>
        </p:nvSpPr>
        <p:spPr>
          <a:xfrm>
            <a:off x="667824" y="5707025"/>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離弁花</a:t>
            </a:r>
          </a:p>
        </p:txBody>
      </p:sp>
      <p:sp>
        <p:nvSpPr>
          <p:cNvPr id="12" name="→子房下位">
            <a:extLst>
              <a:ext uri="{FF2B5EF4-FFF2-40B4-BE49-F238E27FC236}">
                <a16:creationId xmlns:a16="http://schemas.microsoft.com/office/drawing/2014/main" id="{8D6DCFD5-1CF1-614E-994D-307ECCD939B4}"/>
              </a:ext>
            </a:extLst>
          </p:cNvPr>
          <p:cNvSpPr txBox="1"/>
          <p:nvPr/>
        </p:nvSpPr>
        <p:spPr>
          <a:xfrm>
            <a:off x="3052038" y="6465638"/>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→子房下位</a:t>
            </a:r>
          </a:p>
        </p:txBody>
      </p:sp>
      <p:sp>
        <p:nvSpPr>
          <p:cNvPr id="13" name="子房上位">
            <a:extLst>
              <a:ext uri="{FF2B5EF4-FFF2-40B4-BE49-F238E27FC236}">
                <a16:creationId xmlns:a16="http://schemas.microsoft.com/office/drawing/2014/main" id="{D9B1F844-B57B-8A40-B282-4D3AE54F4675}"/>
              </a:ext>
            </a:extLst>
          </p:cNvPr>
          <p:cNvSpPr txBox="1"/>
          <p:nvPr/>
        </p:nvSpPr>
        <p:spPr>
          <a:xfrm>
            <a:off x="667824" y="6465638"/>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子房上位</a:t>
            </a:r>
          </a:p>
        </p:txBody>
      </p:sp>
      <p:sp>
        <p:nvSpPr>
          <p:cNvPr id="14" name="→草 本">
            <a:extLst>
              <a:ext uri="{FF2B5EF4-FFF2-40B4-BE49-F238E27FC236}">
                <a16:creationId xmlns:a16="http://schemas.microsoft.com/office/drawing/2014/main" id="{971D304A-B812-A64C-9629-C1C724C4AC6A}"/>
              </a:ext>
            </a:extLst>
          </p:cNvPr>
          <p:cNvSpPr txBox="1"/>
          <p:nvPr/>
        </p:nvSpPr>
        <p:spPr>
          <a:xfrm>
            <a:off x="3052038" y="7332625"/>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→草　本</a:t>
            </a:r>
          </a:p>
        </p:txBody>
      </p:sp>
      <p:sp>
        <p:nvSpPr>
          <p:cNvPr id="15" name="木 本">
            <a:extLst>
              <a:ext uri="{FF2B5EF4-FFF2-40B4-BE49-F238E27FC236}">
                <a16:creationId xmlns:a16="http://schemas.microsoft.com/office/drawing/2014/main" id="{0212D975-82E9-2948-B7B5-DB2E6298CBE4}"/>
              </a:ext>
            </a:extLst>
          </p:cNvPr>
          <p:cNvSpPr txBox="1"/>
          <p:nvPr/>
        </p:nvSpPr>
        <p:spPr>
          <a:xfrm>
            <a:off x="667824" y="7332625"/>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木　本</a:t>
            </a:r>
          </a:p>
        </p:txBody>
      </p:sp>
      <p:sp>
        <p:nvSpPr>
          <p:cNvPr id="16" name="→少数雄蕊">
            <a:extLst>
              <a:ext uri="{FF2B5EF4-FFF2-40B4-BE49-F238E27FC236}">
                <a16:creationId xmlns:a16="http://schemas.microsoft.com/office/drawing/2014/main" id="{D9C478E1-D9FD-2444-B6AD-53C87BD0DD0F}"/>
              </a:ext>
            </a:extLst>
          </p:cNvPr>
          <p:cNvSpPr txBox="1"/>
          <p:nvPr/>
        </p:nvSpPr>
        <p:spPr>
          <a:xfrm>
            <a:off x="3052038" y="8199611"/>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→少数雄蕊</a:t>
            </a:r>
          </a:p>
        </p:txBody>
      </p:sp>
      <p:sp>
        <p:nvSpPr>
          <p:cNvPr id="17" name="多数雄蕊">
            <a:extLst>
              <a:ext uri="{FF2B5EF4-FFF2-40B4-BE49-F238E27FC236}">
                <a16:creationId xmlns:a16="http://schemas.microsoft.com/office/drawing/2014/main" id="{89E85720-C8D7-2147-BE89-B62C0FD3546D}"/>
              </a:ext>
            </a:extLst>
          </p:cNvPr>
          <p:cNvSpPr txBox="1"/>
          <p:nvPr/>
        </p:nvSpPr>
        <p:spPr>
          <a:xfrm>
            <a:off x="667824" y="8199611"/>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多数雄蕊</a:t>
            </a:r>
          </a:p>
        </p:txBody>
      </p:sp>
      <p:sp>
        <p:nvSpPr>
          <p:cNvPr id="18" name="→多弁花">
            <a:extLst>
              <a:ext uri="{FF2B5EF4-FFF2-40B4-BE49-F238E27FC236}">
                <a16:creationId xmlns:a16="http://schemas.microsoft.com/office/drawing/2014/main" id="{AE542AC8-EE1D-2B47-B97E-AD0284B5B8CD}"/>
              </a:ext>
            </a:extLst>
          </p:cNvPr>
          <p:cNvSpPr txBox="1"/>
          <p:nvPr/>
        </p:nvSpPr>
        <p:spPr>
          <a:xfrm>
            <a:off x="8795825" y="5707025"/>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→多弁花</a:t>
            </a:r>
          </a:p>
        </p:txBody>
      </p:sp>
      <p:sp>
        <p:nvSpPr>
          <p:cNvPr id="19" name="無弁花">
            <a:extLst>
              <a:ext uri="{FF2B5EF4-FFF2-40B4-BE49-F238E27FC236}">
                <a16:creationId xmlns:a16="http://schemas.microsoft.com/office/drawing/2014/main" id="{EAFB0F74-6A26-124A-88EA-5010B0C3ED92}"/>
              </a:ext>
            </a:extLst>
          </p:cNvPr>
          <p:cNvSpPr txBox="1"/>
          <p:nvPr/>
        </p:nvSpPr>
        <p:spPr>
          <a:xfrm>
            <a:off x="6411611" y="5707025"/>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無弁花</a:t>
            </a:r>
          </a:p>
        </p:txBody>
      </p:sp>
      <p:sp>
        <p:nvSpPr>
          <p:cNvPr id="20" name="→合生心皮">
            <a:extLst>
              <a:ext uri="{FF2B5EF4-FFF2-40B4-BE49-F238E27FC236}">
                <a16:creationId xmlns:a16="http://schemas.microsoft.com/office/drawing/2014/main" id="{4B71CD9C-76F2-AC42-A994-C546C39757F7}"/>
              </a:ext>
            </a:extLst>
          </p:cNvPr>
          <p:cNvSpPr txBox="1"/>
          <p:nvPr/>
        </p:nvSpPr>
        <p:spPr>
          <a:xfrm>
            <a:off x="8795825" y="6465638"/>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→合生心皮</a:t>
            </a:r>
          </a:p>
        </p:txBody>
      </p:sp>
      <p:sp>
        <p:nvSpPr>
          <p:cNvPr id="21" name="離生心皮">
            <a:extLst>
              <a:ext uri="{FF2B5EF4-FFF2-40B4-BE49-F238E27FC236}">
                <a16:creationId xmlns:a16="http://schemas.microsoft.com/office/drawing/2014/main" id="{AD6E6C51-3A8C-5D46-883E-A08B46A5CA44}"/>
              </a:ext>
            </a:extLst>
          </p:cNvPr>
          <p:cNvSpPr txBox="1"/>
          <p:nvPr/>
        </p:nvSpPr>
        <p:spPr>
          <a:xfrm>
            <a:off x="6411611" y="6465638"/>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離生心皮</a:t>
            </a:r>
          </a:p>
        </p:txBody>
      </p:sp>
      <p:sp>
        <p:nvSpPr>
          <p:cNvPr id="22" name="→複 葉">
            <a:extLst>
              <a:ext uri="{FF2B5EF4-FFF2-40B4-BE49-F238E27FC236}">
                <a16:creationId xmlns:a16="http://schemas.microsoft.com/office/drawing/2014/main" id="{DAE064B6-3445-A34F-B8CF-F8B82485F6CE}"/>
              </a:ext>
            </a:extLst>
          </p:cNvPr>
          <p:cNvSpPr txBox="1"/>
          <p:nvPr/>
        </p:nvSpPr>
        <p:spPr>
          <a:xfrm>
            <a:off x="8795825" y="7332625"/>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→複　葉</a:t>
            </a:r>
          </a:p>
        </p:txBody>
      </p:sp>
      <p:sp>
        <p:nvSpPr>
          <p:cNvPr id="23" name="単 葉">
            <a:extLst>
              <a:ext uri="{FF2B5EF4-FFF2-40B4-BE49-F238E27FC236}">
                <a16:creationId xmlns:a16="http://schemas.microsoft.com/office/drawing/2014/main" id="{01FFC519-72F8-CA4B-BA8A-A988E71A83AC}"/>
              </a:ext>
            </a:extLst>
          </p:cNvPr>
          <p:cNvSpPr txBox="1"/>
          <p:nvPr/>
        </p:nvSpPr>
        <p:spPr>
          <a:xfrm>
            <a:off x="6411611" y="7332625"/>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単　葉</a:t>
            </a:r>
          </a:p>
        </p:txBody>
      </p:sp>
      <p:sp>
        <p:nvSpPr>
          <p:cNvPr id="24" name="→左右相称花">
            <a:extLst>
              <a:ext uri="{FF2B5EF4-FFF2-40B4-BE49-F238E27FC236}">
                <a16:creationId xmlns:a16="http://schemas.microsoft.com/office/drawing/2014/main" id="{C8B17E1B-6E47-E145-AD0D-B9A7D86B1C4C}"/>
              </a:ext>
            </a:extLst>
          </p:cNvPr>
          <p:cNvSpPr txBox="1"/>
          <p:nvPr/>
        </p:nvSpPr>
        <p:spPr>
          <a:xfrm>
            <a:off x="9337692" y="8199611"/>
            <a:ext cx="3325707"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→左右相称花</a:t>
            </a:r>
          </a:p>
        </p:txBody>
      </p:sp>
      <p:sp>
        <p:nvSpPr>
          <p:cNvPr id="25" name="放射相称花">
            <a:extLst>
              <a:ext uri="{FF2B5EF4-FFF2-40B4-BE49-F238E27FC236}">
                <a16:creationId xmlns:a16="http://schemas.microsoft.com/office/drawing/2014/main" id="{ACDAA51D-DAE1-514C-993F-72B084F5B51D}"/>
              </a:ext>
            </a:extLst>
          </p:cNvPr>
          <p:cNvSpPr txBox="1"/>
          <p:nvPr/>
        </p:nvSpPr>
        <p:spPr>
          <a:xfrm>
            <a:off x="6411611" y="8199611"/>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放射相称花</a:t>
            </a:r>
          </a:p>
        </p:txBody>
      </p:sp>
      <p:sp>
        <p:nvSpPr>
          <p:cNvPr id="26" name="「Engler-Prantlは次の仮定で分類した">
            <a:extLst>
              <a:ext uri="{FF2B5EF4-FFF2-40B4-BE49-F238E27FC236}">
                <a16:creationId xmlns:a16="http://schemas.microsoft.com/office/drawing/2014/main" id="{86BBE9F4-9239-D14C-A2DE-6C98F239E425}"/>
              </a:ext>
            </a:extLst>
          </p:cNvPr>
          <p:cNvSpPr txBox="1"/>
          <p:nvPr/>
        </p:nvSpPr>
        <p:spPr>
          <a:xfrm>
            <a:off x="1714369" y="2712590"/>
            <a:ext cx="10348677" cy="1857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lnSpc>
                <a:spcPct val="150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dirty="0">
                <a:effectLst>
                  <a:outerShdw blurRad="12700" dist="25400" dir="2700000" rotWithShape="0">
                    <a:srgbClr val="000000"/>
                  </a:outerShdw>
                </a:effectLst>
              </a:rPr>
              <a:t>「</a:t>
            </a:r>
            <a:r>
              <a:rPr sz="3982" dirty="0" err="1">
                <a:effectLst>
                  <a:outerShdw blurRad="12700" dist="25400" dir="2700000" rotWithShape="0">
                    <a:srgbClr val="000000"/>
                  </a:outerShdw>
                </a:effectLst>
              </a:rPr>
              <a:t>Engler-Prantlは次の</a:t>
            </a:r>
            <a:r>
              <a:rPr sz="3982" dirty="0" err="1">
                <a:solidFill>
                  <a:schemeClr val="bg1"/>
                </a:solidFill>
                <a:effectLst>
                  <a:outerShdw blurRad="12700" dist="25400" dir="2700000" rotWithShape="0">
                    <a:srgbClr val="000000"/>
                  </a:outerShdw>
                </a:effectLst>
                <a:uFill>
                  <a:solidFill>
                    <a:srgbClr val="FF0000"/>
                  </a:solidFill>
                </a:uFill>
              </a:rPr>
              <a:t>仮定</a:t>
            </a:r>
            <a:r>
              <a:rPr sz="3982" dirty="0" err="1">
                <a:effectLst>
                  <a:outerShdw blurRad="12700" dist="25400" dir="2700000" rotWithShape="0">
                    <a:srgbClr val="000000"/>
                  </a:outerShdw>
                </a:effectLst>
              </a:rPr>
              <a:t>で分類した</a:t>
            </a:r>
            <a:r>
              <a:rPr lang="en-US" sz="3982" dirty="0" err="1">
                <a:effectLst>
                  <a:outerShdw blurRad="12700" dist="25400" dir="2700000" rotWithShape="0">
                    <a:srgbClr val="000000"/>
                  </a:outerShdw>
                </a:effectLst>
              </a:rPr>
              <a:t>が、</a:t>
            </a:r>
            <a:r>
              <a:rPr lang="en-US" sz="3982" dirty="0" err="1">
                <a:solidFill>
                  <a:srgbClr val="FF0000"/>
                </a:solidFill>
                <a:effectLst>
                  <a:outerShdw blurRad="12700" dist="25400" dir="2700000" rotWithShape="0">
                    <a:srgbClr val="000000"/>
                  </a:outerShdw>
                </a:effectLst>
              </a:rPr>
              <a:t>客観的視点に基づく</a:t>
            </a:r>
            <a:r>
              <a:rPr lang="en-US" sz="3982" dirty="0" err="1">
                <a:effectLst>
                  <a:outerShdw blurRad="12700" dist="25400" dir="2700000" rotWithShape="0">
                    <a:srgbClr val="000000"/>
                  </a:outerShdw>
                </a:effectLst>
              </a:rPr>
              <a:t>と言えるか</a:t>
            </a:r>
            <a:r>
              <a:rPr lang="en-US" sz="3982" dirty="0">
                <a:effectLst>
                  <a:outerShdw blurRad="12700" dist="25400" dir="2700000" rotWithShape="0">
                    <a:srgbClr val="000000"/>
                  </a:outerShdw>
                </a:effectLst>
              </a:rPr>
              <a:t>！」</a:t>
            </a:r>
            <a:endParaRPr sz="3982" dirty="0">
              <a:effectLst>
                <a:outerShdw blurRad="12700" dist="25400" dir="2700000" rotWithShape="0">
                  <a:srgbClr val="000000"/>
                </a:outerShdw>
              </a:effectLst>
            </a:endParaRPr>
          </a:p>
        </p:txBody>
      </p:sp>
      <p:sp>
        <p:nvSpPr>
          <p:cNvPr id="27" name="果実の形態が類似">
            <a:extLst>
              <a:ext uri="{FF2B5EF4-FFF2-40B4-BE49-F238E27FC236}">
                <a16:creationId xmlns:a16="http://schemas.microsoft.com/office/drawing/2014/main" id="{1330B9EF-D1A8-2641-AA83-03BE5EC08E2E}"/>
              </a:ext>
            </a:extLst>
          </p:cNvPr>
          <p:cNvSpPr txBox="1"/>
          <p:nvPr/>
        </p:nvSpPr>
        <p:spPr>
          <a:xfrm>
            <a:off x="1768389" y="9033614"/>
            <a:ext cx="923215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solidFill>
                  <a:srgbClr val="FF0000"/>
                </a:solidFill>
                <a:effectLst>
                  <a:outerShdw blurRad="12700" dist="25400" dir="2700000" rotWithShape="0">
                    <a:srgbClr val="000000"/>
                  </a:outerShdw>
                </a:effectLst>
              </a:rPr>
              <a:t>陰陽説に基づく非科学的観念論に基づく分類ではないか</a:t>
            </a:r>
            <a:endParaRPr lang="en-US" sz="2800" dirty="0">
              <a:solidFill>
                <a:srgbClr val="FF0000"/>
              </a:solidFill>
              <a:effectLst>
                <a:outerShdw blurRad="12700" dist="25400" dir="2700000" rotWithShape="0">
                  <a:srgbClr val="000000"/>
                </a:outerShdw>
              </a:effectLst>
            </a:endParaRPr>
          </a:p>
        </p:txBody>
      </p:sp>
    </p:spTree>
    <p:extLst>
      <p:ext uri="{BB962C8B-B14F-4D97-AF65-F5344CB8AC3E}">
        <p14:creationId xmlns:p14="http://schemas.microsoft.com/office/powerpoint/2010/main" val="3172150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B3101C7A-F8D6-E640-92AC-0603F9A9278D}"/>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(2)</a:t>
            </a:r>
          </a:p>
        </p:txBody>
      </p:sp>
      <p:sp>
        <p:nvSpPr>
          <p:cNvPr id="3" name="★系統分類学">
            <a:extLst>
              <a:ext uri="{FF2B5EF4-FFF2-40B4-BE49-F238E27FC236}">
                <a16:creationId xmlns:a16="http://schemas.microsoft.com/office/drawing/2014/main" id="{3763A5EA-6597-C145-9F63-265325FC9B7C}"/>
              </a:ext>
            </a:extLst>
          </p:cNvPr>
          <p:cNvSpPr txBox="1"/>
          <p:nvPr/>
        </p:nvSpPr>
        <p:spPr>
          <a:xfrm>
            <a:off x="1408853" y="1950719"/>
            <a:ext cx="9753601" cy="846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lang="ja-JP" altLang="en-US" sz="4551">
                <a:solidFill>
                  <a:srgbClr val="FF0000"/>
                </a:solidFill>
                <a:effectLst>
                  <a:outerShdw blurRad="12700" dist="25400" dir="2700000" rotWithShape="0">
                    <a:srgbClr val="000000"/>
                  </a:outerShdw>
                </a:effectLst>
                <a:uFill>
                  <a:solidFill>
                    <a:srgbClr val="FF0000"/>
                  </a:solidFill>
                </a:uFill>
              </a:rPr>
              <a:t>ＡＰＧ</a:t>
            </a:r>
            <a:r>
              <a:rPr lang="en-US" altLang="ja-JP" sz="4551" dirty="0">
                <a:solidFill>
                  <a:srgbClr val="FF0000"/>
                </a:solidFill>
                <a:effectLst>
                  <a:outerShdw blurRad="12700" dist="25400" dir="2700000" rotWithShape="0">
                    <a:srgbClr val="000000"/>
                  </a:outerShdw>
                </a:effectLst>
                <a:uFill>
                  <a:solidFill>
                    <a:srgbClr val="FF0000"/>
                  </a:solidFill>
                </a:uFill>
              </a:rPr>
              <a:t>Ⅲ (2009)</a:t>
            </a:r>
            <a:r>
              <a:rPr lang="ja-JP" altLang="en-US" sz="4551">
                <a:solidFill>
                  <a:srgbClr val="FF0000"/>
                </a:solidFill>
                <a:effectLst>
                  <a:outerShdw blurRad="12700" dist="25400" dir="2700000" rotWithShape="0">
                    <a:srgbClr val="000000"/>
                  </a:outerShdw>
                </a:effectLst>
                <a:uFill>
                  <a:solidFill>
                    <a:srgbClr val="FF0000"/>
                  </a:solidFill>
                </a:uFill>
              </a:rPr>
              <a:t>による分類体系</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5" name="バイカオウレン節">
            <a:extLst>
              <a:ext uri="{FF2B5EF4-FFF2-40B4-BE49-F238E27FC236}">
                <a16:creationId xmlns:a16="http://schemas.microsoft.com/office/drawing/2014/main" id="{F98E1FE6-0E28-C048-8B7D-BAA974E87C9B}"/>
              </a:ext>
            </a:extLst>
          </p:cNvPr>
          <p:cNvSpPr txBox="1"/>
          <p:nvPr/>
        </p:nvSpPr>
        <p:spPr>
          <a:xfrm>
            <a:off x="2408842" y="2796946"/>
            <a:ext cx="7651595"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a:solidFill>
                  <a:srgbClr val="FFFF00"/>
                </a:solidFill>
                <a:effectLst>
                  <a:outerShdw blurRad="12700" dist="25400" dir="2700000" rotWithShape="0">
                    <a:srgbClr val="000000"/>
                  </a:outerShdw>
                </a:effectLst>
                <a:uFill>
                  <a:solidFill>
                    <a:srgbClr val="FFFF00"/>
                  </a:solidFill>
                </a:uFill>
              </a:rPr>
              <a:t>→</a:t>
            </a:r>
            <a:r>
              <a:rPr lang="en-US" sz="3600" dirty="0">
                <a:solidFill>
                  <a:srgbClr val="FF0000"/>
                </a:solidFill>
                <a:effectLst>
                  <a:outerShdw blurRad="12700" dist="25400" dir="2700000" rotWithShape="0">
                    <a:srgbClr val="000000"/>
                  </a:outerShdw>
                </a:effectLst>
                <a:uFill>
                  <a:solidFill>
                    <a:srgbClr val="FFFF00"/>
                  </a:solidFill>
                </a:uFill>
              </a:rPr>
              <a:t>A</a:t>
            </a:r>
            <a:r>
              <a:rPr lang="en-US" sz="3600" dirty="0">
                <a:solidFill>
                  <a:srgbClr val="FFFF00"/>
                </a:solidFill>
                <a:effectLst>
                  <a:outerShdw blurRad="12700" dist="25400" dir="2700000" rotWithShape="0">
                    <a:srgbClr val="000000"/>
                  </a:outerShdw>
                </a:effectLst>
                <a:uFill>
                  <a:solidFill>
                    <a:srgbClr val="FFFF00"/>
                  </a:solidFill>
                </a:uFill>
              </a:rPr>
              <a:t>ngiosperm </a:t>
            </a:r>
            <a:r>
              <a:rPr lang="en-US" sz="3600" dirty="0">
                <a:solidFill>
                  <a:srgbClr val="FF0000"/>
                </a:solidFill>
                <a:effectLst>
                  <a:outerShdw blurRad="12700" dist="25400" dir="2700000" rotWithShape="0">
                    <a:srgbClr val="000000"/>
                  </a:outerShdw>
                </a:effectLst>
                <a:uFill>
                  <a:solidFill>
                    <a:srgbClr val="FFFF00"/>
                  </a:solidFill>
                </a:uFill>
              </a:rPr>
              <a:t>P</a:t>
            </a:r>
            <a:r>
              <a:rPr lang="en-US" sz="3600" dirty="0">
                <a:solidFill>
                  <a:srgbClr val="FFFF00"/>
                </a:solidFill>
                <a:effectLst>
                  <a:outerShdw blurRad="12700" dist="25400" dir="2700000" rotWithShape="0">
                    <a:srgbClr val="000000"/>
                  </a:outerShdw>
                </a:effectLst>
                <a:uFill>
                  <a:solidFill>
                    <a:srgbClr val="FFFF00"/>
                  </a:solidFill>
                </a:uFill>
              </a:rPr>
              <a:t>hylogeny </a:t>
            </a:r>
            <a:r>
              <a:rPr lang="en-US" sz="3600" dirty="0">
                <a:solidFill>
                  <a:srgbClr val="FF0000"/>
                </a:solidFill>
                <a:effectLst>
                  <a:outerShdw blurRad="12700" dist="25400" dir="2700000" rotWithShape="0">
                    <a:srgbClr val="000000"/>
                  </a:outerShdw>
                </a:effectLst>
                <a:uFill>
                  <a:solidFill>
                    <a:srgbClr val="FFFF00"/>
                  </a:solidFill>
                </a:uFill>
              </a:rPr>
              <a:t>G</a:t>
            </a:r>
            <a:r>
              <a:rPr lang="en-US" sz="3600" dirty="0">
                <a:solidFill>
                  <a:srgbClr val="FFFF00"/>
                </a:solidFill>
                <a:effectLst>
                  <a:outerShdw blurRad="12700" dist="25400" dir="2700000" rotWithShape="0">
                    <a:srgbClr val="000000"/>
                  </a:outerShdw>
                </a:effectLst>
                <a:uFill>
                  <a:solidFill>
                    <a:srgbClr val="FFFF00"/>
                  </a:solidFill>
                </a:uFill>
              </a:rPr>
              <a:t>roup</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6" name="果実の形態が類似">
            <a:extLst>
              <a:ext uri="{FF2B5EF4-FFF2-40B4-BE49-F238E27FC236}">
                <a16:creationId xmlns:a16="http://schemas.microsoft.com/office/drawing/2014/main" id="{EFF41B2A-5298-E245-A081-7474239ECFE2}"/>
              </a:ext>
            </a:extLst>
          </p:cNvPr>
          <p:cNvSpPr txBox="1"/>
          <p:nvPr/>
        </p:nvSpPr>
        <p:spPr>
          <a:xfrm>
            <a:off x="2545338" y="3827777"/>
            <a:ext cx="9591228"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effectLst>
                  <a:outerShdw blurRad="12700" dist="25400" dir="2700000" rotWithShape="0">
                    <a:srgbClr val="000000"/>
                  </a:outerShdw>
                </a:effectLst>
              </a:rPr>
              <a:t>ゲノム解析を指標とした客観的かつ実証的な分類を志向</a:t>
            </a:r>
            <a:endParaRPr sz="2800" dirty="0">
              <a:effectLst>
                <a:outerShdw blurRad="12700" dist="25400" dir="2700000" rotWithShape="0">
                  <a:srgbClr val="000000"/>
                </a:outerShdw>
              </a:effectLst>
            </a:endParaRPr>
          </a:p>
        </p:txBody>
      </p:sp>
      <p:sp>
        <p:nvSpPr>
          <p:cNvPr id="7" name="果実の形態が類似">
            <a:extLst>
              <a:ext uri="{FF2B5EF4-FFF2-40B4-BE49-F238E27FC236}">
                <a16:creationId xmlns:a16="http://schemas.microsoft.com/office/drawing/2014/main" id="{0B385A0D-5571-B04A-9F36-5BA412D0D968}"/>
              </a:ext>
            </a:extLst>
          </p:cNvPr>
          <p:cNvSpPr txBox="1"/>
          <p:nvPr/>
        </p:nvSpPr>
        <p:spPr>
          <a:xfrm>
            <a:off x="2545338" y="4692968"/>
            <a:ext cx="865347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solidFill>
                  <a:srgbClr val="FF0000"/>
                </a:solidFill>
                <a:effectLst>
                  <a:outerShdw blurRad="12700" dist="25400" dir="2700000" rotWithShape="0">
                    <a:srgbClr val="000000"/>
                  </a:outerShdw>
                </a:effectLst>
              </a:rPr>
              <a:t>葉緑体</a:t>
            </a:r>
            <a:r>
              <a:rPr lang="en-US" sz="2800" dirty="0" err="1">
                <a:effectLst>
                  <a:outerShdw blurRad="12700" dist="25400" dir="2700000" rotWithShape="0">
                    <a:srgbClr val="000000"/>
                  </a:outerShdw>
                </a:effectLst>
              </a:rPr>
              <a:t>のDNA解析</a:t>
            </a:r>
            <a:r>
              <a:rPr lang="ja-JP" altLang="en-US" sz="2800">
                <a:effectLst>
                  <a:outerShdw blurRad="12700" dist="25400" dir="2700000" rotWithShape="0">
                    <a:srgbClr val="000000"/>
                  </a:outerShdw>
                </a:effectLst>
              </a:rPr>
              <a:t>　→　</a:t>
            </a:r>
            <a:r>
              <a:rPr lang="ja-JP" altLang="en-US" sz="2800">
                <a:solidFill>
                  <a:srgbClr val="FF0000"/>
                </a:solidFill>
                <a:effectLst>
                  <a:outerShdw blurRad="12700" dist="25400" dir="2700000" rotWithShape="0">
                    <a:srgbClr val="000000"/>
                  </a:outerShdw>
                </a:effectLst>
              </a:rPr>
              <a:t>被子植物</a:t>
            </a:r>
            <a:r>
              <a:rPr lang="ja-JP" altLang="en-US" sz="2800">
                <a:effectLst>
                  <a:outerShdw blurRad="12700" dist="25400" dir="2700000" rotWithShape="0">
                    <a:srgbClr val="000000"/>
                  </a:outerShdw>
                </a:effectLst>
              </a:rPr>
              <a:t>の系統解析に適用</a:t>
            </a:r>
            <a:endParaRPr sz="2800" dirty="0">
              <a:effectLst>
                <a:outerShdw blurRad="12700" dist="25400" dir="2700000" rotWithShape="0">
                  <a:srgbClr val="000000"/>
                </a:outerShdw>
              </a:effectLst>
            </a:endParaRPr>
          </a:p>
        </p:txBody>
      </p:sp>
      <p:sp>
        <p:nvSpPr>
          <p:cNvPr id="8" name="果実の形態が類似">
            <a:extLst>
              <a:ext uri="{FF2B5EF4-FFF2-40B4-BE49-F238E27FC236}">
                <a16:creationId xmlns:a16="http://schemas.microsoft.com/office/drawing/2014/main" id="{41571B4B-1EB5-7F4C-A019-A6C2A9646CC8}"/>
              </a:ext>
            </a:extLst>
          </p:cNvPr>
          <p:cNvSpPr txBox="1"/>
          <p:nvPr/>
        </p:nvSpPr>
        <p:spPr>
          <a:xfrm>
            <a:off x="2545338" y="5595078"/>
            <a:ext cx="600050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effectLst>
                  <a:outerShdw blurRad="12700" dist="25400" dir="2700000" rotWithShape="0">
                    <a:srgbClr val="000000"/>
                  </a:outerShdw>
                </a:effectLst>
              </a:rPr>
              <a:t>種の進化は</a:t>
            </a:r>
            <a:r>
              <a:rPr lang="en-US" sz="2800" dirty="0" err="1">
                <a:solidFill>
                  <a:srgbClr val="FF0000"/>
                </a:solidFill>
                <a:effectLst>
                  <a:outerShdw blurRad="12700" dist="25400" dir="2700000" rotWithShape="0">
                    <a:srgbClr val="000000"/>
                  </a:outerShdw>
                </a:effectLst>
              </a:rPr>
              <a:t>突然変異</a:t>
            </a:r>
            <a:r>
              <a:rPr lang="en-US" sz="2800" dirty="0" err="1">
                <a:effectLst>
                  <a:outerShdw blurRad="12700" dist="25400" dir="2700000" rotWithShape="0">
                    <a:srgbClr val="000000"/>
                  </a:outerShdw>
                </a:effectLst>
              </a:rPr>
              <a:t>によって起きる</a:t>
            </a:r>
            <a:endParaRPr lang="en-US" sz="2800" dirty="0">
              <a:effectLst>
                <a:outerShdw blurRad="12700" dist="25400" dir="2700000" rotWithShape="0">
                  <a:srgbClr val="000000"/>
                </a:outerShdw>
              </a:effectLst>
            </a:endParaRPr>
          </a:p>
        </p:txBody>
      </p:sp>
      <p:sp>
        <p:nvSpPr>
          <p:cNvPr id="9" name="果実の形態が類似">
            <a:extLst>
              <a:ext uri="{FF2B5EF4-FFF2-40B4-BE49-F238E27FC236}">
                <a16:creationId xmlns:a16="http://schemas.microsoft.com/office/drawing/2014/main" id="{3C770243-CD2E-2B46-8EE6-EB5B8E858F64}"/>
              </a:ext>
            </a:extLst>
          </p:cNvPr>
          <p:cNvSpPr txBox="1"/>
          <p:nvPr/>
        </p:nvSpPr>
        <p:spPr>
          <a:xfrm>
            <a:off x="3226056" y="6171872"/>
            <a:ext cx="5641429"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a:effectLst>
                  <a:outerShdw blurRad="12700" dist="25400" dir="2700000" rotWithShape="0">
                    <a:srgbClr val="000000"/>
                  </a:outerShdw>
                </a:effectLst>
              </a:rPr>
              <a:t>→</a:t>
            </a:r>
            <a:r>
              <a:rPr lang="en-US" sz="2800" dirty="0" err="1">
                <a:effectLst>
                  <a:outerShdw blurRad="12700" dist="25400" dir="2700000" rotWithShape="0">
                    <a:srgbClr val="000000"/>
                  </a:outerShdw>
                </a:effectLst>
              </a:rPr>
              <a:t>その根源は</a:t>
            </a:r>
            <a:r>
              <a:rPr lang="en-US" sz="2800" dirty="0" err="1">
                <a:solidFill>
                  <a:srgbClr val="FF0000"/>
                </a:solidFill>
                <a:effectLst>
                  <a:outerShdw blurRad="12700" dist="25400" dir="2700000" rotWithShape="0">
                    <a:srgbClr val="000000"/>
                  </a:outerShdw>
                </a:effectLst>
              </a:rPr>
              <a:t>遺伝子の変異</a:t>
            </a:r>
            <a:r>
              <a:rPr lang="en-US" sz="2800" dirty="0" err="1">
                <a:effectLst>
                  <a:outerShdw blurRad="12700" dist="25400" dir="2700000" rotWithShape="0">
                    <a:srgbClr val="000000"/>
                  </a:outerShdw>
                </a:effectLst>
              </a:rPr>
              <a:t>にある</a:t>
            </a:r>
            <a:endParaRPr lang="en-US" sz="2800" dirty="0">
              <a:effectLst>
                <a:outerShdw blurRad="12700" dist="25400" dir="2700000" rotWithShape="0">
                  <a:srgbClr val="000000"/>
                </a:outerShdw>
              </a:effectLst>
            </a:endParaRPr>
          </a:p>
        </p:txBody>
      </p:sp>
      <p:sp>
        <p:nvSpPr>
          <p:cNvPr id="10" name="果実の形態が類似">
            <a:extLst>
              <a:ext uri="{FF2B5EF4-FFF2-40B4-BE49-F238E27FC236}">
                <a16:creationId xmlns:a16="http://schemas.microsoft.com/office/drawing/2014/main" id="{D16D5567-420F-364E-8221-AB86F91A5416}"/>
              </a:ext>
            </a:extLst>
          </p:cNvPr>
          <p:cNvSpPr txBox="1"/>
          <p:nvPr/>
        </p:nvSpPr>
        <p:spPr>
          <a:xfrm>
            <a:off x="3615849" y="6748666"/>
            <a:ext cx="600050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a:effectLst>
                  <a:outerShdw blurRad="12700" dist="25400" dir="2700000" rotWithShape="0">
                    <a:srgbClr val="000000"/>
                  </a:outerShdw>
                </a:effectLst>
              </a:rPr>
              <a:t>→</a:t>
            </a:r>
            <a:r>
              <a:rPr lang="en-US" sz="2800" dirty="0" err="1">
                <a:effectLst>
                  <a:outerShdw blurRad="12700" dist="25400" dir="2700000" rotWithShape="0">
                    <a:srgbClr val="000000"/>
                  </a:outerShdw>
                </a:effectLst>
              </a:rPr>
              <a:t>様々な形質を持つ個体が発生する</a:t>
            </a:r>
            <a:endParaRPr lang="en-US" sz="2800" dirty="0">
              <a:effectLst>
                <a:outerShdw blurRad="12700" dist="25400" dir="2700000" rotWithShape="0">
                  <a:srgbClr val="000000"/>
                </a:outerShdw>
              </a:effectLst>
            </a:endParaRPr>
          </a:p>
        </p:txBody>
      </p:sp>
      <p:sp>
        <p:nvSpPr>
          <p:cNvPr id="11" name="果実の形態が類似">
            <a:extLst>
              <a:ext uri="{FF2B5EF4-FFF2-40B4-BE49-F238E27FC236}">
                <a16:creationId xmlns:a16="http://schemas.microsoft.com/office/drawing/2014/main" id="{1FE418AE-4DEB-A440-8633-504BB5399147}"/>
              </a:ext>
            </a:extLst>
          </p:cNvPr>
          <p:cNvSpPr txBox="1"/>
          <p:nvPr/>
        </p:nvSpPr>
        <p:spPr>
          <a:xfrm>
            <a:off x="4005642" y="7325460"/>
            <a:ext cx="671864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a:effectLst>
                  <a:outerShdw blurRad="12700" dist="25400" dir="2700000" rotWithShape="0">
                    <a:srgbClr val="000000"/>
                  </a:outerShdw>
                </a:effectLst>
              </a:rPr>
              <a:t>→</a:t>
            </a:r>
            <a:r>
              <a:rPr lang="en-US" sz="2800" dirty="0" err="1">
                <a:effectLst>
                  <a:outerShdw blurRad="12700" dist="25400" dir="2700000" rotWithShape="0">
                    <a:srgbClr val="000000"/>
                  </a:outerShdw>
                </a:effectLst>
              </a:rPr>
              <a:t>環境に順応できる個体だけが生き残る</a:t>
            </a:r>
            <a:endParaRPr lang="en-US" sz="2800" dirty="0">
              <a:effectLst>
                <a:outerShdw blurRad="12700" dist="25400" dir="2700000" rotWithShape="0">
                  <a:srgbClr val="000000"/>
                </a:outerShdw>
              </a:effectLst>
            </a:endParaRPr>
          </a:p>
        </p:txBody>
      </p:sp>
      <p:sp>
        <p:nvSpPr>
          <p:cNvPr id="12" name="果実の形態が類似">
            <a:extLst>
              <a:ext uri="{FF2B5EF4-FFF2-40B4-BE49-F238E27FC236}">
                <a16:creationId xmlns:a16="http://schemas.microsoft.com/office/drawing/2014/main" id="{18C5E0FF-05C1-4741-8094-D671FE90CA2D}"/>
              </a:ext>
            </a:extLst>
          </p:cNvPr>
          <p:cNvSpPr txBox="1"/>
          <p:nvPr/>
        </p:nvSpPr>
        <p:spPr>
          <a:xfrm>
            <a:off x="4395435" y="7902254"/>
            <a:ext cx="8154938"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a:effectLst>
                  <a:outerShdw blurRad="12700" dist="25400" dir="2700000" rotWithShape="0">
                    <a:srgbClr val="000000"/>
                  </a:outerShdw>
                </a:effectLst>
              </a:rPr>
              <a:t>→</a:t>
            </a:r>
            <a:r>
              <a:rPr lang="en-US" sz="2800" dirty="0" err="1">
                <a:solidFill>
                  <a:srgbClr val="FF0000"/>
                </a:solidFill>
                <a:effectLst>
                  <a:outerShdw blurRad="12700" dist="25400" dir="2700000" rotWithShape="0">
                    <a:srgbClr val="000000"/>
                  </a:outerShdw>
                </a:effectLst>
              </a:rPr>
              <a:t>突然変異</a:t>
            </a:r>
            <a:r>
              <a:rPr lang="en-US" sz="2800" dirty="0" err="1">
                <a:effectLst>
                  <a:outerShdw blurRad="12700" dist="25400" dir="2700000" rotWithShape="0">
                    <a:srgbClr val="000000"/>
                  </a:outerShdw>
                </a:effectLst>
              </a:rPr>
              <a:t>と</a:t>
            </a:r>
            <a:r>
              <a:rPr lang="en-US" sz="2800" dirty="0" err="1">
                <a:solidFill>
                  <a:srgbClr val="FF0000"/>
                </a:solidFill>
                <a:effectLst>
                  <a:outerShdw blurRad="12700" dist="25400" dir="2700000" rotWithShape="0">
                    <a:srgbClr val="000000"/>
                  </a:outerShdw>
                </a:effectLst>
              </a:rPr>
              <a:t>環境順応</a:t>
            </a:r>
            <a:r>
              <a:rPr lang="en-US" sz="2800" dirty="0" err="1">
                <a:effectLst>
                  <a:outerShdw blurRad="12700" dist="25400" dir="2700000" rotWithShape="0">
                    <a:srgbClr val="000000"/>
                  </a:outerShdw>
                </a:effectLst>
              </a:rPr>
              <a:t>のループで種の進化が進行</a:t>
            </a:r>
            <a:endParaRPr lang="en-US" sz="2800" dirty="0">
              <a:effectLst>
                <a:outerShdw blurRad="12700" dist="25400" dir="2700000" rotWithShape="0">
                  <a:srgbClr val="000000"/>
                </a:outerShdw>
              </a:effectLst>
            </a:endParaRPr>
          </a:p>
        </p:txBody>
      </p:sp>
    </p:spTree>
    <p:extLst>
      <p:ext uri="{BB962C8B-B14F-4D97-AF65-F5344CB8AC3E}">
        <p14:creationId xmlns:p14="http://schemas.microsoft.com/office/powerpoint/2010/main" val="2699098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1" grpId="0" animBg="1" advAuto="0"/>
      <p:bldP spid="1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果実の形態が類似">
            <a:extLst>
              <a:ext uri="{FF2B5EF4-FFF2-40B4-BE49-F238E27FC236}">
                <a16:creationId xmlns:a16="http://schemas.microsoft.com/office/drawing/2014/main" id="{6DBA8541-49A8-A443-B148-F554F043CA1C}"/>
              </a:ext>
            </a:extLst>
          </p:cNvPr>
          <p:cNvSpPr txBox="1"/>
          <p:nvPr/>
        </p:nvSpPr>
        <p:spPr>
          <a:xfrm>
            <a:off x="1506071" y="7203178"/>
            <a:ext cx="10264588" cy="1623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dirty="0" err="1">
                <a:solidFill>
                  <a:srgbClr val="FF0000"/>
                </a:solidFill>
                <a:effectLst>
                  <a:outerShdw blurRad="12700" dist="25400" dir="2700000" rotWithShape="0">
                    <a:srgbClr val="000000"/>
                  </a:outerShdw>
                </a:effectLst>
              </a:rPr>
              <a:t>APG分類体系とは</a:t>
            </a:r>
            <a:endParaRPr lang="en-US" dirty="0">
              <a:solidFill>
                <a:srgbClr val="FF0000"/>
              </a:solidFill>
              <a:effectLst>
                <a:outerShdw blurRad="12700" dist="25400" dir="2700000" rotWithShape="0">
                  <a:srgbClr val="000000"/>
                </a:outerShdw>
              </a:effectLst>
            </a:endParaRPr>
          </a:p>
          <a:p>
            <a:pPr algn="l">
              <a:defRPr>
                <a:effectLst/>
              </a:defRPr>
            </a:pPr>
            <a:r>
              <a:rPr lang="ja-JP" altLang="en-US">
                <a:solidFill>
                  <a:srgbClr val="FF0000"/>
                </a:solidFill>
                <a:effectLst>
                  <a:outerShdw blurRad="12700" dist="25400" dir="2700000" rotWithShape="0">
                    <a:srgbClr val="000000"/>
                  </a:outerShdw>
                </a:effectLst>
              </a:rPr>
              <a:t>　</a:t>
            </a:r>
            <a:r>
              <a:rPr lang="en-US" dirty="0" err="1">
                <a:solidFill>
                  <a:srgbClr val="FFFF00"/>
                </a:solidFill>
                <a:effectLst>
                  <a:outerShdw blurRad="12700" dist="25400" dir="2700000" rotWithShape="0">
                    <a:srgbClr val="000000"/>
                  </a:outerShdw>
                </a:effectLst>
              </a:rPr>
              <a:t>マーカー遺伝子のDNA配列のホモロジーを指標として進化論的な近縁性を求めることで構築された体系</a:t>
            </a:r>
            <a:endParaRPr dirty="0">
              <a:solidFill>
                <a:srgbClr val="FFFF00"/>
              </a:solidFill>
              <a:effectLst>
                <a:outerShdw blurRad="12700" dist="25400" dir="2700000" rotWithShape="0">
                  <a:srgbClr val="000000"/>
                </a:outerShdw>
              </a:effectLst>
            </a:endParaRPr>
          </a:p>
        </p:txBody>
      </p:sp>
      <p:sp>
        <p:nvSpPr>
          <p:cNvPr id="3" name="植物形態留事項(3)">
            <a:extLst>
              <a:ext uri="{FF2B5EF4-FFF2-40B4-BE49-F238E27FC236}">
                <a16:creationId xmlns:a16="http://schemas.microsoft.com/office/drawing/2014/main" id="{0CFFBC81-AFB7-3D47-A48B-CE423613B079}"/>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(3)</a:t>
            </a:r>
          </a:p>
        </p:txBody>
      </p:sp>
      <p:sp>
        <p:nvSpPr>
          <p:cNvPr id="4" name="★系統分類学">
            <a:extLst>
              <a:ext uri="{FF2B5EF4-FFF2-40B4-BE49-F238E27FC236}">
                <a16:creationId xmlns:a16="http://schemas.microsoft.com/office/drawing/2014/main" id="{168FD45A-DB99-2E4B-B121-2E4327E96459}"/>
              </a:ext>
            </a:extLst>
          </p:cNvPr>
          <p:cNvSpPr txBox="1"/>
          <p:nvPr/>
        </p:nvSpPr>
        <p:spPr>
          <a:xfrm>
            <a:off x="1408853" y="1950719"/>
            <a:ext cx="9753601" cy="846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lang="en-US" altLang="ja-JP" sz="4551" dirty="0">
                <a:solidFill>
                  <a:srgbClr val="FF0000"/>
                </a:solidFill>
                <a:effectLst>
                  <a:outerShdw blurRad="12700" dist="25400" dir="2700000" rotWithShape="0">
                    <a:srgbClr val="000000"/>
                  </a:outerShdw>
                </a:effectLst>
                <a:uFill>
                  <a:solidFill>
                    <a:srgbClr val="FF0000"/>
                  </a:solidFill>
                </a:uFill>
              </a:rPr>
              <a:t>DNA</a:t>
            </a:r>
            <a:r>
              <a:rPr lang="ja-JP" altLang="en-US" sz="4551">
                <a:solidFill>
                  <a:srgbClr val="FF0000"/>
                </a:solidFill>
                <a:effectLst>
                  <a:outerShdw blurRad="12700" dist="25400" dir="2700000" rotWithShape="0">
                    <a:srgbClr val="000000"/>
                  </a:outerShdw>
                </a:effectLst>
                <a:uFill>
                  <a:solidFill>
                    <a:srgbClr val="FF0000"/>
                  </a:solidFill>
                </a:uFill>
              </a:rPr>
              <a:t>変異は中立的に起きる！</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5" name="バイカオウレン節">
            <a:extLst>
              <a:ext uri="{FF2B5EF4-FFF2-40B4-BE49-F238E27FC236}">
                <a16:creationId xmlns:a16="http://schemas.microsoft.com/office/drawing/2014/main" id="{F3C4CB6D-A60B-DF41-B72F-88F4FD1199B3}"/>
              </a:ext>
            </a:extLst>
          </p:cNvPr>
          <p:cNvSpPr txBox="1"/>
          <p:nvPr/>
        </p:nvSpPr>
        <p:spPr>
          <a:xfrm>
            <a:off x="2400049" y="2999169"/>
            <a:ext cx="9669776"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a:solidFill>
                  <a:srgbClr val="FFFF00"/>
                </a:solidFill>
                <a:effectLst>
                  <a:outerShdw blurRad="12700" dist="25400" dir="2700000" rotWithShape="0">
                    <a:srgbClr val="000000"/>
                  </a:outerShdw>
                </a:effectLst>
                <a:uFill>
                  <a:solidFill>
                    <a:srgbClr val="FFFF00"/>
                  </a:solidFill>
                </a:uFill>
              </a:rPr>
              <a:t>→</a:t>
            </a:r>
            <a:r>
              <a:rPr lang="en-US" sz="3600" dirty="0" err="1">
                <a:solidFill>
                  <a:srgbClr val="FFFF00"/>
                </a:solidFill>
                <a:effectLst>
                  <a:outerShdw blurRad="12700" dist="25400" dir="2700000" rotWithShape="0">
                    <a:srgbClr val="000000"/>
                  </a:outerShdw>
                </a:effectLst>
                <a:uFill>
                  <a:solidFill>
                    <a:srgbClr val="FFFF00"/>
                  </a:solidFill>
                </a:uFill>
              </a:rPr>
              <a:t>DNA分子の損傷は極めて高頻度に発生する</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6" name="果実の形態が類似">
            <a:extLst>
              <a:ext uri="{FF2B5EF4-FFF2-40B4-BE49-F238E27FC236}">
                <a16:creationId xmlns:a16="http://schemas.microsoft.com/office/drawing/2014/main" id="{F24231C1-E9D8-774F-8363-841C64965EF2}"/>
              </a:ext>
            </a:extLst>
          </p:cNvPr>
          <p:cNvSpPr txBox="1"/>
          <p:nvPr/>
        </p:nvSpPr>
        <p:spPr>
          <a:xfrm>
            <a:off x="2893809" y="3843162"/>
            <a:ext cx="8294400"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effectLst>
                  <a:outerShdw blurRad="12700" dist="25400" dir="2700000" rotWithShape="0">
                    <a:srgbClr val="000000"/>
                  </a:outerShdw>
                </a:effectLst>
              </a:rPr>
              <a:t>生体はDNA修復機能があるが、エラーも発生する</a:t>
            </a:r>
            <a:endParaRPr sz="2800" dirty="0">
              <a:effectLst>
                <a:outerShdw blurRad="12700" dist="25400" dir="2700000" rotWithShape="0">
                  <a:srgbClr val="000000"/>
                </a:outerShdw>
              </a:effectLst>
            </a:endParaRPr>
          </a:p>
        </p:txBody>
      </p:sp>
      <p:sp>
        <p:nvSpPr>
          <p:cNvPr id="7" name="果実の形態が類似">
            <a:extLst>
              <a:ext uri="{FF2B5EF4-FFF2-40B4-BE49-F238E27FC236}">
                <a16:creationId xmlns:a16="http://schemas.microsoft.com/office/drawing/2014/main" id="{302513F4-6E3E-DA44-AE62-0538B5CA250C}"/>
              </a:ext>
            </a:extLst>
          </p:cNvPr>
          <p:cNvSpPr txBox="1"/>
          <p:nvPr/>
        </p:nvSpPr>
        <p:spPr>
          <a:xfrm>
            <a:off x="2868054" y="4419956"/>
            <a:ext cx="5641429"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ja-JP" altLang="en-US" sz="2800">
                <a:effectLst>
                  <a:outerShdw blurRad="12700" dist="25400" dir="2700000" rotWithShape="0">
                    <a:srgbClr val="000000"/>
                  </a:outerShdw>
                </a:effectLst>
              </a:rPr>
              <a:t>　</a:t>
            </a:r>
            <a:r>
              <a:rPr lang="en-US" sz="2800" dirty="0" err="1">
                <a:effectLst>
                  <a:outerShdw blurRad="12700" dist="25400" dir="2700000" rotWithShape="0">
                    <a:srgbClr val="000000"/>
                  </a:outerShdw>
                </a:effectLst>
              </a:rPr>
              <a:t>修復エラーが変異の源泉である</a:t>
            </a:r>
            <a:endParaRPr sz="2800" dirty="0">
              <a:effectLst>
                <a:outerShdw blurRad="12700" dist="25400" dir="2700000" rotWithShape="0">
                  <a:srgbClr val="000000"/>
                </a:outerShdw>
              </a:effectLst>
            </a:endParaRPr>
          </a:p>
        </p:txBody>
      </p:sp>
      <p:sp>
        <p:nvSpPr>
          <p:cNvPr id="8" name="果実の形態が類似">
            <a:extLst>
              <a:ext uri="{FF2B5EF4-FFF2-40B4-BE49-F238E27FC236}">
                <a16:creationId xmlns:a16="http://schemas.microsoft.com/office/drawing/2014/main" id="{405F8592-1452-0340-B8D5-10CC13323B39}"/>
              </a:ext>
            </a:extLst>
          </p:cNvPr>
          <p:cNvSpPr txBox="1"/>
          <p:nvPr/>
        </p:nvSpPr>
        <p:spPr>
          <a:xfrm>
            <a:off x="2868053" y="4994247"/>
            <a:ext cx="865347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ja-JP" altLang="en-US" sz="2800">
                <a:effectLst>
                  <a:outerShdw blurRad="12700" dist="25400" dir="2700000" rotWithShape="0">
                    <a:srgbClr val="000000"/>
                  </a:outerShdw>
                </a:effectLst>
              </a:rPr>
              <a:t>　</a:t>
            </a:r>
            <a:r>
              <a:rPr lang="en-US" sz="2800" dirty="0" err="1">
                <a:effectLst>
                  <a:outerShdw blurRad="12700" dist="25400" dir="2700000" rotWithShape="0">
                    <a:srgbClr val="000000"/>
                  </a:outerShdw>
                </a:effectLst>
              </a:rPr>
              <a:t>DNA変異は一定の割合で中立的（偶然）に起きる</a:t>
            </a:r>
            <a:endParaRPr sz="2800" dirty="0">
              <a:effectLst>
                <a:outerShdw blurRad="12700" dist="25400" dir="2700000" rotWithShape="0">
                  <a:srgbClr val="000000"/>
                </a:outerShdw>
              </a:effectLst>
            </a:endParaRPr>
          </a:p>
        </p:txBody>
      </p:sp>
      <p:sp>
        <p:nvSpPr>
          <p:cNvPr id="9" name="果実の形態が類似">
            <a:extLst>
              <a:ext uri="{FF2B5EF4-FFF2-40B4-BE49-F238E27FC236}">
                <a16:creationId xmlns:a16="http://schemas.microsoft.com/office/drawing/2014/main" id="{F97AB9E8-28F3-7542-8DCB-C3C0F3E2929D}"/>
              </a:ext>
            </a:extLst>
          </p:cNvPr>
          <p:cNvSpPr txBox="1"/>
          <p:nvPr/>
        </p:nvSpPr>
        <p:spPr>
          <a:xfrm>
            <a:off x="2868053" y="5568538"/>
            <a:ext cx="865347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ja-JP" altLang="en-US" sz="2800">
                <a:effectLst>
                  <a:outerShdw blurRad="12700" dist="25400" dir="2700000" rotWithShape="0">
                    <a:srgbClr val="000000"/>
                  </a:outerShdw>
                </a:effectLst>
              </a:rPr>
              <a:t>　</a:t>
            </a:r>
            <a:r>
              <a:rPr lang="en-US" sz="2800" dirty="0" err="1">
                <a:effectLst>
                  <a:outerShdw blurRad="12700" dist="25400" dir="2700000" rotWithShape="0">
                    <a:srgbClr val="000000"/>
                  </a:outerShdw>
                </a:effectLst>
              </a:rPr>
              <a:t>DNA変異の蓄積が種の進化・分化の原動力となる</a:t>
            </a:r>
            <a:endParaRPr sz="2800" dirty="0">
              <a:effectLst>
                <a:outerShdw blurRad="12700" dist="25400" dir="2700000" rotWithShape="0">
                  <a:srgbClr val="000000"/>
                </a:outerShdw>
              </a:effectLst>
            </a:endParaRPr>
          </a:p>
        </p:txBody>
      </p:sp>
      <p:sp>
        <p:nvSpPr>
          <p:cNvPr id="10" name="果実の形態が類似">
            <a:extLst>
              <a:ext uri="{FF2B5EF4-FFF2-40B4-BE49-F238E27FC236}">
                <a16:creationId xmlns:a16="http://schemas.microsoft.com/office/drawing/2014/main" id="{343ECC47-444F-664A-BAF3-365ED063C3D6}"/>
              </a:ext>
            </a:extLst>
          </p:cNvPr>
          <p:cNvSpPr txBox="1"/>
          <p:nvPr/>
        </p:nvSpPr>
        <p:spPr>
          <a:xfrm>
            <a:off x="2805300" y="6142829"/>
            <a:ext cx="8514011"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ja-JP" altLang="en-US" sz="2800">
                <a:effectLst>
                  <a:outerShdw blurRad="12700" dist="25400" dir="2700000" rotWithShape="0">
                    <a:srgbClr val="000000"/>
                  </a:outerShdw>
                </a:effectLst>
              </a:rPr>
              <a:t>　</a:t>
            </a:r>
            <a:r>
              <a:rPr lang="en-US" sz="2800" dirty="0" err="1">
                <a:effectLst>
                  <a:outerShdw blurRad="12700" dist="25400" dir="2700000" rotWithShape="0">
                    <a:srgbClr val="000000"/>
                  </a:outerShdw>
                </a:effectLst>
              </a:rPr>
              <a:t>自然史的スケールでは進化は必然のように見える</a:t>
            </a:r>
            <a:endParaRPr sz="2800" dirty="0">
              <a:effectLst>
                <a:outerShdw blurRad="12700" dist="25400" dir="2700000" rotWithShape="0">
                  <a:srgbClr val="000000"/>
                </a:outerShdw>
              </a:effectLst>
            </a:endParaRPr>
          </a:p>
        </p:txBody>
      </p:sp>
    </p:spTree>
    <p:extLst>
      <p:ext uri="{BB962C8B-B14F-4D97-AF65-F5344CB8AC3E}">
        <p14:creationId xmlns:p14="http://schemas.microsoft.com/office/powerpoint/2010/main" val="29711216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6" grpId="0" animBg="1" advAuto="0"/>
      <p:bldP spid="7" grpId="0" animBg="1" advAuto="0"/>
      <p:bldP spid="8" grpId="0" animBg="1" advAuto="0"/>
      <p:bldP spid="9" grpId="0" animBg="1" advAuto="0"/>
      <p:bldP spid="10"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FC6D63B0-5001-634F-A065-A404371A1B7D}"/>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(4)</a:t>
            </a:r>
          </a:p>
        </p:txBody>
      </p:sp>
      <p:sp>
        <p:nvSpPr>
          <p:cNvPr id="3" name="★系統分類学">
            <a:extLst>
              <a:ext uri="{FF2B5EF4-FFF2-40B4-BE49-F238E27FC236}">
                <a16:creationId xmlns:a16="http://schemas.microsoft.com/office/drawing/2014/main" id="{53987095-333E-D343-BA50-7D9B2EAA8F79}"/>
              </a:ext>
            </a:extLst>
          </p:cNvPr>
          <p:cNvSpPr txBox="1"/>
          <p:nvPr/>
        </p:nvSpPr>
        <p:spPr>
          <a:xfrm>
            <a:off x="1408853" y="1950719"/>
            <a:ext cx="11123806" cy="846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lang="en-US" altLang="ja-JP" sz="4551" dirty="0">
                <a:solidFill>
                  <a:srgbClr val="FF0000"/>
                </a:solidFill>
                <a:effectLst>
                  <a:outerShdw blurRad="12700" dist="25400" dir="2700000" rotWithShape="0">
                    <a:srgbClr val="000000"/>
                  </a:outerShdw>
                </a:effectLst>
                <a:uFill>
                  <a:solidFill>
                    <a:srgbClr val="FF0000"/>
                  </a:solidFill>
                </a:uFill>
              </a:rPr>
              <a:t>APG</a:t>
            </a:r>
            <a:r>
              <a:rPr lang="ja-JP" altLang="en-US" sz="4551">
                <a:solidFill>
                  <a:srgbClr val="FF0000"/>
                </a:solidFill>
                <a:effectLst>
                  <a:outerShdw blurRad="12700" dist="25400" dir="2700000" rotWithShape="0">
                    <a:srgbClr val="000000"/>
                  </a:outerShdw>
                </a:effectLst>
                <a:uFill>
                  <a:solidFill>
                    <a:srgbClr val="FF0000"/>
                  </a:solidFill>
                </a:uFill>
              </a:rPr>
              <a:t>では分子系統樹で近縁性を表す！</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4" name="バイカオウレン節">
            <a:extLst>
              <a:ext uri="{FF2B5EF4-FFF2-40B4-BE49-F238E27FC236}">
                <a16:creationId xmlns:a16="http://schemas.microsoft.com/office/drawing/2014/main" id="{F6C74015-3029-7F45-9C78-2C72DCC3190A}"/>
              </a:ext>
            </a:extLst>
          </p:cNvPr>
          <p:cNvSpPr txBox="1"/>
          <p:nvPr/>
        </p:nvSpPr>
        <p:spPr>
          <a:xfrm>
            <a:off x="1917207" y="2870724"/>
            <a:ext cx="5795318"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err="1">
                <a:solidFill>
                  <a:srgbClr val="FFFF00"/>
                </a:solidFill>
                <a:effectLst>
                  <a:outerShdw blurRad="12700" dist="25400" dir="2700000" rotWithShape="0">
                    <a:srgbClr val="000000"/>
                  </a:outerShdw>
                </a:effectLst>
                <a:uFill>
                  <a:solidFill>
                    <a:srgbClr val="FFFF00"/>
                  </a:solidFill>
                </a:uFill>
              </a:rPr>
              <a:t>分子系統樹の作成モデル例</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5" name="→不均一な地理的分布">
            <a:extLst>
              <a:ext uri="{FF2B5EF4-FFF2-40B4-BE49-F238E27FC236}">
                <a16:creationId xmlns:a16="http://schemas.microsoft.com/office/drawing/2014/main" id="{D5A76054-81A0-D24D-8575-85666485584F}"/>
              </a:ext>
            </a:extLst>
          </p:cNvPr>
          <p:cNvSpPr txBox="1"/>
          <p:nvPr/>
        </p:nvSpPr>
        <p:spPr>
          <a:xfrm>
            <a:off x="566171" y="3992229"/>
            <a:ext cx="9074276" cy="88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1: TCCGGTTCGGTATCGACAGG</a:t>
            </a:r>
            <a:endParaRPr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endParaRPr>
          </a:p>
        </p:txBody>
      </p:sp>
      <p:sp>
        <p:nvSpPr>
          <p:cNvPr id="6" name="→不均一な地理的分布">
            <a:extLst>
              <a:ext uri="{FF2B5EF4-FFF2-40B4-BE49-F238E27FC236}">
                <a16:creationId xmlns:a16="http://schemas.microsoft.com/office/drawing/2014/main" id="{EA0C0FD0-8AE0-AC4F-991D-074163792D14}"/>
              </a:ext>
            </a:extLst>
          </p:cNvPr>
          <p:cNvSpPr txBox="1"/>
          <p:nvPr/>
        </p:nvSpPr>
        <p:spPr>
          <a:xfrm>
            <a:off x="566171" y="4873960"/>
            <a:ext cx="9074276" cy="88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2: TCCG</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TTC</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GTAT</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GAC</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GG</a:t>
            </a:r>
            <a:endParaRPr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endParaRPr>
          </a:p>
        </p:txBody>
      </p:sp>
      <p:sp>
        <p:nvSpPr>
          <p:cNvPr id="7" name="→不均一な地理的分布">
            <a:extLst>
              <a:ext uri="{FF2B5EF4-FFF2-40B4-BE49-F238E27FC236}">
                <a16:creationId xmlns:a16="http://schemas.microsoft.com/office/drawing/2014/main" id="{088E5542-9971-4C42-BB81-356D8714EDBC}"/>
              </a:ext>
            </a:extLst>
          </p:cNvPr>
          <p:cNvSpPr txBox="1"/>
          <p:nvPr/>
        </p:nvSpPr>
        <p:spPr>
          <a:xfrm>
            <a:off x="566171" y="5755691"/>
            <a:ext cx="9074276" cy="88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3: TCCGGTTC</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GTATCGACAGG</a:t>
            </a:r>
            <a:endParaRPr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endParaRPr>
          </a:p>
        </p:txBody>
      </p:sp>
      <p:sp>
        <p:nvSpPr>
          <p:cNvPr id="8" name="→不均一な地理的分布">
            <a:extLst>
              <a:ext uri="{FF2B5EF4-FFF2-40B4-BE49-F238E27FC236}">
                <a16:creationId xmlns:a16="http://schemas.microsoft.com/office/drawing/2014/main" id="{A57074F5-944D-FB48-9BF6-E14D53879DF8}"/>
              </a:ext>
            </a:extLst>
          </p:cNvPr>
          <p:cNvSpPr txBox="1"/>
          <p:nvPr/>
        </p:nvSpPr>
        <p:spPr>
          <a:xfrm>
            <a:off x="566171" y="6637422"/>
            <a:ext cx="9074276" cy="88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4: TCCG</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TTC</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T</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GTAT</a:t>
            </a:r>
            <a:r>
              <a:rPr lang="en-US" sz="4800" dirty="0">
                <a:solidFill>
                  <a:srgbClr val="FF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a:t>
            </a:r>
            <a:r>
              <a:rPr lang="en-US"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rPr>
              <a:t>GACAGG</a:t>
            </a:r>
            <a:endParaRPr sz="4800" dirty="0">
              <a:solidFill>
                <a:srgbClr val="000000"/>
              </a:solidFill>
              <a:effectLst>
                <a:outerShdw blurRad="12700" dist="25400" dir="2700000" rotWithShape="0">
                  <a:srgbClr val="FFFFFF"/>
                </a:outerShdw>
              </a:effectLst>
              <a:uFill>
                <a:solidFill>
                  <a:srgbClr val="000000"/>
                </a:solidFill>
              </a:uFill>
              <a:latin typeface="MS Gothic" panose="020B0609070205080204" pitchFamily="49" charset="-128"/>
              <a:ea typeface="MS Gothic" panose="020B0609070205080204" pitchFamily="49" charset="-128"/>
            </a:endParaRPr>
          </a:p>
        </p:txBody>
      </p:sp>
      <p:grpSp>
        <p:nvGrpSpPr>
          <p:cNvPr id="17" name="グループ化 16">
            <a:extLst>
              <a:ext uri="{FF2B5EF4-FFF2-40B4-BE49-F238E27FC236}">
                <a16:creationId xmlns:a16="http://schemas.microsoft.com/office/drawing/2014/main" id="{2F387480-5266-B14C-B8CE-9702C5F5E412}"/>
              </a:ext>
            </a:extLst>
          </p:cNvPr>
          <p:cNvGrpSpPr/>
          <p:nvPr/>
        </p:nvGrpSpPr>
        <p:grpSpPr>
          <a:xfrm>
            <a:off x="8874365" y="6424124"/>
            <a:ext cx="2904939" cy="848900"/>
            <a:chOff x="8874365" y="6424124"/>
            <a:chExt cx="2904939" cy="848900"/>
          </a:xfrm>
        </p:grpSpPr>
        <p:pic>
          <p:nvPicPr>
            <p:cNvPr id="12" name="図 11">
              <a:extLst>
                <a:ext uri="{FF2B5EF4-FFF2-40B4-BE49-F238E27FC236}">
                  <a16:creationId xmlns:a16="http://schemas.microsoft.com/office/drawing/2014/main" id="{D11023BB-FF08-3A47-AC31-94C94C92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365" y="6424124"/>
              <a:ext cx="852021" cy="848900"/>
            </a:xfrm>
            <a:prstGeom prst="rect">
              <a:avLst/>
            </a:prstGeom>
          </p:spPr>
        </p:pic>
        <p:pic>
          <p:nvPicPr>
            <p:cNvPr id="13" name="図 12">
              <a:extLst>
                <a:ext uri="{FF2B5EF4-FFF2-40B4-BE49-F238E27FC236}">
                  <a16:creationId xmlns:a16="http://schemas.microsoft.com/office/drawing/2014/main" id="{939C1450-AAF3-E348-91C1-ED7920E9E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7283" y="6424124"/>
              <a:ext cx="852021" cy="848900"/>
            </a:xfrm>
            <a:prstGeom prst="rect">
              <a:avLst/>
            </a:prstGeom>
          </p:spPr>
        </p:pic>
      </p:grpSp>
      <p:grpSp>
        <p:nvGrpSpPr>
          <p:cNvPr id="16" name="グループ化 15">
            <a:extLst>
              <a:ext uri="{FF2B5EF4-FFF2-40B4-BE49-F238E27FC236}">
                <a16:creationId xmlns:a16="http://schemas.microsoft.com/office/drawing/2014/main" id="{0A18B906-0A4C-124B-B79A-BE7E4BD0F376}"/>
              </a:ext>
            </a:extLst>
          </p:cNvPr>
          <p:cNvGrpSpPr/>
          <p:nvPr/>
        </p:nvGrpSpPr>
        <p:grpSpPr>
          <a:xfrm>
            <a:off x="7892736" y="4208367"/>
            <a:ext cx="4907566" cy="2871340"/>
            <a:chOff x="7892736" y="4208367"/>
            <a:chExt cx="4907566" cy="2871340"/>
          </a:xfrm>
        </p:grpSpPr>
        <p:pic>
          <p:nvPicPr>
            <p:cNvPr id="10" name="図 9">
              <a:extLst>
                <a:ext uri="{FF2B5EF4-FFF2-40B4-BE49-F238E27FC236}">
                  <a16:creationId xmlns:a16="http://schemas.microsoft.com/office/drawing/2014/main" id="{C68086A4-EA1C-D44D-9CD0-2C50D404A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365" y="4208367"/>
              <a:ext cx="3925937" cy="2871340"/>
            </a:xfrm>
            <a:prstGeom prst="rect">
              <a:avLst/>
            </a:prstGeom>
          </p:spPr>
        </p:pic>
        <p:pic>
          <p:nvPicPr>
            <p:cNvPr id="15" name="図 14">
              <a:extLst>
                <a:ext uri="{FF2B5EF4-FFF2-40B4-BE49-F238E27FC236}">
                  <a16:creationId xmlns:a16="http://schemas.microsoft.com/office/drawing/2014/main" id="{9CF581C8-FAD4-4B4A-BAF2-7389DF5A8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736" y="5539646"/>
              <a:ext cx="1143368" cy="402449"/>
            </a:xfrm>
            <a:prstGeom prst="rect">
              <a:avLst/>
            </a:prstGeom>
          </p:spPr>
        </p:pic>
      </p:grpSp>
      <p:sp>
        <p:nvSpPr>
          <p:cNvPr id="18" name="果実の形態が類似">
            <a:extLst>
              <a:ext uri="{FF2B5EF4-FFF2-40B4-BE49-F238E27FC236}">
                <a16:creationId xmlns:a16="http://schemas.microsoft.com/office/drawing/2014/main" id="{C60B401B-0705-AE49-A494-DCFDEF8E2214}"/>
              </a:ext>
            </a:extLst>
          </p:cNvPr>
          <p:cNvSpPr txBox="1"/>
          <p:nvPr/>
        </p:nvSpPr>
        <p:spPr>
          <a:xfrm>
            <a:off x="3299873" y="8013341"/>
            <a:ext cx="600050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effectLst>
                  <a:outerShdw blurRad="12700" dist="25400" dir="2700000" rotWithShape="0">
                    <a:srgbClr val="000000"/>
                  </a:outerShdw>
                </a:effectLst>
              </a:rPr>
              <a:t>塩基の変異が大きいほど遠縁となる</a:t>
            </a:r>
            <a:endParaRPr sz="2800" dirty="0">
              <a:effectLst>
                <a:outerShdw blurRad="12700" dist="25400" dir="2700000" rotWithShape="0">
                  <a:srgbClr val="000000"/>
                </a:outerShdw>
              </a:effectLst>
            </a:endParaRPr>
          </a:p>
        </p:txBody>
      </p:sp>
    </p:spTree>
    <p:extLst>
      <p:ext uri="{BB962C8B-B14F-4D97-AF65-F5344CB8AC3E}">
        <p14:creationId xmlns:p14="http://schemas.microsoft.com/office/powerpoint/2010/main" val="24489468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7FEE4D1-DE3B-0C4E-8DCA-F3156AC22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597" y="0"/>
            <a:ext cx="7555606" cy="9753600"/>
          </a:xfrm>
          <a:prstGeom prst="rect">
            <a:avLst/>
          </a:prstGeom>
        </p:spPr>
      </p:pic>
      <p:sp>
        <p:nvSpPr>
          <p:cNvPr id="4" name="テキスト ボックス 3">
            <a:extLst>
              <a:ext uri="{FF2B5EF4-FFF2-40B4-BE49-F238E27FC236}">
                <a16:creationId xmlns:a16="http://schemas.microsoft.com/office/drawing/2014/main" id="{5B9B3044-EB15-F74D-A99E-DC455A36A22D}"/>
              </a:ext>
            </a:extLst>
          </p:cNvPr>
          <p:cNvSpPr txBox="1"/>
          <p:nvPr/>
        </p:nvSpPr>
        <p:spPr>
          <a:xfrm>
            <a:off x="9567962" y="9343231"/>
            <a:ext cx="3436838" cy="410369"/>
          </a:xfrm>
          <a:prstGeom prst="rect">
            <a:avLst/>
          </a:prstGeom>
          <a:solidFill>
            <a:schemeClr val="accent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a:ln>
                  <a:noFill/>
                </a:ln>
                <a:solidFill>
                  <a:srgbClr val="FFFF00"/>
                </a:solidFill>
                <a:effectLst/>
                <a:uFillTx/>
                <a:latin typeface="MS Gothic" panose="020B0609070205080204" pitchFamily="49" charset="-128"/>
                <a:ea typeface="MS Gothic" panose="020B0609070205080204" pitchFamily="49" charset="-128"/>
                <a:sym typeface="Helvetica Light"/>
              </a:rPr>
              <a:t>長岡　求　植物防疫　</a:t>
            </a:r>
            <a:r>
              <a:rPr kumimoji="0" lang="en-US" altLang="ja-JP" sz="2000" b="0" i="0" u="none" strike="noStrike" cap="none" spc="0" normalizeH="0" baseline="0" dirty="0">
                <a:ln>
                  <a:noFill/>
                </a:ln>
                <a:solidFill>
                  <a:srgbClr val="FFFF00"/>
                </a:solidFill>
                <a:effectLst/>
                <a:uFillTx/>
                <a:latin typeface="MS Gothic" panose="020B0609070205080204" pitchFamily="49" charset="-128"/>
                <a:ea typeface="MS Gothic" panose="020B0609070205080204" pitchFamily="49" charset="-128"/>
                <a:sym typeface="Helvetica Light"/>
              </a:rPr>
              <a:t>2012</a:t>
            </a:r>
            <a:r>
              <a:rPr kumimoji="0" lang="ja-JP" altLang="en-US" sz="2000" b="0" i="0" u="none" strike="noStrike" cap="none" spc="0" normalizeH="0" baseline="0">
                <a:ln>
                  <a:noFill/>
                </a:ln>
                <a:solidFill>
                  <a:srgbClr val="FFFF00"/>
                </a:solidFill>
                <a:effectLst/>
                <a:uFillTx/>
                <a:latin typeface="MS Gothic" panose="020B0609070205080204" pitchFamily="49" charset="-128"/>
                <a:ea typeface="MS Gothic" panose="020B0609070205080204" pitchFamily="49" charset="-128"/>
                <a:sym typeface="Helvetica Light"/>
              </a:rPr>
              <a:t>年</a:t>
            </a:r>
          </a:p>
        </p:txBody>
      </p:sp>
      <p:grpSp>
        <p:nvGrpSpPr>
          <p:cNvPr id="11" name="グループ化 10">
            <a:extLst>
              <a:ext uri="{FF2B5EF4-FFF2-40B4-BE49-F238E27FC236}">
                <a16:creationId xmlns:a16="http://schemas.microsoft.com/office/drawing/2014/main" id="{CAD5531B-42C7-FC45-A1B7-F1335E145FBA}"/>
              </a:ext>
            </a:extLst>
          </p:cNvPr>
          <p:cNvGrpSpPr/>
          <p:nvPr/>
        </p:nvGrpSpPr>
        <p:grpSpPr>
          <a:xfrm>
            <a:off x="1919393" y="4975409"/>
            <a:ext cx="2488173" cy="1428667"/>
            <a:chOff x="1919393" y="4975409"/>
            <a:chExt cx="2488173" cy="1428667"/>
          </a:xfrm>
        </p:grpSpPr>
        <p:pic>
          <p:nvPicPr>
            <p:cNvPr id="7" name="図 6">
              <a:extLst>
                <a:ext uri="{FF2B5EF4-FFF2-40B4-BE49-F238E27FC236}">
                  <a16:creationId xmlns:a16="http://schemas.microsoft.com/office/drawing/2014/main" id="{B6ECFB20-11D9-8749-9576-D3B9A58CE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652" y="4975409"/>
              <a:ext cx="1475914" cy="667207"/>
            </a:xfrm>
            <a:prstGeom prst="rect">
              <a:avLst/>
            </a:prstGeom>
          </p:spPr>
        </p:pic>
        <p:sp>
          <p:nvSpPr>
            <p:cNvPr id="8" name="★系統分類学">
              <a:extLst>
                <a:ext uri="{FF2B5EF4-FFF2-40B4-BE49-F238E27FC236}">
                  <a16:creationId xmlns:a16="http://schemas.microsoft.com/office/drawing/2014/main" id="{5ECCA4D7-8F53-EF45-96B7-D7DA10F12A63}"/>
                </a:ext>
              </a:extLst>
            </p:cNvPr>
            <p:cNvSpPr txBox="1"/>
            <p:nvPr/>
          </p:nvSpPr>
          <p:spPr>
            <a:xfrm>
              <a:off x="1919393" y="5642616"/>
              <a:ext cx="2338282"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2000">
                  <a:solidFill>
                    <a:srgbClr val="FF0000"/>
                  </a:solidFill>
                  <a:effectLst>
                    <a:outerShdw blurRad="12700" dist="25400" dir="2700000" rotWithShape="0">
                      <a:srgbClr val="000000"/>
                    </a:outerShdw>
                  </a:effectLst>
                  <a:uFill>
                    <a:solidFill>
                      <a:srgbClr val="FF0000"/>
                    </a:solidFill>
                  </a:uFill>
                </a:rPr>
                <a:t>単子葉と分岐する以前の古い双子葉</a:t>
              </a:r>
              <a:endParaRPr sz="2000" dirty="0">
                <a:solidFill>
                  <a:srgbClr val="FF0000"/>
                </a:solidFill>
                <a:effectLst>
                  <a:outerShdw blurRad="12700" dist="25400" dir="2700000" rotWithShape="0">
                    <a:srgbClr val="000000"/>
                  </a:outerShdw>
                </a:effectLst>
                <a:uFill>
                  <a:solidFill>
                    <a:srgbClr val="FF0000"/>
                  </a:solidFill>
                </a:uFill>
              </a:endParaRPr>
            </a:p>
          </p:txBody>
        </p:sp>
      </p:grpSp>
      <p:grpSp>
        <p:nvGrpSpPr>
          <p:cNvPr id="10" name="グループ化 9">
            <a:extLst>
              <a:ext uri="{FF2B5EF4-FFF2-40B4-BE49-F238E27FC236}">
                <a16:creationId xmlns:a16="http://schemas.microsoft.com/office/drawing/2014/main" id="{F8360AAF-AA26-FD48-B5E3-BE5DDAF12442}"/>
              </a:ext>
            </a:extLst>
          </p:cNvPr>
          <p:cNvGrpSpPr/>
          <p:nvPr/>
        </p:nvGrpSpPr>
        <p:grpSpPr>
          <a:xfrm>
            <a:off x="3366061" y="2643773"/>
            <a:ext cx="2554940" cy="977969"/>
            <a:chOff x="3366061" y="2643773"/>
            <a:chExt cx="2554940" cy="977969"/>
          </a:xfrm>
        </p:grpSpPr>
        <p:pic>
          <p:nvPicPr>
            <p:cNvPr id="6" name="図 5">
              <a:extLst>
                <a:ext uri="{FF2B5EF4-FFF2-40B4-BE49-F238E27FC236}">
                  <a16:creationId xmlns:a16="http://schemas.microsoft.com/office/drawing/2014/main" id="{B7C36DBF-889F-D946-848B-7C517A750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486" y="3021106"/>
              <a:ext cx="1328655" cy="600636"/>
            </a:xfrm>
            <a:prstGeom prst="rect">
              <a:avLst/>
            </a:prstGeom>
          </p:spPr>
        </p:pic>
        <p:sp>
          <p:nvSpPr>
            <p:cNvPr id="9" name="★系統分類学">
              <a:extLst>
                <a:ext uri="{FF2B5EF4-FFF2-40B4-BE49-F238E27FC236}">
                  <a16:creationId xmlns:a16="http://schemas.microsoft.com/office/drawing/2014/main" id="{CAF59763-349A-8848-B9BC-24DDEA5D8609}"/>
                </a:ext>
              </a:extLst>
            </p:cNvPr>
            <p:cNvSpPr txBox="1"/>
            <p:nvPr/>
          </p:nvSpPr>
          <p:spPr>
            <a:xfrm>
              <a:off x="3366061" y="2643773"/>
              <a:ext cx="2554940" cy="453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2000">
                  <a:solidFill>
                    <a:srgbClr val="FF0000"/>
                  </a:solidFill>
                  <a:effectLst>
                    <a:outerShdw blurRad="12700" dist="25400" dir="2700000" rotWithShape="0">
                      <a:srgbClr val="000000"/>
                    </a:outerShdw>
                  </a:effectLst>
                  <a:uFill>
                    <a:solidFill>
                      <a:srgbClr val="FF0000"/>
                    </a:solidFill>
                  </a:uFill>
                </a:rPr>
                <a:t>従来の単子葉に同じ</a:t>
              </a:r>
              <a:endParaRPr sz="2000" dirty="0">
                <a:solidFill>
                  <a:srgbClr val="FF0000"/>
                </a:solidFill>
                <a:effectLst>
                  <a:outerShdw blurRad="12700" dist="25400" dir="2700000" rotWithShape="0">
                    <a:srgbClr val="000000"/>
                  </a:outerShdw>
                </a:effectLst>
                <a:uFill>
                  <a:solidFill>
                    <a:srgbClr val="FF0000"/>
                  </a:solidFill>
                </a:uFill>
              </a:endParaRPr>
            </a:p>
          </p:txBody>
        </p:sp>
      </p:grpSp>
    </p:spTree>
    <p:extLst>
      <p:ext uri="{BB962C8B-B14F-4D97-AF65-F5344CB8AC3E}">
        <p14:creationId xmlns:p14="http://schemas.microsoft.com/office/powerpoint/2010/main" val="551596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4A11866F-B778-8445-BA4C-AA46675A3B9C}"/>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77500" lnSpcReduction="2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植物の系統分類について</a:t>
            </a:r>
            <a:r>
              <a:rPr lang="en-US" altLang="ja-JP" dirty="0"/>
              <a:t>(2)</a:t>
            </a:r>
          </a:p>
        </p:txBody>
      </p:sp>
      <p:sp>
        <p:nvSpPr>
          <p:cNvPr id="4" name="★種は変動する！">
            <a:extLst>
              <a:ext uri="{FF2B5EF4-FFF2-40B4-BE49-F238E27FC236}">
                <a16:creationId xmlns:a16="http://schemas.microsoft.com/office/drawing/2014/main" id="{8E4C6294-368A-3940-9E4D-3CF8B7224BA6}"/>
              </a:ext>
            </a:extLst>
          </p:cNvPr>
          <p:cNvSpPr txBox="1"/>
          <p:nvPr/>
        </p:nvSpPr>
        <p:spPr>
          <a:xfrm>
            <a:off x="1408853" y="1950719"/>
            <a:ext cx="6610774"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sz="4551" dirty="0" err="1">
                <a:solidFill>
                  <a:srgbClr val="FF0000"/>
                </a:solidFill>
                <a:effectLst>
                  <a:outerShdw blurRad="12700" dist="25400" dir="2700000" rotWithShape="0">
                    <a:srgbClr val="000000"/>
                  </a:outerShdw>
                </a:effectLst>
                <a:uFill>
                  <a:solidFill>
                    <a:srgbClr val="FF0000"/>
                  </a:solidFill>
                </a:uFill>
              </a:rPr>
              <a:t>種は変動する</a:t>
            </a:r>
            <a:r>
              <a:rPr sz="4551" dirty="0">
                <a:solidFill>
                  <a:srgbClr val="FF0000"/>
                </a:solidFill>
                <a:effectLst>
                  <a:outerShdw blurRad="12700" dist="25400" dir="2700000" rotWithShape="0">
                    <a:srgbClr val="000000"/>
                  </a:outerShdw>
                </a:effectLst>
                <a:uFill>
                  <a:solidFill>
                    <a:srgbClr val="FF0000"/>
                  </a:solidFill>
                </a:uFill>
              </a:rPr>
              <a:t>！</a:t>
            </a:r>
          </a:p>
        </p:txBody>
      </p:sp>
      <p:sp>
        <p:nvSpPr>
          <p:cNvPr id="5" name="●突然変異">
            <a:extLst>
              <a:ext uri="{FF2B5EF4-FFF2-40B4-BE49-F238E27FC236}">
                <a16:creationId xmlns:a16="http://schemas.microsoft.com/office/drawing/2014/main" id="{D8E5512D-FE48-2F42-8DAD-421D74312FBA}"/>
              </a:ext>
            </a:extLst>
          </p:cNvPr>
          <p:cNvSpPr txBox="1"/>
          <p:nvPr/>
        </p:nvSpPr>
        <p:spPr>
          <a:xfrm>
            <a:off x="1688817" y="3034453"/>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a:t>
            </a:r>
            <a:r>
              <a:rPr sz="3982">
                <a:solidFill>
                  <a:srgbClr val="800000"/>
                </a:solidFill>
                <a:effectLst>
                  <a:outerShdw blurRad="12700" dist="25400" dir="2700000" rotWithShape="0">
                    <a:srgbClr val="000000"/>
                  </a:outerShdw>
                </a:effectLst>
                <a:uFill>
                  <a:solidFill>
                    <a:srgbClr val="800000"/>
                  </a:solidFill>
                </a:uFill>
              </a:rPr>
              <a:t>突然変異</a:t>
            </a:r>
          </a:p>
        </p:txBody>
      </p:sp>
      <p:sp>
        <p:nvSpPr>
          <p:cNvPr id="6" name="→より優れた形質が残る">
            <a:extLst>
              <a:ext uri="{FF2B5EF4-FFF2-40B4-BE49-F238E27FC236}">
                <a16:creationId xmlns:a16="http://schemas.microsoft.com/office/drawing/2014/main" id="{C7D32C4C-7F66-C346-839E-76D34F562126}"/>
              </a:ext>
            </a:extLst>
          </p:cNvPr>
          <p:cNvSpPr txBox="1"/>
          <p:nvPr/>
        </p:nvSpPr>
        <p:spPr>
          <a:xfrm>
            <a:off x="4723270" y="3034453"/>
            <a:ext cx="6071166"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sz="2560">
                <a:effectLst/>
              </a:defRPr>
            </a:pPr>
            <a:r>
              <a:rPr sz="3982">
                <a:effectLst>
                  <a:outerShdw blurRad="12700" dist="25400" dir="2700000" rotWithShape="0">
                    <a:srgbClr val="000000"/>
                  </a:outerShdw>
                </a:effectLst>
              </a:rPr>
              <a:t>→より優れた形質が残る</a:t>
            </a:r>
          </a:p>
        </p:txBody>
      </p:sp>
      <p:sp>
        <p:nvSpPr>
          <p:cNvPr id="7" name="↓…">
            <a:extLst>
              <a:ext uri="{FF2B5EF4-FFF2-40B4-BE49-F238E27FC236}">
                <a16:creationId xmlns:a16="http://schemas.microsoft.com/office/drawing/2014/main" id="{7D5424DA-3E5A-7D44-982C-AE2A6172F634}"/>
              </a:ext>
            </a:extLst>
          </p:cNvPr>
          <p:cNvSpPr txBox="1"/>
          <p:nvPr/>
        </p:nvSpPr>
        <p:spPr>
          <a:xfrm>
            <a:off x="5265137" y="3901440"/>
            <a:ext cx="4007557"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　　　</a:t>
            </a:r>
            <a:r>
              <a:rPr sz="3982">
                <a:solidFill>
                  <a:srgbClr val="003366"/>
                </a:solidFill>
                <a:effectLst>
                  <a:outerShdw blurRad="12700" dist="25400" dir="2700000" rotWithShape="0">
                    <a:srgbClr val="000000"/>
                  </a:outerShdw>
                </a:effectLst>
                <a:uFill>
                  <a:solidFill>
                    <a:srgbClr val="003366"/>
                  </a:solidFill>
                </a:uFill>
              </a:rPr>
              <a:t>↓</a:t>
            </a:r>
          </a:p>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003366"/>
                </a:solidFill>
                <a:effectLst>
                  <a:outerShdw blurRad="12700" dist="25400" dir="2700000" rotWithShape="0">
                    <a:srgbClr val="000000"/>
                  </a:outerShdw>
                </a:effectLst>
                <a:uFill>
                  <a:solidFill>
                    <a:srgbClr val="003366"/>
                  </a:solidFill>
                </a:uFill>
              </a:rPr>
              <a:t>進化(evolution)</a:t>
            </a:r>
          </a:p>
        </p:txBody>
      </p:sp>
      <p:sp>
        <p:nvSpPr>
          <p:cNvPr id="8" name="●環境変化への適応">
            <a:extLst>
              <a:ext uri="{FF2B5EF4-FFF2-40B4-BE49-F238E27FC236}">
                <a16:creationId xmlns:a16="http://schemas.microsoft.com/office/drawing/2014/main" id="{C7C44F12-6A93-214F-93D2-D6F100B855A1}"/>
              </a:ext>
            </a:extLst>
          </p:cNvPr>
          <p:cNvSpPr txBox="1"/>
          <p:nvPr/>
        </p:nvSpPr>
        <p:spPr>
          <a:xfrm>
            <a:off x="1688817" y="5635413"/>
            <a:ext cx="50506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a:t>
            </a:r>
            <a:r>
              <a:rPr sz="3982">
                <a:solidFill>
                  <a:srgbClr val="800000"/>
                </a:solidFill>
                <a:effectLst>
                  <a:outerShdw blurRad="12700" dist="25400" dir="2700000" rotWithShape="0">
                    <a:srgbClr val="000000"/>
                  </a:outerShdw>
                </a:effectLst>
                <a:uFill>
                  <a:solidFill>
                    <a:srgbClr val="800000"/>
                  </a:solidFill>
                </a:uFill>
              </a:rPr>
              <a:t>環境変化への適応</a:t>
            </a:r>
          </a:p>
        </p:txBody>
      </p:sp>
      <p:sp>
        <p:nvSpPr>
          <p:cNvPr id="9" name="→適応放散による形質変異">
            <a:extLst>
              <a:ext uri="{FF2B5EF4-FFF2-40B4-BE49-F238E27FC236}">
                <a16:creationId xmlns:a16="http://schemas.microsoft.com/office/drawing/2014/main" id="{4E1372EE-16B5-E547-B252-45A9B4B59882}"/>
              </a:ext>
            </a:extLst>
          </p:cNvPr>
          <p:cNvSpPr txBox="1"/>
          <p:nvPr/>
        </p:nvSpPr>
        <p:spPr>
          <a:xfrm>
            <a:off x="6673991" y="5635413"/>
            <a:ext cx="6581423"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sz="2560">
                <a:effectLst/>
              </a:defRPr>
            </a:pPr>
            <a:r>
              <a:rPr sz="3982">
                <a:effectLst>
                  <a:outerShdw blurRad="12700" dist="25400" dir="2700000" rotWithShape="0">
                    <a:srgbClr val="000000"/>
                  </a:outerShdw>
                </a:effectLst>
              </a:rPr>
              <a:t>→適応放散による形質変異</a:t>
            </a:r>
          </a:p>
        </p:txBody>
      </p:sp>
      <p:sp>
        <p:nvSpPr>
          <p:cNvPr id="10" name="↓…">
            <a:extLst>
              <a:ext uri="{FF2B5EF4-FFF2-40B4-BE49-F238E27FC236}">
                <a16:creationId xmlns:a16="http://schemas.microsoft.com/office/drawing/2014/main" id="{F2B2E468-DDFA-0443-BA84-9023DFF67230}"/>
              </a:ext>
            </a:extLst>
          </p:cNvPr>
          <p:cNvSpPr txBox="1"/>
          <p:nvPr/>
        </p:nvSpPr>
        <p:spPr>
          <a:xfrm>
            <a:off x="5265137" y="6502400"/>
            <a:ext cx="5594775"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　　　</a:t>
            </a:r>
            <a:r>
              <a:rPr sz="3982">
                <a:solidFill>
                  <a:srgbClr val="003366"/>
                </a:solidFill>
                <a:effectLst>
                  <a:outerShdw blurRad="12700" dist="25400" dir="2700000" rotWithShape="0">
                    <a:srgbClr val="000000"/>
                  </a:outerShdw>
                </a:effectLst>
                <a:uFill>
                  <a:solidFill>
                    <a:srgbClr val="003366"/>
                  </a:solidFill>
                </a:uFill>
              </a:rPr>
              <a:t>↓</a:t>
            </a:r>
            <a:endParaRPr sz="3982">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003366"/>
                </a:solidFill>
                <a:effectLst>
                  <a:outerShdw blurRad="12700" dist="25400" dir="2700000" rotWithShape="0">
                    <a:srgbClr val="000000"/>
                  </a:outerShdw>
                </a:effectLst>
                <a:uFill>
                  <a:solidFill>
                    <a:srgbClr val="003366"/>
                  </a:solidFill>
                </a:uFill>
              </a:rPr>
              <a:t>分化(differentiation)</a:t>
            </a:r>
          </a:p>
        </p:txBody>
      </p:sp>
      <p:sp>
        <p:nvSpPr>
          <p:cNvPr id="11" name="進化、分化の繰り返しで「種の多様性」が確立した">
            <a:extLst>
              <a:ext uri="{FF2B5EF4-FFF2-40B4-BE49-F238E27FC236}">
                <a16:creationId xmlns:a16="http://schemas.microsoft.com/office/drawing/2014/main" id="{DFFA323A-18A8-A24C-B292-7E69D9FF66A5}"/>
              </a:ext>
            </a:extLst>
          </p:cNvPr>
          <p:cNvSpPr txBox="1"/>
          <p:nvPr/>
        </p:nvSpPr>
        <p:spPr>
          <a:xfrm>
            <a:off x="650239" y="8344746"/>
            <a:ext cx="1216490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0000"/>
                </a:solidFill>
                <a:effectLst>
                  <a:outerShdw blurRad="12700" dist="25400" dir="2700000" rotWithShape="0">
                    <a:srgbClr val="000000"/>
                  </a:outerShdw>
                </a:effectLst>
                <a:uFill>
                  <a:solidFill>
                    <a:srgbClr val="FF0000"/>
                  </a:solidFill>
                </a:uFill>
              </a:rPr>
              <a:t>進化、分化の繰り返しで</a:t>
            </a:r>
            <a:r>
              <a:rPr sz="3982">
                <a:solidFill>
                  <a:srgbClr val="FFFF00"/>
                </a:solidFill>
                <a:effectLst>
                  <a:outerShdw blurRad="12700" dist="25400" dir="2700000" rotWithShape="0">
                    <a:srgbClr val="000000"/>
                  </a:outerShdw>
                </a:effectLst>
                <a:uFill>
                  <a:solidFill>
                    <a:srgbClr val="FFFF00"/>
                  </a:solidFill>
                </a:uFill>
              </a:rPr>
              <a:t>「種の多様性」</a:t>
            </a:r>
            <a:r>
              <a:rPr sz="3982">
                <a:solidFill>
                  <a:srgbClr val="FF0000"/>
                </a:solidFill>
                <a:effectLst>
                  <a:outerShdw blurRad="12700" dist="25400" dir="2700000" rotWithShape="0">
                    <a:srgbClr val="000000"/>
                  </a:outerShdw>
                </a:effectLst>
                <a:uFill>
                  <a:solidFill>
                    <a:srgbClr val="FF0000"/>
                  </a:solidFill>
                </a:uFill>
              </a:rPr>
              <a:t>が確立した</a:t>
            </a:r>
          </a:p>
        </p:txBody>
      </p:sp>
    </p:spTree>
    <p:extLst>
      <p:ext uri="{BB962C8B-B14F-4D97-AF65-F5344CB8AC3E}">
        <p14:creationId xmlns:p14="http://schemas.microsoft.com/office/powerpoint/2010/main" val="27956324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0" nodeType="clickEffect">
                                  <p:stCondLst>
                                    <p:cond delay="0"/>
                                  </p:stCondLst>
                                  <p:iterate>
                                    <p:tmAbs val="0"/>
                                  </p:iterate>
                                  <p:childTnLst>
                                    <p:set>
                                      <p:cBhvr>
                                        <p:cTn id="41" fill="hold"/>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植物形態留事項(3)">
            <a:extLst>
              <a:ext uri="{FF2B5EF4-FFF2-40B4-BE49-F238E27FC236}">
                <a16:creationId xmlns:a16="http://schemas.microsoft.com/office/drawing/2014/main" id="{0ADDC253-84A8-EB4A-A0E2-E87B1C7E665C}"/>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(5)</a:t>
            </a:r>
          </a:p>
        </p:txBody>
      </p:sp>
      <p:sp>
        <p:nvSpPr>
          <p:cNvPr id="12" name="★系統分類学">
            <a:extLst>
              <a:ext uri="{FF2B5EF4-FFF2-40B4-BE49-F238E27FC236}">
                <a16:creationId xmlns:a16="http://schemas.microsoft.com/office/drawing/2014/main" id="{9827F480-EE85-4B41-B1DD-B9D23C217952}"/>
              </a:ext>
            </a:extLst>
          </p:cNvPr>
          <p:cNvSpPr txBox="1"/>
          <p:nvPr/>
        </p:nvSpPr>
        <p:spPr>
          <a:xfrm>
            <a:off x="1408853" y="1950719"/>
            <a:ext cx="11123806" cy="846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lang="ja-JP" altLang="en-US" sz="4551">
                <a:solidFill>
                  <a:srgbClr val="FF0000"/>
                </a:solidFill>
                <a:effectLst>
                  <a:outerShdw blurRad="12700" dist="25400" dir="2700000" rotWithShape="0">
                    <a:srgbClr val="000000"/>
                  </a:outerShdw>
                </a:effectLst>
                <a:uFill>
                  <a:solidFill>
                    <a:srgbClr val="FF0000"/>
                  </a:solidFill>
                </a:uFill>
              </a:rPr>
              <a:t>新エングラー体系と</a:t>
            </a:r>
            <a:r>
              <a:rPr lang="en-US" altLang="ja-JP" sz="4551" dirty="0">
                <a:solidFill>
                  <a:srgbClr val="FF0000"/>
                </a:solidFill>
                <a:effectLst>
                  <a:outerShdw blurRad="12700" dist="25400" dir="2700000" rotWithShape="0">
                    <a:srgbClr val="000000"/>
                  </a:outerShdw>
                </a:effectLst>
                <a:uFill>
                  <a:solidFill>
                    <a:srgbClr val="FF0000"/>
                  </a:solidFill>
                </a:uFill>
              </a:rPr>
              <a:t>APG</a:t>
            </a:r>
            <a:r>
              <a:rPr lang="ja-JP" altLang="en-US" sz="4551">
                <a:solidFill>
                  <a:srgbClr val="FF0000"/>
                </a:solidFill>
                <a:effectLst>
                  <a:outerShdw blurRad="12700" dist="25400" dir="2700000" rotWithShape="0">
                    <a:srgbClr val="000000"/>
                  </a:outerShdw>
                </a:effectLst>
                <a:uFill>
                  <a:solidFill>
                    <a:srgbClr val="FF0000"/>
                  </a:solidFill>
                </a:uFill>
              </a:rPr>
              <a:t>体系の相違</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13" name="バイカオウレン節">
            <a:extLst>
              <a:ext uri="{FF2B5EF4-FFF2-40B4-BE49-F238E27FC236}">
                <a16:creationId xmlns:a16="http://schemas.microsoft.com/office/drawing/2014/main" id="{BB3E5D4D-1667-0345-A60B-3CA644A79594}"/>
              </a:ext>
            </a:extLst>
          </p:cNvPr>
          <p:cNvSpPr txBox="1"/>
          <p:nvPr/>
        </p:nvSpPr>
        <p:spPr>
          <a:xfrm>
            <a:off x="2206192" y="2800411"/>
            <a:ext cx="8917535" cy="1253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err="1">
                <a:solidFill>
                  <a:srgbClr val="FFFF00"/>
                </a:solidFill>
                <a:effectLst>
                  <a:outerShdw blurRad="12700" dist="25400" dir="2700000" rotWithShape="0">
                    <a:srgbClr val="000000"/>
                  </a:outerShdw>
                </a:effectLst>
                <a:uFill>
                  <a:solidFill>
                    <a:srgbClr val="FFFF00"/>
                  </a:solidFill>
                </a:uFill>
              </a:rPr>
              <a:t>単子葉植物と双子葉植物を区別するが二大別とはしていない</a:t>
            </a:r>
            <a:r>
              <a:rPr lang="en-US" sz="3600" dirty="0">
                <a:solidFill>
                  <a:srgbClr val="FFFF00"/>
                </a:solidFill>
                <a:effectLst>
                  <a:outerShdw blurRad="12700" dist="25400" dir="2700000" rotWithShape="0">
                    <a:srgbClr val="000000"/>
                  </a:outerShdw>
                </a:effectLst>
                <a:uFill>
                  <a:solidFill>
                    <a:srgbClr val="FFFF00"/>
                  </a:solidFill>
                </a:uFill>
              </a:rPr>
              <a:t>！</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14" name="バイカオウレン節">
            <a:extLst>
              <a:ext uri="{FF2B5EF4-FFF2-40B4-BE49-F238E27FC236}">
                <a16:creationId xmlns:a16="http://schemas.microsoft.com/office/drawing/2014/main" id="{AA5F128A-9368-7042-B824-2047E418A13B}"/>
              </a:ext>
            </a:extLst>
          </p:cNvPr>
          <p:cNvSpPr txBox="1"/>
          <p:nvPr/>
        </p:nvSpPr>
        <p:spPr>
          <a:xfrm>
            <a:off x="2206190" y="4246035"/>
            <a:ext cx="8917535"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err="1">
                <a:solidFill>
                  <a:srgbClr val="FFFF00"/>
                </a:solidFill>
                <a:effectLst>
                  <a:outerShdw blurRad="12700" dist="25400" dir="2700000" rotWithShape="0">
                    <a:srgbClr val="000000"/>
                  </a:outerShdw>
                </a:effectLst>
                <a:uFill>
                  <a:solidFill>
                    <a:srgbClr val="FFFF00"/>
                  </a:solidFill>
                </a:uFill>
              </a:rPr>
              <a:t>合弁花と離弁花の区別をしない</a:t>
            </a:r>
            <a:r>
              <a:rPr lang="en-US" sz="3600" dirty="0">
                <a:solidFill>
                  <a:srgbClr val="FFFF00"/>
                </a:solidFill>
                <a:effectLst>
                  <a:outerShdw blurRad="12700" dist="25400" dir="2700000" rotWithShape="0">
                    <a:srgbClr val="000000"/>
                  </a:outerShdw>
                </a:effectLst>
                <a:uFill>
                  <a:solidFill>
                    <a:srgbClr val="FFFF00"/>
                  </a:solidFill>
                </a:uFill>
              </a:rPr>
              <a:t>！</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15" name="バイカオウレン節">
            <a:extLst>
              <a:ext uri="{FF2B5EF4-FFF2-40B4-BE49-F238E27FC236}">
                <a16:creationId xmlns:a16="http://schemas.microsoft.com/office/drawing/2014/main" id="{049B3540-49A2-4549-98E8-79C80B719FAC}"/>
              </a:ext>
            </a:extLst>
          </p:cNvPr>
          <p:cNvSpPr txBox="1"/>
          <p:nvPr/>
        </p:nvSpPr>
        <p:spPr>
          <a:xfrm>
            <a:off x="2206190" y="5087504"/>
            <a:ext cx="8917535"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lgn="l">
              <a:defRPr sz="2560">
                <a:solidFill>
                  <a:srgbClr val="FFFFFF"/>
                </a:solidFill>
                <a:effectLst/>
                <a:uFill>
                  <a:solidFill>
                    <a:srgbClr val="FFFFFF"/>
                  </a:solidFill>
                </a:uFill>
              </a:defRPr>
            </a:pPr>
            <a:r>
              <a:rPr lang="en-US" sz="3600" dirty="0" err="1">
                <a:solidFill>
                  <a:srgbClr val="FFFF00"/>
                </a:solidFill>
                <a:effectLst>
                  <a:outerShdw blurRad="12700" dist="25400" dir="2700000" rotWithShape="0">
                    <a:srgbClr val="000000"/>
                  </a:outerShdw>
                </a:effectLst>
                <a:uFill>
                  <a:solidFill>
                    <a:srgbClr val="FFFF00"/>
                  </a:solidFill>
                </a:uFill>
              </a:rPr>
              <a:t>目・科の分類が大きく変わった</a:t>
            </a:r>
            <a:r>
              <a:rPr lang="en-US" sz="3600" dirty="0">
                <a:solidFill>
                  <a:srgbClr val="FFFF00"/>
                </a:solidFill>
                <a:effectLst>
                  <a:outerShdw blurRad="12700" dist="25400" dir="2700000" rotWithShape="0">
                    <a:srgbClr val="000000"/>
                  </a:outerShdw>
                </a:effectLst>
                <a:uFill>
                  <a:solidFill>
                    <a:srgbClr val="FFFF00"/>
                  </a:solidFill>
                </a:uFill>
              </a:rPr>
              <a:t>！</a:t>
            </a:r>
            <a:endParaRPr sz="3600" dirty="0">
              <a:solidFill>
                <a:srgbClr val="FFFF00"/>
              </a:solidFill>
              <a:effectLst>
                <a:outerShdw blurRad="12700" dist="25400" dir="2700000" rotWithShape="0">
                  <a:srgbClr val="000000"/>
                </a:outerShdw>
              </a:effectLst>
              <a:uFill>
                <a:solidFill>
                  <a:srgbClr val="FFFF00"/>
                </a:solidFill>
              </a:uFill>
            </a:endParaRPr>
          </a:p>
        </p:txBody>
      </p:sp>
      <p:sp>
        <p:nvSpPr>
          <p:cNvPr id="16" name="果実の形態が類似">
            <a:extLst>
              <a:ext uri="{FF2B5EF4-FFF2-40B4-BE49-F238E27FC236}">
                <a16:creationId xmlns:a16="http://schemas.microsoft.com/office/drawing/2014/main" id="{F490EE19-B8A0-6643-83C0-0FF6AD86AC3D}"/>
              </a:ext>
            </a:extLst>
          </p:cNvPr>
          <p:cNvSpPr txBox="1"/>
          <p:nvPr/>
        </p:nvSpPr>
        <p:spPr>
          <a:xfrm>
            <a:off x="6806470" y="3427362"/>
            <a:ext cx="528235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lgn="l">
              <a:defRPr>
                <a:effectLst/>
              </a:defRPr>
            </a:pPr>
            <a:r>
              <a:rPr lang="en-US" sz="2800" dirty="0" err="1">
                <a:effectLst>
                  <a:outerShdw blurRad="12700" dist="25400" dir="2700000" rotWithShape="0">
                    <a:srgbClr val="000000"/>
                  </a:outerShdw>
                </a:effectLst>
              </a:rPr>
              <a:t>双子葉が真正とコア真正に分割</a:t>
            </a:r>
            <a:endParaRPr sz="2800" dirty="0">
              <a:effectLst>
                <a:outerShdw blurRad="12700" dist="25400" dir="2700000" rotWithShape="0">
                  <a:srgbClr val="000000"/>
                </a:outerShdw>
              </a:effectLst>
            </a:endParaRPr>
          </a:p>
        </p:txBody>
      </p:sp>
      <p:sp>
        <p:nvSpPr>
          <p:cNvPr id="2" name="テキスト ボックス 1">
            <a:extLst>
              <a:ext uri="{FF2B5EF4-FFF2-40B4-BE49-F238E27FC236}">
                <a16:creationId xmlns:a16="http://schemas.microsoft.com/office/drawing/2014/main" id="{643EFE97-472C-534B-AF7D-996612C3BF97}"/>
              </a:ext>
            </a:extLst>
          </p:cNvPr>
          <p:cNvSpPr txBox="1"/>
          <p:nvPr/>
        </p:nvSpPr>
        <p:spPr>
          <a:xfrm>
            <a:off x="389257" y="6475216"/>
            <a:ext cx="4719241" cy="2626360"/>
          </a:xfrm>
          <a:prstGeom prst="rect">
            <a:avLst/>
          </a:prstGeom>
          <a:solidFill>
            <a:schemeClr val="accent2">
              <a:lumMod val="50000"/>
            </a:schemeClr>
          </a:solidFill>
          <a:ln w="317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ja-JP" altLang="ja-JP" sz="2400">
                <a:solidFill>
                  <a:srgbClr val="FF0000"/>
                </a:solidFill>
                <a:effectLst>
                  <a:outerShdw blurRad="50800" dist="25400" dir="3000000" algn="ctr" rotWithShape="0">
                    <a:srgbClr val="000000">
                      <a:alpha val="43137"/>
                    </a:srgbClr>
                  </a:outerShdw>
                </a:effectLst>
              </a:rPr>
              <a:t>ユリ目</a:t>
            </a:r>
          </a:p>
          <a:p>
            <a:pPr algn="l"/>
            <a:r>
              <a:rPr lang="ja-JP" altLang="ja-JP" sz="2400">
                <a:solidFill>
                  <a:srgbClr val="FFFF00"/>
                </a:solidFill>
                <a:effectLst>
                  <a:outerShdw blurRad="50800" dist="25400" dir="2400000" algn="ctr" rotWithShape="0">
                    <a:srgbClr val="000000">
                      <a:alpha val="43137"/>
                    </a:srgbClr>
                  </a:outerShdw>
                </a:effectLst>
              </a:rPr>
              <a:t>　　ユリ科</a:t>
            </a:r>
          </a:p>
          <a:p>
            <a:pPr algn="l"/>
            <a:r>
              <a:rPr lang="ja-JP" altLang="ja-JP" sz="2400">
                <a:solidFill>
                  <a:srgbClr val="FFFF00"/>
                </a:solidFill>
                <a:effectLst>
                  <a:outerShdw blurRad="50800" dist="25400" dir="2400000" algn="ctr" rotWithShape="0">
                    <a:srgbClr val="000000">
                      <a:alpha val="43137"/>
                    </a:srgbClr>
                  </a:outerShdw>
                </a:effectLst>
              </a:rPr>
              <a:t>　　シュロソウ科</a:t>
            </a:r>
            <a:r>
              <a:rPr lang="ja-JP" altLang="ja-JP" sz="2000">
                <a:solidFill>
                  <a:schemeClr val="bg1"/>
                </a:solidFill>
                <a:effectLst>
                  <a:outerShdw blurRad="50800" dist="25400" dir="2400000" algn="ctr" rotWithShape="0">
                    <a:srgbClr val="000000">
                      <a:alpha val="43137"/>
                    </a:srgbClr>
                  </a:outerShdw>
                </a:effectLst>
              </a:rPr>
              <a:t>（旧ユリ科）</a:t>
            </a:r>
          </a:p>
          <a:p>
            <a:pPr algn="l"/>
            <a:r>
              <a:rPr lang="ja-JP" altLang="ja-JP" sz="2400">
                <a:solidFill>
                  <a:srgbClr val="FFFF00"/>
                </a:solidFill>
                <a:effectLst>
                  <a:outerShdw blurRad="50800" dist="25400" dir="2400000" algn="ctr" rotWithShape="0">
                    <a:srgbClr val="000000">
                      <a:alpha val="43137"/>
                    </a:srgbClr>
                  </a:outerShdw>
                </a:effectLst>
              </a:rPr>
              <a:t>　　イヌサフラン科</a:t>
            </a:r>
            <a:r>
              <a:rPr lang="ja-JP" altLang="ja-JP" sz="2000">
                <a:solidFill>
                  <a:srgbClr val="FFFF00"/>
                </a:solidFill>
                <a:effectLst>
                  <a:outerShdw blurRad="50800" dist="25400" dir="2400000" algn="ctr" rotWithShape="0">
                    <a:srgbClr val="000000">
                      <a:alpha val="43137"/>
                    </a:srgbClr>
                  </a:outerShdw>
                </a:effectLst>
              </a:rPr>
              <a:t>　</a:t>
            </a:r>
            <a:r>
              <a:rPr lang="ja-JP" altLang="ja-JP" sz="2000">
                <a:solidFill>
                  <a:schemeClr val="bg1"/>
                </a:solidFill>
                <a:effectLst>
                  <a:outerShdw blurRad="50800" dist="25400" dir="2400000" algn="ctr" rotWithShape="0">
                    <a:srgbClr val="000000">
                      <a:alpha val="43137"/>
                    </a:srgbClr>
                  </a:outerShdw>
                </a:effectLst>
              </a:rPr>
              <a:t>チゴユリ属</a:t>
            </a:r>
          </a:p>
          <a:p>
            <a:pPr algn="l"/>
            <a:r>
              <a:rPr lang="ja-JP" altLang="ja-JP" sz="2400">
                <a:solidFill>
                  <a:srgbClr val="FFFF00"/>
                </a:solidFill>
                <a:effectLst>
                  <a:outerShdw blurRad="50800" dist="25400" dir="2400000" algn="ctr" rotWithShape="0">
                    <a:srgbClr val="000000">
                      <a:alpha val="43137"/>
                    </a:srgbClr>
                  </a:outerShdw>
                </a:effectLst>
              </a:rPr>
              <a:t>　　サルトリイバラ科</a:t>
            </a:r>
            <a:r>
              <a:rPr lang="ja-JP" altLang="ja-JP" sz="2000">
                <a:solidFill>
                  <a:schemeClr val="bg1"/>
                </a:solidFill>
                <a:effectLst>
                  <a:outerShdw blurRad="50800" dist="25400" dir="2400000" algn="ctr" rotWithShape="0">
                    <a:srgbClr val="000000">
                      <a:alpha val="43137"/>
                    </a:srgbClr>
                  </a:outerShdw>
                </a:effectLst>
              </a:rPr>
              <a:t>（旧ユリ科）</a:t>
            </a:r>
            <a:endParaRPr lang="en-US" altLang="ja-JP" sz="2400" dirty="0">
              <a:solidFill>
                <a:schemeClr val="bg1"/>
              </a:solidFill>
              <a:effectLst>
                <a:outerShdw blurRad="50800" dist="25400" dir="2400000" algn="ctr" rotWithShape="0">
                  <a:srgbClr val="000000">
                    <a:alpha val="43137"/>
                  </a:srgbClr>
                </a:outerShdw>
              </a:effectLst>
            </a:endParaRPr>
          </a:p>
          <a:p>
            <a:pPr algn="l"/>
            <a:endParaRPr lang="en-US" altLang="ja-JP" sz="2400" dirty="0">
              <a:solidFill>
                <a:schemeClr val="bg1"/>
              </a:solidFill>
              <a:effectLst>
                <a:outerShdw blurRad="50800" dist="25400" dir="2400000" algn="ctr" rotWithShape="0">
                  <a:srgbClr val="000000">
                    <a:alpha val="43137"/>
                  </a:srgbClr>
                </a:outerShdw>
              </a:effectLst>
            </a:endParaRPr>
          </a:p>
          <a:p>
            <a:pPr algn="l"/>
            <a:endParaRPr lang="ja-JP" altLang="ja-JP" sz="2000">
              <a:solidFill>
                <a:schemeClr val="bg1"/>
              </a:solidFill>
              <a:effectLst>
                <a:outerShdw blurRad="50800" dist="25400" dir="2400000" algn="ctr" rotWithShape="0">
                  <a:srgbClr val="000000">
                    <a:alpha val="43137"/>
                  </a:srgbClr>
                </a:outerShdw>
              </a:effectLst>
            </a:endParaRPr>
          </a:p>
        </p:txBody>
      </p:sp>
      <p:sp>
        <p:nvSpPr>
          <p:cNvPr id="4" name="テキスト ボックス 3">
            <a:extLst>
              <a:ext uri="{FF2B5EF4-FFF2-40B4-BE49-F238E27FC236}">
                <a16:creationId xmlns:a16="http://schemas.microsoft.com/office/drawing/2014/main" id="{721156C5-32AD-924D-832B-00DDC292C62D}"/>
              </a:ext>
            </a:extLst>
          </p:cNvPr>
          <p:cNvSpPr txBox="1"/>
          <p:nvPr/>
        </p:nvSpPr>
        <p:spPr>
          <a:xfrm>
            <a:off x="5361682" y="6458923"/>
            <a:ext cx="7360989" cy="2687915"/>
          </a:xfrm>
          <a:prstGeom prst="rect">
            <a:avLst/>
          </a:prstGeom>
          <a:solidFill>
            <a:schemeClr val="accent2">
              <a:lumMod val="50000"/>
            </a:schemeClr>
          </a:solidFill>
          <a:ln w="317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ja-JP" altLang="ja-JP" sz="2400">
                <a:solidFill>
                  <a:srgbClr val="FF00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クサスギカズラ目</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（ユリ目より分割）</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クサスギカズラ科</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ヒガンバナ科</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（旧ユリ目）　</a:t>
            </a:r>
            <a:r>
              <a:rPr lang="ja-JP" altLang="ja-JP" sz="18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ネギ属（旧ネギ科、ユリ科）</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キンバイザサ科</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（旧ユリ目）</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アヤメ科</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（旧ユリ目）</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ラン科</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（旧ラン目）</a:t>
            </a:r>
          </a:p>
          <a:p>
            <a:pPr algn="l"/>
            <a:r>
              <a:rPr lang="ja-JP" altLang="ja-JP" sz="2400">
                <a:solidFill>
                  <a:srgbClr val="FFFF00"/>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　　ススキノキ科</a:t>
            </a:r>
            <a:r>
              <a:rPr lang="ja-JP" altLang="ja-JP" sz="20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（旧ユリ科）　</a:t>
            </a:r>
            <a:r>
              <a:rPr lang="ja-JP" altLang="ja-JP" sz="1800">
                <a:solidFill>
                  <a:schemeClr val="bg1"/>
                </a:solidFill>
                <a:effectLst>
                  <a:outerShdw blurRad="50800" dist="25400" dir="2400000" algn="ctr" rotWithShape="0">
                    <a:srgbClr val="000000">
                      <a:alpha val="43137"/>
                    </a:srgbClr>
                  </a:outerShdw>
                </a:effectLst>
                <a:latin typeface="MS Gothic" panose="020B0609070205080204" pitchFamily="49" charset="-128"/>
                <a:ea typeface="MS Gothic" panose="020B0609070205080204" pitchFamily="49" charset="-128"/>
              </a:rPr>
              <a:t>旧キスゲ科を含む</a:t>
            </a:r>
          </a:p>
        </p:txBody>
      </p:sp>
    </p:spTree>
    <p:extLst>
      <p:ext uri="{BB962C8B-B14F-4D97-AF65-F5344CB8AC3E}">
        <p14:creationId xmlns:p14="http://schemas.microsoft.com/office/powerpoint/2010/main" val="642140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 name="被子植物門 (Anthophyta)">
            <a:extLst>
              <a:ext uri="{FF2B5EF4-FFF2-40B4-BE49-F238E27FC236}">
                <a16:creationId xmlns:a16="http://schemas.microsoft.com/office/drawing/2014/main" id="{D4171544-0DB2-454F-BF5F-94CE5A9D07BC}"/>
              </a:ext>
            </a:extLst>
          </p:cNvPr>
          <p:cNvSpPr txBox="1"/>
          <p:nvPr/>
        </p:nvSpPr>
        <p:spPr>
          <a:xfrm>
            <a:off x="433493" y="1733973"/>
            <a:ext cx="500866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被子植物</a:t>
            </a:r>
            <a:r>
              <a:rPr sz="3200" dirty="0">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lang="en-US"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Angiosperms</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19" name="双子葉植物綱 (Dicotyledonopsida)">
            <a:extLst>
              <a:ext uri="{FF2B5EF4-FFF2-40B4-BE49-F238E27FC236}">
                <a16:creationId xmlns:a16="http://schemas.microsoft.com/office/drawing/2014/main" id="{4FAE0297-4D88-424D-989C-CC815618FEC2}"/>
              </a:ext>
            </a:extLst>
          </p:cNvPr>
          <p:cNvSpPr txBox="1"/>
          <p:nvPr/>
        </p:nvSpPr>
        <p:spPr>
          <a:xfrm>
            <a:off x="1216613" y="2450829"/>
            <a:ext cx="870599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lang="ja-JP" altLang="en-US" sz="3200" b="0">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真正</a:t>
            </a:r>
            <a:r>
              <a:rPr sz="3200" b="0" dirty="0" err="1">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双子葉</a:t>
            </a:r>
            <a:r>
              <a:rPr lang="ja-JP" altLang="en-US" sz="3200" b="0">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類</a:t>
            </a:r>
            <a:r>
              <a:rPr sz="3200" b="0" dirty="0">
                <a:solidFill>
                  <a:srgbClr val="FFFF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lang="en-US"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Eudicots</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1" name="合弁花亜綱 (Sympetalidae)">
            <a:extLst>
              <a:ext uri="{FF2B5EF4-FFF2-40B4-BE49-F238E27FC236}">
                <a16:creationId xmlns:a16="http://schemas.microsoft.com/office/drawing/2014/main" id="{391ADF69-E092-B641-99DC-CCE99560E8E5}"/>
              </a:ext>
            </a:extLst>
          </p:cNvPr>
          <p:cNvSpPr txBox="1"/>
          <p:nvPr/>
        </p:nvSpPr>
        <p:spPr>
          <a:xfrm>
            <a:off x="2740541" y="3214328"/>
            <a:ext cx="3825077"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lang="ja-JP" altLang="en-US" sz="3200" b="0">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キク類</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lang="en-US"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Asterids</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2" name="キキョウ目 (Campanulales)">
            <a:extLst>
              <a:ext uri="{FF2B5EF4-FFF2-40B4-BE49-F238E27FC236}">
                <a16:creationId xmlns:a16="http://schemas.microsoft.com/office/drawing/2014/main" id="{B21D3C3B-98F2-F34F-9447-F7770B84E6FF}"/>
              </a:ext>
            </a:extLst>
          </p:cNvPr>
          <p:cNvSpPr txBox="1"/>
          <p:nvPr/>
        </p:nvSpPr>
        <p:spPr>
          <a:xfrm>
            <a:off x="4299865" y="3965372"/>
            <a:ext cx="3931993"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a:t>
            </a:r>
            <a:r>
              <a:rPr lang="ja-JP" altLang="en-US" sz="3200" b="0">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ク</a:t>
            </a:r>
            <a:r>
              <a:rPr sz="3200" b="0" dirty="0" err="1">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目</a:t>
            </a:r>
            <a:r>
              <a:rPr sz="3200" b="0" dirty="0">
                <a:solidFill>
                  <a:srgbClr val="FFFF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lang="en-US"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Asterales</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3" name="キキョウ亜科 (Campanuloideae)">
            <a:extLst>
              <a:ext uri="{FF2B5EF4-FFF2-40B4-BE49-F238E27FC236}">
                <a16:creationId xmlns:a16="http://schemas.microsoft.com/office/drawing/2014/main" id="{942B6699-AA1A-F34A-BA68-86D4EEDD30F7}"/>
              </a:ext>
            </a:extLst>
          </p:cNvPr>
          <p:cNvSpPr txBox="1"/>
          <p:nvPr/>
        </p:nvSpPr>
        <p:spPr>
          <a:xfrm>
            <a:off x="5883440" y="5534280"/>
            <a:ext cx="729713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キキョウ亜科</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Campanuloideae</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4" name="キキョウ科 (Campanulaceae)">
            <a:extLst>
              <a:ext uri="{FF2B5EF4-FFF2-40B4-BE49-F238E27FC236}">
                <a16:creationId xmlns:a16="http://schemas.microsoft.com/office/drawing/2014/main" id="{CF239F59-6887-D846-ABAB-80AA9ADAB732}"/>
              </a:ext>
            </a:extLst>
          </p:cNvPr>
          <p:cNvSpPr txBox="1"/>
          <p:nvPr/>
        </p:nvSpPr>
        <p:spPr>
          <a:xfrm>
            <a:off x="5154324" y="4660434"/>
            <a:ext cx="6538526"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キキョウ科</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Campanulaceae</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5" name="キキョウ属 (Platycodon)">
            <a:extLst>
              <a:ext uri="{FF2B5EF4-FFF2-40B4-BE49-F238E27FC236}">
                <a16:creationId xmlns:a16="http://schemas.microsoft.com/office/drawing/2014/main" id="{9AB7FEDC-EE60-C347-8E17-84043E5969AB}"/>
              </a:ext>
            </a:extLst>
          </p:cNvPr>
          <p:cNvSpPr txBox="1"/>
          <p:nvPr/>
        </p:nvSpPr>
        <p:spPr>
          <a:xfrm>
            <a:off x="7008141" y="6394786"/>
            <a:ext cx="599665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キキョウ属</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Platycodon</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6" name="キキョウ">
            <a:extLst>
              <a:ext uri="{FF2B5EF4-FFF2-40B4-BE49-F238E27FC236}">
                <a16:creationId xmlns:a16="http://schemas.microsoft.com/office/drawing/2014/main" id="{DC2ED2C5-DC72-B84F-8354-3E24DB312A7A}"/>
              </a:ext>
            </a:extLst>
          </p:cNvPr>
          <p:cNvSpPr txBox="1"/>
          <p:nvPr/>
        </p:nvSpPr>
        <p:spPr>
          <a:xfrm>
            <a:off x="7665010" y="7279805"/>
            <a:ext cx="2313093" cy="6256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400"/>
              </a:spcBef>
              <a:buClr>
                <a:srgbClr val="FF0000"/>
              </a:buClr>
              <a:buFont typeface="Arial"/>
              <a:defRPr sz="3413" u="sng">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キキョウ</a:t>
            </a:r>
            <a:r>
              <a:t> </a:t>
            </a:r>
          </a:p>
        </p:txBody>
      </p:sp>
      <p:sp>
        <p:nvSpPr>
          <p:cNvPr id="28" name="Platycodon  grandiflorum  (Jacq.) A. DC">
            <a:extLst>
              <a:ext uri="{FF2B5EF4-FFF2-40B4-BE49-F238E27FC236}">
                <a16:creationId xmlns:a16="http://schemas.microsoft.com/office/drawing/2014/main" id="{2C2AFF28-A934-A143-9E67-DC9F434F16D6}"/>
              </a:ext>
            </a:extLst>
          </p:cNvPr>
          <p:cNvSpPr txBox="1"/>
          <p:nvPr/>
        </p:nvSpPr>
        <p:spPr>
          <a:xfrm>
            <a:off x="1083733" y="8453119"/>
            <a:ext cx="10963770" cy="80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marL="40639" marR="40639" algn="l" defTabSz="1300480">
              <a:spcBef>
                <a:spcPts val="1800"/>
              </a:spcBef>
              <a:buClr>
                <a:srgbClr val="00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Platycodon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grandiflorum</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(Jacq.) A. DC</a:t>
            </a:r>
          </a:p>
        </p:txBody>
      </p:sp>
      <p:pic>
        <p:nvPicPr>
          <p:cNvPr id="29" name="image-5.png" descr="image-5.png">
            <a:extLst>
              <a:ext uri="{FF2B5EF4-FFF2-40B4-BE49-F238E27FC236}">
                <a16:creationId xmlns:a16="http://schemas.microsoft.com/office/drawing/2014/main" id="{323946FB-925B-8D48-9AFC-B13501B0379C}"/>
              </a:ext>
            </a:extLst>
          </p:cNvPr>
          <p:cNvPicPr>
            <a:picLocks noChangeAspect="1"/>
          </p:cNvPicPr>
          <p:nvPr/>
        </p:nvPicPr>
        <p:blipFill>
          <a:blip r:embed="rId3"/>
          <a:stretch>
            <a:fillRect/>
          </a:stretch>
        </p:blipFill>
        <p:spPr>
          <a:xfrm>
            <a:off x="433493" y="5418666"/>
            <a:ext cx="4443307" cy="2957690"/>
          </a:xfrm>
          <a:prstGeom prst="rect">
            <a:avLst/>
          </a:prstGeom>
          <a:ln w="12700">
            <a:miter lim="400000"/>
          </a:ln>
        </p:spPr>
      </p:pic>
      <p:sp>
        <p:nvSpPr>
          <p:cNvPr id="30" name="(P. grandiflorum)">
            <a:extLst>
              <a:ext uri="{FF2B5EF4-FFF2-40B4-BE49-F238E27FC236}">
                <a16:creationId xmlns:a16="http://schemas.microsoft.com/office/drawing/2014/main" id="{9F225451-CD80-E640-BA8F-43A6CACE5ED9}"/>
              </a:ext>
            </a:extLst>
          </p:cNvPr>
          <p:cNvSpPr txBox="1"/>
          <p:nvPr/>
        </p:nvSpPr>
        <p:spPr>
          <a:xfrm>
            <a:off x="9411550" y="7295095"/>
            <a:ext cx="338426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Times New Roman"/>
                <a:ea typeface="Times New Roman"/>
                <a:cs typeface="Times New Roman"/>
                <a:sym typeface="Times New Roman"/>
              </a:defRPr>
            </a:pP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rPr>
              <a:t>(P. grandiflorum)</a:t>
            </a:r>
          </a:p>
        </p:txBody>
      </p:sp>
      <p:sp>
        <p:nvSpPr>
          <p:cNvPr id="31" name="植物形態留事項(3)">
            <a:extLst>
              <a:ext uri="{FF2B5EF4-FFF2-40B4-BE49-F238E27FC236}">
                <a16:creationId xmlns:a16="http://schemas.microsoft.com/office/drawing/2014/main" id="{8A6526B3-816B-7F43-88B8-836FC596826C}"/>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今日の系統分類学</a:t>
            </a:r>
            <a:r>
              <a:rPr lang="en-US" altLang="ja-JP" dirty="0"/>
              <a:t>(6)</a:t>
            </a:r>
          </a:p>
        </p:txBody>
      </p:sp>
      <p:sp>
        <p:nvSpPr>
          <p:cNvPr id="2" name="テキスト ボックス 1">
            <a:extLst>
              <a:ext uri="{FF2B5EF4-FFF2-40B4-BE49-F238E27FC236}">
                <a16:creationId xmlns:a16="http://schemas.microsoft.com/office/drawing/2014/main" id="{BB7757D4-54D0-7E45-82DA-9E6DEE98520F}"/>
              </a:ext>
            </a:extLst>
          </p:cNvPr>
          <p:cNvSpPr txBox="1"/>
          <p:nvPr/>
        </p:nvSpPr>
        <p:spPr>
          <a:xfrm>
            <a:off x="0" y="206003"/>
            <a:ext cx="12983029" cy="2318583"/>
          </a:xfrm>
          <a:prstGeom prst="rect">
            <a:avLst/>
          </a:prstGeom>
          <a:solidFill>
            <a:schemeClr val="accent2">
              <a:lumMod val="75000"/>
            </a:schemeClr>
          </a:solidFill>
          <a:ln w="381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50000"/>
              </a:lnSpc>
              <a:spcBef>
                <a:spcPts val="0"/>
              </a:spcBef>
              <a:spcAft>
                <a:spcPts val="0"/>
              </a:spcAft>
              <a:buClrTx/>
              <a:buSzTx/>
              <a:buFontTx/>
              <a:buNone/>
              <a:tabLst/>
            </a:pPr>
            <a:r>
              <a:rPr kumimoji="0" lang="en-US" altLang="ja-JP" sz="4800" b="1" i="0" u="none" strike="noStrike" cap="none" spc="0" normalizeH="0" baseline="0" dirty="0">
                <a:ln>
                  <a:noFill/>
                </a:ln>
                <a:solidFill>
                  <a:srgbClr val="FFFF00"/>
                </a:solidFill>
                <a:effectLst/>
                <a:uFillTx/>
                <a:latin typeface="Hiragino Mincho ProN W3" panose="02020300000000000000" pitchFamily="18" charset="-128"/>
                <a:ea typeface="Hiragino Mincho ProN W3" panose="02020300000000000000" pitchFamily="18" charset="-128"/>
                <a:sym typeface="Helvetica Light"/>
              </a:rPr>
              <a:t>APG</a:t>
            </a:r>
            <a:r>
              <a:rPr kumimoji="0" lang="ja-JP" altLang="en-US" sz="4800" b="1" i="0" u="none" strike="noStrike" cap="none" spc="0" normalizeH="0" baseline="0">
                <a:ln>
                  <a:noFill/>
                </a:ln>
                <a:solidFill>
                  <a:srgbClr val="FFFF00"/>
                </a:solidFill>
                <a:effectLst/>
                <a:uFillTx/>
                <a:latin typeface="Hiragino Mincho ProN W3" panose="02020300000000000000" pitchFamily="18" charset="-128"/>
                <a:ea typeface="Hiragino Mincho ProN W3" panose="02020300000000000000" pitchFamily="18" charset="-128"/>
                <a:sym typeface="Helvetica Light"/>
              </a:rPr>
              <a:t>分類体系においても各種の有効な識別法として形態分類学の重要性は変わらない！</a:t>
            </a:r>
          </a:p>
        </p:txBody>
      </p:sp>
    </p:spTree>
    <p:extLst>
      <p:ext uri="{BB962C8B-B14F-4D97-AF65-F5344CB8AC3E}">
        <p14:creationId xmlns:p14="http://schemas.microsoft.com/office/powerpoint/2010/main" val="545260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オウレン節種分化の発生中心地">
            <a:extLst>
              <a:ext uri="{FF2B5EF4-FFF2-40B4-BE49-F238E27FC236}">
                <a16:creationId xmlns:a16="http://schemas.microsoft.com/office/drawing/2014/main" id="{6F8DEF50-0BD9-EB41-B77D-F2765F5B8500}"/>
              </a:ext>
            </a:extLst>
          </p:cNvPr>
          <p:cNvSpPr txBox="1"/>
          <p:nvPr/>
        </p:nvSpPr>
        <p:spPr>
          <a:xfrm>
            <a:off x="3835573" y="866986"/>
            <a:ext cx="5333653" cy="1161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lang="en-US" sz="6600" dirty="0" err="1">
                <a:solidFill>
                  <a:srgbClr val="000000"/>
                </a:solidFill>
                <a:effectLst>
                  <a:outerShdw blurRad="12700" dist="25400" dir="2700000" rotWithShape="0">
                    <a:srgbClr val="FFFFFF"/>
                  </a:outerShdw>
                </a:effectLst>
                <a:uFill>
                  <a:solidFill>
                    <a:srgbClr val="000000"/>
                  </a:solidFill>
                </a:uFill>
              </a:rPr>
              <a:t>植生と植物相</a:t>
            </a:r>
            <a:endParaRPr sz="6600" dirty="0">
              <a:solidFill>
                <a:srgbClr val="000000"/>
              </a:solidFill>
              <a:effectLst>
                <a:outerShdw blurRad="12700" dist="25400" dir="2700000" rotWithShape="0">
                  <a:srgbClr val="FFFFFF"/>
                </a:outerShdw>
              </a:effectLst>
              <a:uFill>
                <a:solidFill>
                  <a:srgbClr val="000000"/>
                </a:solidFill>
              </a:uFill>
            </a:endParaRPr>
          </a:p>
        </p:txBody>
      </p:sp>
      <p:sp>
        <p:nvSpPr>
          <p:cNvPr id="5" name="系統分類学から生物多様性を理解する…">
            <a:extLst>
              <a:ext uri="{FF2B5EF4-FFF2-40B4-BE49-F238E27FC236}">
                <a16:creationId xmlns:a16="http://schemas.microsoft.com/office/drawing/2014/main" id="{5759014D-D5C5-7244-B668-62C8E1EE08B2}"/>
              </a:ext>
            </a:extLst>
          </p:cNvPr>
          <p:cNvSpPr txBox="1">
            <a:spLocks/>
          </p:cNvSpPr>
          <p:nvPr/>
        </p:nvSpPr>
        <p:spPr>
          <a:xfrm>
            <a:off x="975359" y="2817706"/>
            <a:ext cx="11054082" cy="5852161"/>
          </a:xfrm>
          <a:prstGeom prst="rect">
            <a:avLst/>
          </a:prstGeom>
          <a:effectLst>
            <a:outerShdw blurRad="63500" rotWithShape="0">
              <a:srgbClr val="808080">
                <a:alpha val="75000"/>
              </a:srgbClr>
            </a:outerShdw>
          </a:effectLst>
        </p:spPr>
        <p:txBody>
          <a:bodyPr lIns="126435" tIns="72248" rIns="126435" bIns="72248" anchor="t"/>
          <a:lst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marL="487680" indent="-487680" algn="l" defTabSz="1300480" hangingPunct="1">
              <a:lnSpc>
                <a:spcPct val="150000"/>
              </a:lnSpc>
              <a:spcBef>
                <a:spcPts val="700"/>
              </a:spcBef>
              <a:buClr>
                <a:srgbClr val="FFCC00"/>
              </a:buClr>
              <a:defRPr sz="4551">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系統分類学から</a:t>
            </a:r>
            <a:r>
              <a:rPr lang="ja-JP" altLang="en-US"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生物多様性</a:t>
            </a: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を理解する</a:t>
            </a:r>
          </a:p>
          <a:p>
            <a:pPr marL="487680" indent="-487680" algn="l" defTabSz="1300480" hangingPunct="1">
              <a:lnSpc>
                <a:spcPct val="150000"/>
              </a:lnSpc>
              <a:spcBef>
                <a:spcPts val="700"/>
              </a:spcBef>
              <a:buClr>
                <a:srgbClr val="FFCC00"/>
              </a:buClr>
              <a:defRPr sz="4551">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薬用植物の多様性の基盤としての植生</a:t>
            </a:r>
          </a:p>
          <a:p>
            <a:pPr marL="487680" indent="-487680" algn="l" defTabSz="1300480" hangingPunct="1">
              <a:lnSpc>
                <a:spcPct val="150000"/>
              </a:lnSpc>
              <a:spcBef>
                <a:spcPts val="700"/>
              </a:spcBef>
              <a:buClr>
                <a:srgbClr val="FFCC00"/>
              </a:buClr>
              <a:buFont typeface="Wingdings-Regular"/>
              <a:buNone/>
              <a:defRPr sz="4551">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生物多様性</a:t>
            </a: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とは何か？</a:t>
            </a:r>
          </a:p>
          <a:p>
            <a:pPr marL="487680" indent="-487680" algn="l" defTabSz="1300480" hangingPunct="1">
              <a:lnSpc>
                <a:spcPct val="150000"/>
              </a:lnSpc>
              <a:spcBef>
                <a:spcPts val="700"/>
              </a:spcBef>
              <a:buClr>
                <a:srgbClr val="FFCC00"/>
              </a:buClr>
              <a:buFont typeface="Wingdings-Regular"/>
              <a:buNone/>
              <a:defRPr sz="4551">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遺伝資源</a:t>
            </a: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としての薬用植物</a:t>
            </a:r>
          </a:p>
          <a:p>
            <a:pPr marL="487680" indent="-487680" algn="l" defTabSz="1300480" hangingPunct="1">
              <a:lnSpc>
                <a:spcPct val="150000"/>
              </a:lnSpc>
              <a:spcBef>
                <a:spcPts val="700"/>
              </a:spcBef>
              <a:buClr>
                <a:srgbClr val="FFCC00"/>
              </a:buClr>
              <a:buFont typeface="Wingdings-Regular"/>
              <a:buNone/>
              <a:defRPr sz="4551">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遺伝資源</a:t>
            </a:r>
            <a:r>
              <a:rPr lang="ja-JP" altLang="en-US"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とは何か？</a:t>
            </a:r>
            <a:endParaRPr lang="ja-JP" altLang="en-US" sz="4551"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p:txBody>
      </p:sp>
    </p:spTree>
    <p:extLst>
      <p:ext uri="{BB962C8B-B14F-4D97-AF65-F5344CB8AC3E}">
        <p14:creationId xmlns:p14="http://schemas.microsoft.com/office/powerpoint/2010/main" val="30912526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B8243CB3-44C6-5E47-853F-5F6B2C905016}"/>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85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植物相</a:t>
            </a:r>
            <a:r>
              <a:rPr lang="en-US" altLang="ja-JP" dirty="0"/>
              <a:t>(flora)</a:t>
            </a:r>
            <a:r>
              <a:rPr lang="ja-JP" altLang="en-US"/>
              <a:t>について</a:t>
            </a:r>
            <a:r>
              <a:rPr lang="en-US" altLang="ja-JP" dirty="0"/>
              <a:t>(1)</a:t>
            </a:r>
          </a:p>
        </p:txBody>
      </p:sp>
      <p:sp>
        <p:nvSpPr>
          <p:cNvPr id="4" name="★不均一な植物の地理的分布">
            <a:extLst>
              <a:ext uri="{FF2B5EF4-FFF2-40B4-BE49-F238E27FC236}">
                <a16:creationId xmlns:a16="http://schemas.microsoft.com/office/drawing/2014/main" id="{21481E28-8299-B94A-8CD8-B21659B12F76}"/>
              </a:ext>
            </a:extLst>
          </p:cNvPr>
          <p:cNvSpPr txBox="1"/>
          <p:nvPr/>
        </p:nvSpPr>
        <p:spPr>
          <a:xfrm>
            <a:off x="1115341" y="2589670"/>
            <a:ext cx="7988019"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a:t>
            </a:r>
            <a:r>
              <a:rPr sz="3982">
                <a:solidFill>
                  <a:srgbClr val="FFFF00"/>
                </a:solidFill>
                <a:effectLst>
                  <a:outerShdw blurRad="12700" dist="25400" dir="2700000" rotWithShape="0">
                    <a:srgbClr val="000000"/>
                  </a:outerShdw>
                </a:effectLst>
                <a:uFill>
                  <a:solidFill>
                    <a:srgbClr val="FFFF00"/>
                  </a:solidFill>
                </a:uFill>
              </a:rPr>
              <a:t>不均一な植物の地理的分布</a:t>
            </a:r>
          </a:p>
        </p:txBody>
      </p:sp>
      <p:sp>
        <p:nvSpPr>
          <p:cNvPr id="5" name="●自然環境の違い">
            <a:extLst>
              <a:ext uri="{FF2B5EF4-FFF2-40B4-BE49-F238E27FC236}">
                <a16:creationId xmlns:a16="http://schemas.microsoft.com/office/drawing/2014/main" id="{5CB51F78-FD2A-1A45-8867-6824BF71B5D4}"/>
              </a:ext>
            </a:extLst>
          </p:cNvPr>
          <p:cNvSpPr txBox="1"/>
          <p:nvPr/>
        </p:nvSpPr>
        <p:spPr>
          <a:xfrm>
            <a:off x="2384213" y="3576320"/>
            <a:ext cx="5411894"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000000"/>
                </a:solidFill>
                <a:effectLst>
                  <a:outerShdw blurRad="12700" dist="25400" dir="2700000" rotWithShape="0">
                    <a:srgbClr val="FFFFFF"/>
                  </a:outerShdw>
                </a:effectLst>
                <a:uFill>
                  <a:solidFill>
                    <a:srgbClr val="000000"/>
                  </a:solidFill>
                </a:uFill>
              </a:rPr>
              <a:t>●</a:t>
            </a:r>
            <a:r>
              <a:rPr sz="3982">
                <a:solidFill>
                  <a:srgbClr val="FF0000"/>
                </a:solidFill>
                <a:effectLst>
                  <a:outerShdw blurRad="12700" dist="25400" dir="2700000" rotWithShape="0">
                    <a:srgbClr val="000000"/>
                  </a:outerShdw>
                </a:effectLst>
                <a:uFill>
                  <a:solidFill>
                    <a:srgbClr val="FF0000"/>
                  </a:solidFill>
                </a:uFill>
              </a:rPr>
              <a:t>自然環境の違い</a:t>
            </a:r>
          </a:p>
        </p:txBody>
      </p:sp>
      <p:sp>
        <p:nvSpPr>
          <p:cNvPr id="6" name="←気候、地質、地形など">
            <a:extLst>
              <a:ext uri="{FF2B5EF4-FFF2-40B4-BE49-F238E27FC236}">
                <a16:creationId xmlns:a16="http://schemas.microsoft.com/office/drawing/2014/main" id="{3F53F54D-A2D1-8548-8329-8EF1D136BC14}"/>
              </a:ext>
            </a:extLst>
          </p:cNvPr>
          <p:cNvSpPr txBox="1"/>
          <p:nvPr/>
        </p:nvSpPr>
        <p:spPr>
          <a:xfrm>
            <a:off x="6935892" y="3576320"/>
            <a:ext cx="6068908"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a:solidFill>
                  <a:srgbClr val="FFFF00"/>
                </a:solidFill>
                <a:effectLst>
                  <a:outerShdw blurRad="12700" dist="25400" dir="2700000" rotWithShape="0">
                    <a:srgbClr val="000000"/>
                  </a:outerShdw>
                </a:effectLst>
                <a:uFill>
                  <a:solidFill>
                    <a:srgbClr val="FFFF00"/>
                  </a:solidFill>
                </a:uFill>
              </a:rPr>
              <a:t>←</a:t>
            </a:r>
            <a:r>
              <a:rPr sz="3982" dirty="0" err="1">
                <a:solidFill>
                  <a:srgbClr val="FFFF00"/>
                </a:solidFill>
                <a:effectLst>
                  <a:outerShdw blurRad="12700" dist="25400" dir="2700000" rotWithShape="0">
                    <a:srgbClr val="000000"/>
                  </a:outerShdw>
                </a:effectLst>
                <a:uFill>
                  <a:solidFill>
                    <a:srgbClr val="FFFF00"/>
                  </a:solidFill>
                </a:uFill>
              </a:rPr>
              <a:t>気候、地質、地形など</a:t>
            </a:r>
            <a:endParaRPr sz="3982" dirty="0">
              <a:solidFill>
                <a:srgbClr val="FFFF00"/>
              </a:solidFill>
              <a:effectLst>
                <a:outerShdw blurRad="12700" dist="25400" dir="2700000" rotWithShape="0">
                  <a:srgbClr val="000000"/>
                </a:outerShdw>
              </a:effectLst>
              <a:uFill>
                <a:solidFill>
                  <a:srgbClr val="FFFF00"/>
                </a:solidFill>
              </a:uFill>
            </a:endParaRPr>
          </a:p>
        </p:txBody>
      </p:sp>
      <p:sp>
        <p:nvSpPr>
          <p:cNvPr id="7" name="●地域の自然地史の違い">
            <a:extLst>
              <a:ext uri="{FF2B5EF4-FFF2-40B4-BE49-F238E27FC236}">
                <a16:creationId xmlns:a16="http://schemas.microsoft.com/office/drawing/2014/main" id="{56951C7E-A4CE-1841-9985-D8F40F9B22AA}"/>
              </a:ext>
            </a:extLst>
          </p:cNvPr>
          <p:cNvSpPr txBox="1"/>
          <p:nvPr/>
        </p:nvSpPr>
        <p:spPr>
          <a:xfrm>
            <a:off x="2384212" y="5310293"/>
            <a:ext cx="6764304"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000000"/>
                </a:solidFill>
                <a:effectLst>
                  <a:outerShdw blurRad="12700" dist="25400" dir="2700000" rotWithShape="0">
                    <a:srgbClr val="FFFFFF"/>
                  </a:outerShdw>
                </a:effectLst>
                <a:uFill>
                  <a:solidFill>
                    <a:srgbClr val="000000"/>
                  </a:solidFill>
                </a:uFill>
              </a:rPr>
              <a:t>●</a:t>
            </a:r>
            <a:r>
              <a:rPr sz="3982">
                <a:solidFill>
                  <a:srgbClr val="FF0000"/>
                </a:solidFill>
                <a:effectLst>
                  <a:outerShdw blurRad="12700" dist="25400" dir="2700000" rotWithShape="0">
                    <a:srgbClr val="000000"/>
                  </a:outerShdw>
                </a:effectLst>
                <a:uFill>
                  <a:solidFill>
                    <a:srgbClr val="FF0000"/>
                  </a:solidFill>
                </a:uFill>
              </a:rPr>
              <a:t>地域の自然地史の違い</a:t>
            </a:r>
          </a:p>
        </p:txBody>
      </p:sp>
      <p:sp>
        <p:nvSpPr>
          <p:cNvPr id="8" name="←地理的隔離">
            <a:extLst>
              <a:ext uri="{FF2B5EF4-FFF2-40B4-BE49-F238E27FC236}">
                <a16:creationId xmlns:a16="http://schemas.microsoft.com/office/drawing/2014/main" id="{2BD71AA3-D2CE-154F-AC46-53B9DE64C0F5}"/>
              </a:ext>
            </a:extLst>
          </p:cNvPr>
          <p:cNvSpPr txBox="1"/>
          <p:nvPr/>
        </p:nvSpPr>
        <p:spPr>
          <a:xfrm>
            <a:off x="8453120" y="5310293"/>
            <a:ext cx="4551681"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FF00"/>
                </a:solidFill>
                <a:effectLst>
                  <a:outerShdw blurRad="12700" dist="25400" dir="2700000" rotWithShape="0">
                    <a:srgbClr val="000000"/>
                  </a:outerShdw>
                </a:effectLst>
                <a:uFill>
                  <a:solidFill>
                    <a:srgbClr val="FFFF00"/>
                  </a:solidFill>
                </a:uFill>
              </a:rPr>
              <a:t>←地理的隔離</a:t>
            </a:r>
          </a:p>
        </p:txBody>
      </p:sp>
      <p:sp>
        <p:nvSpPr>
          <p:cNvPr id="9" name="種分化の程度の地域差">
            <a:extLst>
              <a:ext uri="{FF2B5EF4-FFF2-40B4-BE49-F238E27FC236}">
                <a16:creationId xmlns:a16="http://schemas.microsoft.com/office/drawing/2014/main" id="{5B2A6286-8F38-0B4F-B226-BFB0136361B9}"/>
              </a:ext>
            </a:extLst>
          </p:cNvPr>
          <p:cNvSpPr txBox="1"/>
          <p:nvPr/>
        </p:nvSpPr>
        <p:spPr>
          <a:xfrm>
            <a:off x="975360" y="8019626"/>
            <a:ext cx="5852161"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21465D"/>
                </a:solidFill>
                <a:effectLst>
                  <a:outerShdw blurRad="12700" dist="25400" dir="2700000" rotWithShape="0">
                    <a:srgbClr val="000000"/>
                  </a:outerShdw>
                </a:effectLst>
                <a:uFill>
                  <a:solidFill>
                    <a:srgbClr val="21465D"/>
                  </a:solidFill>
                </a:uFill>
              </a:rPr>
              <a:t>種分化の程度の地域差</a:t>
            </a:r>
          </a:p>
        </p:txBody>
      </p:sp>
      <p:sp>
        <p:nvSpPr>
          <p:cNvPr id="10" name="→不均一な地理的分布">
            <a:extLst>
              <a:ext uri="{FF2B5EF4-FFF2-40B4-BE49-F238E27FC236}">
                <a16:creationId xmlns:a16="http://schemas.microsoft.com/office/drawing/2014/main" id="{346EDCE5-496C-274E-8D6B-4DF7F0083C7E}"/>
              </a:ext>
            </a:extLst>
          </p:cNvPr>
          <p:cNvSpPr txBox="1"/>
          <p:nvPr/>
        </p:nvSpPr>
        <p:spPr>
          <a:xfrm>
            <a:off x="7044266" y="8019626"/>
            <a:ext cx="5418668"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a:solidFill>
                  <a:srgbClr val="000000"/>
                </a:solidFill>
                <a:effectLst>
                  <a:outerShdw blurRad="12700" dist="25400" dir="2700000" rotWithShape="0">
                    <a:srgbClr val="FFFFFF"/>
                  </a:outerShdw>
                </a:effectLst>
                <a:uFill>
                  <a:solidFill>
                    <a:srgbClr val="000000"/>
                  </a:solidFill>
                </a:uFill>
              </a:rPr>
              <a:t>→</a:t>
            </a:r>
            <a:r>
              <a:rPr sz="3982" dirty="0" err="1">
                <a:solidFill>
                  <a:srgbClr val="000000"/>
                </a:solidFill>
                <a:effectLst>
                  <a:outerShdw blurRad="12700" dist="25400" dir="2700000" rotWithShape="0">
                    <a:srgbClr val="FFFFFF"/>
                  </a:outerShdw>
                </a:effectLst>
                <a:uFill>
                  <a:solidFill>
                    <a:srgbClr val="000000"/>
                  </a:solidFill>
                </a:uFill>
              </a:rPr>
              <a:t>不均一な地理的分布</a:t>
            </a:r>
            <a:endParaRPr sz="3982" dirty="0">
              <a:solidFill>
                <a:srgbClr val="000000"/>
              </a:solidFill>
              <a:effectLst>
                <a:outerShdw blurRad="12700" dist="25400" dir="2700000" rotWithShape="0">
                  <a:srgbClr val="FFFFFF"/>
                </a:outerShdw>
              </a:effectLst>
              <a:uFill>
                <a:solidFill>
                  <a:srgbClr val="000000"/>
                </a:solidFill>
              </a:uFill>
            </a:endParaRPr>
          </a:p>
        </p:txBody>
      </p:sp>
      <p:sp>
        <p:nvSpPr>
          <p:cNvPr id="11" name="適応放散">
            <a:extLst>
              <a:ext uri="{FF2B5EF4-FFF2-40B4-BE49-F238E27FC236}">
                <a16:creationId xmlns:a16="http://schemas.microsoft.com/office/drawing/2014/main" id="{A7CE617A-1306-494B-B2D3-493B1F6D7CB2}"/>
              </a:ext>
            </a:extLst>
          </p:cNvPr>
          <p:cNvSpPr txBox="1"/>
          <p:nvPr/>
        </p:nvSpPr>
        <p:spPr>
          <a:xfrm>
            <a:off x="3034453" y="4443306"/>
            <a:ext cx="2594187"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3"/>
                <a:ea typeface="ヒラギノ明朝 ProN W3"/>
                <a:cs typeface="ヒラギノ明朝 ProN W3"/>
                <a:sym typeface="ヒラギノ明朝 ProN W3"/>
              </a:rPr>
              <a:t>適応放散</a:t>
            </a:r>
          </a:p>
        </p:txBody>
      </p:sp>
      <p:sp>
        <p:nvSpPr>
          <p:cNvPr id="12" name="適者生存">
            <a:extLst>
              <a:ext uri="{FF2B5EF4-FFF2-40B4-BE49-F238E27FC236}">
                <a16:creationId xmlns:a16="http://schemas.microsoft.com/office/drawing/2014/main" id="{2FBD80D4-E6B9-5243-9ACA-D00850F764E0}"/>
              </a:ext>
            </a:extLst>
          </p:cNvPr>
          <p:cNvSpPr txBox="1"/>
          <p:nvPr/>
        </p:nvSpPr>
        <p:spPr>
          <a:xfrm>
            <a:off x="5806475" y="4443307"/>
            <a:ext cx="2749974"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3"/>
                <a:ea typeface="ヒラギノ明朝 ProN W3"/>
                <a:cs typeface="ヒラギノ明朝 ProN W3"/>
                <a:sym typeface="ヒラギノ明朝 ProN W3"/>
              </a:rPr>
              <a:t>適者生存 </a:t>
            </a:r>
          </a:p>
        </p:txBody>
      </p:sp>
      <p:sp>
        <p:nvSpPr>
          <p:cNvPr id="13" name="自然淘汰">
            <a:extLst>
              <a:ext uri="{FF2B5EF4-FFF2-40B4-BE49-F238E27FC236}">
                <a16:creationId xmlns:a16="http://schemas.microsoft.com/office/drawing/2014/main" id="{1F3E2E2E-6D31-7743-AC6D-5C54992E8F49}"/>
              </a:ext>
            </a:extLst>
          </p:cNvPr>
          <p:cNvSpPr txBox="1"/>
          <p:nvPr/>
        </p:nvSpPr>
        <p:spPr>
          <a:xfrm>
            <a:off x="8561492" y="4443306"/>
            <a:ext cx="2594188"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3"/>
                <a:ea typeface="ヒラギノ明朝 ProN W3"/>
                <a:cs typeface="ヒラギノ明朝 ProN W3"/>
                <a:sym typeface="ヒラギノ明朝 ProN W3"/>
              </a:rPr>
              <a:t>自然淘汰</a:t>
            </a:r>
          </a:p>
        </p:txBody>
      </p:sp>
      <p:sp>
        <p:nvSpPr>
          <p:cNvPr id="14" name="種分化">
            <a:extLst>
              <a:ext uri="{FF2B5EF4-FFF2-40B4-BE49-F238E27FC236}">
                <a16:creationId xmlns:a16="http://schemas.microsoft.com/office/drawing/2014/main" id="{63448292-0126-F94D-BC00-67FF4E9AFC3D}"/>
              </a:ext>
            </a:extLst>
          </p:cNvPr>
          <p:cNvSpPr txBox="1"/>
          <p:nvPr/>
        </p:nvSpPr>
        <p:spPr>
          <a:xfrm>
            <a:off x="325119" y="4443306"/>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0000"/>
                </a:solidFill>
                <a:effectLst>
                  <a:outerShdw blurRad="12700" dist="25400" dir="2700000" rotWithShape="0">
                    <a:srgbClr val="000000"/>
                  </a:outerShdw>
                </a:effectLst>
                <a:uFill>
                  <a:solidFill>
                    <a:srgbClr val="FF0000"/>
                  </a:solidFill>
                </a:uFill>
              </a:rPr>
              <a:t>種分化</a:t>
            </a:r>
          </a:p>
        </p:txBody>
      </p:sp>
      <p:sp>
        <p:nvSpPr>
          <p:cNvPr id="15" name="隔離進化">
            <a:extLst>
              <a:ext uri="{FF2B5EF4-FFF2-40B4-BE49-F238E27FC236}">
                <a16:creationId xmlns:a16="http://schemas.microsoft.com/office/drawing/2014/main" id="{9435C174-D283-5F4E-A22F-71D2C5FFFFD8}"/>
              </a:ext>
            </a:extLst>
          </p:cNvPr>
          <p:cNvSpPr txBox="1"/>
          <p:nvPr/>
        </p:nvSpPr>
        <p:spPr>
          <a:xfrm>
            <a:off x="3142826" y="6177279"/>
            <a:ext cx="2594188"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dirty="0" err="1">
                <a:effectLst>
                  <a:outerShdw blurRad="12700" dist="25400" dir="2700000" rotWithShape="0">
                    <a:srgbClr val="000000"/>
                  </a:outerShdw>
                </a:effectLst>
                <a:latin typeface="ヒラギノ明朝 ProN W3"/>
                <a:ea typeface="ヒラギノ明朝 ProN W3"/>
                <a:cs typeface="ヒラギノ明朝 ProN W3"/>
                <a:sym typeface="ヒラギノ明朝 ProN W3"/>
              </a:rPr>
              <a:t>隔離進化</a:t>
            </a:r>
            <a:endParaRPr sz="3982" dirty="0">
              <a:effectLst>
                <a:outerShdw blurRad="12700" dist="25400" dir="2700000" rotWithShape="0">
                  <a:srgbClr val="000000"/>
                </a:outerShdw>
              </a:effectLst>
              <a:latin typeface="ヒラギノ明朝 ProN W3"/>
              <a:ea typeface="ヒラギノ明朝 ProN W3"/>
              <a:cs typeface="ヒラギノ明朝 ProN W3"/>
              <a:sym typeface="ヒラギノ明朝 ProN W3"/>
            </a:endParaRPr>
          </a:p>
        </p:txBody>
      </p:sp>
      <p:pic>
        <p:nvPicPr>
          <p:cNvPr id="16" name="括弧１.png" descr="括弧１.png">
            <a:extLst>
              <a:ext uri="{FF2B5EF4-FFF2-40B4-BE49-F238E27FC236}">
                <a16:creationId xmlns:a16="http://schemas.microsoft.com/office/drawing/2014/main" id="{EB1826CE-8114-A241-B0AC-3659D792BBFA}"/>
              </a:ext>
            </a:extLst>
          </p:cNvPr>
          <p:cNvPicPr>
            <a:picLocks noChangeAspect="1"/>
          </p:cNvPicPr>
          <p:nvPr/>
        </p:nvPicPr>
        <p:blipFill>
          <a:blip r:embed="rId3"/>
          <a:stretch>
            <a:fillRect/>
          </a:stretch>
        </p:blipFill>
        <p:spPr>
          <a:xfrm>
            <a:off x="2059093" y="3793066"/>
            <a:ext cx="390596" cy="2041032"/>
          </a:xfrm>
          <a:prstGeom prst="rect">
            <a:avLst/>
          </a:prstGeom>
          <a:ln w="12700">
            <a:miter lim="400000"/>
          </a:ln>
        </p:spPr>
      </p:pic>
    </p:spTree>
    <p:extLst>
      <p:ext uri="{BB962C8B-B14F-4D97-AF65-F5344CB8AC3E}">
        <p14:creationId xmlns:p14="http://schemas.microsoft.com/office/powerpoint/2010/main" val="12124986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0" nodeType="clickEffect">
                                  <p:stCondLst>
                                    <p:cond delay="0"/>
                                  </p:stCondLst>
                                  <p:iterate>
                                    <p:tmAbs val="0"/>
                                  </p:iterate>
                                  <p:childTnLst>
                                    <p:set>
                                      <p:cBhvr>
                                        <p:cTn id="41" fill="hold"/>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0" nodeType="clickEffect">
                                  <p:stCondLst>
                                    <p:cond delay="0"/>
                                  </p:stCondLst>
                                  <p:iterate>
                                    <p:tmAbs val="0"/>
                                  </p:iterate>
                                  <p:childTnLst>
                                    <p:set>
                                      <p:cBhvr>
                                        <p:cTn id="46" fill="hold"/>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grpId="0" nodeType="clickEffect">
                                  <p:stCondLst>
                                    <p:cond delay="0"/>
                                  </p:stCondLst>
                                  <p:iterate>
                                    <p:tmAbs val="0"/>
                                  </p:iterate>
                                  <p:childTnLst>
                                    <p:set>
                                      <p:cBhvr>
                                        <p:cTn id="56" fill="hold"/>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fill="hold" grpId="0" nodeType="clickEffect">
                                  <p:stCondLst>
                                    <p:cond delay="0"/>
                                  </p:stCondLst>
                                  <p:iterate>
                                    <p:tmAbs val="0"/>
                                  </p:iterate>
                                  <p:childTnLst>
                                    <p:set>
                                      <p:cBhvr>
                                        <p:cTn id="61" fill="hold"/>
                                        <p:tgtEl>
                                          <p:spTgt spid="9"/>
                                        </p:tgtEl>
                                        <p:attrNameLst>
                                          <p:attrName>style.visibility</p:attrName>
                                        </p:attrNameLst>
                                      </p:cBhvr>
                                      <p:to>
                                        <p:strVal val="visible"/>
                                      </p:to>
                                    </p:set>
                                    <p:animEffect transition="in" filter="fade">
                                      <p:cBhvr>
                                        <p:cTn id="62" dur="1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fill="hold" grpId="0" nodeType="clickEffect">
                                  <p:stCondLst>
                                    <p:cond delay="0"/>
                                  </p:stCondLst>
                                  <p:iterate>
                                    <p:tmAbs val="0"/>
                                  </p:iterate>
                                  <p:childTnLst>
                                    <p:set>
                                      <p:cBhvr>
                                        <p:cTn id="66" fill="hold"/>
                                        <p:tgtEl>
                                          <p:spTgt spid="10"/>
                                        </p:tgtEl>
                                        <p:attrNameLst>
                                          <p:attrName>style.visibility</p:attrName>
                                        </p:attrNameLst>
                                      </p:cBhvr>
                                      <p:to>
                                        <p:strVal val="visible"/>
                                      </p:to>
                                    </p:set>
                                    <p:animEffect transition="in" filter="fade">
                                      <p:cBhvr>
                                        <p:cTn id="6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10A1E12D-34FE-2445-822D-3A530CC91DF7}"/>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85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植物相</a:t>
            </a:r>
            <a:r>
              <a:rPr lang="en-US" altLang="ja-JP" dirty="0"/>
              <a:t>(flora)</a:t>
            </a:r>
            <a:r>
              <a:rPr lang="ja-JP" altLang="en-US"/>
              <a:t>について</a:t>
            </a:r>
            <a:r>
              <a:rPr lang="en-US" altLang="ja-JP" dirty="0"/>
              <a:t>(2)</a:t>
            </a:r>
          </a:p>
        </p:txBody>
      </p:sp>
      <p:sp>
        <p:nvSpPr>
          <p:cNvPr id="11" name="★植物相(flora)とは？">
            <a:extLst>
              <a:ext uri="{FF2B5EF4-FFF2-40B4-BE49-F238E27FC236}">
                <a16:creationId xmlns:a16="http://schemas.microsoft.com/office/drawing/2014/main" id="{0E9A4FB2-0340-4640-8AF7-ED74184046A4}"/>
              </a:ext>
            </a:extLst>
          </p:cNvPr>
          <p:cNvSpPr txBox="1"/>
          <p:nvPr/>
        </p:nvSpPr>
        <p:spPr>
          <a:xfrm>
            <a:off x="1115341" y="2589670"/>
            <a:ext cx="7988019"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a:t>
            </a:r>
            <a:r>
              <a:rPr sz="3982">
                <a:solidFill>
                  <a:srgbClr val="FFFF00"/>
                </a:solidFill>
                <a:effectLst>
                  <a:outerShdw blurRad="12700" dist="25400" dir="2700000" rotWithShape="0">
                    <a:srgbClr val="000000"/>
                  </a:outerShdw>
                </a:effectLst>
                <a:uFill>
                  <a:solidFill>
                    <a:srgbClr val="FFFF00"/>
                  </a:solidFill>
                </a:uFill>
              </a:rPr>
              <a:t>植物相(flora)とは？</a:t>
            </a:r>
          </a:p>
        </p:txBody>
      </p:sp>
      <p:sp>
        <p:nvSpPr>
          <p:cNvPr id="12" name="６区系界">
            <a:extLst>
              <a:ext uri="{FF2B5EF4-FFF2-40B4-BE49-F238E27FC236}">
                <a16:creationId xmlns:a16="http://schemas.microsoft.com/office/drawing/2014/main" id="{2613ADCD-6F40-9448-A299-A530E5E7335A}"/>
              </a:ext>
            </a:extLst>
          </p:cNvPr>
          <p:cNvSpPr txBox="1"/>
          <p:nvPr/>
        </p:nvSpPr>
        <p:spPr>
          <a:xfrm>
            <a:off x="2817706" y="7369386"/>
            <a:ext cx="2817708"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0000"/>
                </a:solidFill>
                <a:effectLst>
                  <a:outerShdw blurRad="12700" dist="25400" dir="2700000" rotWithShape="0">
                    <a:srgbClr val="000000"/>
                  </a:outerShdw>
                </a:effectLst>
                <a:uFill>
                  <a:solidFill>
                    <a:srgbClr val="FF0000"/>
                  </a:solidFill>
                </a:uFill>
              </a:rPr>
              <a:t>６区系界</a:t>
            </a:r>
          </a:p>
        </p:txBody>
      </p:sp>
      <p:sp>
        <p:nvSpPr>
          <p:cNvPr id="13" name="ある地理的空間に見出される植物種のまとまり">
            <a:extLst>
              <a:ext uri="{FF2B5EF4-FFF2-40B4-BE49-F238E27FC236}">
                <a16:creationId xmlns:a16="http://schemas.microsoft.com/office/drawing/2014/main" id="{713FB1A8-2B46-6742-87E3-6FCE98316194}"/>
              </a:ext>
            </a:extLst>
          </p:cNvPr>
          <p:cNvSpPr txBox="1"/>
          <p:nvPr/>
        </p:nvSpPr>
        <p:spPr>
          <a:xfrm>
            <a:off x="1842346" y="3467946"/>
            <a:ext cx="9103361"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3"/>
                <a:ea typeface="ヒラギノ明朝 ProN W3"/>
                <a:cs typeface="ヒラギノ明朝 ProN W3"/>
                <a:sym typeface="ヒラギノ明朝 ProN W3"/>
              </a:rPr>
              <a:t>ある地理的空間に見出される植物種のまとまり</a:t>
            </a:r>
          </a:p>
        </p:txBody>
      </p:sp>
      <p:sp>
        <p:nvSpPr>
          <p:cNvPr id="14" name="★植物区系とは？">
            <a:extLst>
              <a:ext uri="{FF2B5EF4-FFF2-40B4-BE49-F238E27FC236}">
                <a16:creationId xmlns:a16="http://schemas.microsoft.com/office/drawing/2014/main" id="{2B18B72B-7EC5-A344-A494-AB90C8AF8015}"/>
              </a:ext>
            </a:extLst>
          </p:cNvPr>
          <p:cNvSpPr txBox="1"/>
          <p:nvPr/>
        </p:nvSpPr>
        <p:spPr>
          <a:xfrm>
            <a:off x="1131194" y="5122226"/>
            <a:ext cx="7988019"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a:t>
            </a:r>
            <a:r>
              <a:rPr sz="3982">
                <a:solidFill>
                  <a:srgbClr val="FFFF00"/>
                </a:solidFill>
                <a:effectLst>
                  <a:outerShdw blurRad="12700" dist="25400" dir="2700000" rotWithShape="0">
                    <a:srgbClr val="000000"/>
                  </a:outerShdw>
                </a:effectLst>
                <a:uFill>
                  <a:solidFill>
                    <a:srgbClr val="FFFF00"/>
                  </a:solidFill>
                </a:uFill>
              </a:rPr>
              <a:t>植物区系とは？</a:t>
            </a:r>
          </a:p>
        </p:txBody>
      </p:sp>
      <p:sp>
        <p:nvSpPr>
          <p:cNvPr id="15" name="世界を植物相に従って区分けしたもの">
            <a:extLst>
              <a:ext uri="{FF2B5EF4-FFF2-40B4-BE49-F238E27FC236}">
                <a16:creationId xmlns:a16="http://schemas.microsoft.com/office/drawing/2014/main" id="{6A1FD04F-028A-3B47-8B27-C65DC1C9A2B2}"/>
              </a:ext>
            </a:extLst>
          </p:cNvPr>
          <p:cNvSpPr txBox="1"/>
          <p:nvPr/>
        </p:nvSpPr>
        <p:spPr>
          <a:xfrm>
            <a:off x="1842346" y="5960533"/>
            <a:ext cx="9103361"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FFFF"/>
                </a:solidFill>
                <a:effectLst>
                  <a:outerShdw blurRad="12700" dist="25400" dir="2700000" rotWithShape="0">
                    <a:srgbClr val="000000"/>
                  </a:outerShdw>
                </a:effectLst>
                <a:uFill>
                  <a:solidFill>
                    <a:srgbClr val="FFFFFF"/>
                  </a:solidFill>
                </a:uFill>
                <a:latin typeface="ヒラギノ明朝 ProN W3"/>
                <a:ea typeface="ヒラギノ明朝 ProN W3"/>
                <a:cs typeface="ヒラギノ明朝 ProN W3"/>
                <a:sym typeface="ヒラギノ明朝 ProN W3"/>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3"/>
                <a:ea typeface="ヒラギノ明朝 ProN W3"/>
                <a:cs typeface="ヒラギノ明朝 ProN W3"/>
                <a:sym typeface="ヒラギノ明朝 ProN W3"/>
              </a:rPr>
              <a:t>世界を植物相に従って区分けしたもの</a:t>
            </a:r>
          </a:p>
        </p:txBody>
      </p:sp>
      <p:sp>
        <p:nvSpPr>
          <p:cNvPr id="16" name="38区系">
            <a:extLst>
              <a:ext uri="{FF2B5EF4-FFF2-40B4-BE49-F238E27FC236}">
                <a16:creationId xmlns:a16="http://schemas.microsoft.com/office/drawing/2014/main" id="{995954A7-694A-CA4C-8332-2C5E00A85333}"/>
              </a:ext>
            </a:extLst>
          </p:cNvPr>
          <p:cNvSpPr txBox="1"/>
          <p:nvPr/>
        </p:nvSpPr>
        <p:spPr>
          <a:xfrm>
            <a:off x="6285653" y="7369386"/>
            <a:ext cx="2817708"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FF0000"/>
                </a:solidFill>
                <a:effectLst>
                  <a:outerShdw blurRad="12700" dist="25400" dir="2700000" rotWithShape="0">
                    <a:srgbClr val="000000"/>
                  </a:outerShdw>
                </a:effectLst>
                <a:uFill>
                  <a:solidFill>
                    <a:srgbClr val="FF0000"/>
                  </a:solidFill>
                </a:uFill>
              </a:rPr>
              <a:t>38区系</a:t>
            </a:r>
          </a:p>
        </p:txBody>
      </p:sp>
    </p:spTree>
    <p:extLst>
      <p:ext uri="{BB962C8B-B14F-4D97-AF65-F5344CB8AC3E}">
        <p14:creationId xmlns:p14="http://schemas.microsoft.com/office/powerpoint/2010/main" val="700863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P spid="15" grpId="0" animBg="1" advAuto="0"/>
      <p:bldP spid="1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 name="日華区系-small.png" descr="日華区系-small.png">
            <a:extLst>
              <a:ext uri="{FF2B5EF4-FFF2-40B4-BE49-F238E27FC236}">
                <a16:creationId xmlns:a16="http://schemas.microsoft.com/office/drawing/2014/main" id="{61E56F74-FF9D-6C4D-BBC1-6DED7ECE3EE9}"/>
              </a:ext>
            </a:extLst>
          </p:cNvPr>
          <p:cNvPicPr>
            <a:picLocks noChangeAspect="1"/>
          </p:cNvPicPr>
          <p:nvPr/>
        </p:nvPicPr>
        <p:blipFill>
          <a:blip r:embed="rId3"/>
          <a:stretch>
            <a:fillRect/>
          </a:stretch>
        </p:blipFill>
        <p:spPr>
          <a:xfrm>
            <a:off x="0" y="0"/>
            <a:ext cx="13271218" cy="9753600"/>
          </a:xfrm>
          <a:prstGeom prst="rect">
            <a:avLst/>
          </a:prstGeom>
          <a:ln w="12700">
            <a:miter lim="400000"/>
          </a:ln>
        </p:spPr>
      </p:pic>
      <p:sp>
        <p:nvSpPr>
          <p:cNvPr id="4" name="日華区系">
            <a:extLst>
              <a:ext uri="{FF2B5EF4-FFF2-40B4-BE49-F238E27FC236}">
                <a16:creationId xmlns:a16="http://schemas.microsoft.com/office/drawing/2014/main" id="{D6071259-9AF4-5E45-AE1C-01FC4D4926CA}"/>
              </a:ext>
            </a:extLst>
          </p:cNvPr>
          <p:cNvSpPr txBox="1"/>
          <p:nvPr/>
        </p:nvSpPr>
        <p:spPr>
          <a:xfrm>
            <a:off x="7802880" y="1950719"/>
            <a:ext cx="199587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2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0000"/>
                </a:solidFill>
                <a:effectLst>
                  <a:outerShdw blurRad="12700" dist="25400" dir="2700000" rotWithShape="0">
                    <a:srgbClr val="000000"/>
                  </a:outerShdw>
                </a:effectLst>
                <a:uFill>
                  <a:solidFill>
                    <a:srgbClr val="FF0000"/>
                  </a:solidFill>
                </a:uFill>
              </a:rPr>
              <a:t>日華区系</a:t>
            </a:r>
          </a:p>
        </p:txBody>
      </p:sp>
      <p:sp>
        <p:nvSpPr>
          <p:cNvPr id="5" name="★系統分類学">
            <a:extLst>
              <a:ext uri="{FF2B5EF4-FFF2-40B4-BE49-F238E27FC236}">
                <a16:creationId xmlns:a16="http://schemas.microsoft.com/office/drawing/2014/main" id="{E77B6F46-5049-6C4B-AE37-F15A121AEFBC}"/>
              </a:ext>
            </a:extLst>
          </p:cNvPr>
          <p:cNvSpPr txBox="1"/>
          <p:nvPr/>
        </p:nvSpPr>
        <p:spPr>
          <a:xfrm>
            <a:off x="0" y="0"/>
            <a:ext cx="3967843"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世界の植物区系</a:t>
            </a:r>
            <a:endParaRPr sz="4000" dirty="0">
              <a:solidFill>
                <a:srgbClr val="FF0000"/>
              </a:solidFill>
              <a:effectLst>
                <a:outerShdw blurRad="12700" dist="25400" dir="2700000" rotWithShape="0">
                  <a:srgbClr val="000000"/>
                </a:outerShdw>
              </a:effectLst>
              <a:uFill>
                <a:solidFill>
                  <a:srgbClr val="FF0000"/>
                </a:solidFill>
              </a:uFill>
            </a:endParaRPr>
          </a:p>
        </p:txBody>
      </p:sp>
    </p:spTree>
    <p:extLst>
      <p:ext uri="{BB962C8B-B14F-4D97-AF65-F5344CB8AC3E}">
        <p14:creationId xmlns:p14="http://schemas.microsoft.com/office/powerpoint/2010/main" val="2759609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BACB8772-5BFF-CB4C-93E7-D47C14645CAB}"/>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77500" lnSpcReduction="2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植物の系統分類について</a:t>
            </a:r>
            <a:r>
              <a:rPr lang="en-US" altLang="ja-JP" dirty="0"/>
              <a:t>(3)</a:t>
            </a:r>
          </a:p>
        </p:txBody>
      </p:sp>
      <p:sp>
        <p:nvSpPr>
          <p:cNvPr id="4" name="★系統分類学(Systematics)とは？">
            <a:extLst>
              <a:ext uri="{FF2B5EF4-FFF2-40B4-BE49-F238E27FC236}">
                <a16:creationId xmlns:a16="http://schemas.microsoft.com/office/drawing/2014/main" id="{37536F4E-DF25-3149-ADFE-D50223EB6177}"/>
              </a:ext>
            </a:extLst>
          </p:cNvPr>
          <p:cNvSpPr txBox="1"/>
          <p:nvPr/>
        </p:nvSpPr>
        <p:spPr>
          <a:xfrm>
            <a:off x="1408853" y="1950719"/>
            <a:ext cx="9753601"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a:solidFill>
                  <a:srgbClr val="FFFF00"/>
                </a:solidFill>
                <a:effectLst>
                  <a:outerShdw blurRad="12700" dist="25400" dir="2700000" rotWithShape="0">
                    <a:srgbClr val="000000"/>
                  </a:outerShdw>
                </a:effectLst>
                <a:uFill>
                  <a:solidFill>
                    <a:srgbClr val="FFFF00"/>
                  </a:solidFill>
                </a:uFill>
              </a:rPr>
              <a:t>★</a:t>
            </a:r>
            <a:r>
              <a:rPr sz="4551">
                <a:solidFill>
                  <a:srgbClr val="FF0000"/>
                </a:solidFill>
                <a:effectLst>
                  <a:outerShdw blurRad="12700" dist="25400" dir="2700000" rotWithShape="0">
                    <a:srgbClr val="000000"/>
                  </a:outerShdw>
                </a:effectLst>
                <a:uFill>
                  <a:solidFill>
                    <a:srgbClr val="FF0000"/>
                  </a:solidFill>
                </a:uFill>
              </a:rPr>
              <a:t>系統分類学(Systematics)とは？</a:t>
            </a:r>
          </a:p>
        </p:txBody>
      </p:sp>
      <p:sp>
        <p:nvSpPr>
          <p:cNvPr id="5" name="進化、分化の道筋に基づく分類を系統分類学という">
            <a:extLst>
              <a:ext uri="{FF2B5EF4-FFF2-40B4-BE49-F238E27FC236}">
                <a16:creationId xmlns:a16="http://schemas.microsoft.com/office/drawing/2014/main" id="{4DEA9C98-7327-AB46-85DB-3BFA8D57D357}"/>
              </a:ext>
            </a:extLst>
          </p:cNvPr>
          <p:cNvSpPr txBox="1"/>
          <p:nvPr/>
        </p:nvSpPr>
        <p:spPr>
          <a:xfrm>
            <a:off x="470620" y="8019626"/>
            <a:ext cx="1219877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dirty="0" err="1">
                <a:solidFill>
                  <a:srgbClr val="FFFF00"/>
                </a:solidFill>
                <a:effectLst>
                  <a:outerShdw blurRad="12700" dist="25400" dir="2700000" rotWithShape="0">
                    <a:srgbClr val="000000"/>
                  </a:outerShdw>
                </a:effectLst>
                <a:uFill>
                  <a:solidFill>
                    <a:srgbClr val="FFFF00"/>
                  </a:solidFill>
                </a:uFill>
              </a:rPr>
              <a:t>進化、分化の道筋に基づく分類を</a:t>
            </a:r>
            <a:r>
              <a:rPr sz="3982" dirty="0" err="1">
                <a:solidFill>
                  <a:srgbClr val="FF0000"/>
                </a:solidFill>
                <a:effectLst>
                  <a:outerShdw blurRad="12700" dist="25400" dir="2700000" rotWithShape="0">
                    <a:srgbClr val="000000"/>
                  </a:outerShdw>
                </a:effectLst>
                <a:uFill>
                  <a:solidFill>
                    <a:srgbClr val="FF0000"/>
                  </a:solidFill>
                </a:uFill>
              </a:rPr>
              <a:t>系統分類学</a:t>
            </a:r>
            <a:r>
              <a:rPr sz="3982" dirty="0" err="1">
                <a:solidFill>
                  <a:srgbClr val="FFFF00"/>
                </a:solidFill>
                <a:effectLst>
                  <a:outerShdw blurRad="12700" dist="25400" dir="2700000" rotWithShape="0">
                    <a:srgbClr val="000000"/>
                  </a:outerShdw>
                </a:effectLst>
                <a:uFill>
                  <a:solidFill>
                    <a:srgbClr val="FFFF00"/>
                  </a:solidFill>
                </a:uFill>
              </a:rPr>
              <a:t>という</a:t>
            </a:r>
            <a:endParaRPr sz="3982" dirty="0">
              <a:solidFill>
                <a:srgbClr val="FFFF00"/>
              </a:solidFill>
              <a:effectLst>
                <a:outerShdw blurRad="12700" dist="25400" dir="2700000" rotWithShape="0">
                  <a:srgbClr val="000000"/>
                </a:outerShdw>
              </a:effectLst>
              <a:uFill>
                <a:solidFill>
                  <a:srgbClr val="FFFF00"/>
                </a:solidFill>
              </a:uFill>
            </a:endParaRPr>
          </a:p>
        </p:txBody>
      </p:sp>
      <p:sp>
        <p:nvSpPr>
          <p:cNvPr id="6" name="↓…">
            <a:extLst>
              <a:ext uri="{FF2B5EF4-FFF2-40B4-BE49-F238E27FC236}">
                <a16:creationId xmlns:a16="http://schemas.microsoft.com/office/drawing/2014/main" id="{C71CD473-6150-3943-93EC-B13B10989A8D}"/>
              </a:ext>
            </a:extLst>
          </p:cNvPr>
          <p:cNvSpPr txBox="1"/>
          <p:nvPr/>
        </p:nvSpPr>
        <p:spPr>
          <a:xfrm>
            <a:off x="4334933" y="4985173"/>
            <a:ext cx="6394027" cy="2432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lnSpc>
                <a:spcPct val="125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800000"/>
                </a:solidFill>
                <a:effectLst>
                  <a:outerShdw blurRad="12700" dist="25400" dir="2700000" rotWithShape="0">
                    <a:srgbClr val="000000"/>
                  </a:outerShdw>
                </a:effectLst>
                <a:uFill>
                  <a:solidFill>
                    <a:srgbClr val="800000"/>
                  </a:solidFill>
                </a:uFill>
              </a:rPr>
              <a:t>　　　</a:t>
            </a:r>
            <a:r>
              <a:rPr sz="3982">
                <a:solidFill>
                  <a:srgbClr val="003366"/>
                </a:solidFill>
                <a:effectLst>
                  <a:outerShdw blurRad="12700" dist="25400" dir="2700000" rotWithShape="0">
                    <a:srgbClr val="000000"/>
                  </a:outerShdw>
                </a:effectLst>
                <a:uFill>
                  <a:solidFill>
                    <a:srgbClr val="003366"/>
                  </a:solidFill>
                </a:uFill>
              </a:rPr>
              <a:t>↓</a:t>
            </a:r>
          </a:p>
          <a:p>
            <a:pPr algn="l" defTabSz="650240">
              <a:lnSpc>
                <a:spcPct val="125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003366"/>
                </a:solidFill>
                <a:effectLst>
                  <a:outerShdw blurRad="12700" dist="25400" dir="2700000" rotWithShape="0">
                    <a:srgbClr val="000000"/>
                  </a:outerShdw>
                </a:effectLst>
                <a:uFill>
                  <a:solidFill>
                    <a:srgbClr val="003366"/>
                  </a:solidFill>
                </a:uFill>
              </a:rPr>
              <a:t>一定の進化、分化の</a:t>
            </a:r>
            <a:r>
              <a:rPr sz="3982">
                <a:solidFill>
                  <a:srgbClr val="FF0000"/>
                </a:solidFill>
                <a:effectLst>
                  <a:outerShdw blurRad="12700" dist="25400" dir="2700000" rotWithShape="0">
                    <a:srgbClr val="000000"/>
                  </a:outerShdw>
                </a:effectLst>
                <a:uFill>
                  <a:solidFill>
                    <a:srgbClr val="FF0000"/>
                  </a:solidFill>
                </a:uFill>
              </a:rPr>
              <a:t>道筋</a:t>
            </a:r>
            <a:r>
              <a:rPr sz="3982">
                <a:solidFill>
                  <a:srgbClr val="003366"/>
                </a:solidFill>
                <a:effectLst>
                  <a:outerShdw blurRad="12700" dist="25400" dir="2700000" rotWithShape="0">
                    <a:srgbClr val="000000"/>
                  </a:outerShdw>
                </a:effectLst>
                <a:uFill>
                  <a:solidFill>
                    <a:srgbClr val="003366"/>
                  </a:solidFill>
                </a:uFill>
              </a:rPr>
              <a:t>により「種の多様性」が成立</a:t>
            </a:r>
          </a:p>
        </p:txBody>
      </p:sp>
      <p:sp>
        <p:nvSpPr>
          <p:cNvPr id="7" name="「種の多様性」：…">
            <a:extLst>
              <a:ext uri="{FF2B5EF4-FFF2-40B4-BE49-F238E27FC236}">
                <a16:creationId xmlns:a16="http://schemas.microsoft.com/office/drawing/2014/main" id="{B0A061A5-DBBA-6248-A874-D8C8BF4E657B}"/>
              </a:ext>
            </a:extLst>
          </p:cNvPr>
          <p:cNvSpPr txBox="1"/>
          <p:nvPr/>
        </p:nvSpPr>
        <p:spPr>
          <a:xfrm>
            <a:off x="1842346" y="2876408"/>
            <a:ext cx="10652196" cy="1919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lnSpc>
                <a:spcPct val="150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「種の多様性」：</a:t>
            </a:r>
          </a:p>
          <a:p>
            <a:pPr algn="l" defTabSz="650240">
              <a:lnSpc>
                <a:spcPct val="150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solidFill>
                  <a:srgbClr val="FFFF00"/>
                </a:solidFill>
                <a:effectLst>
                  <a:outerShdw blurRad="12700" dist="25400" dir="2700000" rotWithShape="0">
                    <a:srgbClr val="000000"/>
                  </a:outerShdw>
                </a:effectLst>
                <a:uFill>
                  <a:solidFill>
                    <a:srgbClr val="FFFF00"/>
                  </a:solidFill>
                </a:uFill>
              </a:rPr>
              <a:t>　　　　　</a:t>
            </a:r>
            <a:r>
              <a:rPr sz="3982">
                <a:solidFill>
                  <a:srgbClr val="003366"/>
                </a:solidFill>
                <a:effectLst>
                  <a:outerShdw blurRad="12700" dist="25400" dir="2700000" rotWithShape="0">
                    <a:srgbClr val="000000"/>
                  </a:outerShdw>
                </a:effectLst>
                <a:uFill>
                  <a:solidFill>
                    <a:srgbClr val="003366"/>
                  </a:solidFill>
                </a:uFill>
              </a:rPr>
              <a:t>自然史における進化、分化の結果</a:t>
            </a:r>
          </a:p>
        </p:txBody>
      </p:sp>
      <p:sp>
        <p:nvSpPr>
          <p:cNvPr id="8" name="系統">
            <a:extLst>
              <a:ext uri="{FF2B5EF4-FFF2-40B4-BE49-F238E27FC236}">
                <a16:creationId xmlns:a16="http://schemas.microsoft.com/office/drawing/2014/main" id="{FB1E5AA0-F588-7341-AD09-C64B1DFA33CB}"/>
              </a:ext>
            </a:extLst>
          </p:cNvPr>
          <p:cNvSpPr txBox="1"/>
          <p:nvPr/>
        </p:nvSpPr>
        <p:spPr>
          <a:xfrm>
            <a:off x="10837333" y="6068906"/>
            <a:ext cx="1867184" cy="1095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6257">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6257">
                <a:solidFill>
                  <a:srgbClr val="FF0000"/>
                </a:solidFill>
                <a:effectLst>
                  <a:outerShdw blurRad="12700" dist="25400" dir="2700000" rotWithShape="0">
                    <a:srgbClr val="000000"/>
                  </a:outerShdw>
                </a:effectLst>
                <a:uFill>
                  <a:solidFill>
                    <a:srgbClr val="FF0000"/>
                  </a:solidFill>
                </a:uFill>
              </a:rPr>
              <a:t>系統</a:t>
            </a:r>
          </a:p>
        </p:txBody>
      </p:sp>
      <p:sp>
        <p:nvSpPr>
          <p:cNvPr id="9" name="進化、分化の道筋に基づく分類を系統分類学という">
            <a:extLst>
              <a:ext uri="{FF2B5EF4-FFF2-40B4-BE49-F238E27FC236}">
                <a16:creationId xmlns:a16="http://schemas.microsoft.com/office/drawing/2014/main" id="{44D0B6DD-EE4A-964D-BAB5-33C695FE64A1}"/>
              </a:ext>
            </a:extLst>
          </p:cNvPr>
          <p:cNvSpPr txBox="1"/>
          <p:nvPr/>
        </p:nvSpPr>
        <p:spPr>
          <a:xfrm>
            <a:off x="451269" y="8768927"/>
            <a:ext cx="12527930" cy="758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3982">
                <a:solidFill>
                  <a:srgbClr val="FFFF00"/>
                </a:solidFill>
                <a:effectLst>
                  <a:outerShdw blurRad="12700" dist="25400" dir="2700000" rotWithShape="0">
                    <a:srgbClr val="000000"/>
                  </a:outerShdw>
                </a:effectLst>
                <a:uFill>
                  <a:solidFill>
                    <a:srgbClr val="FFFF00"/>
                  </a:solidFill>
                </a:uFill>
              </a:rPr>
              <a:t>種の系統を正しく把握することは</a:t>
            </a:r>
            <a:r>
              <a:rPr lang="ja-JP" altLang="en-US" sz="3982">
                <a:solidFill>
                  <a:srgbClr val="FF0000"/>
                </a:solidFill>
                <a:effectLst>
                  <a:outerShdw blurRad="12700" dist="25400" dir="2700000" rotWithShape="0">
                    <a:srgbClr val="000000"/>
                  </a:outerShdw>
                </a:effectLst>
                <a:uFill>
                  <a:solidFill>
                    <a:srgbClr val="FF0000"/>
                  </a:solidFill>
                </a:uFill>
              </a:rPr>
              <a:t>バイオテック</a:t>
            </a:r>
            <a:r>
              <a:rPr lang="ja-JP" altLang="en-US" sz="3982">
                <a:solidFill>
                  <a:srgbClr val="FFFF00"/>
                </a:solidFill>
                <a:effectLst>
                  <a:outerShdw blurRad="12700" dist="25400" dir="2700000" rotWithShape="0">
                    <a:srgbClr val="000000"/>
                  </a:outerShdw>
                </a:effectLst>
                <a:uFill>
                  <a:solidFill>
                    <a:srgbClr val="FFFF00"/>
                  </a:solidFill>
                </a:uFill>
              </a:rPr>
              <a:t>で重要</a:t>
            </a:r>
            <a:endParaRPr sz="3982" dirty="0">
              <a:solidFill>
                <a:srgbClr val="FFFF00"/>
              </a:solidFill>
              <a:effectLst>
                <a:outerShdw blurRad="12700" dist="25400" dir="2700000" rotWithShape="0">
                  <a:srgbClr val="000000"/>
                </a:outerShdw>
              </a:effectLst>
              <a:uFill>
                <a:solidFill>
                  <a:srgbClr val="FFFF00"/>
                </a:solidFill>
              </a:uFill>
            </a:endParaRPr>
          </a:p>
        </p:txBody>
      </p:sp>
    </p:spTree>
    <p:extLst>
      <p:ext uri="{BB962C8B-B14F-4D97-AF65-F5344CB8AC3E}">
        <p14:creationId xmlns:p14="http://schemas.microsoft.com/office/powerpoint/2010/main" val="199939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C93BED27-9C02-814C-B916-9C06AF769E6A}"/>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77500" lnSpcReduction="2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植物の系統分類について</a:t>
            </a:r>
            <a:r>
              <a:rPr lang="en-US" altLang="ja-JP" dirty="0"/>
              <a:t>(4)</a:t>
            </a:r>
          </a:p>
        </p:txBody>
      </p:sp>
      <p:sp>
        <p:nvSpPr>
          <p:cNvPr id="4" name="★系統分類学">
            <a:extLst>
              <a:ext uri="{FF2B5EF4-FFF2-40B4-BE49-F238E27FC236}">
                <a16:creationId xmlns:a16="http://schemas.microsoft.com/office/drawing/2014/main" id="{875B53E0-BFE6-0146-BC4D-B4C0FBCE3F78}"/>
              </a:ext>
            </a:extLst>
          </p:cNvPr>
          <p:cNvSpPr txBox="1"/>
          <p:nvPr/>
        </p:nvSpPr>
        <p:spPr>
          <a:xfrm>
            <a:off x="1408853" y="1950719"/>
            <a:ext cx="9753601"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dirty="0">
                <a:solidFill>
                  <a:srgbClr val="FFFF00"/>
                </a:solidFill>
                <a:effectLst>
                  <a:outerShdw blurRad="12700" dist="25400" dir="2700000" rotWithShape="0">
                    <a:srgbClr val="000000"/>
                  </a:outerShdw>
                </a:effectLst>
                <a:uFill>
                  <a:solidFill>
                    <a:srgbClr val="FFFF00"/>
                  </a:solidFill>
                </a:uFill>
              </a:rPr>
              <a:t>★</a:t>
            </a:r>
            <a:r>
              <a:rPr sz="4551" dirty="0" err="1">
                <a:solidFill>
                  <a:srgbClr val="FF0000"/>
                </a:solidFill>
                <a:effectLst>
                  <a:outerShdw blurRad="12700" dist="25400" dir="2700000" rotWithShape="0">
                    <a:srgbClr val="000000"/>
                  </a:outerShdw>
                </a:effectLst>
                <a:uFill>
                  <a:solidFill>
                    <a:srgbClr val="FF0000"/>
                  </a:solidFill>
                </a:uFill>
              </a:rPr>
              <a:t>系統分類学</a:t>
            </a:r>
            <a:endParaRPr sz="4551" dirty="0">
              <a:solidFill>
                <a:srgbClr val="FF0000"/>
              </a:solidFill>
              <a:effectLst>
                <a:outerShdw blurRad="12700" dist="25400" dir="2700000" rotWithShape="0">
                  <a:srgbClr val="000000"/>
                </a:outerShdw>
              </a:effectLst>
              <a:uFill>
                <a:solidFill>
                  <a:srgbClr val="FF0000"/>
                </a:solidFill>
              </a:uFill>
            </a:endParaRPr>
          </a:p>
        </p:txBody>
      </p:sp>
      <p:sp>
        <p:nvSpPr>
          <p:cNvPr id="5" name="「Engler-Prantlの系統分類」が主流である">
            <a:extLst>
              <a:ext uri="{FF2B5EF4-FFF2-40B4-BE49-F238E27FC236}">
                <a16:creationId xmlns:a16="http://schemas.microsoft.com/office/drawing/2014/main" id="{81D58102-DDF6-4E45-9D1A-D96A2A0C273C}"/>
              </a:ext>
            </a:extLst>
          </p:cNvPr>
          <p:cNvSpPr txBox="1"/>
          <p:nvPr/>
        </p:nvSpPr>
        <p:spPr>
          <a:xfrm>
            <a:off x="1735749" y="3042574"/>
            <a:ext cx="10442223" cy="100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lnSpc>
                <a:spcPct val="150000"/>
              </a:lnSpc>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dirty="0">
                <a:solidFill>
                  <a:srgbClr val="FFFF00"/>
                </a:solidFill>
                <a:effectLst>
                  <a:outerShdw blurRad="12700" dist="25400" dir="2700000" rotWithShape="0">
                    <a:srgbClr val="000000"/>
                  </a:outerShdw>
                </a:effectLst>
                <a:uFill>
                  <a:solidFill>
                    <a:srgbClr val="FFFF00"/>
                  </a:solidFill>
                </a:uFill>
              </a:rPr>
              <a:t>「</a:t>
            </a:r>
            <a:r>
              <a:rPr sz="3982" dirty="0" err="1">
                <a:solidFill>
                  <a:srgbClr val="FFFF00"/>
                </a:solidFill>
                <a:effectLst>
                  <a:outerShdw blurRad="12700" dist="25400" dir="2700000" rotWithShape="0">
                    <a:srgbClr val="000000"/>
                  </a:outerShdw>
                </a:effectLst>
                <a:uFill>
                  <a:solidFill>
                    <a:srgbClr val="FFFF00"/>
                  </a:solidFill>
                </a:uFill>
              </a:rPr>
              <a:t>Engler-Prantlの系統分類」が主流である</a:t>
            </a:r>
            <a:endParaRPr sz="3982" dirty="0">
              <a:solidFill>
                <a:srgbClr val="FFFF00"/>
              </a:solidFill>
              <a:effectLst>
                <a:outerShdw blurRad="12700" dist="25400" dir="2700000" rotWithShape="0">
                  <a:srgbClr val="000000"/>
                </a:outerShdw>
              </a:effectLst>
              <a:uFill>
                <a:solidFill>
                  <a:srgbClr val="FFFF00"/>
                </a:solidFill>
              </a:uFill>
            </a:endParaRPr>
          </a:p>
        </p:txBody>
      </p:sp>
      <p:sp>
        <p:nvSpPr>
          <p:cNvPr id="6" name="→被子植物">
            <a:extLst>
              <a:ext uri="{FF2B5EF4-FFF2-40B4-BE49-F238E27FC236}">
                <a16:creationId xmlns:a16="http://schemas.microsoft.com/office/drawing/2014/main" id="{06317F6C-BA0B-FD4D-9DC3-F224E55E5CFA}"/>
              </a:ext>
            </a:extLst>
          </p:cNvPr>
          <p:cNvSpPr txBox="1"/>
          <p:nvPr/>
        </p:nvSpPr>
        <p:spPr>
          <a:xfrm>
            <a:off x="3034453" y="5201920"/>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→被子植物</a:t>
            </a:r>
          </a:p>
        </p:txBody>
      </p:sp>
      <p:sp>
        <p:nvSpPr>
          <p:cNvPr id="7" name="裸子植物">
            <a:extLst>
              <a:ext uri="{FF2B5EF4-FFF2-40B4-BE49-F238E27FC236}">
                <a16:creationId xmlns:a16="http://schemas.microsoft.com/office/drawing/2014/main" id="{C0200876-E8C4-4C46-B932-448A75ADDE2A}"/>
              </a:ext>
            </a:extLst>
          </p:cNvPr>
          <p:cNvSpPr txBox="1"/>
          <p:nvPr/>
        </p:nvSpPr>
        <p:spPr>
          <a:xfrm>
            <a:off x="650239" y="5201920"/>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裸子植物</a:t>
            </a:r>
          </a:p>
        </p:txBody>
      </p:sp>
      <p:sp>
        <p:nvSpPr>
          <p:cNvPr id="8" name="→単子葉植物">
            <a:extLst>
              <a:ext uri="{FF2B5EF4-FFF2-40B4-BE49-F238E27FC236}">
                <a16:creationId xmlns:a16="http://schemas.microsoft.com/office/drawing/2014/main" id="{ABCACC33-68D0-4045-BC3A-3553B05FB798}"/>
              </a:ext>
            </a:extLst>
          </p:cNvPr>
          <p:cNvSpPr txBox="1"/>
          <p:nvPr/>
        </p:nvSpPr>
        <p:spPr>
          <a:xfrm>
            <a:off x="9320107" y="5201920"/>
            <a:ext cx="3325707"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→単子葉植物</a:t>
            </a:r>
          </a:p>
        </p:txBody>
      </p:sp>
      <p:sp>
        <p:nvSpPr>
          <p:cNvPr id="9" name="双子葉植物">
            <a:extLst>
              <a:ext uri="{FF2B5EF4-FFF2-40B4-BE49-F238E27FC236}">
                <a16:creationId xmlns:a16="http://schemas.microsoft.com/office/drawing/2014/main" id="{CEFB8FC3-FBD9-9F40-BDE0-F35C400E1D87}"/>
              </a:ext>
            </a:extLst>
          </p:cNvPr>
          <p:cNvSpPr txBox="1"/>
          <p:nvPr/>
        </p:nvSpPr>
        <p:spPr>
          <a:xfrm>
            <a:off x="6394026" y="5201920"/>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双子葉植物</a:t>
            </a:r>
          </a:p>
        </p:txBody>
      </p:sp>
      <p:sp>
        <p:nvSpPr>
          <p:cNvPr id="10" name="→合弁花">
            <a:extLst>
              <a:ext uri="{FF2B5EF4-FFF2-40B4-BE49-F238E27FC236}">
                <a16:creationId xmlns:a16="http://schemas.microsoft.com/office/drawing/2014/main" id="{A0CFC0A4-4056-344C-AA55-04CB78781D46}"/>
              </a:ext>
            </a:extLst>
          </p:cNvPr>
          <p:cNvSpPr txBox="1"/>
          <p:nvPr/>
        </p:nvSpPr>
        <p:spPr>
          <a:xfrm>
            <a:off x="3034453" y="5960533"/>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→合弁花</a:t>
            </a:r>
          </a:p>
        </p:txBody>
      </p:sp>
      <p:sp>
        <p:nvSpPr>
          <p:cNvPr id="11" name="離弁花">
            <a:extLst>
              <a:ext uri="{FF2B5EF4-FFF2-40B4-BE49-F238E27FC236}">
                <a16:creationId xmlns:a16="http://schemas.microsoft.com/office/drawing/2014/main" id="{BD2DBFDD-36DB-B145-83A8-870CA33E77EC}"/>
              </a:ext>
            </a:extLst>
          </p:cNvPr>
          <p:cNvSpPr txBox="1"/>
          <p:nvPr/>
        </p:nvSpPr>
        <p:spPr>
          <a:xfrm>
            <a:off x="650239" y="5960533"/>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離弁花</a:t>
            </a:r>
          </a:p>
        </p:txBody>
      </p:sp>
      <p:sp>
        <p:nvSpPr>
          <p:cNvPr id="12" name="→子房下位">
            <a:extLst>
              <a:ext uri="{FF2B5EF4-FFF2-40B4-BE49-F238E27FC236}">
                <a16:creationId xmlns:a16="http://schemas.microsoft.com/office/drawing/2014/main" id="{E026871B-7ADB-3C48-B00D-EDC39F0ADFB8}"/>
              </a:ext>
            </a:extLst>
          </p:cNvPr>
          <p:cNvSpPr txBox="1"/>
          <p:nvPr/>
        </p:nvSpPr>
        <p:spPr>
          <a:xfrm>
            <a:off x="3034453" y="6719146"/>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→子房下位</a:t>
            </a:r>
          </a:p>
        </p:txBody>
      </p:sp>
      <p:sp>
        <p:nvSpPr>
          <p:cNvPr id="13" name="子房上位">
            <a:extLst>
              <a:ext uri="{FF2B5EF4-FFF2-40B4-BE49-F238E27FC236}">
                <a16:creationId xmlns:a16="http://schemas.microsoft.com/office/drawing/2014/main" id="{4ADE3D53-B2D2-E542-BF48-1CBF81D19399}"/>
              </a:ext>
            </a:extLst>
          </p:cNvPr>
          <p:cNvSpPr txBox="1"/>
          <p:nvPr/>
        </p:nvSpPr>
        <p:spPr>
          <a:xfrm>
            <a:off x="650239" y="6719146"/>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子房上位</a:t>
            </a:r>
          </a:p>
        </p:txBody>
      </p:sp>
      <p:sp>
        <p:nvSpPr>
          <p:cNvPr id="14" name="→草 本">
            <a:extLst>
              <a:ext uri="{FF2B5EF4-FFF2-40B4-BE49-F238E27FC236}">
                <a16:creationId xmlns:a16="http://schemas.microsoft.com/office/drawing/2014/main" id="{BE61F846-2968-FB4A-B61F-C6BCD9AFC4C9}"/>
              </a:ext>
            </a:extLst>
          </p:cNvPr>
          <p:cNvSpPr txBox="1"/>
          <p:nvPr/>
        </p:nvSpPr>
        <p:spPr>
          <a:xfrm>
            <a:off x="3034453" y="7586133"/>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→草　本</a:t>
            </a:r>
          </a:p>
        </p:txBody>
      </p:sp>
      <p:sp>
        <p:nvSpPr>
          <p:cNvPr id="15" name="木 本">
            <a:extLst>
              <a:ext uri="{FF2B5EF4-FFF2-40B4-BE49-F238E27FC236}">
                <a16:creationId xmlns:a16="http://schemas.microsoft.com/office/drawing/2014/main" id="{2D5BCA00-1BC0-FE4D-8B16-84380B29E9D3}"/>
              </a:ext>
            </a:extLst>
          </p:cNvPr>
          <p:cNvSpPr txBox="1"/>
          <p:nvPr/>
        </p:nvSpPr>
        <p:spPr>
          <a:xfrm>
            <a:off x="650239" y="7586133"/>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木　本</a:t>
            </a:r>
          </a:p>
        </p:txBody>
      </p:sp>
      <p:sp>
        <p:nvSpPr>
          <p:cNvPr id="16" name="→少数雄蕊">
            <a:extLst>
              <a:ext uri="{FF2B5EF4-FFF2-40B4-BE49-F238E27FC236}">
                <a16:creationId xmlns:a16="http://schemas.microsoft.com/office/drawing/2014/main" id="{7433CFE1-5610-544F-A1EC-8860402431E5}"/>
              </a:ext>
            </a:extLst>
          </p:cNvPr>
          <p:cNvSpPr txBox="1"/>
          <p:nvPr/>
        </p:nvSpPr>
        <p:spPr>
          <a:xfrm>
            <a:off x="3034453" y="8453119"/>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→少数雄蕊</a:t>
            </a:r>
          </a:p>
        </p:txBody>
      </p:sp>
      <p:sp>
        <p:nvSpPr>
          <p:cNvPr id="17" name="多数雄蕊">
            <a:extLst>
              <a:ext uri="{FF2B5EF4-FFF2-40B4-BE49-F238E27FC236}">
                <a16:creationId xmlns:a16="http://schemas.microsoft.com/office/drawing/2014/main" id="{CE4263E3-29D7-5F42-A914-3E0C5E021576}"/>
              </a:ext>
            </a:extLst>
          </p:cNvPr>
          <p:cNvSpPr txBox="1"/>
          <p:nvPr/>
        </p:nvSpPr>
        <p:spPr>
          <a:xfrm>
            <a:off x="650239" y="8453119"/>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多数雄蕊</a:t>
            </a:r>
          </a:p>
        </p:txBody>
      </p:sp>
      <p:sp>
        <p:nvSpPr>
          <p:cNvPr id="18" name="→多弁花">
            <a:extLst>
              <a:ext uri="{FF2B5EF4-FFF2-40B4-BE49-F238E27FC236}">
                <a16:creationId xmlns:a16="http://schemas.microsoft.com/office/drawing/2014/main" id="{BDBA19C3-CEDF-054C-A1B1-47050AF129C4}"/>
              </a:ext>
            </a:extLst>
          </p:cNvPr>
          <p:cNvSpPr txBox="1"/>
          <p:nvPr/>
        </p:nvSpPr>
        <p:spPr>
          <a:xfrm>
            <a:off x="8778240" y="5960533"/>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→多弁花</a:t>
            </a:r>
          </a:p>
        </p:txBody>
      </p:sp>
      <p:sp>
        <p:nvSpPr>
          <p:cNvPr id="19" name="無弁花">
            <a:extLst>
              <a:ext uri="{FF2B5EF4-FFF2-40B4-BE49-F238E27FC236}">
                <a16:creationId xmlns:a16="http://schemas.microsoft.com/office/drawing/2014/main" id="{AB8AFEEF-5A93-6542-BE47-264CB804E912}"/>
              </a:ext>
            </a:extLst>
          </p:cNvPr>
          <p:cNvSpPr txBox="1"/>
          <p:nvPr/>
        </p:nvSpPr>
        <p:spPr>
          <a:xfrm>
            <a:off x="6394026" y="5960533"/>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無弁花</a:t>
            </a:r>
          </a:p>
        </p:txBody>
      </p:sp>
      <p:sp>
        <p:nvSpPr>
          <p:cNvPr id="20" name="→合生心皮">
            <a:extLst>
              <a:ext uri="{FF2B5EF4-FFF2-40B4-BE49-F238E27FC236}">
                <a16:creationId xmlns:a16="http://schemas.microsoft.com/office/drawing/2014/main" id="{3659BC5D-1645-5F44-9F0A-3DF4C11594FE}"/>
              </a:ext>
            </a:extLst>
          </p:cNvPr>
          <p:cNvSpPr txBox="1"/>
          <p:nvPr/>
        </p:nvSpPr>
        <p:spPr>
          <a:xfrm>
            <a:off x="8778240" y="6719146"/>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→合生心皮</a:t>
            </a:r>
          </a:p>
        </p:txBody>
      </p:sp>
      <p:sp>
        <p:nvSpPr>
          <p:cNvPr id="21" name="離生心皮">
            <a:extLst>
              <a:ext uri="{FF2B5EF4-FFF2-40B4-BE49-F238E27FC236}">
                <a16:creationId xmlns:a16="http://schemas.microsoft.com/office/drawing/2014/main" id="{A354CB48-6E95-4D44-BDC5-19318F9FCD54}"/>
              </a:ext>
            </a:extLst>
          </p:cNvPr>
          <p:cNvSpPr txBox="1"/>
          <p:nvPr/>
        </p:nvSpPr>
        <p:spPr>
          <a:xfrm>
            <a:off x="6394026" y="6719146"/>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離生心皮</a:t>
            </a:r>
          </a:p>
        </p:txBody>
      </p:sp>
      <p:sp>
        <p:nvSpPr>
          <p:cNvPr id="22" name="→複 葉">
            <a:extLst>
              <a:ext uri="{FF2B5EF4-FFF2-40B4-BE49-F238E27FC236}">
                <a16:creationId xmlns:a16="http://schemas.microsoft.com/office/drawing/2014/main" id="{4674479B-F55A-B94A-950F-5A92EF16826B}"/>
              </a:ext>
            </a:extLst>
          </p:cNvPr>
          <p:cNvSpPr txBox="1"/>
          <p:nvPr/>
        </p:nvSpPr>
        <p:spPr>
          <a:xfrm>
            <a:off x="8778240" y="7586133"/>
            <a:ext cx="230519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→複　葉</a:t>
            </a:r>
          </a:p>
        </p:txBody>
      </p:sp>
      <p:sp>
        <p:nvSpPr>
          <p:cNvPr id="23" name="単 葉">
            <a:extLst>
              <a:ext uri="{FF2B5EF4-FFF2-40B4-BE49-F238E27FC236}">
                <a16:creationId xmlns:a16="http://schemas.microsoft.com/office/drawing/2014/main" id="{1270C743-7CAD-714F-B4AA-35639438A505}"/>
              </a:ext>
            </a:extLst>
          </p:cNvPr>
          <p:cNvSpPr txBox="1"/>
          <p:nvPr/>
        </p:nvSpPr>
        <p:spPr>
          <a:xfrm>
            <a:off x="6394026" y="7586133"/>
            <a:ext cx="179493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単　葉</a:t>
            </a:r>
          </a:p>
        </p:txBody>
      </p:sp>
      <p:sp>
        <p:nvSpPr>
          <p:cNvPr id="24" name="→左右相称花">
            <a:extLst>
              <a:ext uri="{FF2B5EF4-FFF2-40B4-BE49-F238E27FC236}">
                <a16:creationId xmlns:a16="http://schemas.microsoft.com/office/drawing/2014/main" id="{9B70B063-398D-0C45-80AB-508DEEA97A6E}"/>
              </a:ext>
            </a:extLst>
          </p:cNvPr>
          <p:cNvSpPr txBox="1"/>
          <p:nvPr/>
        </p:nvSpPr>
        <p:spPr>
          <a:xfrm>
            <a:off x="9320107" y="8453119"/>
            <a:ext cx="3325707"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3982">
                <a:solidFill>
                  <a:srgbClr val="000000"/>
                </a:solidFill>
                <a:effectLst>
                  <a:outerShdw blurRad="12700" dist="25400" dir="2700000" rotWithShape="0">
                    <a:srgbClr val="FFFFFF"/>
                  </a:outerShdw>
                </a:effectLst>
                <a:uFill>
                  <a:solidFill>
                    <a:srgbClr val="000000"/>
                  </a:solidFill>
                </a:uFill>
              </a:rPr>
              <a:t>→左右相称花</a:t>
            </a:r>
          </a:p>
        </p:txBody>
      </p:sp>
      <p:sp>
        <p:nvSpPr>
          <p:cNvPr id="25" name="放射相称花">
            <a:extLst>
              <a:ext uri="{FF2B5EF4-FFF2-40B4-BE49-F238E27FC236}">
                <a16:creationId xmlns:a16="http://schemas.microsoft.com/office/drawing/2014/main" id="{A2E1FFB8-FF3F-514D-B31E-A27B3389259A}"/>
              </a:ext>
            </a:extLst>
          </p:cNvPr>
          <p:cNvSpPr txBox="1"/>
          <p:nvPr/>
        </p:nvSpPr>
        <p:spPr>
          <a:xfrm>
            <a:off x="6394026" y="8453119"/>
            <a:ext cx="281545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放射相称花</a:t>
            </a:r>
          </a:p>
        </p:txBody>
      </p:sp>
      <p:sp>
        <p:nvSpPr>
          <p:cNvPr id="26" name="「Engler-Prantlは次の仮定で分類した">
            <a:extLst>
              <a:ext uri="{FF2B5EF4-FFF2-40B4-BE49-F238E27FC236}">
                <a16:creationId xmlns:a16="http://schemas.microsoft.com/office/drawing/2014/main" id="{22EEA4C9-D039-E244-A796-FCBBB815D4FD}"/>
              </a:ext>
            </a:extLst>
          </p:cNvPr>
          <p:cNvSpPr txBox="1"/>
          <p:nvPr/>
        </p:nvSpPr>
        <p:spPr>
          <a:xfrm>
            <a:off x="1791546" y="4002706"/>
            <a:ext cx="9421708" cy="100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lnSpc>
                <a:spcPct val="150000"/>
              </a:lnSpc>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effectLst>
                  <a:outerShdw blurRad="12700" dist="25400" dir="2700000" rotWithShape="0">
                    <a:srgbClr val="000000"/>
                  </a:outerShdw>
                </a:effectLst>
              </a:rPr>
              <a:t>「Engler-Prantlは次の</a:t>
            </a:r>
            <a:r>
              <a:rPr sz="3982">
                <a:solidFill>
                  <a:srgbClr val="FF0000"/>
                </a:solidFill>
                <a:effectLst>
                  <a:outerShdw blurRad="12700" dist="25400" dir="2700000" rotWithShape="0">
                    <a:srgbClr val="000000"/>
                  </a:outerShdw>
                </a:effectLst>
                <a:uFill>
                  <a:solidFill>
                    <a:srgbClr val="FF0000"/>
                  </a:solidFill>
                </a:uFill>
              </a:rPr>
              <a:t>仮定</a:t>
            </a:r>
            <a:r>
              <a:rPr sz="3982">
                <a:effectLst>
                  <a:outerShdw blurRad="12700" dist="25400" dir="2700000" rotWithShape="0">
                    <a:srgbClr val="000000"/>
                  </a:outerShdw>
                </a:effectLst>
              </a:rPr>
              <a:t>で分類した</a:t>
            </a:r>
          </a:p>
        </p:txBody>
      </p:sp>
    </p:spTree>
    <p:extLst>
      <p:ext uri="{BB962C8B-B14F-4D97-AF65-F5344CB8AC3E}">
        <p14:creationId xmlns:p14="http://schemas.microsoft.com/office/powerpoint/2010/main" val="38067409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7052725B-0F81-B04C-9BCF-A98EC40FB446}"/>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77500" lnSpcReduction="2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重要な生薬オウレン（黄連）</a:t>
            </a:r>
            <a:endParaRPr lang="en-US" altLang="ja-JP" dirty="0"/>
          </a:p>
        </p:txBody>
      </p:sp>
      <p:sp>
        <p:nvSpPr>
          <p:cNvPr id="3" name="★オウレンを配合する漢方処方">
            <a:extLst>
              <a:ext uri="{FF2B5EF4-FFF2-40B4-BE49-F238E27FC236}">
                <a16:creationId xmlns:a16="http://schemas.microsoft.com/office/drawing/2014/main" id="{F595DE8B-8BF7-E54F-81D7-BBDCEE692998}"/>
              </a:ext>
            </a:extLst>
          </p:cNvPr>
          <p:cNvSpPr txBox="1"/>
          <p:nvPr/>
        </p:nvSpPr>
        <p:spPr>
          <a:xfrm>
            <a:off x="1408853" y="3142826"/>
            <a:ext cx="9753601"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4551">
                <a:effectLst>
                  <a:outerShdw blurRad="12700" dist="25400" dir="2700000" rotWithShape="0">
                    <a:srgbClr val="000000"/>
                  </a:outerShdw>
                </a:effectLst>
              </a:rPr>
              <a:t>★</a:t>
            </a:r>
            <a:r>
              <a:rPr sz="4551" u="sng">
                <a:solidFill>
                  <a:srgbClr val="FF0000"/>
                </a:solidFill>
                <a:effectLst>
                  <a:outerShdw blurRad="12700" dist="25400" dir="2700000" rotWithShape="0">
                    <a:srgbClr val="000000"/>
                  </a:outerShdw>
                </a:effectLst>
                <a:uFill>
                  <a:solidFill>
                    <a:srgbClr val="FF0000"/>
                  </a:solidFill>
                </a:uFill>
              </a:rPr>
              <a:t>オウレン</a:t>
            </a:r>
            <a:r>
              <a:rPr sz="4551">
                <a:effectLst>
                  <a:outerShdw blurRad="12700" dist="25400" dir="2700000" rotWithShape="0">
                    <a:srgbClr val="000000"/>
                  </a:outerShdw>
                </a:effectLst>
              </a:rPr>
              <a:t>を配合する漢方処方</a:t>
            </a:r>
          </a:p>
        </p:txBody>
      </p:sp>
      <p:sp>
        <p:nvSpPr>
          <p:cNvPr id="4" name="精神不安、健胃消化">
            <a:extLst>
              <a:ext uri="{FF2B5EF4-FFF2-40B4-BE49-F238E27FC236}">
                <a16:creationId xmlns:a16="http://schemas.microsoft.com/office/drawing/2014/main" id="{A3B71CCB-5A8E-5940-91D9-16BA7D5B42D2}"/>
              </a:ext>
            </a:extLst>
          </p:cNvPr>
          <p:cNvSpPr txBox="1"/>
          <p:nvPr/>
        </p:nvSpPr>
        <p:spPr>
          <a:xfrm>
            <a:off x="7586133" y="4985173"/>
            <a:ext cx="4163343"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28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精神不安、健胃消化</a:t>
            </a:r>
          </a:p>
        </p:txBody>
      </p:sp>
      <p:sp>
        <p:nvSpPr>
          <p:cNvPr id="5" name="黄連解毒湯">
            <a:extLst>
              <a:ext uri="{FF2B5EF4-FFF2-40B4-BE49-F238E27FC236}">
                <a16:creationId xmlns:a16="http://schemas.microsoft.com/office/drawing/2014/main" id="{42468472-9706-C248-A220-B09031BBE6E0}"/>
              </a:ext>
            </a:extLst>
          </p:cNvPr>
          <p:cNvSpPr txBox="1"/>
          <p:nvPr/>
        </p:nvSpPr>
        <p:spPr>
          <a:xfrm>
            <a:off x="3793066" y="4876800"/>
            <a:ext cx="2794283"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黄連解毒湯</a:t>
            </a:r>
          </a:p>
        </p:txBody>
      </p:sp>
      <p:sp>
        <p:nvSpPr>
          <p:cNvPr id="6" name="黄連湯">
            <a:extLst>
              <a:ext uri="{FF2B5EF4-FFF2-40B4-BE49-F238E27FC236}">
                <a16:creationId xmlns:a16="http://schemas.microsoft.com/office/drawing/2014/main" id="{CD801142-7CA0-A24E-BBAC-83C8FF08AE62}"/>
              </a:ext>
            </a:extLst>
          </p:cNvPr>
          <p:cNvSpPr txBox="1"/>
          <p:nvPr/>
        </p:nvSpPr>
        <p:spPr>
          <a:xfrm>
            <a:off x="3793066" y="5743786"/>
            <a:ext cx="1782799"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黄連湯</a:t>
            </a:r>
          </a:p>
        </p:txBody>
      </p:sp>
      <p:sp>
        <p:nvSpPr>
          <p:cNvPr id="7" name="鎮痛鎮痙、健胃消化">
            <a:extLst>
              <a:ext uri="{FF2B5EF4-FFF2-40B4-BE49-F238E27FC236}">
                <a16:creationId xmlns:a16="http://schemas.microsoft.com/office/drawing/2014/main" id="{A893DB82-F849-E04C-9AD7-55B46047842E}"/>
              </a:ext>
            </a:extLst>
          </p:cNvPr>
          <p:cNvSpPr txBox="1"/>
          <p:nvPr/>
        </p:nvSpPr>
        <p:spPr>
          <a:xfrm>
            <a:off x="7586133" y="5743786"/>
            <a:ext cx="4163343"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800">
                <a:solidFill>
                  <a:srgbClr val="FFFFFF"/>
                </a:solidFill>
                <a:uFill>
                  <a:solidFill>
                    <a:srgbClr val="FFFFFF"/>
                  </a:solidFill>
                </a:uFill>
                <a:latin typeface="ヒラギノ明朝 ProN W6"/>
                <a:ea typeface="ヒラギノ明朝 ProN W6"/>
                <a:cs typeface="ヒラギノ明朝 ProN W6"/>
                <a:sym typeface="ヒラギノ明朝 ProN W6"/>
              </a:defRPr>
            </a:pPr>
            <a:r>
              <a:rPr>
                <a:solidFill>
                  <a:srgbClr val="000000"/>
                </a:solidFill>
                <a:effectLst>
                  <a:outerShdw blurRad="12700" dist="25400" dir="2700000" rotWithShape="0">
                    <a:srgbClr val="FFFFFF"/>
                  </a:outerShdw>
                </a:effectLst>
                <a:uFill>
                  <a:solidFill>
                    <a:srgbClr val="000000"/>
                  </a:solidFill>
                </a:uFill>
              </a:rPr>
              <a:t>鎮痛鎮痙、</a:t>
            </a:r>
            <a:r>
              <a:rPr>
                <a:solidFill>
                  <a:srgbClr val="FFFF00"/>
                </a:solidFill>
                <a:effectLst>
                  <a:outerShdw blurRad="12700" dist="25400" dir="2700000" rotWithShape="0">
                    <a:srgbClr val="000000"/>
                  </a:outerShdw>
                </a:effectLst>
                <a:uFill>
                  <a:solidFill>
                    <a:srgbClr val="FFFF00"/>
                  </a:solidFill>
                </a:uFill>
              </a:rPr>
              <a:t>健胃消化</a:t>
            </a:r>
          </a:p>
        </p:txBody>
      </p:sp>
      <p:sp>
        <p:nvSpPr>
          <p:cNvPr id="8" name="三黄瀉心湯">
            <a:extLst>
              <a:ext uri="{FF2B5EF4-FFF2-40B4-BE49-F238E27FC236}">
                <a16:creationId xmlns:a16="http://schemas.microsoft.com/office/drawing/2014/main" id="{ADE6B8AE-4E2E-5D4E-8B1A-67FA096DC83B}"/>
              </a:ext>
            </a:extLst>
          </p:cNvPr>
          <p:cNvSpPr txBox="1"/>
          <p:nvPr/>
        </p:nvSpPr>
        <p:spPr>
          <a:xfrm>
            <a:off x="3793066" y="6610773"/>
            <a:ext cx="2794283" cy="738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三黄瀉心湯</a:t>
            </a:r>
          </a:p>
        </p:txBody>
      </p:sp>
      <p:sp>
        <p:nvSpPr>
          <p:cNvPr id="9" name="精神不安、瀉下、高血圧">
            <a:extLst>
              <a:ext uri="{FF2B5EF4-FFF2-40B4-BE49-F238E27FC236}">
                <a16:creationId xmlns:a16="http://schemas.microsoft.com/office/drawing/2014/main" id="{8C6A1DA3-A1AA-9E48-B3D9-10220B2E9E2B}"/>
              </a:ext>
            </a:extLst>
          </p:cNvPr>
          <p:cNvSpPr txBox="1"/>
          <p:nvPr/>
        </p:nvSpPr>
        <p:spPr>
          <a:xfrm>
            <a:off x="7586133" y="6719146"/>
            <a:ext cx="5030330"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800">
                <a:solidFill>
                  <a:srgbClr val="FFFFFF"/>
                </a:solidFill>
                <a:uFill>
                  <a:solidFill>
                    <a:srgbClr val="FFFFFF"/>
                  </a:solidFill>
                </a:uFill>
                <a:latin typeface="ヒラギノ明朝 ProN W6"/>
                <a:ea typeface="ヒラギノ明朝 ProN W6"/>
                <a:cs typeface="ヒラギノ明朝 ProN W6"/>
                <a:sym typeface="ヒラギノ明朝 ProN W6"/>
              </a:defRPr>
            </a:pPr>
            <a:r>
              <a:rPr>
                <a:solidFill>
                  <a:srgbClr val="FFFF00"/>
                </a:solidFill>
                <a:effectLst>
                  <a:outerShdw blurRad="12700" dist="25400" dir="2700000" rotWithShape="0">
                    <a:srgbClr val="000000"/>
                  </a:outerShdw>
                </a:effectLst>
                <a:uFill>
                  <a:solidFill>
                    <a:srgbClr val="FFFF00"/>
                  </a:solidFill>
                </a:uFill>
              </a:rPr>
              <a:t>精神不安、瀉下</a:t>
            </a:r>
            <a:r>
              <a:rPr>
                <a:solidFill>
                  <a:srgbClr val="000000"/>
                </a:solidFill>
                <a:effectLst>
                  <a:outerShdw blurRad="12700" dist="25400" dir="2700000" rotWithShape="0">
                    <a:srgbClr val="FFFFFF"/>
                  </a:outerShdw>
                </a:effectLst>
                <a:uFill>
                  <a:solidFill>
                    <a:srgbClr val="000000"/>
                  </a:solidFill>
                </a:uFill>
              </a:rPr>
              <a:t>、高血圧</a:t>
            </a:r>
          </a:p>
        </p:txBody>
      </p:sp>
      <p:sp>
        <p:nvSpPr>
          <p:cNvPr id="10" name="葛根黄連黄芩湯">
            <a:extLst>
              <a:ext uri="{FF2B5EF4-FFF2-40B4-BE49-F238E27FC236}">
                <a16:creationId xmlns:a16="http://schemas.microsoft.com/office/drawing/2014/main" id="{71808C5B-4B63-674F-A7B7-302948A7BF11}"/>
              </a:ext>
            </a:extLst>
          </p:cNvPr>
          <p:cNvSpPr txBox="1"/>
          <p:nvPr/>
        </p:nvSpPr>
        <p:spPr>
          <a:xfrm>
            <a:off x="3793066" y="7586133"/>
            <a:ext cx="3805768" cy="73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葛根黄連黄芩湯</a:t>
            </a:r>
          </a:p>
        </p:txBody>
      </p:sp>
      <p:sp>
        <p:nvSpPr>
          <p:cNvPr id="11" name="解熱鎮痛消炎、止瀉整腸">
            <a:extLst>
              <a:ext uri="{FF2B5EF4-FFF2-40B4-BE49-F238E27FC236}">
                <a16:creationId xmlns:a16="http://schemas.microsoft.com/office/drawing/2014/main" id="{53953A7C-530E-5A44-803D-268EEBF8C37F}"/>
              </a:ext>
            </a:extLst>
          </p:cNvPr>
          <p:cNvSpPr txBox="1"/>
          <p:nvPr/>
        </p:nvSpPr>
        <p:spPr>
          <a:xfrm>
            <a:off x="7586133" y="7694507"/>
            <a:ext cx="5030330"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800">
                <a:solidFill>
                  <a:srgbClr val="FFFFFF"/>
                </a:solidFill>
                <a:uFill>
                  <a:solidFill>
                    <a:srgbClr val="FFFFFF"/>
                  </a:solidFill>
                </a:uFill>
                <a:latin typeface="ヒラギノ明朝 ProN W6"/>
                <a:ea typeface="ヒラギノ明朝 ProN W6"/>
                <a:cs typeface="ヒラギノ明朝 ProN W6"/>
                <a:sym typeface="ヒラギノ明朝 ProN W6"/>
              </a:defRPr>
            </a:pPr>
            <a:r>
              <a:rPr>
                <a:solidFill>
                  <a:srgbClr val="000000"/>
                </a:solidFill>
                <a:effectLst>
                  <a:outerShdw blurRad="12700" dist="25400" dir="2700000" rotWithShape="0">
                    <a:srgbClr val="FFFFFF"/>
                  </a:outerShdw>
                </a:effectLst>
                <a:uFill>
                  <a:solidFill>
                    <a:srgbClr val="000000"/>
                  </a:solidFill>
                </a:uFill>
              </a:rPr>
              <a:t>解熱鎮痛消炎、</a:t>
            </a:r>
            <a:r>
              <a:rPr>
                <a:solidFill>
                  <a:srgbClr val="FFFF00"/>
                </a:solidFill>
                <a:effectLst>
                  <a:outerShdw blurRad="12700" dist="25400" dir="2700000" rotWithShape="0">
                    <a:srgbClr val="000000"/>
                  </a:outerShdw>
                </a:effectLst>
                <a:uFill>
                  <a:solidFill>
                    <a:srgbClr val="FFFF00"/>
                  </a:solidFill>
                </a:uFill>
              </a:rPr>
              <a:t>止瀉整腸</a:t>
            </a:r>
          </a:p>
        </p:txBody>
      </p:sp>
      <p:sp>
        <p:nvSpPr>
          <p:cNvPr id="12" name="Coptis japonica, C. chinensisなどの根茎">
            <a:extLst>
              <a:ext uri="{FF2B5EF4-FFF2-40B4-BE49-F238E27FC236}">
                <a16:creationId xmlns:a16="http://schemas.microsoft.com/office/drawing/2014/main" id="{B12982EC-FEFA-B04B-B7F9-81C7355DF7EB}"/>
              </a:ext>
            </a:extLst>
          </p:cNvPr>
          <p:cNvSpPr txBox="1"/>
          <p:nvPr/>
        </p:nvSpPr>
        <p:spPr>
          <a:xfrm>
            <a:off x="2059093" y="1950719"/>
            <a:ext cx="907626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3982" b="1" i="1" dirty="0" err="1">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rPr>
              <a:t>Coptis</a:t>
            </a:r>
            <a:r>
              <a:rPr sz="3982" b="1" i="1" dirty="0">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rPr>
              <a:t> japonica</a:t>
            </a:r>
            <a:r>
              <a:rPr sz="3982" i="1" dirty="0">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rPr>
              <a:t>, </a:t>
            </a:r>
            <a:r>
              <a:rPr sz="3982" b="1" i="1" dirty="0">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rPr>
              <a:t>C. </a:t>
            </a:r>
            <a:r>
              <a:rPr sz="3982" b="1" i="1" dirty="0" err="1">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rPr>
              <a:t>chinensis</a:t>
            </a:r>
            <a:r>
              <a:rPr sz="3982" dirty="0" err="1">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rPr>
              <a:t>などの根茎</a:t>
            </a:r>
            <a:endParaRPr sz="3982" dirty="0">
              <a:solidFill>
                <a:srgbClr val="800000"/>
              </a:solidFill>
              <a:effectLst>
                <a:outerShdw blurRad="12700" dist="25400" dir="2700000" rotWithShape="0">
                  <a:srgbClr val="000000"/>
                </a:outerShdw>
              </a:effectLst>
              <a:uFill>
                <a:solidFill>
                  <a:srgbClr val="800000"/>
                </a:solidFill>
              </a:uFill>
              <a:latin typeface="ヒラギノ明朝 ProN W3"/>
              <a:ea typeface="ヒラギノ明朝 ProN W3"/>
              <a:cs typeface="ヒラギノ明朝 ProN W3"/>
              <a:sym typeface="ヒラギノ明朝 ProN W3"/>
            </a:endParaRPr>
          </a:p>
        </p:txBody>
      </p:sp>
      <p:pic>
        <p:nvPicPr>
          <p:cNvPr id="13" name="image.png" descr="image.png">
            <a:extLst>
              <a:ext uri="{FF2B5EF4-FFF2-40B4-BE49-F238E27FC236}">
                <a16:creationId xmlns:a16="http://schemas.microsoft.com/office/drawing/2014/main" id="{AEE9C766-1FEF-F647-8083-F4438C396969}"/>
              </a:ext>
            </a:extLst>
          </p:cNvPr>
          <p:cNvPicPr>
            <a:picLocks noChangeAspect="1"/>
          </p:cNvPicPr>
          <p:nvPr/>
        </p:nvPicPr>
        <p:blipFill>
          <a:blip r:embed="rId3"/>
          <a:stretch>
            <a:fillRect/>
          </a:stretch>
        </p:blipFill>
        <p:spPr>
          <a:xfrm>
            <a:off x="325119" y="4876800"/>
            <a:ext cx="3467948" cy="3467947"/>
          </a:xfrm>
          <a:prstGeom prst="rect">
            <a:avLst/>
          </a:prstGeom>
          <a:ln w="12700">
            <a:miter lim="400000"/>
          </a:ln>
        </p:spPr>
      </p:pic>
    </p:spTree>
    <p:extLst>
      <p:ext uri="{BB962C8B-B14F-4D97-AF65-F5344CB8AC3E}">
        <p14:creationId xmlns:p14="http://schemas.microsoft.com/office/powerpoint/2010/main" val="23703301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植物形態留事項(3)">
            <a:extLst>
              <a:ext uri="{FF2B5EF4-FFF2-40B4-BE49-F238E27FC236}">
                <a16:creationId xmlns:a16="http://schemas.microsoft.com/office/drawing/2014/main" id="{BBB8F5D6-013F-AF4D-A849-4E82BEC36095}"/>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85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オウレン属の系統について</a:t>
            </a:r>
            <a:endParaRPr lang="en-US" altLang="ja-JP" dirty="0"/>
          </a:p>
        </p:txBody>
      </p:sp>
      <p:sp>
        <p:nvSpPr>
          <p:cNvPr id="3" name="C. japonica">
            <a:extLst>
              <a:ext uri="{FF2B5EF4-FFF2-40B4-BE49-F238E27FC236}">
                <a16:creationId xmlns:a16="http://schemas.microsoft.com/office/drawing/2014/main" id="{04408DB2-2506-2F42-AD96-418F87FA2397}"/>
              </a:ext>
            </a:extLst>
          </p:cNvPr>
          <p:cNvSpPr txBox="1"/>
          <p:nvPr/>
        </p:nvSpPr>
        <p:spPr>
          <a:xfrm>
            <a:off x="1150990" y="8778240"/>
            <a:ext cx="2646116" cy="65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b="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defRPr>
            </a:lvl1pPr>
          </a:lstStyle>
          <a:p>
            <a:pPr>
              <a:defRPr>
                <a:solidFill>
                  <a:srgbClr val="FFFFFF"/>
                </a:solidFill>
                <a:effectLst/>
                <a:uFill>
                  <a:solidFill>
                    <a:srgbClr val="FFFFFF"/>
                  </a:solidFill>
                </a:uFill>
              </a:defRPr>
            </a:pPr>
            <a:r>
              <a:rPr>
                <a:solidFill>
                  <a:srgbClr val="FF0000"/>
                </a:solidFill>
                <a:effectLst>
                  <a:outerShdw blurRad="12700" dist="25400" dir="2700000" rotWithShape="0">
                    <a:srgbClr val="000000"/>
                  </a:outerShdw>
                </a:effectLst>
                <a:uFill>
                  <a:solidFill>
                    <a:srgbClr val="FF0000"/>
                  </a:solidFill>
                </a:uFill>
              </a:rPr>
              <a:t>C. japonica</a:t>
            </a:r>
          </a:p>
        </p:txBody>
      </p:sp>
      <p:sp>
        <p:nvSpPr>
          <p:cNvPr id="4" name="C. quinquefolia">
            <a:extLst>
              <a:ext uri="{FF2B5EF4-FFF2-40B4-BE49-F238E27FC236}">
                <a16:creationId xmlns:a16="http://schemas.microsoft.com/office/drawing/2014/main" id="{0C774000-6765-7A4A-AD62-D1A5522B6E1A}"/>
              </a:ext>
            </a:extLst>
          </p:cNvPr>
          <p:cNvSpPr txBox="1"/>
          <p:nvPr/>
        </p:nvSpPr>
        <p:spPr>
          <a:xfrm>
            <a:off x="5418666" y="8778240"/>
            <a:ext cx="3420534" cy="65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b="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defRPr>
            </a:lvl1pPr>
          </a:lstStyle>
          <a:p>
            <a:pPr>
              <a:defRPr>
                <a:solidFill>
                  <a:srgbClr val="FFFFFF"/>
                </a:solidFill>
                <a:effectLst/>
                <a:uFill>
                  <a:solidFill>
                    <a:srgbClr val="FFFFFF"/>
                  </a:solidFill>
                </a:uFill>
              </a:defRPr>
            </a:pPr>
            <a:r>
              <a:rPr>
                <a:solidFill>
                  <a:srgbClr val="FF0000"/>
                </a:solidFill>
                <a:effectLst>
                  <a:outerShdw blurRad="12700" dist="25400" dir="2700000" rotWithShape="0">
                    <a:srgbClr val="000000"/>
                  </a:outerShdw>
                </a:effectLst>
                <a:uFill>
                  <a:solidFill>
                    <a:srgbClr val="FF0000"/>
                  </a:solidFill>
                </a:uFill>
              </a:rPr>
              <a:t>C. quinquefolia</a:t>
            </a:r>
          </a:p>
        </p:txBody>
      </p:sp>
      <p:sp>
        <p:nvSpPr>
          <p:cNvPr id="5" name="C. trifolia">
            <a:extLst>
              <a:ext uri="{FF2B5EF4-FFF2-40B4-BE49-F238E27FC236}">
                <a16:creationId xmlns:a16="http://schemas.microsoft.com/office/drawing/2014/main" id="{F91FBA43-0073-3940-B5D0-EA7B9465B533}"/>
              </a:ext>
            </a:extLst>
          </p:cNvPr>
          <p:cNvSpPr txBox="1"/>
          <p:nvPr/>
        </p:nvSpPr>
        <p:spPr>
          <a:xfrm>
            <a:off x="9753599" y="8778240"/>
            <a:ext cx="2311401" cy="658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b="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defRPr>
            </a:lvl1pPr>
          </a:lstStyle>
          <a:p>
            <a:pPr>
              <a:defRPr>
                <a:solidFill>
                  <a:srgbClr val="FFFFFF"/>
                </a:solidFill>
                <a:effectLst/>
                <a:uFill>
                  <a:solidFill>
                    <a:srgbClr val="FFFFFF"/>
                  </a:solidFill>
                </a:uFill>
              </a:defRPr>
            </a:pPr>
            <a:r>
              <a:rPr>
                <a:solidFill>
                  <a:srgbClr val="FF0000"/>
                </a:solidFill>
                <a:effectLst>
                  <a:outerShdw blurRad="12700" dist="25400" dir="2700000" rotWithShape="0">
                    <a:srgbClr val="000000"/>
                  </a:outerShdw>
                </a:effectLst>
                <a:uFill>
                  <a:solidFill>
                    <a:srgbClr val="FF0000"/>
                  </a:solidFill>
                </a:uFill>
              </a:rPr>
              <a:t>C. trifolia</a:t>
            </a:r>
          </a:p>
        </p:txBody>
      </p:sp>
      <p:sp>
        <p:nvSpPr>
          <p:cNvPr id="6" name="オウレン節">
            <a:extLst>
              <a:ext uri="{FF2B5EF4-FFF2-40B4-BE49-F238E27FC236}">
                <a16:creationId xmlns:a16="http://schemas.microsoft.com/office/drawing/2014/main" id="{036EA238-43CB-FA4E-8F87-AFAD7E4DBF98}"/>
              </a:ext>
            </a:extLst>
          </p:cNvPr>
          <p:cNvSpPr txBox="1"/>
          <p:nvPr/>
        </p:nvSpPr>
        <p:spPr>
          <a:xfrm>
            <a:off x="650239" y="2384213"/>
            <a:ext cx="253328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dirty="0" err="1">
                <a:solidFill>
                  <a:srgbClr val="800000"/>
                </a:solidFill>
                <a:effectLst>
                  <a:outerShdw blurRad="12700" dist="25400" dir="2700000" rotWithShape="0">
                    <a:srgbClr val="000000"/>
                  </a:outerShdw>
                </a:effectLst>
                <a:uFill>
                  <a:solidFill>
                    <a:srgbClr val="800000"/>
                  </a:solidFill>
                </a:uFill>
              </a:rPr>
              <a:t>オウレン節</a:t>
            </a:r>
            <a:endParaRPr dirty="0">
              <a:solidFill>
                <a:srgbClr val="800000"/>
              </a:solidFill>
              <a:effectLst>
                <a:outerShdw blurRad="12700" dist="25400" dir="2700000" rotWithShape="0">
                  <a:srgbClr val="000000"/>
                </a:outerShdw>
              </a:effectLst>
              <a:uFill>
                <a:solidFill>
                  <a:srgbClr val="800000"/>
                </a:solidFill>
              </a:uFill>
            </a:endParaRPr>
          </a:p>
        </p:txBody>
      </p:sp>
      <p:sp>
        <p:nvSpPr>
          <p:cNvPr id="7" name="バイカオウレン節">
            <a:extLst>
              <a:ext uri="{FF2B5EF4-FFF2-40B4-BE49-F238E27FC236}">
                <a16:creationId xmlns:a16="http://schemas.microsoft.com/office/drawing/2014/main" id="{31B83DF8-4339-AB40-8507-24731D27194F}"/>
              </a:ext>
            </a:extLst>
          </p:cNvPr>
          <p:cNvSpPr txBox="1"/>
          <p:nvPr/>
        </p:nvSpPr>
        <p:spPr>
          <a:xfrm>
            <a:off x="4540814" y="2384212"/>
            <a:ext cx="3904884" cy="650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800000"/>
                </a:solidFill>
                <a:effectLst>
                  <a:outerShdw blurRad="12700" dist="25400" dir="2700000" rotWithShape="0">
                    <a:srgbClr val="000000"/>
                  </a:outerShdw>
                </a:effectLst>
                <a:uFill>
                  <a:solidFill>
                    <a:srgbClr val="800000"/>
                  </a:solidFill>
                </a:uFill>
              </a:rPr>
              <a:t>バイカオウレン節</a:t>
            </a:r>
          </a:p>
        </p:txBody>
      </p:sp>
      <p:sp>
        <p:nvSpPr>
          <p:cNvPr id="8" name="ミツバオウレン節">
            <a:extLst>
              <a:ext uri="{FF2B5EF4-FFF2-40B4-BE49-F238E27FC236}">
                <a16:creationId xmlns:a16="http://schemas.microsoft.com/office/drawing/2014/main" id="{3A3C1CB3-39C3-A548-A109-CCAC49E0485F}"/>
              </a:ext>
            </a:extLst>
          </p:cNvPr>
          <p:cNvSpPr txBox="1"/>
          <p:nvPr/>
        </p:nvSpPr>
        <p:spPr>
          <a:xfrm>
            <a:off x="8665826" y="2384212"/>
            <a:ext cx="3877452" cy="650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800000"/>
                </a:solidFill>
                <a:effectLst>
                  <a:outerShdw blurRad="12700" dist="25400" dir="2700000" rotWithShape="0">
                    <a:srgbClr val="000000"/>
                  </a:outerShdw>
                </a:effectLst>
                <a:uFill>
                  <a:solidFill>
                    <a:srgbClr val="800000"/>
                  </a:solidFill>
                </a:uFill>
              </a:rPr>
              <a:t>ミツバオウレン節</a:t>
            </a:r>
          </a:p>
        </p:txBody>
      </p:sp>
      <p:pic>
        <p:nvPicPr>
          <p:cNvPr id="9" name="C_japonica.png" descr="C_japonica.png">
            <a:extLst>
              <a:ext uri="{FF2B5EF4-FFF2-40B4-BE49-F238E27FC236}">
                <a16:creationId xmlns:a16="http://schemas.microsoft.com/office/drawing/2014/main" id="{9A8CF962-219B-674B-BB7E-0DD81D089847}"/>
              </a:ext>
            </a:extLst>
          </p:cNvPr>
          <p:cNvPicPr>
            <a:picLocks noChangeAspect="1"/>
          </p:cNvPicPr>
          <p:nvPr/>
        </p:nvPicPr>
        <p:blipFill>
          <a:blip r:embed="rId3"/>
          <a:stretch>
            <a:fillRect/>
          </a:stretch>
        </p:blipFill>
        <p:spPr>
          <a:xfrm>
            <a:off x="325119" y="3142826"/>
            <a:ext cx="4009815" cy="5565424"/>
          </a:xfrm>
          <a:prstGeom prst="rect">
            <a:avLst/>
          </a:prstGeom>
          <a:ln w="19050">
            <a:solidFill>
              <a:srgbClr val="800000"/>
            </a:solidFill>
          </a:ln>
        </p:spPr>
      </p:pic>
      <p:pic>
        <p:nvPicPr>
          <p:cNvPr id="10" name="バイカオウレン＆ミツバオウレン.png" descr="バイカオウレン＆ミツバオウレン.png">
            <a:extLst>
              <a:ext uri="{FF2B5EF4-FFF2-40B4-BE49-F238E27FC236}">
                <a16:creationId xmlns:a16="http://schemas.microsoft.com/office/drawing/2014/main" id="{BC7D0F18-0F4C-D145-BF96-9E9FE350A771}"/>
              </a:ext>
            </a:extLst>
          </p:cNvPr>
          <p:cNvPicPr>
            <a:picLocks noChangeAspect="1"/>
          </p:cNvPicPr>
          <p:nvPr/>
        </p:nvPicPr>
        <p:blipFill>
          <a:blip r:embed="rId4"/>
          <a:stretch>
            <a:fillRect/>
          </a:stretch>
        </p:blipFill>
        <p:spPr>
          <a:xfrm>
            <a:off x="4985173" y="3251200"/>
            <a:ext cx="7667415" cy="5418667"/>
          </a:xfrm>
          <a:prstGeom prst="rect">
            <a:avLst/>
          </a:prstGeom>
          <a:ln w="19050">
            <a:solidFill>
              <a:srgbClr val="800000"/>
            </a:solidFill>
          </a:ln>
        </p:spPr>
      </p:pic>
    </p:spTree>
    <p:extLst>
      <p:ext uri="{BB962C8B-B14F-4D97-AF65-F5344CB8AC3E}">
        <p14:creationId xmlns:p14="http://schemas.microsoft.com/office/powerpoint/2010/main" val="34602742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系統分類学">
            <a:extLst>
              <a:ext uri="{FF2B5EF4-FFF2-40B4-BE49-F238E27FC236}">
                <a16:creationId xmlns:a16="http://schemas.microsoft.com/office/drawing/2014/main" id="{FA3C7E47-54F7-DF4D-8C48-04CE1DC7BE85}"/>
              </a:ext>
            </a:extLst>
          </p:cNvPr>
          <p:cNvSpPr txBox="1"/>
          <p:nvPr/>
        </p:nvSpPr>
        <p:spPr>
          <a:xfrm>
            <a:off x="0" y="0"/>
            <a:ext cx="2428361"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オウレン</a:t>
            </a:r>
            <a:endParaRPr sz="4000" dirty="0">
              <a:solidFill>
                <a:srgbClr val="FF0000"/>
              </a:solidFill>
              <a:effectLst>
                <a:outerShdw blurRad="12700" dist="25400" dir="2700000" rotWithShape="0">
                  <a:srgbClr val="000000"/>
                </a:outerShdw>
              </a:effectLst>
              <a:uFill>
                <a:solidFill>
                  <a:srgbClr val="FF0000"/>
                </a:solidFill>
              </a:uFill>
            </a:endParaRPr>
          </a:p>
        </p:txBody>
      </p:sp>
      <p:pic>
        <p:nvPicPr>
          <p:cNvPr id="3" name="image-1.png" descr="image-1.png">
            <a:extLst>
              <a:ext uri="{FF2B5EF4-FFF2-40B4-BE49-F238E27FC236}">
                <a16:creationId xmlns:a16="http://schemas.microsoft.com/office/drawing/2014/main" id="{C1E02B32-DAB0-4646-83CA-D94B46BC29EC}"/>
              </a:ext>
            </a:extLst>
          </p:cNvPr>
          <p:cNvPicPr>
            <a:picLocks noChangeAspect="1"/>
          </p:cNvPicPr>
          <p:nvPr/>
        </p:nvPicPr>
        <p:blipFill>
          <a:blip r:embed="rId3"/>
          <a:stretch>
            <a:fillRect/>
          </a:stretch>
        </p:blipFill>
        <p:spPr>
          <a:xfrm>
            <a:off x="325119" y="2384213"/>
            <a:ext cx="6068908" cy="4851965"/>
          </a:xfrm>
          <a:prstGeom prst="rect">
            <a:avLst/>
          </a:prstGeom>
          <a:ln w="12700">
            <a:miter lim="400000"/>
          </a:ln>
        </p:spPr>
      </p:pic>
      <p:pic>
        <p:nvPicPr>
          <p:cNvPr id="4" name="image-2.png" descr="image-2.png">
            <a:extLst>
              <a:ext uri="{FF2B5EF4-FFF2-40B4-BE49-F238E27FC236}">
                <a16:creationId xmlns:a16="http://schemas.microsoft.com/office/drawing/2014/main" id="{9D5A12FF-9F40-134C-BF96-7331C5BD7238}"/>
              </a:ext>
            </a:extLst>
          </p:cNvPr>
          <p:cNvPicPr>
            <a:picLocks noChangeAspect="1"/>
          </p:cNvPicPr>
          <p:nvPr/>
        </p:nvPicPr>
        <p:blipFill>
          <a:blip r:embed="rId4"/>
          <a:stretch>
            <a:fillRect/>
          </a:stretch>
        </p:blipFill>
        <p:spPr>
          <a:xfrm>
            <a:off x="6610773" y="2384213"/>
            <a:ext cx="6068907" cy="4851965"/>
          </a:xfrm>
          <a:prstGeom prst="rect">
            <a:avLst/>
          </a:prstGeom>
          <a:ln w="12700">
            <a:miter lim="400000"/>
          </a:ln>
        </p:spPr>
      </p:pic>
      <p:sp>
        <p:nvSpPr>
          <p:cNvPr id="5" name="↑…">
            <a:extLst>
              <a:ext uri="{FF2B5EF4-FFF2-40B4-BE49-F238E27FC236}">
                <a16:creationId xmlns:a16="http://schemas.microsoft.com/office/drawing/2014/main" id="{C5E90DBA-6231-B844-BFDB-7944412F2C65}"/>
              </a:ext>
            </a:extLst>
          </p:cNvPr>
          <p:cNvSpPr txBox="1"/>
          <p:nvPr/>
        </p:nvSpPr>
        <p:spPr>
          <a:xfrm>
            <a:off x="6935893" y="5310293"/>
            <a:ext cx="1810739" cy="165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t>↑</a:t>
            </a:r>
          </a:p>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t>がく</a:t>
            </a:r>
          </a:p>
        </p:txBody>
      </p:sp>
      <p:sp>
        <p:nvSpPr>
          <p:cNvPr id="6" name="花 弁…">
            <a:extLst>
              <a:ext uri="{FF2B5EF4-FFF2-40B4-BE49-F238E27FC236}">
                <a16:creationId xmlns:a16="http://schemas.microsoft.com/office/drawing/2014/main" id="{8B4D2DB9-AF0C-A24A-AE03-5581919FA9AE}"/>
              </a:ext>
            </a:extLst>
          </p:cNvPr>
          <p:cNvSpPr txBox="1"/>
          <p:nvPr/>
        </p:nvSpPr>
        <p:spPr>
          <a:xfrm>
            <a:off x="7812777" y="1209872"/>
            <a:ext cx="1810739" cy="165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t>花　弁</a:t>
            </a:r>
          </a:p>
          <a:p>
            <a:pPr algn="l" defTabSz="650240">
              <a:spcBef>
                <a:spcPts val="1000"/>
              </a:spcBef>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982"/>
              <a:t>　　↓</a:t>
            </a:r>
          </a:p>
        </p:txBody>
      </p:sp>
    </p:spTree>
    <p:extLst>
      <p:ext uri="{BB962C8B-B14F-4D97-AF65-F5344CB8AC3E}">
        <p14:creationId xmlns:p14="http://schemas.microsoft.com/office/powerpoint/2010/main" val="2480300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系統分類学">
            <a:extLst>
              <a:ext uri="{FF2B5EF4-FFF2-40B4-BE49-F238E27FC236}">
                <a16:creationId xmlns:a16="http://schemas.microsoft.com/office/drawing/2014/main" id="{EE418A4A-A9F4-074D-BE13-9386AE9BFBB9}"/>
              </a:ext>
            </a:extLst>
          </p:cNvPr>
          <p:cNvSpPr txBox="1"/>
          <p:nvPr/>
        </p:nvSpPr>
        <p:spPr>
          <a:xfrm>
            <a:off x="0" y="0"/>
            <a:ext cx="4033157"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バイカオウレン</a:t>
            </a:r>
            <a:endParaRPr sz="4000" dirty="0">
              <a:solidFill>
                <a:srgbClr val="FF0000"/>
              </a:solidFill>
              <a:effectLst>
                <a:outerShdw blurRad="12700" dist="25400" dir="2700000" rotWithShape="0">
                  <a:srgbClr val="000000"/>
                </a:outerShdw>
              </a:effectLst>
              <a:uFill>
                <a:solidFill>
                  <a:srgbClr val="FF0000"/>
                </a:solidFill>
              </a:uFill>
            </a:endParaRPr>
          </a:p>
        </p:txBody>
      </p:sp>
      <p:pic>
        <p:nvPicPr>
          <p:cNvPr id="3" name="image-3.png" descr="image-3.png">
            <a:extLst>
              <a:ext uri="{FF2B5EF4-FFF2-40B4-BE49-F238E27FC236}">
                <a16:creationId xmlns:a16="http://schemas.microsoft.com/office/drawing/2014/main" id="{406F0995-3F3B-254E-B3AB-07504D325293}"/>
              </a:ext>
            </a:extLst>
          </p:cNvPr>
          <p:cNvPicPr>
            <a:picLocks noChangeAspect="1"/>
          </p:cNvPicPr>
          <p:nvPr/>
        </p:nvPicPr>
        <p:blipFill>
          <a:blip r:embed="rId3"/>
          <a:stretch>
            <a:fillRect/>
          </a:stretch>
        </p:blipFill>
        <p:spPr>
          <a:xfrm>
            <a:off x="5418666" y="0"/>
            <a:ext cx="6748500" cy="9753600"/>
          </a:xfrm>
          <a:prstGeom prst="rect">
            <a:avLst/>
          </a:prstGeom>
          <a:ln w="12700">
            <a:miter lim="400000"/>
          </a:ln>
        </p:spPr>
      </p:pic>
      <p:pic>
        <p:nvPicPr>
          <p:cNvPr id="4" name="バイカオウレン.jpg" descr="バイカオウレン.jpg">
            <a:extLst>
              <a:ext uri="{FF2B5EF4-FFF2-40B4-BE49-F238E27FC236}">
                <a16:creationId xmlns:a16="http://schemas.microsoft.com/office/drawing/2014/main" id="{C6FF1B50-0963-AD43-A09C-8A5F520D4961}"/>
              </a:ext>
            </a:extLst>
          </p:cNvPr>
          <p:cNvPicPr>
            <a:picLocks noChangeAspect="1"/>
          </p:cNvPicPr>
          <p:nvPr/>
        </p:nvPicPr>
        <p:blipFill>
          <a:blip r:embed="rId4"/>
          <a:stretch>
            <a:fillRect/>
          </a:stretch>
        </p:blipFill>
        <p:spPr>
          <a:xfrm>
            <a:off x="325119" y="2817706"/>
            <a:ext cx="4768428" cy="3576321"/>
          </a:xfrm>
          <a:prstGeom prst="rect">
            <a:avLst/>
          </a:prstGeom>
          <a:ln w="12700">
            <a:miter lim="400000"/>
          </a:ln>
        </p:spPr>
      </p:pic>
    </p:spTree>
    <p:extLst>
      <p:ext uri="{BB962C8B-B14F-4D97-AF65-F5344CB8AC3E}">
        <p14:creationId xmlns:p14="http://schemas.microsoft.com/office/powerpoint/2010/main" val="40631781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3EE4605-921F-A44C-95AF-77C28B7A8223}"/>
              </a:ext>
            </a:extLst>
          </p:cNvPr>
          <p:cNvSpPr txBox="1"/>
          <p:nvPr/>
        </p:nvSpPr>
        <p:spPr>
          <a:xfrm>
            <a:off x="6137201" y="4896848"/>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3600" b="0" i="0" u="none" strike="noStrike" cap="none" spc="0" normalizeH="0" baseline="0">
              <a:ln>
                <a:noFill/>
              </a:ln>
              <a:solidFill>
                <a:srgbClr val="000000"/>
              </a:solidFill>
              <a:effectLst/>
              <a:uFillTx/>
              <a:latin typeface="+mn-lt"/>
              <a:ea typeface="+mn-ea"/>
              <a:cs typeface="+mn-cs"/>
              <a:sym typeface="Helvetica Light"/>
            </a:endParaRPr>
          </a:p>
        </p:txBody>
      </p:sp>
      <p:sp>
        <p:nvSpPr>
          <p:cNvPr id="3" name="★系統分類学">
            <a:extLst>
              <a:ext uri="{FF2B5EF4-FFF2-40B4-BE49-F238E27FC236}">
                <a16:creationId xmlns:a16="http://schemas.microsoft.com/office/drawing/2014/main" id="{3AB25524-55AF-AA48-AFBC-021D7A4B08A8}"/>
              </a:ext>
            </a:extLst>
          </p:cNvPr>
          <p:cNvSpPr txBox="1"/>
          <p:nvPr/>
        </p:nvSpPr>
        <p:spPr>
          <a:xfrm>
            <a:off x="0" y="0"/>
            <a:ext cx="2428361" cy="7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2560">
                <a:solidFill>
                  <a:srgbClr val="FFFFFF"/>
                </a:solidFill>
                <a:uFill>
                  <a:solidFill>
                    <a:srgbClr val="FFFFFF"/>
                  </a:solidFill>
                </a:uFill>
                <a:latin typeface="ヒラギノ明朝 ProN W6"/>
                <a:ea typeface="ヒラギノ明朝 ProN W6"/>
                <a:cs typeface="ヒラギノ明朝 ProN W6"/>
                <a:sym typeface="ヒラギノ明朝 ProN W6"/>
              </a:defRPr>
            </a:pPr>
            <a:r>
              <a:rPr lang="ja-JP" altLang="en-US" sz="4000">
                <a:solidFill>
                  <a:srgbClr val="FF0000"/>
                </a:solidFill>
                <a:effectLst>
                  <a:outerShdw blurRad="12700" dist="25400" dir="2700000" rotWithShape="0">
                    <a:srgbClr val="000000"/>
                  </a:outerShdw>
                </a:effectLst>
                <a:uFill>
                  <a:solidFill>
                    <a:srgbClr val="FF0000"/>
                  </a:solidFill>
                </a:uFill>
              </a:rPr>
              <a:t>オウレン</a:t>
            </a:r>
            <a:endParaRPr sz="4000" dirty="0">
              <a:solidFill>
                <a:srgbClr val="FF0000"/>
              </a:solidFill>
              <a:effectLst>
                <a:outerShdw blurRad="12700" dist="25400" dir="2700000" rotWithShape="0">
                  <a:srgbClr val="000000"/>
                </a:outerShdw>
              </a:effectLst>
              <a:uFill>
                <a:solidFill>
                  <a:srgbClr val="FF0000"/>
                </a:solidFill>
              </a:uFill>
            </a:endParaRPr>
          </a:p>
        </p:txBody>
      </p:sp>
      <p:pic>
        <p:nvPicPr>
          <p:cNvPr id="5" name="image-4.png" descr="image-4.png">
            <a:extLst>
              <a:ext uri="{FF2B5EF4-FFF2-40B4-BE49-F238E27FC236}">
                <a16:creationId xmlns:a16="http://schemas.microsoft.com/office/drawing/2014/main" id="{621C8B99-0C21-0E47-B2FD-72AEFE260AF8}"/>
              </a:ext>
            </a:extLst>
          </p:cNvPr>
          <p:cNvPicPr>
            <a:picLocks noChangeAspect="1"/>
          </p:cNvPicPr>
          <p:nvPr/>
        </p:nvPicPr>
        <p:blipFill>
          <a:blip r:embed="rId3"/>
          <a:stretch>
            <a:fillRect/>
          </a:stretch>
        </p:blipFill>
        <p:spPr>
          <a:xfrm>
            <a:off x="0" y="1192106"/>
            <a:ext cx="6394027" cy="4258170"/>
          </a:xfrm>
          <a:prstGeom prst="rect">
            <a:avLst/>
          </a:prstGeom>
          <a:ln w="12700">
            <a:miter lim="400000"/>
          </a:ln>
        </p:spPr>
      </p:pic>
      <p:pic>
        <p:nvPicPr>
          <p:cNvPr id="6" name="image-5.png" descr="image-5.png">
            <a:extLst>
              <a:ext uri="{FF2B5EF4-FFF2-40B4-BE49-F238E27FC236}">
                <a16:creationId xmlns:a16="http://schemas.microsoft.com/office/drawing/2014/main" id="{2DDE42AD-26E4-584E-B2F4-E4B4AE3E20E7}"/>
              </a:ext>
            </a:extLst>
          </p:cNvPr>
          <p:cNvPicPr>
            <a:picLocks noChangeAspect="1"/>
          </p:cNvPicPr>
          <p:nvPr/>
        </p:nvPicPr>
        <p:blipFill>
          <a:blip r:embed="rId4"/>
          <a:stretch>
            <a:fillRect/>
          </a:stretch>
        </p:blipFill>
        <p:spPr>
          <a:xfrm>
            <a:off x="3359573" y="1192106"/>
            <a:ext cx="9645227" cy="7233921"/>
          </a:xfrm>
          <a:prstGeom prst="rect">
            <a:avLst/>
          </a:prstGeom>
          <a:ln w="12700">
            <a:miter lim="400000"/>
          </a:ln>
        </p:spPr>
      </p:pic>
      <p:pic>
        <p:nvPicPr>
          <p:cNvPr id="7" name="image-6.png" descr="image-6.png">
            <a:extLst>
              <a:ext uri="{FF2B5EF4-FFF2-40B4-BE49-F238E27FC236}">
                <a16:creationId xmlns:a16="http://schemas.microsoft.com/office/drawing/2014/main" id="{58C320F6-261C-A345-932C-DA3237E6E8F7}"/>
              </a:ext>
            </a:extLst>
          </p:cNvPr>
          <p:cNvPicPr>
            <a:picLocks noChangeAspect="1"/>
          </p:cNvPicPr>
          <p:nvPr/>
        </p:nvPicPr>
        <p:blipFill>
          <a:blip r:embed="rId5"/>
          <a:stretch>
            <a:fillRect/>
          </a:stretch>
        </p:blipFill>
        <p:spPr>
          <a:xfrm>
            <a:off x="1083733" y="975359"/>
            <a:ext cx="10837334" cy="8123486"/>
          </a:xfrm>
          <a:prstGeom prst="rect">
            <a:avLst/>
          </a:prstGeom>
          <a:ln w="12700">
            <a:miter lim="400000"/>
          </a:ln>
        </p:spPr>
      </p:pic>
    </p:spTree>
    <p:extLst>
      <p:ext uri="{BB962C8B-B14F-4D97-AF65-F5344CB8AC3E}">
        <p14:creationId xmlns:p14="http://schemas.microsoft.com/office/powerpoint/2010/main" val="3434044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280</TotalTime>
  <Words>771</Words>
  <Application>Microsoft Macintosh PowerPoint</Application>
  <PresentationFormat>ユーザー設定</PresentationFormat>
  <Paragraphs>209</Paragraphs>
  <Slides>25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Hiragino Mincho ProN W3</vt:lpstr>
      <vt:lpstr>ＭＳ Ｐゴシック</vt:lpstr>
      <vt:lpstr>MS Gothic</vt:lpstr>
      <vt:lpstr>Wingdings-Regular</vt:lpstr>
      <vt:lpstr>ヒラギノ明朝 ProN W3</vt:lpstr>
      <vt:lpstr>ヒラギノ明朝 ProN W6</vt:lpstr>
      <vt:lpstr>Arial</vt:lpstr>
      <vt:lpstr>Helvetica Light</vt:lpstr>
      <vt:lpstr>Helvetica Neue</vt:lpstr>
      <vt:lpstr>Times New Roman</vt:lpstr>
      <vt:lpstr>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薬 用 植 物 学</dc:title>
  <cp:lastModifiedBy>木下 いづみ</cp:lastModifiedBy>
  <cp:revision>34</cp:revision>
  <dcterms:modified xsi:type="dcterms:W3CDTF">2021-02-08T13:50:06Z</dcterms:modified>
</cp:coreProperties>
</file>