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4" r:id="rId11"/>
    <p:sldId id="345" r:id="rId12"/>
    <p:sldId id="346" r:id="rId13"/>
    <p:sldId id="347" r:id="rId14"/>
    <p:sldId id="270" r:id="rId15"/>
    <p:sldId id="271" r:id="rId16"/>
    <p:sldId id="272" r:id="rId17"/>
    <p:sldId id="273" r:id="rId18"/>
    <p:sldId id="274" r:id="rId19"/>
    <p:sldId id="275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CDFE2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78C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394F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B4EB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9D9D9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FC32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0DDCD"/>
          </a:solidFill>
        </a:fill>
      </a:tcStyle>
    </a:wholeTbl>
    <a:band2H>
      <a:tcTxStyle/>
      <a:tcStyle>
        <a:tcBdr/>
        <a:fill>
          <a:solidFill>
            <a:srgbClr val="D2CFC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7D8B8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D6DF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C5C7C8"/>
          </a:solidFill>
        </a:fill>
      </a:tcStyle>
    </a:wholeTbl>
    <a:band2H>
      <a:tcTxStyle/>
      <a:tcStyle>
        <a:tcBdr/>
        <a:fill>
          <a:solidFill>
            <a:srgbClr val="D6D6D7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1454E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D808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2697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8EAE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44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1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イメージ"/>
          <p:cNvSpPr>
            <a:spLocks noGrp="1"/>
          </p:cNvSpPr>
          <p:nvPr>
            <p:ph type="pic" sz="half" idx="21"/>
          </p:nvPr>
        </p:nvSpPr>
        <p:spPr>
          <a:xfrm>
            <a:off x="2438400" y="850900"/>
            <a:ext cx="8128000" cy="5415825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3533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5842000"/>
            <a:ext cx="10464800" cy="1422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1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イメージ"/>
          <p:cNvSpPr>
            <a:spLocks noGrp="1"/>
          </p:cNvSpPr>
          <p:nvPr>
            <p:ph type="pic" sz="quarter" idx="21"/>
          </p:nvPr>
        </p:nvSpPr>
        <p:spPr>
          <a:xfrm>
            <a:off x="7188435" y="2552700"/>
            <a:ext cx="4102101" cy="61595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1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1282700" y="2768600"/>
            <a:ext cx="50419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280736" indent="-280736" algn="l">
              <a:spcBef>
                <a:spcPts val="3200"/>
              </a:spcBef>
              <a:buSzPct val="100000"/>
              <a:buChar char="•"/>
              <a:defRPr sz="2800"/>
            </a:lvl1pPr>
            <a:lvl2pPr marL="661736" indent="-280736" algn="l">
              <a:spcBef>
                <a:spcPts val="3200"/>
              </a:spcBef>
              <a:buSzPct val="100000"/>
              <a:buChar char="•"/>
              <a:defRPr sz="2800"/>
            </a:lvl2pPr>
            <a:lvl3pPr marL="1042736" indent="-280736" algn="l">
              <a:spcBef>
                <a:spcPts val="3200"/>
              </a:spcBef>
              <a:buSzPct val="100000"/>
              <a:buChar char="•"/>
              <a:defRPr sz="2800"/>
            </a:lvl3pPr>
            <a:lvl4pPr marL="1423736" indent="-280736" algn="l">
              <a:spcBef>
                <a:spcPts val="3200"/>
              </a:spcBef>
              <a:buSzPct val="100000"/>
              <a:buChar char="•"/>
              <a:defRPr sz="2800"/>
            </a:lvl4pPr>
            <a:lvl5pPr marL="1804736" indent="-280736" algn="l">
              <a:spcBef>
                <a:spcPts val="3200"/>
              </a:spcBef>
              <a:buSzPct val="100000"/>
              <a:buChar char="•"/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イメージ"/>
          <p:cNvSpPr>
            <a:spLocks noGrp="1"/>
          </p:cNvSpPr>
          <p:nvPr>
            <p:ph type="pic" idx="21"/>
          </p:nvPr>
        </p:nvSpPr>
        <p:spPr>
          <a:xfrm>
            <a:off x="775756" y="1041400"/>
            <a:ext cx="11550367" cy="76962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薬 用 植 物 学"/>
          <p:cNvSpPr txBox="1">
            <a:spLocks noGrp="1"/>
          </p:cNvSpPr>
          <p:nvPr>
            <p:ph type="title"/>
          </p:nvPr>
        </p:nvSpPr>
        <p:spPr>
          <a:xfrm>
            <a:off x="1083733" y="2059093"/>
            <a:ext cx="11054081" cy="209070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7680"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768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薬 用 植 物 学</a:t>
            </a:r>
          </a:p>
        </p:txBody>
      </p:sp>
      <p:sp>
        <p:nvSpPr>
          <p:cNvPr id="83" name="薬になる植物の科学(5)…"/>
          <p:cNvSpPr txBox="1">
            <a:spLocks noGrp="1"/>
          </p:cNvSpPr>
          <p:nvPr>
            <p:ph type="body" sz="quarter" idx="1"/>
          </p:nvPr>
        </p:nvSpPr>
        <p:spPr>
          <a:xfrm>
            <a:off x="2167466" y="4551679"/>
            <a:ext cx="9103361" cy="2600961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 anchor="t">
            <a:normAutofit fontScale="77500" lnSpcReduction="20000"/>
          </a:bodyPr>
          <a:lstStyle/>
          <a:p>
            <a:pPr marL="0" indent="0" algn="ctr" defTabSz="1274470">
              <a:spcBef>
                <a:spcPts val="700"/>
              </a:spcBef>
              <a:buSzTx/>
              <a:buNone/>
              <a:defRPr sz="44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4100" dirty="0" err="1">
                <a:solidFill>
                  <a:srgbClr val="FFFF00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薬になる植物の科学</a:t>
            </a:r>
            <a:endParaRPr lang="en-US" sz="4100" dirty="0">
              <a:solidFill>
                <a:srgbClr val="FFFF00"/>
              </a:solidFill>
              <a:effectLst>
                <a:outerShdw blurRad="12446" dist="24892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1274470">
              <a:spcBef>
                <a:spcPts val="700"/>
              </a:spcBef>
              <a:buSzTx/>
              <a:buNone/>
              <a:defRPr sz="44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endParaRPr lang="en-US" sz="4100" dirty="0">
              <a:solidFill>
                <a:srgbClr val="FFFF00"/>
              </a:solidFill>
              <a:effectLst>
                <a:outerShdw blurRad="12446" dist="24892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1274470">
              <a:spcBef>
                <a:spcPts val="700"/>
              </a:spcBef>
              <a:buSzTx/>
              <a:buNone/>
              <a:defRPr sz="44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lang="ja-JP" altLang="en-US" sz="4100">
                <a:solidFill>
                  <a:srgbClr val="FFFF00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薬になる植物の成分について</a:t>
            </a:r>
            <a:endParaRPr sz="4100" dirty="0">
              <a:solidFill>
                <a:srgbClr val="FFFF00"/>
              </a:solidFill>
              <a:effectLst>
                <a:outerShdw blurRad="12446" dist="24892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1274470">
              <a:spcBef>
                <a:spcPts val="700"/>
              </a:spcBef>
              <a:buSzTx/>
              <a:buNone/>
              <a:defRPr sz="4460">
                <a:solidFill>
                  <a:srgbClr val="FFFF00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endParaRPr dirty="0">
              <a:solidFill>
                <a:srgbClr val="FFFF00"/>
              </a:solidFill>
              <a:effectLst>
                <a:outerShdw blurRad="12446" dist="24892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1274470">
              <a:spcBef>
                <a:spcPts val="700"/>
              </a:spcBef>
              <a:buSzTx/>
              <a:buNone/>
              <a:defRPr sz="44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>
                <a:solidFill>
                  <a:srgbClr val="003366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薬学部</a:t>
            </a:r>
            <a:r>
              <a:rPr dirty="0">
                <a:solidFill>
                  <a:srgbClr val="003366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　</a:t>
            </a:r>
            <a:r>
              <a:rPr dirty="0" err="1">
                <a:solidFill>
                  <a:srgbClr val="003366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木下</a:t>
            </a:r>
            <a:r>
              <a:rPr dirty="0">
                <a:solidFill>
                  <a:srgbClr val="003366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　</a:t>
            </a:r>
            <a:r>
              <a:rPr dirty="0" err="1">
                <a:solidFill>
                  <a:srgbClr val="003366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武司</a:t>
            </a:r>
            <a:endParaRPr dirty="0">
              <a:solidFill>
                <a:srgbClr val="003366"/>
              </a:solidFill>
              <a:effectLst>
                <a:outerShdw blurRad="12446" dist="24892" dir="2700000" rotWithShape="0">
                  <a:srgbClr val="000000"/>
                </a:outerShdw>
              </a:effectLst>
              <a:uFill>
                <a:solidFill>
                  <a:srgbClr val="003366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アルカロイドとは何か？">
            <a:extLst>
              <a:ext uri="{FF2B5EF4-FFF2-40B4-BE49-F238E27FC236}">
                <a16:creationId xmlns:a16="http://schemas.microsoft.com/office/drawing/2014/main" id="{697EAC73-B84B-5342-A665-A2532E3A9DFD}"/>
              </a:ext>
            </a:extLst>
          </p:cNvPr>
          <p:cNvSpPr txBox="1"/>
          <p:nvPr/>
        </p:nvSpPr>
        <p:spPr>
          <a:xfrm>
            <a:off x="1408853" y="1950719"/>
            <a:ext cx="6827521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アルカロイドとは何か？</a:t>
            </a:r>
          </a:p>
        </p:txBody>
      </p:sp>
      <p:sp>
        <p:nvSpPr>
          <p:cNvPr id="3" name="薬用植物成分アルカロイド(6)">
            <a:extLst>
              <a:ext uri="{FF2B5EF4-FFF2-40B4-BE49-F238E27FC236}">
                <a16:creationId xmlns:a16="http://schemas.microsoft.com/office/drawing/2014/main" id="{AD429AAB-41AD-2B41-822C-0A96B29A6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薬用植物成分アルカロイド(6)</a:t>
            </a:r>
          </a:p>
        </p:txBody>
      </p:sp>
      <p:sp>
        <p:nvSpPr>
          <p:cNvPr id="4" name="■ニチニチソウアルカロイド">
            <a:extLst>
              <a:ext uri="{FF2B5EF4-FFF2-40B4-BE49-F238E27FC236}">
                <a16:creationId xmlns:a16="http://schemas.microsoft.com/office/drawing/2014/main" id="{C8FAE741-30D3-A447-85A3-DC0A54E05C66}"/>
              </a:ext>
            </a:extLst>
          </p:cNvPr>
          <p:cNvSpPr txBox="1"/>
          <p:nvPr/>
        </p:nvSpPr>
        <p:spPr>
          <a:xfrm>
            <a:off x="3034453" y="2817706"/>
            <a:ext cx="611632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■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ニチニチソウアルカロイド</a:t>
            </a:r>
          </a:p>
        </p:txBody>
      </p:sp>
      <p:sp>
        <p:nvSpPr>
          <p:cNvPr id="5" name="Catharanthus roseus （キョウチクトウ科）">
            <a:extLst>
              <a:ext uri="{FF2B5EF4-FFF2-40B4-BE49-F238E27FC236}">
                <a16:creationId xmlns:a16="http://schemas.microsoft.com/office/drawing/2014/main" id="{9A50D47C-3650-D041-B2C8-6610CA8FB50F}"/>
              </a:ext>
            </a:extLst>
          </p:cNvPr>
          <p:cNvSpPr/>
          <p:nvPr/>
        </p:nvSpPr>
        <p:spPr>
          <a:xfrm>
            <a:off x="3160888" y="3488266"/>
            <a:ext cx="9451059" cy="660401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600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Catharanthus roseus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 （キョウチクトウ科）</a:t>
            </a:r>
          </a:p>
        </p:txBody>
      </p:sp>
      <p:pic>
        <p:nvPicPr>
          <p:cNvPr id="6" name="ニチニチソウアルカロイド.png" descr="ニチニチソウアルカロイド.png">
            <a:extLst>
              <a:ext uri="{FF2B5EF4-FFF2-40B4-BE49-F238E27FC236}">
                <a16:creationId xmlns:a16="http://schemas.microsoft.com/office/drawing/2014/main" id="{DFA53ACD-AF0B-364E-BD90-FC2DADB34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421" y="4262683"/>
            <a:ext cx="8446349" cy="521095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抗悪性腫瘍薬">
            <a:extLst>
              <a:ext uri="{FF2B5EF4-FFF2-40B4-BE49-F238E27FC236}">
                <a16:creationId xmlns:a16="http://schemas.microsoft.com/office/drawing/2014/main" id="{8B56872F-1028-2A44-886A-33D69CF393D8}"/>
              </a:ext>
            </a:extLst>
          </p:cNvPr>
          <p:cNvSpPr txBox="1"/>
          <p:nvPr/>
        </p:nvSpPr>
        <p:spPr>
          <a:xfrm>
            <a:off x="6707858" y="6105031"/>
            <a:ext cx="2399172" cy="52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抗悪性腫瘍薬</a:t>
            </a:r>
          </a:p>
        </p:txBody>
      </p:sp>
      <p:pic>
        <p:nvPicPr>
          <p:cNvPr id="8" name="image.png" descr="image.png">
            <a:extLst>
              <a:ext uri="{FF2B5EF4-FFF2-40B4-BE49-F238E27FC236}">
                <a16:creationId xmlns:a16="http://schemas.microsoft.com/office/drawing/2014/main" id="{34F94C3B-4704-ED47-A2C1-26ED7B45E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atharanthus roseus （キョウチクトウ科）">
            <a:extLst>
              <a:ext uri="{FF2B5EF4-FFF2-40B4-BE49-F238E27FC236}">
                <a16:creationId xmlns:a16="http://schemas.microsoft.com/office/drawing/2014/main" id="{63471FB1-F753-954B-9BE1-9BE3962A26ED}"/>
              </a:ext>
            </a:extLst>
          </p:cNvPr>
          <p:cNvSpPr/>
          <p:nvPr/>
        </p:nvSpPr>
        <p:spPr>
          <a:xfrm>
            <a:off x="-17515" y="9075742"/>
            <a:ext cx="8551916" cy="658476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600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Catharanthus roseus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 （キョウチクトウ科）</a:t>
            </a:r>
          </a:p>
        </p:txBody>
      </p:sp>
    </p:spTree>
    <p:extLst>
      <p:ext uri="{BB962C8B-B14F-4D97-AF65-F5344CB8AC3E}">
        <p14:creationId xmlns:p14="http://schemas.microsoft.com/office/powerpoint/2010/main" val="201430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アルカロイドとは何か？">
            <a:extLst>
              <a:ext uri="{FF2B5EF4-FFF2-40B4-BE49-F238E27FC236}">
                <a16:creationId xmlns:a16="http://schemas.microsoft.com/office/drawing/2014/main" id="{92B5522C-0125-A045-9A64-EBB5F518BE0C}"/>
              </a:ext>
            </a:extLst>
          </p:cNvPr>
          <p:cNvSpPr txBox="1"/>
          <p:nvPr/>
        </p:nvSpPr>
        <p:spPr>
          <a:xfrm>
            <a:off x="1408853" y="1950719"/>
            <a:ext cx="6827521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アルカロイドとは何か？</a:t>
            </a:r>
          </a:p>
        </p:txBody>
      </p:sp>
      <p:sp>
        <p:nvSpPr>
          <p:cNvPr id="3" name="薬用植物成分アルカロイド(7)">
            <a:extLst>
              <a:ext uri="{FF2B5EF4-FFF2-40B4-BE49-F238E27FC236}">
                <a16:creationId xmlns:a16="http://schemas.microsoft.com/office/drawing/2014/main" id="{7859B90A-0027-8443-B757-DB135A6B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薬用植物成分アルカロイド(7)</a:t>
            </a:r>
          </a:p>
        </p:txBody>
      </p:sp>
      <p:sp>
        <p:nvSpPr>
          <p:cNvPr id="4" name="■バッカクアルカロイド">
            <a:extLst>
              <a:ext uri="{FF2B5EF4-FFF2-40B4-BE49-F238E27FC236}">
                <a16:creationId xmlns:a16="http://schemas.microsoft.com/office/drawing/2014/main" id="{767531F5-6B8A-9344-B18C-A8EF70B15741}"/>
              </a:ext>
            </a:extLst>
          </p:cNvPr>
          <p:cNvSpPr txBox="1"/>
          <p:nvPr/>
        </p:nvSpPr>
        <p:spPr>
          <a:xfrm>
            <a:off x="3034453" y="2817706"/>
            <a:ext cx="503033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■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バッカクアルカロイド</a:t>
            </a:r>
          </a:p>
        </p:txBody>
      </p:sp>
      <p:sp>
        <p:nvSpPr>
          <p:cNvPr id="5" name="Claviceps purpurea （バッカクキン科）">
            <a:extLst>
              <a:ext uri="{FF2B5EF4-FFF2-40B4-BE49-F238E27FC236}">
                <a16:creationId xmlns:a16="http://schemas.microsoft.com/office/drawing/2014/main" id="{293641A2-F3D8-0846-936B-C200D5BA9075}"/>
              </a:ext>
            </a:extLst>
          </p:cNvPr>
          <p:cNvSpPr/>
          <p:nvPr/>
        </p:nvSpPr>
        <p:spPr>
          <a:xfrm>
            <a:off x="3646311" y="3488266"/>
            <a:ext cx="8507307" cy="658477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600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Claviceps purpurea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 （バッカクキン科）</a:t>
            </a:r>
          </a:p>
        </p:txBody>
      </p:sp>
      <p:sp>
        <p:nvSpPr>
          <p:cNvPr id="6" name="Lisergic acid">
            <a:extLst>
              <a:ext uri="{FF2B5EF4-FFF2-40B4-BE49-F238E27FC236}">
                <a16:creationId xmlns:a16="http://schemas.microsoft.com/office/drawing/2014/main" id="{F85A5B20-D425-324F-9FD8-00DB5DF38FD4}"/>
              </a:ext>
            </a:extLst>
          </p:cNvPr>
          <p:cNvSpPr/>
          <p:nvPr/>
        </p:nvSpPr>
        <p:spPr>
          <a:xfrm>
            <a:off x="2600959" y="8886613"/>
            <a:ext cx="2980268" cy="650241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Lisergic acid</a:t>
            </a:r>
          </a:p>
        </p:txBody>
      </p:sp>
      <p:sp>
        <p:nvSpPr>
          <p:cNvPr id="7" name="→LSDの原料">
            <a:extLst>
              <a:ext uri="{FF2B5EF4-FFF2-40B4-BE49-F238E27FC236}">
                <a16:creationId xmlns:a16="http://schemas.microsoft.com/office/drawing/2014/main" id="{AC916C12-2E8F-E044-94E0-E1DCDFE5E328}"/>
              </a:ext>
            </a:extLst>
          </p:cNvPr>
          <p:cNvSpPr txBox="1"/>
          <p:nvPr/>
        </p:nvSpPr>
        <p:spPr>
          <a:xfrm>
            <a:off x="5960533" y="8886613"/>
            <a:ext cx="286512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→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LSDの原料</a:t>
            </a:r>
          </a:p>
        </p:txBody>
      </p:sp>
      <p:pic>
        <p:nvPicPr>
          <p:cNvPr id="8" name="バッカクアルカロイド-small.png" descr="バッカクアルカロイド-small.png">
            <a:extLst>
              <a:ext uri="{FF2B5EF4-FFF2-40B4-BE49-F238E27FC236}">
                <a16:creationId xmlns:a16="http://schemas.microsoft.com/office/drawing/2014/main" id="{E076EF95-7405-B645-A3E9-4206BBF83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9" y="4226559"/>
            <a:ext cx="11812695" cy="42536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片頭痛、子宮収縮薬">
            <a:extLst>
              <a:ext uri="{FF2B5EF4-FFF2-40B4-BE49-F238E27FC236}">
                <a16:creationId xmlns:a16="http://schemas.microsoft.com/office/drawing/2014/main" id="{63179CB5-5553-E241-864A-A313720FC12E}"/>
              </a:ext>
            </a:extLst>
          </p:cNvPr>
          <p:cNvSpPr txBox="1"/>
          <p:nvPr/>
        </p:nvSpPr>
        <p:spPr>
          <a:xfrm>
            <a:off x="4118186" y="7802880"/>
            <a:ext cx="3465972" cy="521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片頭痛、子宮収縮薬</a:t>
            </a:r>
          </a:p>
        </p:txBody>
      </p:sp>
      <p:sp>
        <p:nvSpPr>
          <p:cNvPr id="10" name="子宮収縮薬">
            <a:extLst>
              <a:ext uri="{FF2B5EF4-FFF2-40B4-BE49-F238E27FC236}">
                <a16:creationId xmlns:a16="http://schemas.microsoft.com/office/drawing/2014/main" id="{B30CC6AA-6B2D-CB41-9D0C-63B087E30E8A}"/>
              </a:ext>
            </a:extLst>
          </p:cNvPr>
          <p:cNvSpPr txBox="1"/>
          <p:nvPr/>
        </p:nvSpPr>
        <p:spPr>
          <a:xfrm>
            <a:off x="10187092" y="7261013"/>
            <a:ext cx="2043573" cy="521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子宮収縮薬</a:t>
            </a:r>
          </a:p>
        </p:txBody>
      </p:sp>
      <p:pic>
        <p:nvPicPr>
          <p:cNvPr id="11" name="バッカクアルカロイド２-small.png" descr="バッカクアルカロイド２-small.png">
            <a:extLst>
              <a:ext uri="{FF2B5EF4-FFF2-40B4-BE49-F238E27FC236}">
                <a16:creationId xmlns:a16="http://schemas.microsoft.com/office/drawing/2014/main" id="{D70AD46F-FD2B-C74E-9B4D-72E69F33F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39" y="4660053"/>
            <a:ext cx="10740250" cy="3467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バッカクアルカロイド３.png" descr="バッカクアルカロイド３.png">
            <a:extLst>
              <a:ext uri="{FF2B5EF4-FFF2-40B4-BE49-F238E27FC236}">
                <a16:creationId xmlns:a16="http://schemas.microsoft.com/office/drawing/2014/main" id="{9BD2306B-319D-144E-AB2C-9F28319BE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706" y="7195538"/>
            <a:ext cx="5635415" cy="1691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-1.png" descr="image-1.png">
            <a:extLst>
              <a:ext uri="{FF2B5EF4-FFF2-40B4-BE49-F238E27FC236}">
                <a16:creationId xmlns:a16="http://schemas.microsoft.com/office/drawing/2014/main" id="{3F146895-727D-FA43-815D-4557162CE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laviceps purpurea （バッカクキン科）">
            <a:extLst>
              <a:ext uri="{FF2B5EF4-FFF2-40B4-BE49-F238E27FC236}">
                <a16:creationId xmlns:a16="http://schemas.microsoft.com/office/drawing/2014/main" id="{3FDBACF4-5EDB-9743-BECF-A1C88B339413}"/>
              </a:ext>
            </a:extLst>
          </p:cNvPr>
          <p:cNvSpPr/>
          <p:nvPr/>
        </p:nvSpPr>
        <p:spPr>
          <a:xfrm>
            <a:off x="-24137" y="9153240"/>
            <a:ext cx="8507308" cy="658477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600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Claviceps purpurea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 （バッカクキン科）</a:t>
            </a:r>
          </a:p>
        </p:txBody>
      </p:sp>
    </p:spTree>
    <p:extLst>
      <p:ext uri="{BB962C8B-B14F-4D97-AF65-F5344CB8AC3E}">
        <p14:creationId xmlns:p14="http://schemas.microsoft.com/office/powerpoint/2010/main" val="3664636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アルカロイドとは何か？">
            <a:extLst>
              <a:ext uri="{FF2B5EF4-FFF2-40B4-BE49-F238E27FC236}">
                <a16:creationId xmlns:a16="http://schemas.microsoft.com/office/drawing/2014/main" id="{A7F606DF-8D00-9449-8FBC-C37C5F1FB027}"/>
              </a:ext>
            </a:extLst>
          </p:cNvPr>
          <p:cNvSpPr txBox="1"/>
          <p:nvPr/>
        </p:nvSpPr>
        <p:spPr>
          <a:xfrm>
            <a:off x="1408853" y="1950719"/>
            <a:ext cx="6827521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アルカロイドとは何か？</a:t>
            </a:r>
          </a:p>
        </p:txBody>
      </p:sp>
      <p:sp>
        <p:nvSpPr>
          <p:cNvPr id="3" name="薬用植物成分アルカロイド(8)">
            <a:extLst>
              <a:ext uri="{FF2B5EF4-FFF2-40B4-BE49-F238E27FC236}">
                <a16:creationId xmlns:a16="http://schemas.microsoft.com/office/drawing/2014/main" id="{8A040201-BDE4-5B4F-9ABF-13B9CCF9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薬用植物成分アルカロイド(8)</a:t>
            </a:r>
          </a:p>
        </p:txBody>
      </p:sp>
      <p:sp>
        <p:nvSpPr>
          <p:cNvPr id="4" name="■トリカブトアルカロイド">
            <a:extLst>
              <a:ext uri="{FF2B5EF4-FFF2-40B4-BE49-F238E27FC236}">
                <a16:creationId xmlns:a16="http://schemas.microsoft.com/office/drawing/2014/main" id="{BC25FF06-FC8A-3646-BF8F-E2709CD8A374}"/>
              </a:ext>
            </a:extLst>
          </p:cNvPr>
          <p:cNvSpPr txBox="1"/>
          <p:nvPr/>
        </p:nvSpPr>
        <p:spPr>
          <a:xfrm>
            <a:off x="3019225" y="2680653"/>
            <a:ext cx="546382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■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トリカブトアルカロイド</a:t>
            </a:r>
          </a:p>
        </p:txBody>
      </p:sp>
      <p:sp>
        <p:nvSpPr>
          <p:cNvPr id="5" name="トリカブトAconitum sp. （キンポウゲ科）">
            <a:extLst>
              <a:ext uri="{FF2B5EF4-FFF2-40B4-BE49-F238E27FC236}">
                <a16:creationId xmlns:a16="http://schemas.microsoft.com/office/drawing/2014/main" id="{BC460CFA-7D26-CD4E-A1A8-E75958DF5949}"/>
              </a:ext>
            </a:extLst>
          </p:cNvPr>
          <p:cNvSpPr/>
          <p:nvPr/>
        </p:nvSpPr>
        <p:spPr>
          <a:xfrm>
            <a:off x="3452142" y="3488266"/>
            <a:ext cx="8927254" cy="658477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トリカブト</a:t>
            </a:r>
            <a:r>
              <a:rPr sz="3600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Aconitum sp. 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（キンポウゲ科）</a:t>
            </a:r>
          </a:p>
        </p:txBody>
      </p:sp>
      <p:sp>
        <p:nvSpPr>
          <p:cNvPr id="6" name="トリカブトの根：ブシ">
            <a:extLst>
              <a:ext uri="{FF2B5EF4-FFF2-40B4-BE49-F238E27FC236}">
                <a16:creationId xmlns:a16="http://schemas.microsoft.com/office/drawing/2014/main" id="{B58B6315-8C9A-8142-A1D4-CEBA2A9163F8}"/>
              </a:ext>
            </a:extLst>
          </p:cNvPr>
          <p:cNvSpPr txBox="1"/>
          <p:nvPr/>
        </p:nvSpPr>
        <p:spPr>
          <a:xfrm>
            <a:off x="7563555" y="4463626"/>
            <a:ext cx="459683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トリカブトの根：ブシ</a:t>
            </a:r>
          </a:p>
        </p:txBody>
      </p:sp>
      <p:sp>
        <p:nvSpPr>
          <p:cNvPr id="7" name="八味地黄丸">
            <a:extLst>
              <a:ext uri="{FF2B5EF4-FFF2-40B4-BE49-F238E27FC236}">
                <a16:creationId xmlns:a16="http://schemas.microsoft.com/office/drawing/2014/main" id="{E0232707-4FD4-A14B-97C3-07D3000992B3}"/>
              </a:ext>
            </a:extLst>
          </p:cNvPr>
          <p:cNvSpPr txBox="1"/>
          <p:nvPr/>
        </p:nvSpPr>
        <p:spPr>
          <a:xfrm>
            <a:off x="8453119" y="5527040"/>
            <a:ext cx="2429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八味地黄丸</a:t>
            </a:r>
          </a:p>
        </p:txBody>
      </p:sp>
      <p:sp>
        <p:nvSpPr>
          <p:cNvPr id="8" name="減毒、加工ブシ">
            <a:extLst>
              <a:ext uri="{FF2B5EF4-FFF2-40B4-BE49-F238E27FC236}">
                <a16:creationId xmlns:a16="http://schemas.microsoft.com/office/drawing/2014/main" id="{FA385521-1C05-EE4B-A7A4-89470870BEEB}"/>
              </a:ext>
            </a:extLst>
          </p:cNvPr>
          <p:cNvSpPr txBox="1"/>
          <p:nvPr/>
        </p:nvSpPr>
        <p:spPr>
          <a:xfrm>
            <a:off x="7671928" y="6522719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減毒、加工ブシ</a:t>
            </a:r>
          </a:p>
        </p:txBody>
      </p:sp>
      <p:sp>
        <p:nvSpPr>
          <p:cNvPr id="9" name="生薬の修治">
            <a:extLst>
              <a:ext uri="{FF2B5EF4-FFF2-40B4-BE49-F238E27FC236}">
                <a16:creationId xmlns:a16="http://schemas.microsoft.com/office/drawing/2014/main" id="{CBFCD0D1-3739-8845-9E94-0FDBB25B90DF}"/>
              </a:ext>
            </a:extLst>
          </p:cNvPr>
          <p:cNvSpPr/>
          <p:nvPr/>
        </p:nvSpPr>
        <p:spPr>
          <a:xfrm>
            <a:off x="8128000" y="7586133"/>
            <a:ext cx="2794283" cy="738295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3366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>
                <a:effectLst>
                  <a:outerShdw blurRad="12700" dist="25400" dir="2700000" rotWithShape="0">
                    <a:srgbClr val="003366"/>
                  </a:outerShdw>
                </a:effectLst>
              </a:rPr>
              <a:t>生薬の修治</a:t>
            </a:r>
          </a:p>
        </p:txBody>
      </p:sp>
      <p:pic>
        <p:nvPicPr>
          <p:cNvPr id="10" name="附子アルカロイド.png" descr="附子アルカロイド.png">
            <a:extLst>
              <a:ext uri="{FF2B5EF4-FFF2-40B4-BE49-F238E27FC236}">
                <a16:creationId xmlns:a16="http://schemas.microsoft.com/office/drawing/2014/main" id="{5E932EBF-905B-A348-B7A0-62D64BD96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28" y="4468142"/>
            <a:ext cx="7319717" cy="4915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-2.png" descr="image-2.png">
            <a:extLst>
              <a:ext uri="{FF2B5EF4-FFF2-40B4-BE49-F238E27FC236}">
                <a16:creationId xmlns:a16="http://schemas.microsoft.com/office/drawing/2014/main" id="{ADA2CBF1-C24B-1F4D-8E99-31BCBB305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300480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トリカブトAconitum sp. （キンポウゲ科）">
            <a:extLst>
              <a:ext uri="{FF2B5EF4-FFF2-40B4-BE49-F238E27FC236}">
                <a16:creationId xmlns:a16="http://schemas.microsoft.com/office/drawing/2014/main" id="{200EF6D1-9C8C-E848-8C4D-1093933EF4AA}"/>
              </a:ext>
            </a:extLst>
          </p:cNvPr>
          <p:cNvSpPr/>
          <p:nvPr/>
        </p:nvSpPr>
        <p:spPr>
          <a:xfrm>
            <a:off x="8739" y="9097898"/>
            <a:ext cx="8927254" cy="658476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トリカブト</a:t>
            </a:r>
            <a:r>
              <a:rPr sz="3600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Aconitum sp. 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（キンポウゲ科）</a:t>
            </a:r>
          </a:p>
        </p:txBody>
      </p:sp>
    </p:spTree>
    <p:extLst>
      <p:ext uri="{BB962C8B-B14F-4D97-AF65-F5344CB8AC3E}">
        <p14:creationId xmlns:p14="http://schemas.microsoft.com/office/powerpoint/2010/main" val="14202799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身近なアルカロイド含有植物">
            <a:extLst>
              <a:ext uri="{FF2B5EF4-FFF2-40B4-BE49-F238E27FC236}">
                <a16:creationId xmlns:a16="http://schemas.microsoft.com/office/drawing/2014/main" id="{1C48A37A-43BF-D04C-AE42-26C1C77D7693}"/>
              </a:ext>
            </a:extLst>
          </p:cNvPr>
          <p:cNvSpPr txBox="1"/>
          <p:nvPr/>
        </p:nvSpPr>
        <p:spPr>
          <a:xfrm>
            <a:off x="1408853" y="1950719"/>
            <a:ext cx="8019627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身近なアルカロイド含有植物</a:t>
            </a:r>
          </a:p>
        </p:txBody>
      </p:sp>
      <p:sp>
        <p:nvSpPr>
          <p:cNvPr id="3" name="薬用植物成分アルカロイド(9)">
            <a:extLst>
              <a:ext uri="{FF2B5EF4-FFF2-40B4-BE49-F238E27FC236}">
                <a16:creationId xmlns:a16="http://schemas.microsoft.com/office/drawing/2014/main" id="{F236BB74-524E-3A42-AC4F-AB6B121B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薬用植物成分アルカロイド(9)</a:t>
            </a:r>
          </a:p>
        </p:txBody>
      </p:sp>
      <p:sp>
        <p:nvSpPr>
          <p:cNvPr id="4" name="■タケニグサ">
            <a:extLst>
              <a:ext uri="{FF2B5EF4-FFF2-40B4-BE49-F238E27FC236}">
                <a16:creationId xmlns:a16="http://schemas.microsoft.com/office/drawing/2014/main" id="{DE8F5903-1E38-EA41-ADAD-F3134893BEB2}"/>
              </a:ext>
            </a:extLst>
          </p:cNvPr>
          <p:cNvSpPr txBox="1"/>
          <p:nvPr/>
        </p:nvSpPr>
        <p:spPr>
          <a:xfrm>
            <a:off x="3034453" y="2817706"/>
            <a:ext cx="285834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■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タケニグサ</a:t>
            </a:r>
          </a:p>
        </p:txBody>
      </p:sp>
      <p:sp>
        <p:nvSpPr>
          <p:cNvPr id="5" name="Macleaya cordata （ケシ科）">
            <a:extLst>
              <a:ext uri="{FF2B5EF4-FFF2-40B4-BE49-F238E27FC236}">
                <a16:creationId xmlns:a16="http://schemas.microsoft.com/office/drawing/2014/main" id="{DA070B9A-8254-E041-883E-7C5CB1D1BD76}"/>
              </a:ext>
            </a:extLst>
          </p:cNvPr>
          <p:cNvSpPr txBox="1"/>
          <p:nvPr/>
        </p:nvSpPr>
        <p:spPr>
          <a:xfrm>
            <a:off x="6285653" y="2817706"/>
            <a:ext cx="6300048" cy="65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600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Macleaya cordata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 （ケシ科）</a:t>
            </a:r>
          </a:p>
        </p:txBody>
      </p:sp>
      <p:sp>
        <p:nvSpPr>
          <p:cNvPr id="6" name="民間薬 博落廻（ハクラクカイ）">
            <a:extLst>
              <a:ext uri="{FF2B5EF4-FFF2-40B4-BE49-F238E27FC236}">
                <a16:creationId xmlns:a16="http://schemas.microsoft.com/office/drawing/2014/main" id="{84FCA8A6-FCEB-9B49-B462-1065B3ACE2B5}"/>
              </a:ext>
            </a:extLst>
          </p:cNvPr>
          <p:cNvSpPr txBox="1"/>
          <p:nvPr/>
        </p:nvSpPr>
        <p:spPr>
          <a:xfrm>
            <a:off x="4876800" y="3576320"/>
            <a:ext cx="69923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民間薬　博落廻（ハクラクカイ）</a:t>
            </a:r>
          </a:p>
        </p:txBody>
      </p:sp>
      <p:sp>
        <p:nvSpPr>
          <p:cNvPr id="7" name="皮膚病、害虫駆除、抗菌">
            <a:extLst>
              <a:ext uri="{FF2B5EF4-FFF2-40B4-BE49-F238E27FC236}">
                <a16:creationId xmlns:a16="http://schemas.microsoft.com/office/drawing/2014/main" id="{91DF5779-7611-C240-A708-A772AA8873F1}"/>
              </a:ext>
            </a:extLst>
          </p:cNvPr>
          <p:cNvSpPr txBox="1"/>
          <p:nvPr/>
        </p:nvSpPr>
        <p:spPr>
          <a:xfrm>
            <a:off x="4899377" y="4206240"/>
            <a:ext cx="524256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皮膚病、害虫駆除、抗菌</a:t>
            </a:r>
          </a:p>
        </p:txBody>
      </p:sp>
      <p:sp>
        <p:nvSpPr>
          <p:cNvPr id="8" name="■クサノオウ">
            <a:extLst>
              <a:ext uri="{FF2B5EF4-FFF2-40B4-BE49-F238E27FC236}">
                <a16:creationId xmlns:a16="http://schemas.microsoft.com/office/drawing/2014/main" id="{235DC386-329C-AC46-A2C6-340FF20C0037}"/>
              </a:ext>
            </a:extLst>
          </p:cNvPr>
          <p:cNvSpPr txBox="1"/>
          <p:nvPr/>
        </p:nvSpPr>
        <p:spPr>
          <a:xfrm>
            <a:off x="3034453" y="4876800"/>
            <a:ext cx="2831254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■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クサノオウ</a:t>
            </a:r>
          </a:p>
        </p:txBody>
      </p:sp>
      <p:sp>
        <p:nvSpPr>
          <p:cNvPr id="9" name="Chelidonium majus var.…">
            <a:extLst>
              <a:ext uri="{FF2B5EF4-FFF2-40B4-BE49-F238E27FC236}">
                <a16:creationId xmlns:a16="http://schemas.microsoft.com/office/drawing/2014/main" id="{7D051100-27FF-8A4C-9AA2-1948790F6A3E}"/>
              </a:ext>
            </a:extLst>
          </p:cNvPr>
          <p:cNvSpPr txBox="1"/>
          <p:nvPr/>
        </p:nvSpPr>
        <p:spPr>
          <a:xfrm>
            <a:off x="6285653" y="4989688"/>
            <a:ext cx="6300049" cy="1063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lnSpc>
                <a:spcPct val="75000"/>
              </a:lnSpc>
              <a:defRPr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Chelidonium majus </a:t>
            </a:r>
            <a:r>
              <a:rPr i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var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.</a:t>
            </a:r>
          </a:p>
          <a:p>
            <a:pPr algn="l" defTabSz="650240">
              <a:lnSpc>
                <a:spcPct val="75000"/>
              </a:lnSpc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600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asiaticum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        （ケシ科）</a:t>
            </a:r>
          </a:p>
        </p:txBody>
      </p:sp>
      <p:sp>
        <p:nvSpPr>
          <p:cNvPr id="10" name="民間薬 白屈菜（ハックツサイ）">
            <a:extLst>
              <a:ext uri="{FF2B5EF4-FFF2-40B4-BE49-F238E27FC236}">
                <a16:creationId xmlns:a16="http://schemas.microsoft.com/office/drawing/2014/main" id="{EF346542-4076-4742-B130-BB61572208CA}"/>
              </a:ext>
            </a:extLst>
          </p:cNvPr>
          <p:cNvSpPr txBox="1"/>
          <p:nvPr/>
        </p:nvSpPr>
        <p:spPr>
          <a:xfrm>
            <a:off x="4876800" y="5960533"/>
            <a:ext cx="696750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1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民間薬　白屈菜（ハックツサイ）</a:t>
            </a:r>
          </a:p>
        </p:txBody>
      </p:sp>
      <p:sp>
        <p:nvSpPr>
          <p:cNvPr id="11" name="皮膚病、鎮痛、抗菌">
            <a:extLst>
              <a:ext uri="{FF2B5EF4-FFF2-40B4-BE49-F238E27FC236}">
                <a16:creationId xmlns:a16="http://schemas.microsoft.com/office/drawing/2014/main" id="{ED9C173A-4B4A-A940-95D8-92960C5D231F}"/>
              </a:ext>
            </a:extLst>
          </p:cNvPr>
          <p:cNvSpPr txBox="1"/>
          <p:nvPr/>
        </p:nvSpPr>
        <p:spPr>
          <a:xfrm>
            <a:off x="4899377" y="6590453"/>
            <a:ext cx="436654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皮膚病、鎮痛、抗菌</a:t>
            </a:r>
          </a:p>
        </p:txBody>
      </p:sp>
      <p:sp>
        <p:nvSpPr>
          <p:cNvPr id="12" name="■ムラサキケマン">
            <a:extLst>
              <a:ext uri="{FF2B5EF4-FFF2-40B4-BE49-F238E27FC236}">
                <a16:creationId xmlns:a16="http://schemas.microsoft.com/office/drawing/2014/main" id="{18FFBEDB-1059-D34F-AA1D-364685FEA797}"/>
              </a:ext>
            </a:extLst>
          </p:cNvPr>
          <p:cNvSpPr txBox="1"/>
          <p:nvPr/>
        </p:nvSpPr>
        <p:spPr>
          <a:xfrm>
            <a:off x="3034453" y="7369386"/>
            <a:ext cx="374791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■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ムラサキケマン</a:t>
            </a:r>
          </a:p>
        </p:txBody>
      </p:sp>
      <p:sp>
        <p:nvSpPr>
          <p:cNvPr id="13" name="Colydalis incisa （ケシ科）">
            <a:extLst>
              <a:ext uri="{FF2B5EF4-FFF2-40B4-BE49-F238E27FC236}">
                <a16:creationId xmlns:a16="http://schemas.microsoft.com/office/drawing/2014/main" id="{30A1AAAE-09ED-694D-B98D-7FCE7FE52871}"/>
              </a:ext>
            </a:extLst>
          </p:cNvPr>
          <p:cNvSpPr txBox="1"/>
          <p:nvPr/>
        </p:nvSpPr>
        <p:spPr>
          <a:xfrm>
            <a:off x="7019431" y="7369386"/>
            <a:ext cx="620663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600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Colydalis incisa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 （ケシ科）</a:t>
            </a:r>
          </a:p>
        </p:txBody>
      </p:sp>
      <p:pic>
        <p:nvPicPr>
          <p:cNvPr id="14" name="image-3.png" descr="image-3.png">
            <a:extLst>
              <a:ext uri="{FF2B5EF4-FFF2-40B4-BE49-F238E27FC236}">
                <a16:creationId xmlns:a16="http://schemas.microsoft.com/office/drawing/2014/main" id="{749C2C65-7B9B-AA42-B460-4955DDDA1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タケニグサ Macleaya cordata">
            <a:extLst>
              <a:ext uri="{FF2B5EF4-FFF2-40B4-BE49-F238E27FC236}">
                <a16:creationId xmlns:a16="http://schemas.microsoft.com/office/drawing/2014/main" id="{1A7B36DE-5B8A-FC42-B7C6-D0F561629260}"/>
              </a:ext>
            </a:extLst>
          </p:cNvPr>
          <p:cNvSpPr/>
          <p:nvPr/>
        </p:nvSpPr>
        <p:spPr>
          <a:xfrm>
            <a:off x="5873326" y="-12513"/>
            <a:ext cx="7124701" cy="756882"/>
          </a:xfrm>
          <a:prstGeom prst="rect">
            <a:avLst/>
          </a:prstGeom>
          <a:solidFill>
            <a:srgbClr val="CCFFFF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defTabSz="650240">
              <a:spcBef>
                <a:spcPts val="1000"/>
              </a:spcBef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タケニグサ</a:t>
            </a:r>
            <a:r>
              <a:rPr sz="3200"/>
              <a:t> </a:t>
            </a:r>
            <a:r>
              <a:rPr sz="3900" b="1" i="1">
                <a:solidFill>
                  <a:schemeClr val="accent2">
                    <a:hueOff val="-852533"/>
                    <a:satOff val="5403"/>
                    <a:lumOff val="-13593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Macleaya cordata</a:t>
            </a:r>
          </a:p>
        </p:txBody>
      </p:sp>
      <p:pic>
        <p:nvPicPr>
          <p:cNvPr id="16" name="image-4.png" descr="image-4.png">
            <a:extLst>
              <a:ext uri="{FF2B5EF4-FFF2-40B4-BE49-F238E27FC236}">
                <a16:creationId xmlns:a16="http://schemas.microsoft.com/office/drawing/2014/main" id="{0D7A3E93-C136-6C4A-ACAD-5B1E4358C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クサノオウChelidonium majus var. asiaticum">
            <a:extLst>
              <a:ext uri="{FF2B5EF4-FFF2-40B4-BE49-F238E27FC236}">
                <a16:creationId xmlns:a16="http://schemas.microsoft.com/office/drawing/2014/main" id="{3A5B149F-6148-6C45-B733-52CBBDC91044}"/>
              </a:ext>
            </a:extLst>
          </p:cNvPr>
          <p:cNvSpPr/>
          <p:nvPr/>
        </p:nvSpPr>
        <p:spPr>
          <a:xfrm>
            <a:off x="3222145" y="-6163"/>
            <a:ext cx="9804399" cy="748640"/>
          </a:xfrm>
          <a:prstGeom prst="rect">
            <a:avLst/>
          </a:prstGeom>
          <a:solidFill>
            <a:srgbClr val="CCFFFF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defTabSz="650240">
              <a:spcBef>
                <a:spcPts val="1000"/>
              </a:spcBef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クサノオウ</a:t>
            </a:r>
            <a:r>
              <a:rPr sz="3600" b="1" i="1">
                <a:solidFill>
                  <a:schemeClr val="accent2">
                    <a:hueOff val="-852533"/>
                    <a:satOff val="5403"/>
                    <a:lumOff val="-13593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Chelidonium majus </a:t>
            </a:r>
            <a:r>
              <a:rPr sz="3600" b="1">
                <a:solidFill>
                  <a:schemeClr val="accent2">
                    <a:hueOff val="-852533"/>
                    <a:satOff val="5403"/>
                    <a:lumOff val="-13593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var</a:t>
            </a:r>
            <a:r>
              <a:rPr sz="3600" b="1" i="1">
                <a:solidFill>
                  <a:schemeClr val="accent2">
                    <a:hueOff val="-852533"/>
                    <a:satOff val="5403"/>
                    <a:lumOff val="-13593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. asiaticum</a:t>
            </a:r>
          </a:p>
        </p:txBody>
      </p:sp>
      <p:pic>
        <p:nvPicPr>
          <p:cNvPr id="18" name="image-5.png" descr="image-5.png">
            <a:extLst>
              <a:ext uri="{FF2B5EF4-FFF2-40B4-BE49-F238E27FC236}">
                <a16:creationId xmlns:a16="http://schemas.microsoft.com/office/drawing/2014/main" id="{54D1D0F3-87A1-E34D-8C45-3552F09DF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ムラサキケマン Colydalis incisa">
            <a:extLst>
              <a:ext uri="{FF2B5EF4-FFF2-40B4-BE49-F238E27FC236}">
                <a16:creationId xmlns:a16="http://schemas.microsoft.com/office/drawing/2014/main" id="{63D7BC70-ECC5-3F48-AFF6-27F0F5C4C8B4}"/>
              </a:ext>
            </a:extLst>
          </p:cNvPr>
          <p:cNvSpPr/>
          <p:nvPr/>
        </p:nvSpPr>
        <p:spPr>
          <a:xfrm>
            <a:off x="5598697" y="-44545"/>
            <a:ext cx="7391553" cy="830863"/>
          </a:xfrm>
          <a:prstGeom prst="rect">
            <a:avLst/>
          </a:prstGeom>
          <a:solidFill>
            <a:srgbClr val="CCFFFF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ムラサキケマン</a:t>
            </a:r>
            <a:r>
              <a:rPr sz="2800"/>
              <a:t> </a:t>
            </a:r>
            <a:r>
              <a:rPr sz="3600" b="1" i="1">
                <a:solidFill>
                  <a:schemeClr val="accent2">
                    <a:hueOff val="-852533"/>
                    <a:satOff val="5403"/>
                    <a:lumOff val="-13593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Colydalis incisa</a:t>
            </a:r>
          </a:p>
        </p:txBody>
      </p:sp>
    </p:spTree>
    <p:extLst>
      <p:ext uri="{BB962C8B-B14F-4D97-AF65-F5344CB8AC3E}">
        <p14:creationId xmlns:p14="http://schemas.microsoft.com/office/powerpoint/2010/main" val="2011209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★アヘン（阿片）とは何か？"/>
          <p:cNvSpPr txBox="1"/>
          <p:nvPr/>
        </p:nvSpPr>
        <p:spPr>
          <a:xfrm>
            <a:off x="1408853" y="1950719"/>
            <a:ext cx="8236374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アヘン（阿片）とは何か？</a:t>
            </a:r>
          </a:p>
        </p:txBody>
      </p:sp>
      <p:sp>
        <p:nvSpPr>
          <p:cNvPr id="290" name="重要な医薬品原料アヘン(1)"/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重要な医薬品原料アヘン(1)</a:t>
            </a:r>
          </a:p>
        </p:txBody>
      </p:sp>
      <p:sp>
        <p:nvSpPr>
          <p:cNvPr id="291" name="●ケシの未熟果実の乳液を乾燥したもの"/>
          <p:cNvSpPr txBox="1"/>
          <p:nvPr/>
        </p:nvSpPr>
        <p:spPr>
          <a:xfrm>
            <a:off x="3034453" y="2817706"/>
            <a:ext cx="830636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●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ケシの未熟果実の乳液を乾燥したもの</a:t>
            </a:r>
          </a:p>
        </p:txBody>
      </p:sp>
      <p:sp>
        <p:nvSpPr>
          <p:cNvPr id="292" name="●アヘンより創製する医薬品"/>
          <p:cNvSpPr txBox="1"/>
          <p:nvPr/>
        </p:nvSpPr>
        <p:spPr>
          <a:xfrm>
            <a:off x="3034453" y="3576320"/>
            <a:ext cx="611632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●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アヘンより創製する医薬品</a:t>
            </a:r>
          </a:p>
        </p:txBody>
      </p:sp>
      <p:pic>
        <p:nvPicPr>
          <p:cNvPr id="293" name="阿片製造医薬-small.png" descr="阿片製造医薬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217" y="4364283"/>
            <a:ext cx="10137423" cy="5389317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ヘロイン"/>
          <p:cNvSpPr/>
          <p:nvPr/>
        </p:nvSpPr>
        <p:spPr>
          <a:xfrm>
            <a:off x="10512213" y="6394026"/>
            <a:ext cx="2013939" cy="660401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ヘロイン</a:t>
            </a:r>
          </a:p>
        </p:txBody>
      </p:sp>
      <p:sp>
        <p:nvSpPr>
          <p:cNvPr id="295" name="ケシ栽培とアヘンはあへん法が適用される！"/>
          <p:cNvSpPr/>
          <p:nvPr/>
        </p:nvSpPr>
        <p:spPr>
          <a:xfrm>
            <a:off x="1192106" y="4443306"/>
            <a:ext cx="10668001" cy="749301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ケシ栽培とアヘンは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あへん法</a:t>
            </a: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が適用される！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1" animBg="1" advAuto="0"/>
      <p:bldP spid="292" grpId="2" animBg="1" advAuto="0"/>
      <p:bldP spid="293" grpId="3" animBg="1" advAuto="0"/>
      <p:bldP spid="294" grpId="4" animBg="1" advAuto="0"/>
      <p:bldP spid="295" grpId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★法律で栽培が規制されるケシ類"/>
          <p:cNvSpPr txBox="1"/>
          <p:nvPr/>
        </p:nvSpPr>
        <p:spPr>
          <a:xfrm>
            <a:off x="1408853" y="1950719"/>
            <a:ext cx="9536854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法律で栽培が規制されるケシ類</a:t>
            </a:r>
          </a:p>
        </p:txBody>
      </p:sp>
      <p:sp>
        <p:nvSpPr>
          <p:cNvPr id="298" name="重要な医薬品原料アヘン(2)"/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重要な医薬品原料アヘン(2)</a:t>
            </a:r>
          </a:p>
        </p:txBody>
      </p:sp>
      <p:sp>
        <p:nvSpPr>
          <p:cNvPr id="299" name="●ケシ Papaver somniferum"/>
          <p:cNvSpPr txBox="1"/>
          <p:nvPr/>
        </p:nvSpPr>
        <p:spPr>
          <a:xfrm>
            <a:off x="3034453" y="2817706"/>
            <a:ext cx="673043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●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ケシ　</a:t>
            </a:r>
            <a:r>
              <a:rPr sz="3600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Papaver somniferum</a:t>
            </a:r>
          </a:p>
        </p:txBody>
      </p:sp>
      <p:sp>
        <p:nvSpPr>
          <p:cNvPr id="300" name="●アツミゲシ Papaver setigerum"/>
          <p:cNvSpPr txBox="1"/>
          <p:nvPr/>
        </p:nvSpPr>
        <p:spPr>
          <a:xfrm>
            <a:off x="3034453" y="3576320"/>
            <a:ext cx="755001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●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アツミゲシ　</a:t>
            </a:r>
            <a:r>
              <a:rPr sz="3600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Papaver setigerum</a:t>
            </a:r>
          </a:p>
        </p:txBody>
      </p:sp>
      <p:sp>
        <p:nvSpPr>
          <p:cNvPr id="301" name="●ハカマオニゲシ Papaver bracteatum"/>
          <p:cNvSpPr txBox="1"/>
          <p:nvPr/>
        </p:nvSpPr>
        <p:spPr>
          <a:xfrm>
            <a:off x="3034453" y="4334933"/>
            <a:ext cx="873534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●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ハカマオニゲシ　</a:t>
            </a:r>
            <a:r>
              <a:rPr sz="3600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Papaver bracteatum</a:t>
            </a:r>
          </a:p>
        </p:txBody>
      </p:sp>
      <p:sp>
        <p:nvSpPr>
          <p:cNvPr id="302" name="★無許可で栽培が可能なケシ類"/>
          <p:cNvSpPr txBox="1"/>
          <p:nvPr/>
        </p:nvSpPr>
        <p:spPr>
          <a:xfrm>
            <a:off x="1408853" y="6097586"/>
            <a:ext cx="953685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無許可で栽培が可能なケシ類</a:t>
            </a:r>
          </a:p>
        </p:txBody>
      </p:sp>
      <p:sp>
        <p:nvSpPr>
          <p:cNvPr id="303" name="●ヒナゲシ Papaver rhoeas"/>
          <p:cNvSpPr txBox="1"/>
          <p:nvPr/>
        </p:nvSpPr>
        <p:spPr>
          <a:xfrm>
            <a:off x="3034453" y="6827519"/>
            <a:ext cx="64301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●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ヒナゲシ　</a:t>
            </a:r>
            <a:r>
              <a:rPr sz="3600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Papaver rhoeas</a:t>
            </a:r>
          </a:p>
        </p:txBody>
      </p:sp>
      <p:sp>
        <p:nvSpPr>
          <p:cNvPr id="304" name="●オニゲシ Papaver orientale"/>
          <p:cNvSpPr txBox="1"/>
          <p:nvPr/>
        </p:nvSpPr>
        <p:spPr>
          <a:xfrm>
            <a:off x="3034453" y="7586133"/>
            <a:ext cx="690202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●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オニゲシ　</a:t>
            </a:r>
            <a:r>
              <a:rPr sz="3600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Papaver orientale</a:t>
            </a:r>
          </a:p>
        </p:txBody>
      </p:sp>
      <p:sp>
        <p:nvSpPr>
          <p:cNvPr id="305" name="欧州では園芸用に改良された種の栽培を認めている"/>
          <p:cNvSpPr/>
          <p:nvPr/>
        </p:nvSpPr>
        <p:spPr>
          <a:xfrm>
            <a:off x="541866" y="1950719"/>
            <a:ext cx="12178455" cy="749301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欧州では園芸用に改良された種の栽培を認めている</a:t>
            </a:r>
          </a:p>
        </p:txBody>
      </p:sp>
      <p:sp>
        <p:nvSpPr>
          <p:cNvPr id="306" name="あへん法"/>
          <p:cNvSpPr/>
          <p:nvPr/>
        </p:nvSpPr>
        <p:spPr>
          <a:xfrm>
            <a:off x="650239" y="3142826"/>
            <a:ext cx="2013939" cy="660401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3366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3366"/>
                  </a:outerShdw>
                </a:effectLst>
              </a:rPr>
              <a:t>あへん法</a:t>
            </a:r>
          </a:p>
        </p:txBody>
      </p:sp>
      <p:sp>
        <p:nvSpPr>
          <p:cNvPr id="307" name="麻薬及び向精神薬取締法"/>
          <p:cNvSpPr/>
          <p:nvPr/>
        </p:nvSpPr>
        <p:spPr>
          <a:xfrm>
            <a:off x="758613" y="5310293"/>
            <a:ext cx="5242561" cy="660401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3366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3366"/>
                  </a:outerShdw>
                </a:effectLst>
              </a:rPr>
              <a:t>麻薬及び向精神薬取締法</a:t>
            </a:r>
          </a:p>
        </p:txBody>
      </p:sp>
      <p:sp>
        <p:nvSpPr>
          <p:cNvPr id="308" name="アルカロイドを含むが、麻薬成分は含まれない"/>
          <p:cNvSpPr/>
          <p:nvPr/>
        </p:nvSpPr>
        <p:spPr>
          <a:xfrm>
            <a:off x="953564" y="8484058"/>
            <a:ext cx="11063804" cy="758704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 dirty="0" err="1">
                <a:effectLst>
                  <a:outerShdw blurRad="12700" dist="25400" dir="2700000" rotWithShape="0">
                    <a:srgbClr val="000000"/>
                  </a:outerShdw>
                </a:effectLst>
              </a:rPr>
              <a:t>アルカロイドを含むが、麻薬成分は含まれない</a:t>
            </a:r>
            <a:endParaRPr sz="3982" dirty="0">
              <a:effectLst>
                <a:outerShdw blurRad="12700" dist="25400" dir="2700000" rotWithShape="0">
                  <a:srgbClr val="000000"/>
                </a:outerShdw>
              </a:effectLst>
            </a:endParaRPr>
          </a:p>
        </p:txBody>
      </p:sp>
      <p:pic>
        <p:nvPicPr>
          <p:cNvPr id="309" name="モル.png" descr="モル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346" y="2846963"/>
            <a:ext cx="3034454" cy="2612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テバイン.png" descr="テバイン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346" y="5418666"/>
            <a:ext cx="3034454" cy="2386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矢印６.png" descr="矢印６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417" y="4468141"/>
            <a:ext cx="1546579" cy="918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括弧１.png" descr="括弧１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706" y="2817706"/>
            <a:ext cx="288997" cy="1517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1" animBg="1" advAuto="0"/>
      <p:bldP spid="299" grpId="2" animBg="1" advAuto="0"/>
      <p:bldP spid="300" grpId="3" animBg="1" advAuto="0"/>
      <p:bldP spid="301" grpId="4" animBg="1" advAuto="0"/>
      <p:bldP spid="302" grpId="12" animBg="1" advAuto="0"/>
      <p:bldP spid="303" grpId="13" animBg="1" advAuto="0"/>
      <p:bldP spid="304" grpId="14" animBg="1" advAuto="0"/>
      <p:bldP spid="305" grpId="11" animBg="1" advAuto="0"/>
      <p:bldP spid="306" grpId="6" animBg="1" advAuto="0"/>
      <p:bldP spid="307" grpId="9" animBg="1" advAuto="0"/>
      <p:bldP spid="308" grpId="15" animBg="1" advAuto="0"/>
      <p:bldP spid="309" grpId="7" animBg="1" advAuto="0"/>
      <p:bldP spid="310" grpId="10" animBg="1" advAuto="0"/>
      <p:bldP spid="311" grpId="8" animBg="1" advAuto="0"/>
      <p:bldP spid="312" grpId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age-6.png" descr="image-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60" y="-2"/>
            <a:ext cx="13065720" cy="97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ケシ園"/>
          <p:cNvSpPr>
            <a:spLocks noGrp="1"/>
          </p:cNvSpPr>
          <p:nvPr>
            <p:ph type="title"/>
          </p:nvPr>
        </p:nvSpPr>
        <p:spPr>
          <a:xfrm>
            <a:off x="-1" y="8994986"/>
            <a:ext cx="1842348" cy="758614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algn="l" defTabSz="1300480">
              <a:defRPr sz="3982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ケシ園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-7.png" descr="image-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Papaver somniferum 一貫種"/>
          <p:cNvSpPr>
            <a:spLocks noGrp="1"/>
          </p:cNvSpPr>
          <p:nvPr>
            <p:ph type="title"/>
          </p:nvPr>
        </p:nvSpPr>
        <p:spPr>
          <a:xfrm>
            <a:off x="0" y="8886613"/>
            <a:ext cx="7477760" cy="866988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/>
          <a:p>
            <a:pPr algn="l"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Papaver somniferum</a:t>
            </a: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一貫種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-8.png" descr="image-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Papaver somniferum ボスニア種"/>
          <p:cNvSpPr>
            <a:spLocks noGrp="1"/>
          </p:cNvSpPr>
          <p:nvPr>
            <p:ph type="title"/>
          </p:nvPr>
        </p:nvSpPr>
        <p:spPr>
          <a:xfrm>
            <a:off x="-1" y="0"/>
            <a:ext cx="8453122" cy="758614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/>
          <a:p>
            <a:pPr algn="l"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Papaver somniferum</a:t>
            </a: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ボスニア種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-9.png" descr="image-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Papaver somniferum イラン種"/>
          <p:cNvSpPr>
            <a:spLocks noGrp="1"/>
          </p:cNvSpPr>
          <p:nvPr>
            <p:ph type="title"/>
          </p:nvPr>
        </p:nvSpPr>
        <p:spPr>
          <a:xfrm>
            <a:off x="0" y="0"/>
            <a:ext cx="7911254" cy="758614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/>
          <a:p>
            <a:pPr algn="l"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Papaver somniferum</a:t>
            </a:r>
            <a:r>
              <a:rPr sz="3982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イラン種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★無機化合物">
            <a:extLst>
              <a:ext uri="{FF2B5EF4-FFF2-40B4-BE49-F238E27FC236}">
                <a16:creationId xmlns:a16="http://schemas.microsoft.com/office/drawing/2014/main" id="{205FDDE4-DFE5-5643-9CB1-EDC31E81F26F}"/>
              </a:ext>
            </a:extLst>
          </p:cNvPr>
          <p:cNvSpPr txBox="1"/>
          <p:nvPr/>
        </p:nvSpPr>
        <p:spPr>
          <a:xfrm>
            <a:off x="1408853" y="1950719"/>
            <a:ext cx="4009814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無機化合物</a:t>
            </a:r>
          </a:p>
        </p:txBody>
      </p:sp>
      <p:sp>
        <p:nvSpPr>
          <p:cNvPr id="9" name="リン酸塩、ケイ酸塩、Na塩">
            <a:extLst>
              <a:ext uri="{FF2B5EF4-FFF2-40B4-BE49-F238E27FC236}">
                <a16:creationId xmlns:a16="http://schemas.microsoft.com/office/drawing/2014/main" id="{3B91C40A-58F3-0D42-AA32-D9407F168406}"/>
              </a:ext>
            </a:extLst>
          </p:cNvPr>
          <p:cNvSpPr txBox="1"/>
          <p:nvPr/>
        </p:nvSpPr>
        <p:spPr>
          <a:xfrm>
            <a:off x="5635413" y="1950719"/>
            <a:ext cx="6813975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リン酸塩、ケイ酸塩、Na塩</a:t>
            </a:r>
          </a:p>
        </p:txBody>
      </p:sp>
      <p:sp>
        <p:nvSpPr>
          <p:cNvPr id="10" name="薬用植物の成分について(1)">
            <a:extLst>
              <a:ext uri="{FF2B5EF4-FFF2-40B4-BE49-F238E27FC236}">
                <a16:creationId xmlns:a16="http://schemas.microsoft.com/office/drawing/2014/main" id="{7647F7DC-91E5-3148-BBBD-DDF8491F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薬用植物の成分について(1)</a:t>
            </a:r>
          </a:p>
        </p:txBody>
      </p:sp>
      <p:sp>
        <p:nvSpPr>
          <p:cNvPr id="11" name="★有機化合物">
            <a:extLst>
              <a:ext uri="{FF2B5EF4-FFF2-40B4-BE49-F238E27FC236}">
                <a16:creationId xmlns:a16="http://schemas.microsoft.com/office/drawing/2014/main" id="{C654AE1B-51A8-F149-8A1F-69AFAAF88862}"/>
              </a:ext>
            </a:extLst>
          </p:cNvPr>
          <p:cNvSpPr txBox="1"/>
          <p:nvPr/>
        </p:nvSpPr>
        <p:spPr>
          <a:xfrm>
            <a:off x="1408853" y="2817706"/>
            <a:ext cx="4118187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有機化合物</a:t>
            </a:r>
          </a:p>
        </p:txBody>
      </p:sp>
      <p:sp>
        <p:nvSpPr>
          <p:cNvPr id="12" name="C, H, O, N, (S)">
            <a:extLst>
              <a:ext uri="{FF2B5EF4-FFF2-40B4-BE49-F238E27FC236}">
                <a16:creationId xmlns:a16="http://schemas.microsoft.com/office/drawing/2014/main" id="{E77E1ECB-14F7-0345-B87C-98106F71E506}"/>
              </a:ext>
            </a:extLst>
          </p:cNvPr>
          <p:cNvSpPr txBox="1"/>
          <p:nvPr/>
        </p:nvSpPr>
        <p:spPr>
          <a:xfrm>
            <a:off x="5635413" y="2926079"/>
            <a:ext cx="3858543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C, H, O, N, (S)</a:t>
            </a:r>
          </a:p>
        </p:txBody>
      </p:sp>
      <p:sp>
        <p:nvSpPr>
          <p:cNvPr id="13" name="高分子化合物">
            <a:extLst>
              <a:ext uri="{FF2B5EF4-FFF2-40B4-BE49-F238E27FC236}">
                <a16:creationId xmlns:a16="http://schemas.microsoft.com/office/drawing/2014/main" id="{C0BA7E04-A516-4448-AFD2-0FA8B32F0A20}"/>
              </a:ext>
            </a:extLst>
          </p:cNvPr>
          <p:cNvSpPr txBox="1"/>
          <p:nvPr/>
        </p:nvSpPr>
        <p:spPr>
          <a:xfrm>
            <a:off x="7261013" y="4009813"/>
            <a:ext cx="3325707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高分子化合物</a:t>
            </a:r>
          </a:p>
        </p:txBody>
      </p:sp>
      <p:sp>
        <p:nvSpPr>
          <p:cNvPr id="14" name="低分子化合物">
            <a:extLst>
              <a:ext uri="{FF2B5EF4-FFF2-40B4-BE49-F238E27FC236}">
                <a16:creationId xmlns:a16="http://schemas.microsoft.com/office/drawing/2014/main" id="{55CEEC7C-F3E7-3E43-984B-4D1EE587D4E2}"/>
              </a:ext>
            </a:extLst>
          </p:cNvPr>
          <p:cNvSpPr txBox="1"/>
          <p:nvPr/>
        </p:nvSpPr>
        <p:spPr>
          <a:xfrm>
            <a:off x="2167466" y="4009813"/>
            <a:ext cx="3325707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低分子化合物</a:t>
            </a:r>
          </a:p>
        </p:txBody>
      </p:sp>
      <p:sp>
        <p:nvSpPr>
          <p:cNvPr id="15" name="アミノ酸">
            <a:extLst>
              <a:ext uri="{FF2B5EF4-FFF2-40B4-BE49-F238E27FC236}">
                <a16:creationId xmlns:a16="http://schemas.microsoft.com/office/drawing/2014/main" id="{F384F223-6B26-C34E-8A06-69C48C592516}"/>
              </a:ext>
            </a:extLst>
          </p:cNvPr>
          <p:cNvSpPr txBox="1"/>
          <p:nvPr/>
        </p:nvSpPr>
        <p:spPr>
          <a:xfrm>
            <a:off x="4443306" y="5093546"/>
            <a:ext cx="20139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アミノ酸</a:t>
            </a:r>
          </a:p>
        </p:txBody>
      </p:sp>
      <p:sp>
        <p:nvSpPr>
          <p:cNvPr id="16" name="核  酸">
            <a:extLst>
              <a:ext uri="{FF2B5EF4-FFF2-40B4-BE49-F238E27FC236}">
                <a16:creationId xmlns:a16="http://schemas.microsoft.com/office/drawing/2014/main" id="{14803823-E280-C74E-B81C-2B46EC4DB97B}"/>
              </a:ext>
            </a:extLst>
          </p:cNvPr>
          <p:cNvSpPr txBox="1"/>
          <p:nvPr/>
        </p:nvSpPr>
        <p:spPr>
          <a:xfrm>
            <a:off x="4443306" y="5635413"/>
            <a:ext cx="20139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核　　酸</a:t>
            </a:r>
          </a:p>
        </p:txBody>
      </p:sp>
      <p:sp>
        <p:nvSpPr>
          <p:cNvPr id="17" name="糖  類">
            <a:extLst>
              <a:ext uri="{FF2B5EF4-FFF2-40B4-BE49-F238E27FC236}">
                <a16:creationId xmlns:a16="http://schemas.microsoft.com/office/drawing/2014/main" id="{445A68E8-2CE4-5648-AF59-A74A93191C44}"/>
              </a:ext>
            </a:extLst>
          </p:cNvPr>
          <p:cNvSpPr txBox="1"/>
          <p:nvPr/>
        </p:nvSpPr>
        <p:spPr>
          <a:xfrm>
            <a:off x="4443306" y="6285653"/>
            <a:ext cx="2032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糖　　類</a:t>
            </a:r>
          </a:p>
        </p:txBody>
      </p:sp>
      <p:sp>
        <p:nvSpPr>
          <p:cNvPr id="18" name="脂  肪  酸">
            <a:extLst>
              <a:ext uri="{FF2B5EF4-FFF2-40B4-BE49-F238E27FC236}">
                <a16:creationId xmlns:a16="http://schemas.microsoft.com/office/drawing/2014/main" id="{6F984E9A-A4D5-4746-9679-334B9D87151A}"/>
              </a:ext>
            </a:extLst>
          </p:cNvPr>
          <p:cNvSpPr txBox="1"/>
          <p:nvPr/>
        </p:nvSpPr>
        <p:spPr>
          <a:xfrm>
            <a:off x="4443306" y="6935892"/>
            <a:ext cx="215843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脂  肪  酸</a:t>
            </a:r>
          </a:p>
        </p:txBody>
      </p:sp>
      <p:sp>
        <p:nvSpPr>
          <p:cNvPr id="19" name="蛋  白  質">
            <a:extLst>
              <a:ext uri="{FF2B5EF4-FFF2-40B4-BE49-F238E27FC236}">
                <a16:creationId xmlns:a16="http://schemas.microsoft.com/office/drawing/2014/main" id="{B153FCB2-EB3A-3841-90ED-A087FEA2B27D}"/>
              </a:ext>
            </a:extLst>
          </p:cNvPr>
          <p:cNvSpPr txBox="1"/>
          <p:nvPr/>
        </p:nvSpPr>
        <p:spPr>
          <a:xfrm>
            <a:off x="7586133" y="5140959"/>
            <a:ext cx="215843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蛋  白  質</a:t>
            </a:r>
          </a:p>
        </p:txBody>
      </p:sp>
      <p:sp>
        <p:nvSpPr>
          <p:cNvPr id="20" name="DNA, RNA">
            <a:extLst>
              <a:ext uri="{FF2B5EF4-FFF2-40B4-BE49-F238E27FC236}">
                <a16:creationId xmlns:a16="http://schemas.microsoft.com/office/drawing/2014/main" id="{C3867049-4DAE-A147-BAEE-886258130D82}"/>
              </a:ext>
            </a:extLst>
          </p:cNvPr>
          <p:cNvSpPr txBox="1"/>
          <p:nvPr/>
        </p:nvSpPr>
        <p:spPr>
          <a:xfrm>
            <a:off x="7586133" y="5635413"/>
            <a:ext cx="261450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DNA, RNA</a:t>
            </a:r>
          </a:p>
        </p:txBody>
      </p:sp>
      <p:sp>
        <p:nvSpPr>
          <p:cNvPr id="21" name="炭水化物">
            <a:extLst>
              <a:ext uri="{FF2B5EF4-FFF2-40B4-BE49-F238E27FC236}">
                <a16:creationId xmlns:a16="http://schemas.microsoft.com/office/drawing/2014/main" id="{76FD748D-75E9-3642-8E75-4AF547043DA9}"/>
              </a:ext>
            </a:extLst>
          </p:cNvPr>
          <p:cNvSpPr txBox="1"/>
          <p:nvPr/>
        </p:nvSpPr>
        <p:spPr>
          <a:xfrm>
            <a:off x="7586133" y="6285653"/>
            <a:ext cx="201393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炭水化物</a:t>
            </a:r>
          </a:p>
        </p:txBody>
      </p:sp>
      <p:sp>
        <p:nvSpPr>
          <p:cNvPr id="22" name="脂  質">
            <a:extLst>
              <a:ext uri="{FF2B5EF4-FFF2-40B4-BE49-F238E27FC236}">
                <a16:creationId xmlns:a16="http://schemas.microsoft.com/office/drawing/2014/main" id="{E6D5C73B-0402-7448-9A71-EAE0DEFD815B}"/>
              </a:ext>
            </a:extLst>
          </p:cNvPr>
          <p:cNvSpPr txBox="1"/>
          <p:nvPr/>
        </p:nvSpPr>
        <p:spPr>
          <a:xfrm>
            <a:off x="7586133" y="6888480"/>
            <a:ext cx="201393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脂　　質</a:t>
            </a:r>
          </a:p>
        </p:txBody>
      </p:sp>
      <p:sp>
        <p:nvSpPr>
          <p:cNvPr id="23" name="繊  維  質">
            <a:extLst>
              <a:ext uri="{FF2B5EF4-FFF2-40B4-BE49-F238E27FC236}">
                <a16:creationId xmlns:a16="http://schemas.microsoft.com/office/drawing/2014/main" id="{4FFA5AD8-C07D-1E4D-8415-8CA0ECE2E6E1}"/>
              </a:ext>
            </a:extLst>
          </p:cNvPr>
          <p:cNvSpPr txBox="1"/>
          <p:nvPr/>
        </p:nvSpPr>
        <p:spPr>
          <a:xfrm>
            <a:off x="7586133" y="7586133"/>
            <a:ext cx="215843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繊  維  質</a:t>
            </a:r>
          </a:p>
        </p:txBody>
      </p:sp>
      <p:sp>
        <p:nvSpPr>
          <p:cNvPr id="24" name="→セルロース…">
            <a:extLst>
              <a:ext uri="{FF2B5EF4-FFF2-40B4-BE49-F238E27FC236}">
                <a16:creationId xmlns:a16="http://schemas.microsoft.com/office/drawing/2014/main" id="{CC28E7A2-206B-B046-B74A-DA8351B88645}"/>
              </a:ext>
            </a:extLst>
          </p:cNvPr>
          <p:cNvSpPr txBox="1"/>
          <p:nvPr/>
        </p:nvSpPr>
        <p:spPr>
          <a:xfrm>
            <a:off x="9753600" y="7586133"/>
            <a:ext cx="2415823" cy="1030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→</a:t>
            </a:r>
            <a:r>
              <a:rPr sz="2844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セルロース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　リグニン</a:t>
            </a:r>
          </a:p>
        </p:txBody>
      </p:sp>
      <p:sp>
        <p:nvSpPr>
          <p:cNvPr id="25" name="→">
            <a:extLst>
              <a:ext uri="{FF2B5EF4-FFF2-40B4-BE49-F238E27FC236}">
                <a16:creationId xmlns:a16="http://schemas.microsoft.com/office/drawing/2014/main" id="{EBFF6FCB-BA6E-1E41-8BDC-F4D1CC14F714}"/>
              </a:ext>
            </a:extLst>
          </p:cNvPr>
          <p:cNvSpPr txBox="1"/>
          <p:nvPr/>
        </p:nvSpPr>
        <p:spPr>
          <a:xfrm>
            <a:off x="6719146" y="5093546"/>
            <a:ext cx="69991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→</a:t>
            </a:r>
          </a:p>
        </p:txBody>
      </p:sp>
      <p:sp>
        <p:nvSpPr>
          <p:cNvPr id="26" name="→">
            <a:extLst>
              <a:ext uri="{FF2B5EF4-FFF2-40B4-BE49-F238E27FC236}">
                <a16:creationId xmlns:a16="http://schemas.microsoft.com/office/drawing/2014/main" id="{6B8FFAE0-3C22-D743-B0A6-AC4BA181EEE4}"/>
              </a:ext>
            </a:extLst>
          </p:cNvPr>
          <p:cNvSpPr txBox="1"/>
          <p:nvPr/>
        </p:nvSpPr>
        <p:spPr>
          <a:xfrm>
            <a:off x="6719146" y="5635413"/>
            <a:ext cx="69991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→</a:t>
            </a:r>
          </a:p>
        </p:txBody>
      </p:sp>
      <p:sp>
        <p:nvSpPr>
          <p:cNvPr id="27" name="→">
            <a:extLst>
              <a:ext uri="{FF2B5EF4-FFF2-40B4-BE49-F238E27FC236}">
                <a16:creationId xmlns:a16="http://schemas.microsoft.com/office/drawing/2014/main" id="{0D766DB3-4FDC-D644-8040-607D756396E7}"/>
              </a:ext>
            </a:extLst>
          </p:cNvPr>
          <p:cNvSpPr txBox="1"/>
          <p:nvPr/>
        </p:nvSpPr>
        <p:spPr>
          <a:xfrm>
            <a:off x="6719146" y="6285653"/>
            <a:ext cx="69991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→</a:t>
            </a:r>
          </a:p>
        </p:txBody>
      </p:sp>
      <p:sp>
        <p:nvSpPr>
          <p:cNvPr id="28" name="→">
            <a:extLst>
              <a:ext uri="{FF2B5EF4-FFF2-40B4-BE49-F238E27FC236}">
                <a16:creationId xmlns:a16="http://schemas.microsoft.com/office/drawing/2014/main" id="{35D635B0-7ABF-4241-A1D2-83F34102F31D}"/>
              </a:ext>
            </a:extLst>
          </p:cNvPr>
          <p:cNvSpPr txBox="1"/>
          <p:nvPr/>
        </p:nvSpPr>
        <p:spPr>
          <a:xfrm>
            <a:off x="6719146" y="6935892"/>
            <a:ext cx="69991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→</a:t>
            </a:r>
          </a:p>
        </p:txBody>
      </p:sp>
      <p:sp>
        <p:nvSpPr>
          <p:cNvPr id="29" name="その他化合物">
            <a:extLst>
              <a:ext uri="{FF2B5EF4-FFF2-40B4-BE49-F238E27FC236}">
                <a16:creationId xmlns:a16="http://schemas.microsoft.com/office/drawing/2014/main" id="{C9CD67BF-6FE9-0141-A1DB-70493FE62068}"/>
              </a:ext>
            </a:extLst>
          </p:cNvPr>
          <p:cNvSpPr txBox="1"/>
          <p:nvPr/>
        </p:nvSpPr>
        <p:spPr>
          <a:xfrm>
            <a:off x="758613" y="5093546"/>
            <a:ext cx="28899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その他化合物</a:t>
            </a:r>
          </a:p>
        </p:txBody>
      </p:sp>
      <p:sp>
        <p:nvSpPr>
          <p:cNvPr id="30" name="生命の維持に必須の普遍的成分">
            <a:extLst>
              <a:ext uri="{FF2B5EF4-FFF2-40B4-BE49-F238E27FC236}">
                <a16:creationId xmlns:a16="http://schemas.microsoft.com/office/drawing/2014/main" id="{67FED026-F69F-BA45-A0B2-6864D7FB9A7D}"/>
              </a:ext>
            </a:extLst>
          </p:cNvPr>
          <p:cNvSpPr txBox="1"/>
          <p:nvPr/>
        </p:nvSpPr>
        <p:spPr>
          <a:xfrm>
            <a:off x="4831115" y="8669866"/>
            <a:ext cx="655433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生命の維持に必須の普遍的成分</a:t>
            </a:r>
          </a:p>
        </p:txBody>
      </p:sp>
      <p:sp>
        <p:nvSpPr>
          <p:cNvPr id="31" name="必須ではない">
            <a:extLst>
              <a:ext uri="{FF2B5EF4-FFF2-40B4-BE49-F238E27FC236}">
                <a16:creationId xmlns:a16="http://schemas.microsoft.com/office/drawing/2014/main" id="{FB8EA0D4-C3EA-E64E-BD00-1F3FABFB73B6}"/>
              </a:ext>
            </a:extLst>
          </p:cNvPr>
          <p:cNvSpPr txBox="1"/>
          <p:nvPr/>
        </p:nvSpPr>
        <p:spPr>
          <a:xfrm>
            <a:off x="866986" y="7261013"/>
            <a:ext cx="288995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必須ではない</a:t>
            </a:r>
          </a:p>
        </p:txBody>
      </p:sp>
      <p:sp>
        <p:nvSpPr>
          <p:cNvPr id="32" name="各生物種に固有">
            <a:extLst>
              <a:ext uri="{FF2B5EF4-FFF2-40B4-BE49-F238E27FC236}">
                <a16:creationId xmlns:a16="http://schemas.microsoft.com/office/drawing/2014/main" id="{3E555103-E7A4-D343-B894-5AABDB73AB10}"/>
              </a:ext>
            </a:extLst>
          </p:cNvPr>
          <p:cNvSpPr txBox="1"/>
          <p:nvPr/>
        </p:nvSpPr>
        <p:spPr>
          <a:xfrm>
            <a:off x="866986" y="7911253"/>
            <a:ext cx="332570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各生物種に固有</a:t>
            </a:r>
          </a:p>
        </p:txBody>
      </p:sp>
      <p:sp>
        <p:nvSpPr>
          <p:cNvPr id="33" name="一次代謝物">
            <a:extLst>
              <a:ext uri="{FF2B5EF4-FFF2-40B4-BE49-F238E27FC236}">
                <a16:creationId xmlns:a16="http://schemas.microsoft.com/office/drawing/2014/main" id="{91ED52D2-A3BA-4D44-9688-ED5D7B503CE9}"/>
              </a:ext>
            </a:extLst>
          </p:cNvPr>
          <p:cNvSpPr txBox="1"/>
          <p:nvPr/>
        </p:nvSpPr>
        <p:spPr>
          <a:xfrm>
            <a:off x="6285653" y="9103360"/>
            <a:ext cx="2409775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dirty="0" err="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一次代謝</a:t>
            </a:r>
            <a:r>
              <a:rPr lang="ja-JP" altLang="en-US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産</a:t>
            </a:r>
            <a:r>
              <a:rPr dirty="0" err="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物</a:t>
            </a:r>
            <a:endParaRPr dirty="0">
              <a:solidFill>
                <a:srgbClr val="0000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4" name="二次代謝物">
            <a:extLst>
              <a:ext uri="{FF2B5EF4-FFF2-40B4-BE49-F238E27FC236}">
                <a16:creationId xmlns:a16="http://schemas.microsoft.com/office/drawing/2014/main" id="{02D8D547-B34C-9C4C-AE05-9001FBB3797D}"/>
              </a:ext>
            </a:extLst>
          </p:cNvPr>
          <p:cNvSpPr txBox="1"/>
          <p:nvPr/>
        </p:nvSpPr>
        <p:spPr>
          <a:xfrm>
            <a:off x="1083733" y="8669866"/>
            <a:ext cx="2409775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lang="ja-JP" altLang="en-US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二次代謝産物</a:t>
            </a:r>
            <a:endParaRPr dirty="0">
              <a:solidFill>
                <a:srgbClr val="0000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5" name="→デンプン…">
            <a:extLst>
              <a:ext uri="{FF2B5EF4-FFF2-40B4-BE49-F238E27FC236}">
                <a16:creationId xmlns:a16="http://schemas.microsoft.com/office/drawing/2014/main" id="{F397F2DA-EC0F-294D-82D8-FE835339B0B2}"/>
              </a:ext>
            </a:extLst>
          </p:cNvPr>
          <p:cNvSpPr txBox="1"/>
          <p:nvPr/>
        </p:nvSpPr>
        <p:spPr>
          <a:xfrm>
            <a:off x="9861973" y="6394026"/>
            <a:ext cx="2086188" cy="103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→</a:t>
            </a:r>
            <a:r>
              <a:rPr sz="2844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デンプン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　多糖類</a:t>
            </a:r>
          </a:p>
        </p:txBody>
      </p:sp>
      <p:pic>
        <p:nvPicPr>
          <p:cNvPr id="36" name="矢印.png" descr="矢印.png">
            <a:extLst>
              <a:ext uri="{FF2B5EF4-FFF2-40B4-BE49-F238E27FC236}">
                <a16:creationId xmlns:a16="http://schemas.microsoft.com/office/drawing/2014/main" id="{F93081F7-155D-644D-8B16-2D31D118C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875" y="5594773"/>
            <a:ext cx="487681" cy="2027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括弧３.png" descr="括弧３.png">
            <a:extLst>
              <a:ext uri="{FF2B5EF4-FFF2-40B4-BE49-F238E27FC236}">
                <a16:creationId xmlns:a16="http://schemas.microsoft.com/office/drawing/2014/main" id="{1B61F4CB-94F4-4B4E-BFD6-257C8D895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657" y="4467013"/>
            <a:ext cx="3795326" cy="819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括弧４.png" descr="括弧４.png">
            <a:extLst>
              <a:ext uri="{FF2B5EF4-FFF2-40B4-BE49-F238E27FC236}">
                <a16:creationId xmlns:a16="http://schemas.microsoft.com/office/drawing/2014/main" id="{EE431024-6C27-F74F-A05F-998484BEF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981" y="7973942"/>
            <a:ext cx="3686953" cy="7857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7245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  <p:bldP spid="29" grpId="0" animBg="1" advAuto="0"/>
      <p:bldP spid="30" grpId="0" animBg="1" advAuto="0"/>
      <p:bldP spid="31" grpId="0" animBg="1" advAuto="0"/>
      <p:bldP spid="32" grpId="0" animBg="1" advAuto="0"/>
      <p:bldP spid="33" grpId="0" animBg="1" advAuto="0"/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有機化合物">
            <a:extLst>
              <a:ext uri="{FF2B5EF4-FFF2-40B4-BE49-F238E27FC236}">
                <a16:creationId xmlns:a16="http://schemas.microsoft.com/office/drawing/2014/main" id="{A1FD1386-42F6-C841-A388-18271308F44A}"/>
              </a:ext>
            </a:extLst>
          </p:cNvPr>
          <p:cNvSpPr txBox="1"/>
          <p:nvPr/>
        </p:nvSpPr>
        <p:spPr>
          <a:xfrm>
            <a:off x="1408853" y="1950719"/>
            <a:ext cx="4009814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有機化合物</a:t>
            </a:r>
          </a:p>
        </p:txBody>
      </p:sp>
      <p:sp>
        <p:nvSpPr>
          <p:cNvPr id="3" name="薬用植物の成分について(2)">
            <a:extLst>
              <a:ext uri="{FF2B5EF4-FFF2-40B4-BE49-F238E27FC236}">
                <a16:creationId xmlns:a16="http://schemas.microsoft.com/office/drawing/2014/main" id="{8B40C6AE-8F9D-6D4E-9E49-579130741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薬用植物の成分について(2)</a:t>
            </a:r>
          </a:p>
        </p:txBody>
      </p:sp>
      <p:sp>
        <p:nvSpPr>
          <p:cNvPr id="4" name="生命の維持に必須の普遍的成分">
            <a:extLst>
              <a:ext uri="{FF2B5EF4-FFF2-40B4-BE49-F238E27FC236}">
                <a16:creationId xmlns:a16="http://schemas.microsoft.com/office/drawing/2014/main" id="{E3AD6EC3-6014-F144-A2BE-D38071A9D8FA}"/>
              </a:ext>
            </a:extLst>
          </p:cNvPr>
          <p:cNvSpPr txBox="1"/>
          <p:nvPr/>
        </p:nvSpPr>
        <p:spPr>
          <a:xfrm>
            <a:off x="5635413" y="2926079"/>
            <a:ext cx="655433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生命の維持に必須の普遍的成分</a:t>
            </a:r>
          </a:p>
        </p:txBody>
      </p:sp>
      <p:sp>
        <p:nvSpPr>
          <p:cNvPr id="5" name="必須ではない">
            <a:extLst>
              <a:ext uri="{FF2B5EF4-FFF2-40B4-BE49-F238E27FC236}">
                <a16:creationId xmlns:a16="http://schemas.microsoft.com/office/drawing/2014/main" id="{90CEEA25-E4C4-D546-9C0B-9C41323358B3}"/>
              </a:ext>
            </a:extLst>
          </p:cNvPr>
          <p:cNvSpPr txBox="1"/>
          <p:nvPr/>
        </p:nvSpPr>
        <p:spPr>
          <a:xfrm>
            <a:off x="5635413" y="4443306"/>
            <a:ext cx="28899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必須ではない</a:t>
            </a:r>
          </a:p>
        </p:txBody>
      </p:sp>
      <p:sp>
        <p:nvSpPr>
          <p:cNvPr id="6" name="各生物種に固有">
            <a:extLst>
              <a:ext uri="{FF2B5EF4-FFF2-40B4-BE49-F238E27FC236}">
                <a16:creationId xmlns:a16="http://schemas.microsoft.com/office/drawing/2014/main" id="{0FDB41B7-83E7-BC47-B1A6-21A0C398085D}"/>
              </a:ext>
            </a:extLst>
          </p:cNvPr>
          <p:cNvSpPr txBox="1"/>
          <p:nvPr/>
        </p:nvSpPr>
        <p:spPr>
          <a:xfrm>
            <a:off x="5635413" y="5093546"/>
            <a:ext cx="332570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各生物種に固有</a:t>
            </a:r>
          </a:p>
        </p:txBody>
      </p:sp>
      <p:sp>
        <p:nvSpPr>
          <p:cNvPr id="7" name="●一次代謝物">
            <a:extLst>
              <a:ext uri="{FF2B5EF4-FFF2-40B4-BE49-F238E27FC236}">
                <a16:creationId xmlns:a16="http://schemas.microsoft.com/office/drawing/2014/main" id="{EB40EF4A-55A4-034D-9B04-EC5513552742}"/>
              </a:ext>
            </a:extLst>
          </p:cNvPr>
          <p:cNvSpPr txBox="1"/>
          <p:nvPr/>
        </p:nvSpPr>
        <p:spPr>
          <a:xfrm>
            <a:off x="2384213" y="2926079"/>
            <a:ext cx="28899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一次代謝物</a:t>
            </a:r>
          </a:p>
        </p:txBody>
      </p:sp>
      <p:sp>
        <p:nvSpPr>
          <p:cNvPr id="8" name="●二次代謝物">
            <a:extLst>
              <a:ext uri="{FF2B5EF4-FFF2-40B4-BE49-F238E27FC236}">
                <a16:creationId xmlns:a16="http://schemas.microsoft.com/office/drawing/2014/main" id="{1991A362-61E3-014F-BA79-AA042E6E13A1}"/>
              </a:ext>
            </a:extLst>
          </p:cNvPr>
          <p:cNvSpPr txBox="1"/>
          <p:nvPr/>
        </p:nvSpPr>
        <p:spPr>
          <a:xfrm>
            <a:off x="2384213" y="4443306"/>
            <a:ext cx="28899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二次代謝物</a:t>
            </a:r>
          </a:p>
        </p:txBody>
      </p:sp>
      <p:sp>
        <p:nvSpPr>
          <p:cNvPr id="9" name="Primary metabolite">
            <a:extLst>
              <a:ext uri="{FF2B5EF4-FFF2-40B4-BE49-F238E27FC236}">
                <a16:creationId xmlns:a16="http://schemas.microsoft.com/office/drawing/2014/main" id="{6DBE249B-A770-5D44-9B28-EA2BB9BF759E}"/>
              </a:ext>
            </a:extLst>
          </p:cNvPr>
          <p:cNvSpPr txBox="1"/>
          <p:nvPr/>
        </p:nvSpPr>
        <p:spPr>
          <a:xfrm>
            <a:off x="3987235" y="3596640"/>
            <a:ext cx="466005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Primary metabolite</a:t>
            </a:r>
          </a:p>
        </p:txBody>
      </p:sp>
      <p:sp>
        <p:nvSpPr>
          <p:cNvPr id="10" name="Secondary metabolite">
            <a:extLst>
              <a:ext uri="{FF2B5EF4-FFF2-40B4-BE49-F238E27FC236}">
                <a16:creationId xmlns:a16="http://schemas.microsoft.com/office/drawing/2014/main" id="{2C9D1EB9-D2D9-9649-88E3-409C13C2CCB3}"/>
              </a:ext>
            </a:extLst>
          </p:cNvPr>
          <p:cNvSpPr txBox="1"/>
          <p:nvPr/>
        </p:nvSpPr>
        <p:spPr>
          <a:xfrm>
            <a:off x="4009813" y="5852159"/>
            <a:ext cx="517708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Secondary metabolite</a:t>
            </a:r>
          </a:p>
        </p:txBody>
      </p:sp>
      <p:sp>
        <p:nvSpPr>
          <p:cNvPr id="11" name="薬効成分として重要">
            <a:extLst>
              <a:ext uri="{FF2B5EF4-FFF2-40B4-BE49-F238E27FC236}">
                <a16:creationId xmlns:a16="http://schemas.microsoft.com/office/drawing/2014/main" id="{9570DBB2-A008-D24E-89A8-B6AEF7AD67F0}"/>
              </a:ext>
            </a:extLst>
          </p:cNvPr>
          <p:cNvSpPr txBox="1"/>
          <p:nvPr/>
        </p:nvSpPr>
        <p:spPr>
          <a:xfrm>
            <a:off x="1280159" y="7437119"/>
            <a:ext cx="43349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薬効成分として重要</a:t>
            </a:r>
          </a:p>
        </p:txBody>
      </p:sp>
      <p:sp>
        <p:nvSpPr>
          <p:cNvPr id="12" name="医薬原料">
            <a:extLst>
              <a:ext uri="{FF2B5EF4-FFF2-40B4-BE49-F238E27FC236}">
                <a16:creationId xmlns:a16="http://schemas.microsoft.com/office/drawing/2014/main" id="{FA29F00A-2B41-2D44-AD67-C903490821B9}"/>
              </a:ext>
            </a:extLst>
          </p:cNvPr>
          <p:cNvSpPr txBox="1"/>
          <p:nvPr/>
        </p:nvSpPr>
        <p:spPr>
          <a:xfrm>
            <a:off x="1302737" y="8175413"/>
            <a:ext cx="20139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医薬原料</a:t>
            </a:r>
          </a:p>
        </p:txBody>
      </p:sp>
      <p:pic>
        <p:nvPicPr>
          <p:cNvPr id="13" name="囲い１.png" descr="囲い１.png">
            <a:extLst>
              <a:ext uri="{FF2B5EF4-FFF2-40B4-BE49-F238E27FC236}">
                <a16:creationId xmlns:a16="http://schemas.microsoft.com/office/drawing/2014/main" id="{6B37A69F-5B17-7F45-89E2-28F823A5F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33" y="4057226"/>
            <a:ext cx="3377636" cy="1508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矢印２.png" descr="矢印２.png">
            <a:extLst>
              <a:ext uri="{FF2B5EF4-FFF2-40B4-BE49-F238E27FC236}">
                <a16:creationId xmlns:a16="http://schemas.microsoft.com/office/drawing/2014/main" id="{30039F18-FCEC-DD43-93F3-C1A0B75E0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733" y="5389315"/>
            <a:ext cx="1560125" cy="22916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97105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  <p:bldP spid="12" grpId="0" animBg="1" advAuto="0"/>
      <p:bldP spid="13" grpId="0" animBg="1" advAuto="0"/>
      <p:bldP spid="1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二次代謝物の特徴">
            <a:extLst>
              <a:ext uri="{FF2B5EF4-FFF2-40B4-BE49-F238E27FC236}">
                <a16:creationId xmlns:a16="http://schemas.microsoft.com/office/drawing/2014/main" id="{19700F31-3B84-3443-AC3D-00912D79AA66}"/>
              </a:ext>
            </a:extLst>
          </p:cNvPr>
          <p:cNvSpPr txBox="1"/>
          <p:nvPr/>
        </p:nvSpPr>
        <p:spPr>
          <a:xfrm>
            <a:off x="1408853" y="1950719"/>
            <a:ext cx="6827521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二次代謝物の特徴</a:t>
            </a:r>
          </a:p>
        </p:txBody>
      </p:sp>
      <p:sp>
        <p:nvSpPr>
          <p:cNvPr id="3" name="薬用植物の成分について(3)">
            <a:extLst>
              <a:ext uri="{FF2B5EF4-FFF2-40B4-BE49-F238E27FC236}">
                <a16:creationId xmlns:a16="http://schemas.microsoft.com/office/drawing/2014/main" id="{DB6166F6-34B0-3240-91C4-76060C6F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薬用植物の成分について(3)</a:t>
            </a:r>
          </a:p>
        </p:txBody>
      </p:sp>
      <p:sp>
        <p:nvSpPr>
          <p:cNvPr id="4" name="化学構造の多様性">
            <a:extLst>
              <a:ext uri="{FF2B5EF4-FFF2-40B4-BE49-F238E27FC236}">
                <a16:creationId xmlns:a16="http://schemas.microsoft.com/office/drawing/2014/main" id="{27B449A2-6396-D742-A283-1A6DCD5F9B1C}"/>
              </a:ext>
            </a:extLst>
          </p:cNvPr>
          <p:cNvSpPr txBox="1"/>
          <p:nvPr/>
        </p:nvSpPr>
        <p:spPr>
          <a:xfrm>
            <a:off x="6719146" y="2926079"/>
            <a:ext cx="376371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化学構造の多様性</a:t>
            </a:r>
          </a:p>
        </p:txBody>
      </p:sp>
      <p:sp>
        <p:nvSpPr>
          <p:cNvPr id="5" name="全ての二次代謝物は潜在的な医薬資源である！">
            <a:extLst>
              <a:ext uri="{FF2B5EF4-FFF2-40B4-BE49-F238E27FC236}">
                <a16:creationId xmlns:a16="http://schemas.microsoft.com/office/drawing/2014/main" id="{B68C35C9-26BA-4D49-9518-1F1EB73C25B4}"/>
              </a:ext>
            </a:extLst>
          </p:cNvPr>
          <p:cNvSpPr txBox="1"/>
          <p:nvPr/>
        </p:nvSpPr>
        <p:spPr>
          <a:xfrm>
            <a:off x="1950720" y="4443306"/>
            <a:ext cx="960233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全ての二次代謝物は潜在的な医薬資源である！</a:t>
            </a:r>
          </a:p>
        </p:txBody>
      </p:sp>
      <p:sp>
        <p:nvSpPr>
          <p:cNvPr id="6" name="●化学的多様性">
            <a:extLst>
              <a:ext uri="{FF2B5EF4-FFF2-40B4-BE49-F238E27FC236}">
                <a16:creationId xmlns:a16="http://schemas.microsoft.com/office/drawing/2014/main" id="{7FE72A35-2ADF-8C45-9E75-929609F4DA1A}"/>
              </a:ext>
            </a:extLst>
          </p:cNvPr>
          <p:cNvSpPr txBox="1"/>
          <p:nvPr/>
        </p:nvSpPr>
        <p:spPr>
          <a:xfrm>
            <a:off x="2384213" y="2926079"/>
            <a:ext cx="332570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化学的多様性</a:t>
            </a:r>
          </a:p>
        </p:txBody>
      </p:sp>
      <p:sp>
        <p:nvSpPr>
          <p:cNvPr id="7" name="化学的特性の多様性">
            <a:extLst>
              <a:ext uri="{FF2B5EF4-FFF2-40B4-BE49-F238E27FC236}">
                <a16:creationId xmlns:a16="http://schemas.microsoft.com/office/drawing/2014/main" id="{5668ACB3-ACE8-CC40-8340-E20C3E376439}"/>
              </a:ext>
            </a:extLst>
          </p:cNvPr>
          <p:cNvSpPr txBox="1"/>
          <p:nvPr/>
        </p:nvSpPr>
        <p:spPr>
          <a:xfrm>
            <a:off x="6719146" y="3576320"/>
            <a:ext cx="436654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化学的特性の多様性</a:t>
            </a:r>
          </a:p>
        </p:txBody>
      </p:sp>
      <p:sp>
        <p:nvSpPr>
          <p:cNvPr id="8" name="１、そのままで薬になるもの">
            <a:extLst>
              <a:ext uri="{FF2B5EF4-FFF2-40B4-BE49-F238E27FC236}">
                <a16:creationId xmlns:a16="http://schemas.microsoft.com/office/drawing/2014/main" id="{F6120FB4-F732-C243-ACB2-AD52722FDC4B}"/>
              </a:ext>
            </a:extLst>
          </p:cNvPr>
          <p:cNvSpPr txBox="1"/>
          <p:nvPr/>
        </p:nvSpPr>
        <p:spPr>
          <a:xfrm>
            <a:off x="2926079" y="5310293"/>
            <a:ext cx="611632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１、そのままで薬になるもの</a:t>
            </a:r>
          </a:p>
        </p:txBody>
      </p:sp>
      <p:sp>
        <p:nvSpPr>
          <p:cNvPr id="9" name="２、化学的に加工すればで薬になるもの">
            <a:extLst>
              <a:ext uri="{FF2B5EF4-FFF2-40B4-BE49-F238E27FC236}">
                <a16:creationId xmlns:a16="http://schemas.microsoft.com/office/drawing/2014/main" id="{71137C0E-26FA-D94B-BD15-4EF7645B4161}"/>
              </a:ext>
            </a:extLst>
          </p:cNvPr>
          <p:cNvSpPr txBox="1"/>
          <p:nvPr/>
        </p:nvSpPr>
        <p:spPr>
          <a:xfrm>
            <a:off x="2948657" y="6590453"/>
            <a:ext cx="830636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２、化学的に加工すればで薬になるもの</a:t>
            </a:r>
          </a:p>
        </p:txBody>
      </p:sp>
      <p:sp>
        <p:nvSpPr>
          <p:cNvPr id="10" name="３、医薬品の合成原料になるもの">
            <a:extLst>
              <a:ext uri="{FF2B5EF4-FFF2-40B4-BE49-F238E27FC236}">
                <a16:creationId xmlns:a16="http://schemas.microsoft.com/office/drawing/2014/main" id="{52101652-347A-4641-9FC0-43F9332B6958}"/>
              </a:ext>
            </a:extLst>
          </p:cNvPr>
          <p:cNvSpPr txBox="1"/>
          <p:nvPr/>
        </p:nvSpPr>
        <p:spPr>
          <a:xfrm>
            <a:off x="2948657" y="7890933"/>
            <a:ext cx="69923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３、医薬品の合成原料になるもの</a:t>
            </a:r>
          </a:p>
        </p:txBody>
      </p:sp>
      <p:sp>
        <p:nvSpPr>
          <p:cNvPr id="11" name="例： モルヒネ（鎮痛薬）">
            <a:extLst>
              <a:ext uri="{FF2B5EF4-FFF2-40B4-BE49-F238E27FC236}">
                <a16:creationId xmlns:a16="http://schemas.microsoft.com/office/drawing/2014/main" id="{31094998-DBF1-A746-B539-BEAF794E705C}"/>
              </a:ext>
            </a:extLst>
          </p:cNvPr>
          <p:cNvSpPr txBox="1"/>
          <p:nvPr/>
        </p:nvSpPr>
        <p:spPr>
          <a:xfrm>
            <a:off x="4962595" y="5946986"/>
            <a:ext cx="477745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例：　モルヒネ（鎮痛薬）</a:t>
            </a:r>
          </a:p>
        </p:txBody>
      </p:sp>
      <p:sp>
        <p:nvSpPr>
          <p:cNvPr id="12" name="例： イリノテカン（抗癌薬）">
            <a:extLst>
              <a:ext uri="{FF2B5EF4-FFF2-40B4-BE49-F238E27FC236}">
                <a16:creationId xmlns:a16="http://schemas.microsoft.com/office/drawing/2014/main" id="{E875B548-C551-C749-BF35-73E72086437F}"/>
              </a:ext>
            </a:extLst>
          </p:cNvPr>
          <p:cNvSpPr txBox="1"/>
          <p:nvPr/>
        </p:nvSpPr>
        <p:spPr>
          <a:xfrm>
            <a:off x="4969945" y="7185907"/>
            <a:ext cx="547962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例：　イリノテカン（抗癌薬）</a:t>
            </a:r>
          </a:p>
        </p:txBody>
      </p:sp>
      <p:sp>
        <p:nvSpPr>
          <p:cNvPr id="13" name="例： シキミ酸（タミフル原料）">
            <a:extLst>
              <a:ext uri="{FF2B5EF4-FFF2-40B4-BE49-F238E27FC236}">
                <a16:creationId xmlns:a16="http://schemas.microsoft.com/office/drawing/2014/main" id="{5FF951A4-C15C-204E-840D-B2585AB13319}"/>
              </a:ext>
            </a:extLst>
          </p:cNvPr>
          <p:cNvSpPr txBox="1"/>
          <p:nvPr/>
        </p:nvSpPr>
        <p:spPr>
          <a:xfrm>
            <a:off x="4985173" y="8669866"/>
            <a:ext cx="58702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例：　シキミ酸（タミフル原料）</a:t>
            </a:r>
          </a:p>
        </p:txBody>
      </p:sp>
      <p:pic>
        <p:nvPicPr>
          <p:cNvPr id="14" name="モルヒネ.png" descr="モルヒネ.png">
            <a:extLst>
              <a:ext uri="{FF2B5EF4-FFF2-40B4-BE49-F238E27FC236}">
                <a16:creationId xmlns:a16="http://schemas.microsoft.com/office/drawing/2014/main" id="{B669B582-1A4C-EF48-B5B7-7F815E06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51" y="1842346"/>
            <a:ext cx="4296552" cy="3483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カンプトテシン.png" descr="カンプトテシン.png">
            <a:extLst>
              <a:ext uri="{FF2B5EF4-FFF2-40B4-BE49-F238E27FC236}">
                <a16:creationId xmlns:a16="http://schemas.microsoft.com/office/drawing/2014/main" id="{FD29586A-F600-1441-97A9-0E37B54DB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477" y="1842346"/>
            <a:ext cx="4228818" cy="3483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シキミ酸.png" descr="シキミ酸.png">
            <a:extLst>
              <a:ext uri="{FF2B5EF4-FFF2-40B4-BE49-F238E27FC236}">
                <a16:creationId xmlns:a16="http://schemas.microsoft.com/office/drawing/2014/main" id="{01C4978A-E417-F44A-B61E-D80E43C30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657" y="1842346"/>
            <a:ext cx="3632765" cy="3483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タミフル.png" descr="タミフル.png">
            <a:extLst>
              <a:ext uri="{FF2B5EF4-FFF2-40B4-BE49-F238E27FC236}">
                <a16:creationId xmlns:a16="http://schemas.microsoft.com/office/drawing/2014/main" id="{97C780AC-B685-624D-8FFE-D95E7CB54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537" y="5457720"/>
            <a:ext cx="5016783" cy="402787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Oseltamivir">
            <a:extLst>
              <a:ext uri="{FF2B5EF4-FFF2-40B4-BE49-F238E27FC236}">
                <a16:creationId xmlns:a16="http://schemas.microsoft.com/office/drawing/2014/main" id="{7E7F571A-4021-C842-A281-A8B433F3A9AC}"/>
              </a:ext>
            </a:extLst>
          </p:cNvPr>
          <p:cNvSpPr/>
          <p:nvPr/>
        </p:nvSpPr>
        <p:spPr>
          <a:xfrm>
            <a:off x="8033078" y="8626405"/>
            <a:ext cx="2817708" cy="658425"/>
          </a:xfrm>
          <a:prstGeom prst="rect">
            <a:avLst/>
          </a:prstGeom>
          <a:solidFill>
            <a:srgbClr val="0B002C"/>
          </a:solidFill>
          <a:ln w="36124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spAutoFit/>
          </a:bodyPr>
          <a:lstStyle>
            <a:lvl1pPr defTabSz="650240">
              <a:spcBef>
                <a:spcPts val="1000"/>
              </a:spcBef>
              <a:defRPr sz="28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Oseltamivir</a:t>
            </a:r>
          </a:p>
        </p:txBody>
      </p:sp>
      <p:sp>
        <p:nvSpPr>
          <p:cNvPr id="19" name="モルヒネ">
            <a:extLst>
              <a:ext uri="{FF2B5EF4-FFF2-40B4-BE49-F238E27FC236}">
                <a16:creationId xmlns:a16="http://schemas.microsoft.com/office/drawing/2014/main" id="{D3EBEB02-A0E7-544A-BD84-EB47CD1FD72B}"/>
              </a:ext>
            </a:extLst>
          </p:cNvPr>
          <p:cNvSpPr txBox="1"/>
          <p:nvPr/>
        </p:nvSpPr>
        <p:spPr>
          <a:xfrm>
            <a:off x="2492586" y="4551679"/>
            <a:ext cx="20139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モルヒネ</a:t>
            </a:r>
          </a:p>
        </p:txBody>
      </p:sp>
      <p:sp>
        <p:nvSpPr>
          <p:cNvPr id="20" name="イリノテカン">
            <a:extLst>
              <a:ext uri="{FF2B5EF4-FFF2-40B4-BE49-F238E27FC236}">
                <a16:creationId xmlns:a16="http://schemas.microsoft.com/office/drawing/2014/main" id="{20EC88A5-0CDC-A549-8754-ACC529C5169D}"/>
              </a:ext>
            </a:extLst>
          </p:cNvPr>
          <p:cNvSpPr txBox="1"/>
          <p:nvPr/>
        </p:nvSpPr>
        <p:spPr>
          <a:xfrm>
            <a:off x="4752455" y="4551679"/>
            <a:ext cx="288995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イリノテカン</a:t>
            </a:r>
          </a:p>
        </p:txBody>
      </p:sp>
      <p:sp>
        <p:nvSpPr>
          <p:cNvPr id="21" name="シキミ酸">
            <a:extLst>
              <a:ext uri="{FF2B5EF4-FFF2-40B4-BE49-F238E27FC236}">
                <a16:creationId xmlns:a16="http://schemas.microsoft.com/office/drawing/2014/main" id="{96DF5A39-809D-D744-B27F-4618D588687E}"/>
              </a:ext>
            </a:extLst>
          </p:cNvPr>
          <p:cNvSpPr txBox="1"/>
          <p:nvPr/>
        </p:nvSpPr>
        <p:spPr>
          <a:xfrm>
            <a:off x="9061229" y="2291068"/>
            <a:ext cx="1687972" cy="52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シキミ酸</a:t>
            </a:r>
          </a:p>
        </p:txBody>
      </p:sp>
      <p:pic>
        <p:nvPicPr>
          <p:cNvPr id="22" name="シキミ1.jpg" descr="シキミ1.jpg">
            <a:extLst>
              <a:ext uri="{FF2B5EF4-FFF2-40B4-BE49-F238E27FC236}">
                <a16:creationId xmlns:a16="http://schemas.microsoft.com/office/drawing/2014/main" id="{8824FE43-4B49-DC49-8939-CC308EC15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3" y="5079"/>
            <a:ext cx="12982234" cy="9743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シキミの実.jpg" descr="シキミの実.jpg">
            <a:extLst>
              <a:ext uri="{FF2B5EF4-FFF2-40B4-BE49-F238E27FC236}">
                <a16:creationId xmlns:a16="http://schemas.microsoft.com/office/drawing/2014/main" id="{FAC1352F-2EC0-A74D-87A1-BBA0E5DC336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1716" y="407005"/>
            <a:ext cx="4917441" cy="4294294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Illicium anisatum （シキミ科）">
            <a:extLst>
              <a:ext uri="{FF2B5EF4-FFF2-40B4-BE49-F238E27FC236}">
                <a16:creationId xmlns:a16="http://schemas.microsoft.com/office/drawing/2014/main" id="{B4531E0A-A198-6645-A53C-7F1730E66701}"/>
              </a:ext>
            </a:extLst>
          </p:cNvPr>
          <p:cNvSpPr/>
          <p:nvPr/>
        </p:nvSpPr>
        <p:spPr>
          <a:xfrm>
            <a:off x="-14845" y="9115388"/>
            <a:ext cx="6364846" cy="658477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600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Illicium anisatum 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（シキミ科）</a:t>
            </a:r>
          </a:p>
        </p:txBody>
      </p:sp>
    </p:spTree>
    <p:extLst>
      <p:ext uri="{BB962C8B-B14F-4D97-AF65-F5344CB8AC3E}">
        <p14:creationId xmlns:p14="http://schemas.microsoft.com/office/powerpoint/2010/main" val="13945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二次代謝物の分類">
            <a:extLst>
              <a:ext uri="{FF2B5EF4-FFF2-40B4-BE49-F238E27FC236}">
                <a16:creationId xmlns:a16="http://schemas.microsoft.com/office/drawing/2014/main" id="{7B957F8F-4238-BE4B-B995-344715CC803C}"/>
              </a:ext>
            </a:extLst>
          </p:cNvPr>
          <p:cNvSpPr txBox="1"/>
          <p:nvPr/>
        </p:nvSpPr>
        <p:spPr>
          <a:xfrm>
            <a:off x="1408853" y="1950719"/>
            <a:ext cx="6827521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二次代謝物の分類</a:t>
            </a:r>
          </a:p>
        </p:txBody>
      </p:sp>
      <p:sp>
        <p:nvSpPr>
          <p:cNvPr id="3" name="薬用植物の成分について(4)">
            <a:extLst>
              <a:ext uri="{FF2B5EF4-FFF2-40B4-BE49-F238E27FC236}">
                <a16:creationId xmlns:a16="http://schemas.microsoft.com/office/drawing/2014/main" id="{BEF06071-30D2-A44A-B12D-2A134EB3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薬用植物の成分について(4)</a:t>
            </a:r>
          </a:p>
        </p:txBody>
      </p:sp>
      <p:sp>
        <p:nvSpPr>
          <p:cNvPr id="4" name="イソフラボン">
            <a:extLst>
              <a:ext uri="{FF2B5EF4-FFF2-40B4-BE49-F238E27FC236}">
                <a16:creationId xmlns:a16="http://schemas.microsoft.com/office/drawing/2014/main" id="{619328C1-D607-634F-9210-FF0E4C3EE448}"/>
              </a:ext>
            </a:extLst>
          </p:cNvPr>
          <p:cNvSpPr txBox="1"/>
          <p:nvPr/>
        </p:nvSpPr>
        <p:spPr>
          <a:xfrm>
            <a:off x="7261013" y="2926079"/>
            <a:ext cx="28899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イソフラボン</a:t>
            </a:r>
          </a:p>
        </p:txBody>
      </p:sp>
      <p:sp>
        <p:nvSpPr>
          <p:cNvPr id="5" name="●骨格構造による分類">
            <a:extLst>
              <a:ext uri="{FF2B5EF4-FFF2-40B4-BE49-F238E27FC236}">
                <a16:creationId xmlns:a16="http://schemas.microsoft.com/office/drawing/2014/main" id="{E59B5250-5FDE-BD4B-882D-842160875542}"/>
              </a:ext>
            </a:extLst>
          </p:cNvPr>
          <p:cNvSpPr txBox="1"/>
          <p:nvPr/>
        </p:nvSpPr>
        <p:spPr>
          <a:xfrm>
            <a:off x="2384213" y="2926079"/>
            <a:ext cx="48045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骨格構造による分類</a:t>
            </a:r>
          </a:p>
        </p:txBody>
      </p:sp>
      <p:sp>
        <p:nvSpPr>
          <p:cNvPr id="6" name="フラボノイド">
            <a:extLst>
              <a:ext uri="{FF2B5EF4-FFF2-40B4-BE49-F238E27FC236}">
                <a16:creationId xmlns:a16="http://schemas.microsoft.com/office/drawing/2014/main" id="{51E2C5F0-0D27-514C-88E6-0C5FB43560DA}"/>
              </a:ext>
            </a:extLst>
          </p:cNvPr>
          <p:cNvSpPr txBox="1"/>
          <p:nvPr/>
        </p:nvSpPr>
        <p:spPr>
          <a:xfrm>
            <a:off x="7261013" y="4118186"/>
            <a:ext cx="283125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フラボノイド</a:t>
            </a:r>
          </a:p>
        </p:txBody>
      </p:sp>
      <p:sp>
        <p:nvSpPr>
          <p:cNvPr id="7" name="●成分の特性による分類">
            <a:extLst>
              <a:ext uri="{FF2B5EF4-FFF2-40B4-BE49-F238E27FC236}">
                <a16:creationId xmlns:a16="http://schemas.microsoft.com/office/drawing/2014/main" id="{4AB8B600-F46F-6244-85E4-DBFC461D1A9C}"/>
              </a:ext>
            </a:extLst>
          </p:cNvPr>
          <p:cNvSpPr txBox="1"/>
          <p:nvPr/>
        </p:nvSpPr>
        <p:spPr>
          <a:xfrm>
            <a:off x="2384213" y="4985173"/>
            <a:ext cx="524256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成分の特性による分類</a:t>
            </a:r>
          </a:p>
        </p:txBody>
      </p:sp>
      <p:sp>
        <p:nvSpPr>
          <p:cNvPr id="8" name="骨格名">
            <a:extLst>
              <a:ext uri="{FF2B5EF4-FFF2-40B4-BE49-F238E27FC236}">
                <a16:creationId xmlns:a16="http://schemas.microsoft.com/office/drawing/2014/main" id="{E21EB33F-4CB8-684F-B2FA-8A5AE758D4EF}"/>
              </a:ext>
            </a:extLst>
          </p:cNvPr>
          <p:cNvSpPr txBox="1"/>
          <p:nvPr/>
        </p:nvSpPr>
        <p:spPr>
          <a:xfrm>
            <a:off x="4861571" y="4363612"/>
            <a:ext cx="157593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骨格名</a:t>
            </a:r>
          </a:p>
        </p:txBody>
      </p:sp>
      <p:sp>
        <p:nvSpPr>
          <p:cNvPr id="9" name="サポニン">
            <a:extLst>
              <a:ext uri="{FF2B5EF4-FFF2-40B4-BE49-F238E27FC236}">
                <a16:creationId xmlns:a16="http://schemas.microsoft.com/office/drawing/2014/main" id="{E75FAB55-8FA4-DA46-A3C9-EB93D41FDBD2}"/>
              </a:ext>
            </a:extLst>
          </p:cNvPr>
          <p:cNvSpPr txBox="1"/>
          <p:nvPr/>
        </p:nvSpPr>
        <p:spPr>
          <a:xfrm>
            <a:off x="3034453" y="5757333"/>
            <a:ext cx="201393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サポニン</a:t>
            </a:r>
          </a:p>
        </p:txBody>
      </p:sp>
      <p:sp>
        <p:nvSpPr>
          <p:cNvPr id="10" name="タンニン">
            <a:extLst>
              <a:ext uri="{FF2B5EF4-FFF2-40B4-BE49-F238E27FC236}">
                <a16:creationId xmlns:a16="http://schemas.microsoft.com/office/drawing/2014/main" id="{F12AF983-3ABB-344E-8507-AA7BC122C391}"/>
              </a:ext>
            </a:extLst>
          </p:cNvPr>
          <p:cNvSpPr txBox="1"/>
          <p:nvPr/>
        </p:nvSpPr>
        <p:spPr>
          <a:xfrm>
            <a:off x="3034453" y="6515946"/>
            <a:ext cx="199136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タンニン</a:t>
            </a:r>
          </a:p>
        </p:txBody>
      </p:sp>
      <p:sp>
        <p:nvSpPr>
          <p:cNvPr id="11" name="アルカロイド">
            <a:extLst>
              <a:ext uri="{FF2B5EF4-FFF2-40B4-BE49-F238E27FC236}">
                <a16:creationId xmlns:a16="http://schemas.microsoft.com/office/drawing/2014/main" id="{2267F33F-52C7-BA45-BF43-2D5C3B31CC1F}"/>
              </a:ext>
            </a:extLst>
          </p:cNvPr>
          <p:cNvSpPr txBox="1"/>
          <p:nvPr/>
        </p:nvSpPr>
        <p:spPr>
          <a:xfrm>
            <a:off x="3034453" y="7251982"/>
            <a:ext cx="28899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アルカロイド</a:t>
            </a:r>
          </a:p>
        </p:txBody>
      </p:sp>
      <p:sp>
        <p:nvSpPr>
          <p:cNvPr id="12" name="配糖体">
            <a:extLst>
              <a:ext uri="{FF2B5EF4-FFF2-40B4-BE49-F238E27FC236}">
                <a16:creationId xmlns:a16="http://schemas.microsoft.com/office/drawing/2014/main" id="{83772190-376D-2A4D-B079-C7D7B0BE5777}"/>
              </a:ext>
            </a:extLst>
          </p:cNvPr>
          <p:cNvSpPr txBox="1"/>
          <p:nvPr/>
        </p:nvSpPr>
        <p:spPr>
          <a:xfrm>
            <a:off x="3034453" y="8010595"/>
            <a:ext cx="161205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配糖体</a:t>
            </a:r>
          </a:p>
        </p:txBody>
      </p:sp>
      <p:sp>
        <p:nvSpPr>
          <p:cNvPr id="13" name="→泡立つ性質をもつ">
            <a:extLst>
              <a:ext uri="{FF2B5EF4-FFF2-40B4-BE49-F238E27FC236}">
                <a16:creationId xmlns:a16="http://schemas.microsoft.com/office/drawing/2014/main" id="{1F34E2CC-D584-0243-8664-8A7ED8A266BE}"/>
              </a:ext>
            </a:extLst>
          </p:cNvPr>
          <p:cNvSpPr txBox="1"/>
          <p:nvPr/>
        </p:nvSpPr>
        <p:spPr>
          <a:xfrm>
            <a:off x="5310293" y="5743786"/>
            <a:ext cx="435299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→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泡立つ性質をもつ</a:t>
            </a:r>
          </a:p>
        </p:txBody>
      </p:sp>
      <p:sp>
        <p:nvSpPr>
          <p:cNvPr id="14" name="→収斂作用、下痢止め作用">
            <a:extLst>
              <a:ext uri="{FF2B5EF4-FFF2-40B4-BE49-F238E27FC236}">
                <a16:creationId xmlns:a16="http://schemas.microsoft.com/office/drawing/2014/main" id="{CB309210-1C90-3047-AB0C-5C80C70115DB}"/>
              </a:ext>
            </a:extLst>
          </p:cNvPr>
          <p:cNvSpPr txBox="1"/>
          <p:nvPr/>
        </p:nvSpPr>
        <p:spPr>
          <a:xfrm>
            <a:off x="5310293" y="6502400"/>
            <a:ext cx="568057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→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収斂作用、下痢止め作用</a:t>
            </a:r>
          </a:p>
        </p:txBody>
      </p:sp>
      <p:sp>
        <p:nvSpPr>
          <p:cNvPr id="15" name="→一次、二次代謝物のハイブリッド物質">
            <a:extLst>
              <a:ext uri="{FF2B5EF4-FFF2-40B4-BE49-F238E27FC236}">
                <a16:creationId xmlns:a16="http://schemas.microsoft.com/office/drawing/2014/main" id="{93879009-8870-1B4D-A823-03299050BE74}"/>
              </a:ext>
            </a:extLst>
          </p:cNvPr>
          <p:cNvSpPr txBox="1"/>
          <p:nvPr/>
        </p:nvSpPr>
        <p:spPr>
          <a:xfrm>
            <a:off x="5368738" y="7949682"/>
            <a:ext cx="7086601" cy="50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→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一次、二次代謝物のハイブリッド物質</a:t>
            </a:r>
          </a:p>
        </p:txBody>
      </p:sp>
      <p:sp>
        <p:nvSpPr>
          <p:cNvPr id="16" name="→有用な医薬原料物質">
            <a:extLst>
              <a:ext uri="{FF2B5EF4-FFF2-40B4-BE49-F238E27FC236}">
                <a16:creationId xmlns:a16="http://schemas.microsoft.com/office/drawing/2014/main" id="{48D8EBC6-A9D1-7942-9A5E-0084964B0415}"/>
              </a:ext>
            </a:extLst>
          </p:cNvPr>
          <p:cNvSpPr txBox="1"/>
          <p:nvPr/>
        </p:nvSpPr>
        <p:spPr>
          <a:xfrm>
            <a:off x="6068906" y="7261013"/>
            <a:ext cx="480455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→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有用な医薬原料物質</a:t>
            </a:r>
          </a:p>
        </p:txBody>
      </p:sp>
      <p:sp>
        <p:nvSpPr>
          <p:cNvPr id="17" name="強心配糖体">
            <a:extLst>
              <a:ext uri="{FF2B5EF4-FFF2-40B4-BE49-F238E27FC236}">
                <a16:creationId xmlns:a16="http://schemas.microsoft.com/office/drawing/2014/main" id="{8A52D7DE-F33E-314F-964D-87B9FB9C5A48}"/>
              </a:ext>
            </a:extLst>
          </p:cNvPr>
          <p:cNvSpPr txBox="1"/>
          <p:nvPr/>
        </p:nvSpPr>
        <p:spPr>
          <a:xfrm>
            <a:off x="4009813" y="8769208"/>
            <a:ext cx="248807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4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4000"/>
                  </a:solidFill>
                </a:uFill>
              </a:rPr>
              <a:t>強心配糖体</a:t>
            </a:r>
          </a:p>
        </p:txBody>
      </p:sp>
      <p:sp>
        <p:nvSpPr>
          <p:cNvPr id="18" name="→心臓の妙薬">
            <a:extLst>
              <a:ext uri="{FF2B5EF4-FFF2-40B4-BE49-F238E27FC236}">
                <a16:creationId xmlns:a16="http://schemas.microsoft.com/office/drawing/2014/main" id="{0A14A38F-A091-6348-A801-6EE1F2ACC6DB}"/>
              </a:ext>
            </a:extLst>
          </p:cNvPr>
          <p:cNvSpPr txBox="1"/>
          <p:nvPr/>
        </p:nvSpPr>
        <p:spPr>
          <a:xfrm>
            <a:off x="6610773" y="8778240"/>
            <a:ext cx="28899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→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心臓の妙薬</a:t>
            </a:r>
          </a:p>
        </p:txBody>
      </p:sp>
      <p:sp>
        <p:nvSpPr>
          <p:cNvPr id="19" name="高等植物に特有">
            <a:extLst>
              <a:ext uri="{FF2B5EF4-FFF2-40B4-BE49-F238E27FC236}">
                <a16:creationId xmlns:a16="http://schemas.microsoft.com/office/drawing/2014/main" id="{B4AE4BD1-6900-F244-BACE-23CE3CE7F832}"/>
              </a:ext>
            </a:extLst>
          </p:cNvPr>
          <p:cNvSpPr txBox="1"/>
          <p:nvPr/>
        </p:nvSpPr>
        <p:spPr>
          <a:xfrm>
            <a:off x="1903259" y="5650641"/>
            <a:ext cx="801604" cy="3700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高等植物に特有</a:t>
            </a:r>
          </a:p>
        </p:txBody>
      </p:sp>
      <p:pic>
        <p:nvPicPr>
          <p:cNvPr id="20" name="フラボン.png" descr="フラボン.png">
            <a:extLst>
              <a:ext uri="{FF2B5EF4-FFF2-40B4-BE49-F238E27FC236}">
                <a16:creationId xmlns:a16="http://schemas.microsoft.com/office/drawing/2014/main" id="{415514B5-BE63-8E41-8AF1-A15560001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350" y="4057226"/>
            <a:ext cx="2569353" cy="206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イソフラボン.png" descr="イソフラボン.png">
            <a:extLst>
              <a:ext uri="{FF2B5EF4-FFF2-40B4-BE49-F238E27FC236}">
                <a16:creationId xmlns:a16="http://schemas.microsoft.com/office/drawing/2014/main" id="{23A5DC9B-57CA-6940-872B-D13FA5300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350" y="1907822"/>
            <a:ext cx="2562579" cy="194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矢印３.png" descr="矢印３.png">
            <a:extLst>
              <a:ext uri="{FF2B5EF4-FFF2-40B4-BE49-F238E27FC236}">
                <a16:creationId xmlns:a16="http://schemas.microsoft.com/office/drawing/2014/main" id="{8665D41F-36E8-7C4E-9C4F-4683E4A2D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742" y="3341511"/>
            <a:ext cx="1413370" cy="1413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括弧１.png" descr="括弧１.png">
            <a:extLst>
              <a:ext uri="{FF2B5EF4-FFF2-40B4-BE49-F238E27FC236}">
                <a16:creationId xmlns:a16="http://schemas.microsoft.com/office/drawing/2014/main" id="{A84E7E9E-87C4-0F48-875B-4EC56C5A0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8390" y="5797973"/>
            <a:ext cx="512517" cy="2679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囲い２.png" descr="囲い２.png">
            <a:extLst>
              <a:ext uri="{FF2B5EF4-FFF2-40B4-BE49-F238E27FC236}">
                <a16:creationId xmlns:a16="http://schemas.microsoft.com/office/drawing/2014/main" id="{F1AD98C1-91A3-9B4A-A1CE-0B8C327C4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049" y="6924604"/>
            <a:ext cx="2946401" cy="1332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囲い２.png" descr="囲い２.png">
            <a:extLst>
              <a:ext uri="{FF2B5EF4-FFF2-40B4-BE49-F238E27FC236}">
                <a16:creationId xmlns:a16="http://schemas.microsoft.com/office/drawing/2014/main" id="{1F5E715B-1033-CD49-8FF8-76E0041C5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6622" y="8421510"/>
            <a:ext cx="2946401" cy="1332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4112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アルカロイドとは何か？">
            <a:extLst>
              <a:ext uri="{FF2B5EF4-FFF2-40B4-BE49-F238E27FC236}">
                <a16:creationId xmlns:a16="http://schemas.microsoft.com/office/drawing/2014/main" id="{4A4A99A1-F00D-B546-BA19-E44BDFE0DC11}"/>
              </a:ext>
            </a:extLst>
          </p:cNvPr>
          <p:cNvSpPr txBox="1"/>
          <p:nvPr/>
        </p:nvSpPr>
        <p:spPr>
          <a:xfrm>
            <a:off x="1408853" y="1950719"/>
            <a:ext cx="6827521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アルカロイドとは何か？</a:t>
            </a:r>
          </a:p>
        </p:txBody>
      </p:sp>
      <p:sp>
        <p:nvSpPr>
          <p:cNvPr id="3" name="薬用植物成分アルカロイド(1)">
            <a:extLst>
              <a:ext uri="{FF2B5EF4-FFF2-40B4-BE49-F238E27FC236}">
                <a16:creationId xmlns:a16="http://schemas.microsoft.com/office/drawing/2014/main" id="{5E4C724B-52A7-5E4C-943E-6D48EB50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薬用植物成分アルカロイド(1)</a:t>
            </a:r>
          </a:p>
        </p:txBody>
      </p:sp>
      <p:sp>
        <p:nvSpPr>
          <p:cNvPr id="4" name="●強い生物活性がある">
            <a:extLst>
              <a:ext uri="{FF2B5EF4-FFF2-40B4-BE49-F238E27FC236}">
                <a16:creationId xmlns:a16="http://schemas.microsoft.com/office/drawing/2014/main" id="{2172C2AB-0C21-4C40-A50C-3A30FB84178A}"/>
              </a:ext>
            </a:extLst>
          </p:cNvPr>
          <p:cNvSpPr txBox="1"/>
          <p:nvPr/>
        </p:nvSpPr>
        <p:spPr>
          <a:xfrm>
            <a:off x="2275839" y="3901440"/>
            <a:ext cx="480455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強い生物活性がある</a:t>
            </a:r>
          </a:p>
        </p:txBody>
      </p:sp>
      <p:sp>
        <p:nvSpPr>
          <p:cNvPr id="5" name="分子内に窒素を含む塩基性天然有機化合物">
            <a:extLst>
              <a:ext uri="{FF2B5EF4-FFF2-40B4-BE49-F238E27FC236}">
                <a16:creationId xmlns:a16="http://schemas.microsoft.com/office/drawing/2014/main" id="{3F75B7E4-973D-4A4A-8E80-CF316CD6BDBD}"/>
              </a:ext>
            </a:extLst>
          </p:cNvPr>
          <p:cNvSpPr txBox="1"/>
          <p:nvPr/>
        </p:nvSpPr>
        <p:spPr>
          <a:xfrm>
            <a:off x="2275839" y="2926079"/>
            <a:ext cx="874437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分子内に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窒素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を含む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塩基性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天然有機化合物</a:t>
            </a:r>
          </a:p>
        </p:txBody>
      </p:sp>
      <p:sp>
        <p:nvSpPr>
          <p:cNvPr id="6" name="有毒">
            <a:extLst>
              <a:ext uri="{FF2B5EF4-FFF2-40B4-BE49-F238E27FC236}">
                <a16:creationId xmlns:a16="http://schemas.microsoft.com/office/drawing/2014/main" id="{CDBC8AB5-7D7A-A346-B072-FF7F82206702}"/>
              </a:ext>
            </a:extLst>
          </p:cNvPr>
          <p:cNvSpPr txBox="1"/>
          <p:nvPr/>
        </p:nvSpPr>
        <p:spPr>
          <a:xfrm>
            <a:off x="7586133" y="3901440"/>
            <a:ext cx="113792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有毒</a:t>
            </a:r>
          </a:p>
        </p:txBody>
      </p:sp>
      <p:sp>
        <p:nvSpPr>
          <p:cNvPr id="7" name="→医薬原料">
            <a:extLst>
              <a:ext uri="{FF2B5EF4-FFF2-40B4-BE49-F238E27FC236}">
                <a16:creationId xmlns:a16="http://schemas.microsoft.com/office/drawing/2014/main" id="{6DA893E1-588F-1442-8046-BB22ED23DE1F}"/>
              </a:ext>
            </a:extLst>
          </p:cNvPr>
          <p:cNvSpPr txBox="1"/>
          <p:nvPr/>
        </p:nvSpPr>
        <p:spPr>
          <a:xfrm>
            <a:off x="9211733" y="3901440"/>
            <a:ext cx="245194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→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医薬原料</a:t>
            </a:r>
          </a:p>
        </p:txBody>
      </p:sp>
      <p:sp>
        <p:nvSpPr>
          <p:cNvPr id="8" name="●特定の植物（群）に局在する">
            <a:extLst>
              <a:ext uri="{FF2B5EF4-FFF2-40B4-BE49-F238E27FC236}">
                <a16:creationId xmlns:a16="http://schemas.microsoft.com/office/drawing/2014/main" id="{1DF08337-3F19-0E47-867D-436B217859B4}"/>
              </a:ext>
            </a:extLst>
          </p:cNvPr>
          <p:cNvSpPr txBox="1"/>
          <p:nvPr/>
        </p:nvSpPr>
        <p:spPr>
          <a:xfrm>
            <a:off x="2275839" y="4660053"/>
            <a:ext cx="655433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特定の植物（群）に局在する</a:t>
            </a:r>
          </a:p>
        </p:txBody>
      </p:sp>
      <p:sp>
        <p:nvSpPr>
          <p:cNvPr id="9" name="ケシ科：全ての種に含まれる">
            <a:extLst>
              <a:ext uri="{FF2B5EF4-FFF2-40B4-BE49-F238E27FC236}">
                <a16:creationId xmlns:a16="http://schemas.microsoft.com/office/drawing/2014/main" id="{FB22464C-0309-E142-9C60-5BC8DFC14030}"/>
              </a:ext>
            </a:extLst>
          </p:cNvPr>
          <p:cNvSpPr txBox="1"/>
          <p:nvPr/>
        </p:nvSpPr>
        <p:spPr>
          <a:xfrm>
            <a:off x="3576319" y="5418666"/>
            <a:ext cx="61005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ケシ科：全ての種に含まれる</a:t>
            </a:r>
          </a:p>
        </p:txBody>
      </p:sp>
      <p:sp>
        <p:nvSpPr>
          <p:cNvPr id="10" name="●疎水性">
            <a:extLst>
              <a:ext uri="{FF2B5EF4-FFF2-40B4-BE49-F238E27FC236}">
                <a16:creationId xmlns:a16="http://schemas.microsoft.com/office/drawing/2014/main" id="{6242D74F-6396-DC40-8099-53759EA56E16}"/>
              </a:ext>
            </a:extLst>
          </p:cNvPr>
          <p:cNvSpPr txBox="1"/>
          <p:nvPr/>
        </p:nvSpPr>
        <p:spPr>
          <a:xfrm>
            <a:off x="2275839" y="6285653"/>
            <a:ext cx="20139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疎水性</a:t>
            </a:r>
          </a:p>
        </p:txBody>
      </p:sp>
      <p:sp>
        <p:nvSpPr>
          <p:cNvPr id="11" name="→酸と塩を形成し水溶性となる">
            <a:extLst>
              <a:ext uri="{FF2B5EF4-FFF2-40B4-BE49-F238E27FC236}">
                <a16:creationId xmlns:a16="http://schemas.microsoft.com/office/drawing/2014/main" id="{FB5B5FC8-984F-D04C-99DE-EF35A34EAF09}"/>
              </a:ext>
            </a:extLst>
          </p:cNvPr>
          <p:cNvSpPr txBox="1"/>
          <p:nvPr/>
        </p:nvSpPr>
        <p:spPr>
          <a:xfrm>
            <a:off x="4660053" y="6276622"/>
            <a:ext cx="655433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→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酸と塩を形成し水溶性となる</a:t>
            </a:r>
          </a:p>
        </p:txBody>
      </p:sp>
      <p:pic>
        <p:nvPicPr>
          <p:cNvPr id="12" name="アルカロイド塩基性.png" descr="アルカロイド塩基性.png">
            <a:extLst>
              <a:ext uri="{FF2B5EF4-FFF2-40B4-BE49-F238E27FC236}">
                <a16:creationId xmlns:a16="http://schemas.microsoft.com/office/drawing/2014/main" id="{18D895CC-F6AD-074D-B10D-B23A26D08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57" y="7261013"/>
            <a:ext cx="10785406" cy="21674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9745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アルカロイドとは何か？">
            <a:extLst>
              <a:ext uri="{FF2B5EF4-FFF2-40B4-BE49-F238E27FC236}">
                <a16:creationId xmlns:a16="http://schemas.microsoft.com/office/drawing/2014/main" id="{3F451268-A7D0-B34D-A279-FD2E0D08BDD7}"/>
              </a:ext>
            </a:extLst>
          </p:cNvPr>
          <p:cNvSpPr txBox="1"/>
          <p:nvPr/>
        </p:nvSpPr>
        <p:spPr>
          <a:xfrm>
            <a:off x="1408853" y="1950719"/>
            <a:ext cx="6827521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アルカロイドとは何か？</a:t>
            </a:r>
          </a:p>
        </p:txBody>
      </p:sp>
      <p:sp>
        <p:nvSpPr>
          <p:cNvPr id="3" name="薬用植物成分アルカロイド(2)">
            <a:extLst>
              <a:ext uri="{FF2B5EF4-FFF2-40B4-BE49-F238E27FC236}">
                <a16:creationId xmlns:a16="http://schemas.microsoft.com/office/drawing/2014/main" id="{38DCD772-3657-C04C-8EAA-B6D3F9596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薬用植物成分アルカロイド(2)</a:t>
            </a:r>
          </a:p>
        </p:txBody>
      </p:sp>
      <p:sp>
        <p:nvSpPr>
          <p:cNvPr id="4" name="●化学的に多様な成分群">
            <a:extLst>
              <a:ext uri="{FF2B5EF4-FFF2-40B4-BE49-F238E27FC236}">
                <a16:creationId xmlns:a16="http://schemas.microsoft.com/office/drawing/2014/main" id="{EC782544-21F7-584F-8E45-7D4CD7E7561D}"/>
              </a:ext>
            </a:extLst>
          </p:cNvPr>
          <p:cNvSpPr txBox="1"/>
          <p:nvPr/>
        </p:nvSpPr>
        <p:spPr>
          <a:xfrm>
            <a:off x="2275839" y="2817706"/>
            <a:ext cx="524256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化学的に多様な成分群</a:t>
            </a:r>
          </a:p>
        </p:txBody>
      </p:sp>
      <p:sp>
        <p:nvSpPr>
          <p:cNvPr id="5" name="基本骨格名をつけて総称">
            <a:extLst>
              <a:ext uri="{FF2B5EF4-FFF2-40B4-BE49-F238E27FC236}">
                <a16:creationId xmlns:a16="http://schemas.microsoft.com/office/drawing/2014/main" id="{091AC367-A04D-C14B-96DE-F5F8FC97438E}"/>
              </a:ext>
            </a:extLst>
          </p:cNvPr>
          <p:cNvSpPr txBox="1"/>
          <p:nvPr/>
        </p:nvSpPr>
        <p:spPr>
          <a:xfrm>
            <a:off x="7648823" y="2817706"/>
            <a:ext cx="4771779" cy="55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基本骨格名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をつけて総称</a:t>
            </a:r>
          </a:p>
        </p:txBody>
      </p:sp>
      <p:sp>
        <p:nvSpPr>
          <p:cNvPr id="6" name="アミノ酸から生合成される">
            <a:extLst>
              <a:ext uri="{FF2B5EF4-FFF2-40B4-BE49-F238E27FC236}">
                <a16:creationId xmlns:a16="http://schemas.microsoft.com/office/drawing/2014/main" id="{FE9E6A50-A763-AB4F-AB93-8C793F74268E}"/>
              </a:ext>
            </a:extLst>
          </p:cNvPr>
          <p:cNvSpPr/>
          <p:nvPr/>
        </p:nvSpPr>
        <p:spPr>
          <a:xfrm>
            <a:off x="1872802" y="3351451"/>
            <a:ext cx="672819" cy="6364676"/>
          </a:xfrm>
          <a:prstGeom prst="rect">
            <a:avLst/>
          </a:prstGeom>
          <a:solidFill>
            <a:srgbClr val="003366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</a:rPr>
              <a:t>アミノ酸から生合成される</a:t>
            </a:r>
          </a:p>
        </p:txBody>
      </p:sp>
      <p:sp>
        <p:nvSpPr>
          <p:cNvPr id="7" name="窒素源はアミノ酸である">
            <a:extLst>
              <a:ext uri="{FF2B5EF4-FFF2-40B4-BE49-F238E27FC236}">
                <a16:creationId xmlns:a16="http://schemas.microsoft.com/office/drawing/2014/main" id="{A3DDB00D-41DC-2745-B182-DFDAC777EACD}"/>
              </a:ext>
            </a:extLst>
          </p:cNvPr>
          <p:cNvSpPr/>
          <p:nvPr/>
        </p:nvSpPr>
        <p:spPr>
          <a:xfrm>
            <a:off x="4553937" y="9103360"/>
            <a:ext cx="5242562" cy="660401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defTabSz="650240">
              <a:defRPr sz="32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窒素源はアミノ酸である</a:t>
            </a:r>
          </a:p>
        </p:txBody>
      </p:sp>
      <p:pic>
        <p:nvPicPr>
          <p:cNvPr id="8" name="アルカロイド骨格.png" descr="アルカロイド骨格.png">
            <a:extLst>
              <a:ext uri="{FF2B5EF4-FFF2-40B4-BE49-F238E27FC236}">
                <a16:creationId xmlns:a16="http://schemas.microsoft.com/office/drawing/2014/main" id="{F754B102-1EDC-8C49-BB4B-488AC85E2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066" y="3576320"/>
            <a:ext cx="7694508" cy="544801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真正アルカロイド">
            <a:extLst>
              <a:ext uri="{FF2B5EF4-FFF2-40B4-BE49-F238E27FC236}">
                <a16:creationId xmlns:a16="http://schemas.microsoft.com/office/drawing/2014/main" id="{CB81A616-01E3-DC44-9F2A-7A025374D803}"/>
              </a:ext>
            </a:extLst>
          </p:cNvPr>
          <p:cNvSpPr/>
          <p:nvPr/>
        </p:nvSpPr>
        <p:spPr>
          <a:xfrm>
            <a:off x="4118186" y="5852159"/>
            <a:ext cx="3763716" cy="660401"/>
          </a:xfrm>
          <a:prstGeom prst="rect">
            <a:avLst/>
          </a:prstGeom>
          <a:solidFill>
            <a:srgbClr val="99CC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CC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CC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CC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CC66"/>
                  </a:solidFill>
                </a:uFill>
              </a:rPr>
              <a:t>真正アルカロイド</a:t>
            </a:r>
          </a:p>
        </p:txBody>
      </p:sp>
    </p:spTree>
    <p:extLst>
      <p:ext uri="{BB962C8B-B14F-4D97-AF65-F5344CB8AC3E}">
        <p14:creationId xmlns:p14="http://schemas.microsoft.com/office/powerpoint/2010/main" val="3093530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アルカロイドとは何か？">
            <a:extLst>
              <a:ext uri="{FF2B5EF4-FFF2-40B4-BE49-F238E27FC236}">
                <a16:creationId xmlns:a16="http://schemas.microsoft.com/office/drawing/2014/main" id="{431D8CCE-DE79-7246-8686-F8DE2426B4EB}"/>
              </a:ext>
            </a:extLst>
          </p:cNvPr>
          <p:cNvSpPr txBox="1"/>
          <p:nvPr/>
        </p:nvSpPr>
        <p:spPr>
          <a:xfrm>
            <a:off x="1408853" y="1950719"/>
            <a:ext cx="6827521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アルカロイドとは何か？</a:t>
            </a:r>
          </a:p>
        </p:txBody>
      </p:sp>
      <p:sp>
        <p:nvSpPr>
          <p:cNvPr id="3" name="薬用植物成分アルカロイド(3)">
            <a:extLst>
              <a:ext uri="{FF2B5EF4-FFF2-40B4-BE49-F238E27FC236}">
                <a16:creationId xmlns:a16="http://schemas.microsoft.com/office/drawing/2014/main" id="{61347C8C-16D9-E448-8B84-33C7FCFB1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薬用植物成分アルカロイド(3)</a:t>
            </a:r>
          </a:p>
        </p:txBody>
      </p:sp>
      <p:sp>
        <p:nvSpPr>
          <p:cNvPr id="4" name="●化学的に多様な成分群">
            <a:extLst>
              <a:ext uri="{FF2B5EF4-FFF2-40B4-BE49-F238E27FC236}">
                <a16:creationId xmlns:a16="http://schemas.microsoft.com/office/drawing/2014/main" id="{B193F431-A830-6048-97FB-09D5CEAE8456}"/>
              </a:ext>
            </a:extLst>
          </p:cNvPr>
          <p:cNvSpPr txBox="1"/>
          <p:nvPr/>
        </p:nvSpPr>
        <p:spPr>
          <a:xfrm>
            <a:off x="2275839" y="2817706"/>
            <a:ext cx="524256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化学的に多様な成分群</a:t>
            </a:r>
          </a:p>
        </p:txBody>
      </p:sp>
      <p:sp>
        <p:nvSpPr>
          <p:cNvPr id="5" name="アミノ酸以外から生合成される">
            <a:extLst>
              <a:ext uri="{FF2B5EF4-FFF2-40B4-BE49-F238E27FC236}">
                <a16:creationId xmlns:a16="http://schemas.microsoft.com/office/drawing/2014/main" id="{DA1F61B1-6D3A-3B4A-9380-CEB20371E026}"/>
              </a:ext>
            </a:extLst>
          </p:cNvPr>
          <p:cNvSpPr/>
          <p:nvPr/>
        </p:nvSpPr>
        <p:spPr>
          <a:xfrm>
            <a:off x="2817706" y="3793066"/>
            <a:ext cx="6199295" cy="550898"/>
          </a:xfrm>
          <a:prstGeom prst="rect">
            <a:avLst/>
          </a:prstGeom>
          <a:solidFill>
            <a:srgbClr val="003366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アミノ酸以外から生合成される</a:t>
            </a:r>
          </a:p>
        </p:txBody>
      </p:sp>
      <p:sp>
        <p:nvSpPr>
          <p:cNvPr id="6" name="窒素源はNH3">
            <a:extLst>
              <a:ext uri="{FF2B5EF4-FFF2-40B4-BE49-F238E27FC236}">
                <a16:creationId xmlns:a16="http://schemas.microsoft.com/office/drawing/2014/main" id="{BC122B0C-399D-4D40-8EF0-6163B02A80BA}"/>
              </a:ext>
            </a:extLst>
          </p:cNvPr>
          <p:cNvSpPr/>
          <p:nvPr/>
        </p:nvSpPr>
        <p:spPr>
          <a:xfrm>
            <a:off x="255128" y="4876800"/>
            <a:ext cx="2910277" cy="660400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窒素源はNH</a:t>
            </a:r>
            <a:r>
              <a:rPr baseline="-16687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3</a:t>
            </a:r>
          </a:p>
        </p:txBody>
      </p:sp>
      <p:pic>
        <p:nvPicPr>
          <p:cNvPr id="7" name="アコニチン.png" descr="アコニチン.png">
            <a:extLst>
              <a:ext uri="{FF2B5EF4-FFF2-40B4-BE49-F238E27FC236}">
                <a16:creationId xmlns:a16="http://schemas.microsoft.com/office/drawing/2014/main" id="{21ED2800-0C6D-AD45-B175-0A86EA5C7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421" y="4671341"/>
            <a:ext cx="6757531" cy="4551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矢印４.png" descr="矢印４.png">
            <a:extLst>
              <a:ext uri="{FF2B5EF4-FFF2-40B4-BE49-F238E27FC236}">
                <a16:creationId xmlns:a16="http://schemas.microsoft.com/office/drawing/2014/main" id="{99E3CBD0-AAF3-454E-8AB3-263B3C22D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506" y="4978400"/>
            <a:ext cx="1724943" cy="17407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プソイドアルカロイド">
            <a:extLst>
              <a:ext uri="{FF2B5EF4-FFF2-40B4-BE49-F238E27FC236}">
                <a16:creationId xmlns:a16="http://schemas.microsoft.com/office/drawing/2014/main" id="{33BF1C4C-B92F-4346-99E6-13116440181B}"/>
              </a:ext>
            </a:extLst>
          </p:cNvPr>
          <p:cNvSpPr/>
          <p:nvPr/>
        </p:nvSpPr>
        <p:spPr>
          <a:xfrm>
            <a:off x="7730631" y="7949635"/>
            <a:ext cx="4777459" cy="660401"/>
          </a:xfrm>
          <a:prstGeom prst="rect">
            <a:avLst/>
          </a:prstGeom>
          <a:solidFill>
            <a:srgbClr val="99CC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CC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CC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CC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CC66"/>
                  </a:solidFill>
                </a:uFill>
              </a:rPr>
              <a:t>プソイドアルカロイド</a:t>
            </a:r>
          </a:p>
        </p:txBody>
      </p:sp>
    </p:spTree>
    <p:extLst>
      <p:ext uri="{BB962C8B-B14F-4D97-AF65-F5344CB8AC3E}">
        <p14:creationId xmlns:p14="http://schemas.microsoft.com/office/powerpoint/2010/main" val="486581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★アルカロイドとは何か？">
            <a:extLst>
              <a:ext uri="{FF2B5EF4-FFF2-40B4-BE49-F238E27FC236}">
                <a16:creationId xmlns:a16="http://schemas.microsoft.com/office/drawing/2014/main" id="{132C4BC2-4C14-F44B-9FD3-1272E4EAFEF9}"/>
              </a:ext>
            </a:extLst>
          </p:cNvPr>
          <p:cNvSpPr txBox="1"/>
          <p:nvPr/>
        </p:nvSpPr>
        <p:spPr>
          <a:xfrm>
            <a:off x="1408853" y="1950719"/>
            <a:ext cx="6827521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★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アルカロイドとは何か？</a:t>
            </a:r>
          </a:p>
        </p:txBody>
      </p:sp>
      <p:sp>
        <p:nvSpPr>
          <p:cNvPr id="3" name="薬用植物成分アルカロイド(4)">
            <a:extLst>
              <a:ext uri="{FF2B5EF4-FFF2-40B4-BE49-F238E27FC236}">
                <a16:creationId xmlns:a16="http://schemas.microsoft.com/office/drawing/2014/main" id="{87A61413-096A-494B-A505-C95A9EB0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39" y="325119"/>
            <a:ext cx="910336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63500" dist="63500" rotWithShape="0">
              <a:srgbClr val="00000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薬用植物成分アルカロイド(4)</a:t>
            </a:r>
          </a:p>
        </p:txBody>
      </p:sp>
      <p:sp>
        <p:nvSpPr>
          <p:cNvPr id="4" name="●同種植物（群）に同じタイプのアルカロイドが存在">
            <a:extLst>
              <a:ext uri="{FF2B5EF4-FFF2-40B4-BE49-F238E27FC236}">
                <a16:creationId xmlns:a16="http://schemas.microsoft.com/office/drawing/2014/main" id="{8AC0C5F7-DFBE-B340-AC4E-BF68CC1F4BB6}"/>
              </a:ext>
            </a:extLst>
          </p:cNvPr>
          <p:cNvSpPr txBox="1"/>
          <p:nvPr/>
        </p:nvSpPr>
        <p:spPr>
          <a:xfrm>
            <a:off x="2339057" y="2817706"/>
            <a:ext cx="1090055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●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同種植物（群）に同じタイプのアルカロイドが存在</a:t>
            </a:r>
          </a:p>
        </p:txBody>
      </p:sp>
      <p:sp>
        <p:nvSpPr>
          <p:cNvPr id="5" name="植物名を冠して分類する">
            <a:extLst>
              <a:ext uri="{FF2B5EF4-FFF2-40B4-BE49-F238E27FC236}">
                <a16:creationId xmlns:a16="http://schemas.microsoft.com/office/drawing/2014/main" id="{E5A4D0AF-3070-9644-A88C-8402519E7AFD}"/>
              </a:ext>
            </a:extLst>
          </p:cNvPr>
          <p:cNvSpPr txBox="1"/>
          <p:nvPr/>
        </p:nvSpPr>
        <p:spPr>
          <a:xfrm>
            <a:off x="3793066" y="3576320"/>
            <a:ext cx="52109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植物名を冠して分類する</a:t>
            </a:r>
          </a:p>
        </p:txBody>
      </p:sp>
      <p:sp>
        <p:nvSpPr>
          <p:cNvPr id="6" name="■ケシ（アヘン）アルカロイド">
            <a:extLst>
              <a:ext uri="{FF2B5EF4-FFF2-40B4-BE49-F238E27FC236}">
                <a16:creationId xmlns:a16="http://schemas.microsoft.com/office/drawing/2014/main" id="{12273EFC-3267-8947-ACD7-948710A4FEFA}"/>
              </a:ext>
            </a:extLst>
          </p:cNvPr>
          <p:cNvSpPr txBox="1"/>
          <p:nvPr/>
        </p:nvSpPr>
        <p:spPr>
          <a:xfrm>
            <a:off x="3142826" y="4334933"/>
            <a:ext cx="655433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■</a:t>
            </a: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ケシ（アヘン）アルカロイド</a:t>
            </a:r>
          </a:p>
        </p:txBody>
      </p:sp>
      <p:sp>
        <p:nvSpPr>
          <p:cNvPr id="7" name="Papaver somniferum （ケシ科）">
            <a:extLst>
              <a:ext uri="{FF2B5EF4-FFF2-40B4-BE49-F238E27FC236}">
                <a16:creationId xmlns:a16="http://schemas.microsoft.com/office/drawing/2014/main" id="{CB533397-7A12-1448-BEB2-6012EC0DDA0C}"/>
              </a:ext>
            </a:extLst>
          </p:cNvPr>
          <p:cNvSpPr/>
          <p:nvPr/>
        </p:nvSpPr>
        <p:spPr>
          <a:xfrm>
            <a:off x="4305582" y="5005493"/>
            <a:ext cx="7312943" cy="660401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600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Papaver somniferum 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（ケシ科）</a:t>
            </a:r>
          </a:p>
        </p:txBody>
      </p:sp>
      <p:sp>
        <p:nvSpPr>
          <p:cNvPr id="8" name="ベンジルイソキノリン">
            <a:extLst>
              <a:ext uri="{FF2B5EF4-FFF2-40B4-BE49-F238E27FC236}">
                <a16:creationId xmlns:a16="http://schemas.microsoft.com/office/drawing/2014/main" id="{91A66020-18FB-974E-BA35-C74685D07828}"/>
              </a:ext>
            </a:extLst>
          </p:cNvPr>
          <p:cNvSpPr/>
          <p:nvPr/>
        </p:nvSpPr>
        <p:spPr>
          <a:xfrm>
            <a:off x="5339164" y="9184640"/>
            <a:ext cx="4272676" cy="571501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defTabSz="650240">
              <a:defRPr sz="320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ベンジルイソキノリン</a:t>
            </a:r>
          </a:p>
        </p:txBody>
      </p:sp>
      <p:pic>
        <p:nvPicPr>
          <p:cNvPr id="9" name="アヘンアルカロイド-small.png" descr="アヘンアルカロイド-small.png">
            <a:extLst>
              <a:ext uri="{FF2B5EF4-FFF2-40B4-BE49-F238E27FC236}">
                <a16:creationId xmlns:a16="http://schemas.microsoft.com/office/drawing/2014/main" id="{BC3A5A3E-7210-B048-B3C1-1578312A8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79" y="5696373"/>
            <a:ext cx="9037886" cy="348149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鎮痛薬→">
            <a:extLst>
              <a:ext uri="{FF2B5EF4-FFF2-40B4-BE49-F238E27FC236}">
                <a16:creationId xmlns:a16="http://schemas.microsoft.com/office/drawing/2014/main" id="{AC6282B5-0B17-4242-A8C0-E69A5C7DB72C}"/>
              </a:ext>
            </a:extLst>
          </p:cNvPr>
          <p:cNvSpPr txBox="1"/>
          <p:nvPr/>
        </p:nvSpPr>
        <p:spPr>
          <a:xfrm>
            <a:off x="3020906" y="8127376"/>
            <a:ext cx="1575930" cy="52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鎮痛薬→</a:t>
            </a:r>
          </a:p>
        </p:txBody>
      </p:sp>
      <p:sp>
        <p:nvSpPr>
          <p:cNvPr id="11" name="鎮咳薬→">
            <a:extLst>
              <a:ext uri="{FF2B5EF4-FFF2-40B4-BE49-F238E27FC236}">
                <a16:creationId xmlns:a16="http://schemas.microsoft.com/office/drawing/2014/main" id="{F5CA1C1C-D287-4D41-A106-209338CE45F1}"/>
              </a:ext>
            </a:extLst>
          </p:cNvPr>
          <p:cNvSpPr txBox="1"/>
          <p:nvPr/>
        </p:nvSpPr>
        <p:spPr>
          <a:xfrm>
            <a:off x="3020906" y="8543864"/>
            <a:ext cx="1575930" cy="52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鎮咳薬→</a:t>
            </a:r>
          </a:p>
        </p:txBody>
      </p:sp>
      <p:sp>
        <p:nvSpPr>
          <p:cNvPr id="12" name="鎮痙薬→">
            <a:extLst>
              <a:ext uri="{FF2B5EF4-FFF2-40B4-BE49-F238E27FC236}">
                <a16:creationId xmlns:a16="http://schemas.microsoft.com/office/drawing/2014/main" id="{8EC57963-EEC1-134F-9B63-D275469883CB}"/>
              </a:ext>
            </a:extLst>
          </p:cNvPr>
          <p:cNvSpPr txBox="1"/>
          <p:nvPr/>
        </p:nvSpPr>
        <p:spPr>
          <a:xfrm>
            <a:off x="9164319" y="7231662"/>
            <a:ext cx="1575930" cy="52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鎮痙薬→</a:t>
            </a:r>
          </a:p>
        </p:txBody>
      </p:sp>
      <p:sp>
        <p:nvSpPr>
          <p:cNvPr id="13" name="鎮咳薬→">
            <a:extLst>
              <a:ext uri="{FF2B5EF4-FFF2-40B4-BE49-F238E27FC236}">
                <a16:creationId xmlns:a16="http://schemas.microsoft.com/office/drawing/2014/main" id="{299AB39C-4B68-F94A-8F9B-AEC72DBA8D12}"/>
              </a:ext>
            </a:extLst>
          </p:cNvPr>
          <p:cNvSpPr txBox="1"/>
          <p:nvPr/>
        </p:nvSpPr>
        <p:spPr>
          <a:xfrm>
            <a:off x="6502400" y="7130062"/>
            <a:ext cx="1575929" cy="52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鎮咳薬→</a:t>
            </a:r>
          </a:p>
        </p:txBody>
      </p:sp>
      <p:pic>
        <p:nvPicPr>
          <p:cNvPr id="14" name="チロシン１.png" descr="チロシン１.png">
            <a:extLst>
              <a:ext uri="{FF2B5EF4-FFF2-40B4-BE49-F238E27FC236}">
                <a16:creationId xmlns:a16="http://schemas.microsoft.com/office/drawing/2014/main" id="{EDEFEAD5-51F3-0347-BFCB-900BEF93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46" y="5635413"/>
            <a:ext cx="3684694" cy="162334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前駆体：…">
            <a:extLst>
              <a:ext uri="{FF2B5EF4-FFF2-40B4-BE49-F238E27FC236}">
                <a16:creationId xmlns:a16="http://schemas.microsoft.com/office/drawing/2014/main" id="{CDBF737E-C450-1D41-A934-E2EC4097FB6A}"/>
              </a:ext>
            </a:extLst>
          </p:cNvPr>
          <p:cNvSpPr txBox="1"/>
          <p:nvPr/>
        </p:nvSpPr>
        <p:spPr>
          <a:xfrm>
            <a:off x="933228" y="7338930"/>
            <a:ext cx="1891173" cy="1160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前駆体：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チロシン</a:t>
            </a:r>
          </a:p>
        </p:txBody>
      </p:sp>
    </p:spTree>
    <p:extLst>
      <p:ext uri="{BB962C8B-B14F-4D97-AF65-F5344CB8AC3E}">
        <p14:creationId xmlns:p14="http://schemas.microsoft.com/office/powerpoint/2010/main" val="3754989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480</Words>
  <Application>Microsoft Macintosh PowerPoint</Application>
  <PresentationFormat>ユーザー設定</PresentationFormat>
  <Paragraphs>180</Paragraphs>
  <Slides>19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5" baseType="lpstr">
      <vt:lpstr>ヒラギノ明朝 ProN W3</vt:lpstr>
      <vt:lpstr>ヒラギノ明朝 ProN W6</vt:lpstr>
      <vt:lpstr>Helvetica Light</vt:lpstr>
      <vt:lpstr>Helvetica Neue</vt:lpstr>
      <vt:lpstr>Times New Roman</vt:lpstr>
      <vt:lpstr>White</vt:lpstr>
      <vt:lpstr>薬 用 植 物 学</vt:lpstr>
      <vt:lpstr>薬用植物の成分について(1)</vt:lpstr>
      <vt:lpstr>薬用植物の成分について(2)</vt:lpstr>
      <vt:lpstr>薬用植物の成分について(3)</vt:lpstr>
      <vt:lpstr>薬用植物の成分について(4)</vt:lpstr>
      <vt:lpstr>薬用植物成分アルカロイド(1)</vt:lpstr>
      <vt:lpstr>薬用植物成分アルカロイド(2)</vt:lpstr>
      <vt:lpstr>薬用植物成分アルカロイド(3)</vt:lpstr>
      <vt:lpstr>薬用植物成分アルカロイド(4)</vt:lpstr>
      <vt:lpstr>薬用植物成分アルカロイド(6)</vt:lpstr>
      <vt:lpstr>薬用植物成分アルカロイド(7)</vt:lpstr>
      <vt:lpstr>薬用植物成分アルカロイド(8)</vt:lpstr>
      <vt:lpstr>薬用植物成分アルカロイド(9)</vt:lpstr>
      <vt:lpstr>重要な医薬品原料アヘン(1)</vt:lpstr>
      <vt:lpstr>重要な医薬品原料アヘン(2)</vt:lpstr>
      <vt:lpstr>ケシ園</vt:lpstr>
      <vt:lpstr>Papaver somniferum 一貫種</vt:lpstr>
      <vt:lpstr>Papaver somniferum ボスニア種</vt:lpstr>
      <vt:lpstr>Papaver somniferum イラン種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薬 用 植 物 学</dc:title>
  <cp:lastModifiedBy>木下 いづみ</cp:lastModifiedBy>
  <cp:revision>16</cp:revision>
  <dcterms:modified xsi:type="dcterms:W3CDTF">2021-02-08T14:00:21Z</dcterms:modified>
</cp:coreProperties>
</file>