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97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6" r:id="rId17"/>
    <p:sldId id="315" r:id="rId18"/>
    <p:sldId id="317" r:id="rId19"/>
    <p:sldId id="318" r:id="rId20"/>
    <p:sldId id="319" r:id="rId21"/>
    <p:sldId id="320" r:id="rId22"/>
    <p:sldId id="32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CDFE2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E78C3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394F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B4EB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D9D9D9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FC32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0DDCD"/>
          </a:solidFill>
        </a:fill>
      </a:tcStyle>
    </a:wholeTbl>
    <a:band2H>
      <a:tcTxStyle/>
      <a:tcStyle>
        <a:tcBdr/>
        <a:fill>
          <a:solidFill>
            <a:srgbClr val="D2CFC5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7D8B8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D6DF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C5C7C8"/>
          </a:solidFill>
        </a:fill>
      </a:tcStyle>
    </a:wholeTbl>
    <a:band2H>
      <a:tcTxStyle/>
      <a:tcStyle>
        <a:tcBdr/>
        <a:fill>
          <a:solidFill>
            <a:srgbClr val="D6D6D7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1454E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D808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2697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8EAE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44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1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イメージ"/>
          <p:cNvSpPr>
            <a:spLocks noGrp="1"/>
          </p:cNvSpPr>
          <p:nvPr>
            <p:ph type="pic" sz="half" idx="21"/>
          </p:nvPr>
        </p:nvSpPr>
        <p:spPr>
          <a:xfrm>
            <a:off x="2438400" y="850900"/>
            <a:ext cx="8128000" cy="5415825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3533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5842000"/>
            <a:ext cx="10464800" cy="1422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タイトルテキスト</a:t>
            </a:r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1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>
              <a:spcBef>
                <a:spcPts val="4200"/>
              </a:spcBef>
              <a:buSzPct val="100000"/>
              <a:buChar char="•"/>
              <a:defRPr sz="3800"/>
            </a:lvl1pPr>
            <a:lvl2pPr marL="762000" indent="-381000" algn="l">
              <a:spcBef>
                <a:spcPts val="4200"/>
              </a:spcBef>
              <a:buSzPct val="100000"/>
              <a:buChar char="•"/>
              <a:defRPr sz="3800"/>
            </a:lvl2pPr>
            <a:lvl3pPr marL="1143000" indent="-381000" algn="l">
              <a:spcBef>
                <a:spcPts val="4200"/>
              </a:spcBef>
              <a:buSzPct val="100000"/>
              <a:buChar char="•"/>
              <a:defRPr sz="3800"/>
            </a:lvl3pPr>
            <a:lvl4pPr marL="1524000" indent="-381000" algn="l">
              <a:spcBef>
                <a:spcPts val="4200"/>
              </a:spcBef>
              <a:buSzPct val="100000"/>
              <a:buChar char="•"/>
              <a:defRPr sz="3800"/>
            </a:lvl4pPr>
            <a:lvl5pPr marL="1905000" indent="-381000" algn="l">
              <a:spcBef>
                <a:spcPts val="4200"/>
              </a:spcBef>
              <a:buSzPct val="100000"/>
              <a:buChar char="•"/>
              <a:defRPr sz="3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イメージ"/>
          <p:cNvSpPr>
            <a:spLocks noGrp="1"/>
          </p:cNvSpPr>
          <p:nvPr>
            <p:ph type="pic" sz="quarter" idx="21"/>
          </p:nvPr>
        </p:nvSpPr>
        <p:spPr>
          <a:xfrm>
            <a:off x="7188435" y="2552700"/>
            <a:ext cx="4102101" cy="61595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1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1282700" y="2768600"/>
            <a:ext cx="50419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280736" indent="-280736" algn="l">
              <a:spcBef>
                <a:spcPts val="3200"/>
              </a:spcBef>
              <a:buSzPct val="100000"/>
              <a:buChar char="•"/>
              <a:defRPr sz="2800"/>
            </a:lvl1pPr>
            <a:lvl2pPr marL="661736" indent="-280736" algn="l">
              <a:spcBef>
                <a:spcPts val="3200"/>
              </a:spcBef>
              <a:buSzPct val="100000"/>
              <a:buChar char="•"/>
              <a:defRPr sz="2800"/>
            </a:lvl2pPr>
            <a:lvl3pPr marL="1042736" indent="-280736" algn="l">
              <a:spcBef>
                <a:spcPts val="3200"/>
              </a:spcBef>
              <a:buSzPct val="100000"/>
              <a:buChar char="•"/>
              <a:defRPr sz="2800"/>
            </a:lvl3pPr>
            <a:lvl4pPr marL="1423736" indent="-280736" algn="l">
              <a:spcBef>
                <a:spcPts val="3200"/>
              </a:spcBef>
              <a:buSzPct val="100000"/>
              <a:buChar char="•"/>
              <a:defRPr sz="2800"/>
            </a:lvl4pPr>
            <a:lvl5pPr marL="1804736" indent="-280736" algn="l">
              <a:spcBef>
                <a:spcPts val="3200"/>
              </a:spcBef>
              <a:buSzPct val="100000"/>
              <a:buChar char="•"/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イメージ"/>
          <p:cNvSpPr>
            <a:spLocks noGrp="1"/>
          </p:cNvSpPr>
          <p:nvPr>
            <p:ph type="pic" idx="21"/>
          </p:nvPr>
        </p:nvSpPr>
        <p:spPr>
          <a:xfrm>
            <a:off x="775756" y="1041400"/>
            <a:ext cx="11550367" cy="76962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>
              <a:spcBef>
                <a:spcPts val="4200"/>
              </a:spcBef>
              <a:buSzPct val="100000"/>
              <a:buChar char="•"/>
              <a:defRPr sz="3800"/>
            </a:lvl1pPr>
            <a:lvl2pPr marL="762000" indent="-381000" algn="l">
              <a:spcBef>
                <a:spcPts val="4200"/>
              </a:spcBef>
              <a:buSzPct val="100000"/>
              <a:buChar char="•"/>
              <a:defRPr sz="3800"/>
            </a:lvl2pPr>
            <a:lvl3pPr marL="1143000" indent="-381000" algn="l">
              <a:spcBef>
                <a:spcPts val="4200"/>
              </a:spcBef>
              <a:buSzPct val="100000"/>
              <a:buChar char="•"/>
              <a:defRPr sz="3800"/>
            </a:lvl3pPr>
            <a:lvl4pPr marL="1524000" indent="-381000" algn="l">
              <a:spcBef>
                <a:spcPts val="4200"/>
              </a:spcBef>
              <a:buSzPct val="100000"/>
              <a:buChar char="•"/>
              <a:defRPr sz="3800"/>
            </a:lvl4pPr>
            <a:lvl5pPr marL="1905000" indent="-381000" algn="l">
              <a:spcBef>
                <a:spcPts val="4200"/>
              </a:spcBef>
              <a:buSzPct val="100000"/>
              <a:buChar char="•"/>
              <a:defRPr sz="3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本文レベル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3.png" descr="image-3.png">
            <a:extLst>
              <a:ext uri="{FF2B5EF4-FFF2-40B4-BE49-F238E27FC236}">
                <a16:creationId xmlns:a16="http://schemas.microsoft.com/office/drawing/2014/main" id="{6725F476-F34C-4F4E-8D59-5DAFF2FB7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hodea japonica オモト">
            <a:extLst>
              <a:ext uri="{FF2B5EF4-FFF2-40B4-BE49-F238E27FC236}">
                <a16:creationId xmlns:a16="http://schemas.microsoft.com/office/drawing/2014/main" id="{6C9422E2-A3D5-4742-ADA4-66C95D5B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85654" cy="758614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/>
          <a:p>
            <a:pPr algn="l"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Rhodea japonica</a:t>
            </a: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オモト</a:t>
            </a:r>
          </a:p>
        </p:txBody>
      </p:sp>
    </p:spTree>
    <p:extLst>
      <p:ext uri="{BB962C8B-B14F-4D97-AF65-F5344CB8AC3E}">
        <p14:creationId xmlns:p14="http://schemas.microsoft.com/office/powerpoint/2010/main" val="90415751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13.png" descr="image-13.png">
            <a:extLst>
              <a:ext uri="{FF2B5EF4-FFF2-40B4-BE49-F238E27FC236}">
                <a16:creationId xmlns:a16="http://schemas.microsoft.com/office/drawing/2014/main" id="{E353D02F-1195-474C-9818-E03847259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Mallotus japonicus アカメガシワ">
            <a:extLst>
              <a:ext uri="{FF2B5EF4-FFF2-40B4-BE49-F238E27FC236}">
                <a16:creationId xmlns:a16="http://schemas.microsoft.com/office/drawing/2014/main" id="{C7B174E9-88B8-E94C-9E40-4DAC75650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344748" cy="758614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/>
          <a:p>
            <a:pPr algn="l"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Mallotus japonicus</a:t>
            </a: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アカメガシワ</a:t>
            </a:r>
          </a:p>
        </p:txBody>
      </p:sp>
      <p:sp>
        <p:nvSpPr>
          <p:cNvPr id="4" name="種子が強心配糖体を含む">
            <a:extLst>
              <a:ext uri="{FF2B5EF4-FFF2-40B4-BE49-F238E27FC236}">
                <a16:creationId xmlns:a16="http://schemas.microsoft.com/office/drawing/2014/main" id="{F062C72E-8930-F24C-B4E3-AFC08256A42C}"/>
              </a:ext>
            </a:extLst>
          </p:cNvPr>
          <p:cNvSpPr txBox="1"/>
          <p:nvPr/>
        </p:nvSpPr>
        <p:spPr>
          <a:xfrm>
            <a:off x="541866" y="8236373"/>
            <a:ext cx="5828737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種子が強心配糖体を含む</a:t>
            </a:r>
          </a:p>
        </p:txBody>
      </p:sp>
    </p:spTree>
    <p:extLst>
      <p:ext uri="{BB962C8B-B14F-4D97-AF65-F5344CB8AC3E}">
        <p14:creationId xmlns:p14="http://schemas.microsoft.com/office/powerpoint/2010/main" val="3800691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二次代謝物の分布状態">
            <a:extLst>
              <a:ext uri="{FF2B5EF4-FFF2-40B4-BE49-F238E27FC236}">
                <a16:creationId xmlns:a16="http://schemas.microsoft.com/office/drawing/2014/main" id="{4A137210-4B66-FA45-AEF7-C9F7934167E4}"/>
              </a:ext>
            </a:extLst>
          </p:cNvPr>
          <p:cNvSpPr txBox="1"/>
          <p:nvPr/>
        </p:nvSpPr>
        <p:spPr>
          <a:xfrm>
            <a:off x="1408853" y="1950719"/>
            <a:ext cx="6394027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二次代謝物の分布状態</a:t>
            </a:r>
          </a:p>
        </p:txBody>
      </p:sp>
      <p:sp>
        <p:nvSpPr>
          <p:cNvPr id="3" name="二次代謝物の分布と化学分類学(1)">
            <a:extLst>
              <a:ext uri="{FF2B5EF4-FFF2-40B4-BE49-F238E27FC236}">
                <a16:creationId xmlns:a16="http://schemas.microsoft.com/office/drawing/2014/main" id="{966164E2-200B-B644-84E6-752175291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524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pPr>
            <a:r>
              <a: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二次代謝物の分布と化学分類学(1)</a:t>
            </a:r>
          </a:p>
        </p:txBody>
      </p:sp>
      <p:sp>
        <p:nvSpPr>
          <p:cNvPr id="4" name="植物界に広く分布">
            <a:extLst>
              <a:ext uri="{FF2B5EF4-FFF2-40B4-BE49-F238E27FC236}">
                <a16:creationId xmlns:a16="http://schemas.microsoft.com/office/drawing/2014/main" id="{1BED6AFB-49BF-2840-84A4-0E92E5D9A38B}"/>
              </a:ext>
            </a:extLst>
          </p:cNvPr>
          <p:cNvSpPr txBox="1"/>
          <p:nvPr/>
        </p:nvSpPr>
        <p:spPr>
          <a:xfrm>
            <a:off x="1192106" y="3034453"/>
            <a:ext cx="390144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 sz="28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植物界に広く分布</a:t>
            </a:r>
          </a:p>
        </p:txBody>
      </p:sp>
      <p:sp>
        <p:nvSpPr>
          <p:cNvPr id="5" name="→複数の近縁でない科に分布">
            <a:extLst>
              <a:ext uri="{FF2B5EF4-FFF2-40B4-BE49-F238E27FC236}">
                <a16:creationId xmlns:a16="http://schemas.microsoft.com/office/drawing/2014/main" id="{6B20C5F3-2613-624D-AAA8-4D2050D73785}"/>
              </a:ext>
            </a:extLst>
          </p:cNvPr>
          <p:cNvSpPr txBox="1"/>
          <p:nvPr/>
        </p:nvSpPr>
        <p:spPr>
          <a:xfrm>
            <a:off x="1733973" y="3576320"/>
            <a:ext cx="617728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spcBef>
                <a:spcPts val="1000"/>
              </a:spcBef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→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複数の近縁でない科に分布</a:t>
            </a:r>
          </a:p>
        </p:txBody>
      </p:sp>
      <p:sp>
        <p:nvSpPr>
          <p:cNvPr id="6" name="→複数の近縁科に分布">
            <a:extLst>
              <a:ext uri="{FF2B5EF4-FFF2-40B4-BE49-F238E27FC236}">
                <a16:creationId xmlns:a16="http://schemas.microsoft.com/office/drawing/2014/main" id="{A1EEF73C-B347-F64D-9CAB-15055423350E}"/>
              </a:ext>
            </a:extLst>
          </p:cNvPr>
          <p:cNvSpPr txBox="1"/>
          <p:nvPr/>
        </p:nvSpPr>
        <p:spPr>
          <a:xfrm>
            <a:off x="2795128" y="4118186"/>
            <a:ext cx="500775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spcBef>
                <a:spcPts val="1000"/>
              </a:spcBef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→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複数の近縁科に分布</a:t>
            </a:r>
          </a:p>
        </p:txBody>
      </p:sp>
      <p:sp>
        <p:nvSpPr>
          <p:cNvPr id="7" name="→特定の科に分布">
            <a:extLst>
              <a:ext uri="{FF2B5EF4-FFF2-40B4-BE49-F238E27FC236}">
                <a16:creationId xmlns:a16="http://schemas.microsoft.com/office/drawing/2014/main" id="{1DC5CA3E-794F-5E42-B9B5-111C77A3A300}"/>
              </a:ext>
            </a:extLst>
          </p:cNvPr>
          <p:cNvSpPr txBox="1"/>
          <p:nvPr/>
        </p:nvSpPr>
        <p:spPr>
          <a:xfrm>
            <a:off x="3553741" y="4660053"/>
            <a:ext cx="390144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spcBef>
                <a:spcPts val="1000"/>
              </a:spcBef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→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特定の科に分布</a:t>
            </a:r>
          </a:p>
        </p:txBody>
      </p:sp>
      <p:sp>
        <p:nvSpPr>
          <p:cNvPr id="8" name="→同科多属に分布">
            <a:extLst>
              <a:ext uri="{FF2B5EF4-FFF2-40B4-BE49-F238E27FC236}">
                <a16:creationId xmlns:a16="http://schemas.microsoft.com/office/drawing/2014/main" id="{B0A27C52-1E67-F74E-B946-16528DD648D8}"/>
              </a:ext>
            </a:extLst>
          </p:cNvPr>
          <p:cNvSpPr txBox="1"/>
          <p:nvPr/>
        </p:nvSpPr>
        <p:spPr>
          <a:xfrm>
            <a:off x="4312355" y="5310293"/>
            <a:ext cx="390144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spcBef>
                <a:spcPts val="1000"/>
              </a:spcBef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→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同科多属に分布</a:t>
            </a:r>
          </a:p>
        </p:txBody>
      </p:sp>
      <p:sp>
        <p:nvSpPr>
          <p:cNvPr id="9" name="→同科一属に分布">
            <a:extLst>
              <a:ext uri="{FF2B5EF4-FFF2-40B4-BE49-F238E27FC236}">
                <a16:creationId xmlns:a16="http://schemas.microsoft.com/office/drawing/2014/main" id="{2053708D-E98A-B949-BA1B-273565A2F77E}"/>
              </a:ext>
            </a:extLst>
          </p:cNvPr>
          <p:cNvSpPr txBox="1"/>
          <p:nvPr/>
        </p:nvSpPr>
        <p:spPr>
          <a:xfrm>
            <a:off x="5070968" y="5960533"/>
            <a:ext cx="509354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spcBef>
                <a:spcPts val="1000"/>
              </a:spcBef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→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同科一属に分布</a:t>
            </a:r>
          </a:p>
        </p:txBody>
      </p:sp>
      <p:sp>
        <p:nvSpPr>
          <p:cNvPr id="10" name="→特定種に分布">
            <a:extLst>
              <a:ext uri="{FF2B5EF4-FFF2-40B4-BE49-F238E27FC236}">
                <a16:creationId xmlns:a16="http://schemas.microsoft.com/office/drawing/2014/main" id="{44FFBC2D-2682-4C43-8180-6697B5BE7E86}"/>
              </a:ext>
            </a:extLst>
          </p:cNvPr>
          <p:cNvSpPr txBox="1"/>
          <p:nvPr/>
        </p:nvSpPr>
        <p:spPr>
          <a:xfrm>
            <a:off x="6479821" y="7152640"/>
            <a:ext cx="390144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spcBef>
                <a:spcPts val="1000"/>
              </a:spcBef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→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特定種に分布</a:t>
            </a:r>
          </a:p>
        </p:txBody>
      </p:sp>
      <p:sp>
        <p:nvSpPr>
          <p:cNvPr id="11" name="→同属多種に分布">
            <a:extLst>
              <a:ext uri="{FF2B5EF4-FFF2-40B4-BE49-F238E27FC236}">
                <a16:creationId xmlns:a16="http://schemas.microsoft.com/office/drawing/2014/main" id="{2FAB5B35-241B-1C48-B76D-87C7C5D5DB21}"/>
              </a:ext>
            </a:extLst>
          </p:cNvPr>
          <p:cNvSpPr txBox="1"/>
          <p:nvPr/>
        </p:nvSpPr>
        <p:spPr>
          <a:xfrm>
            <a:off x="5721208" y="6610773"/>
            <a:ext cx="390144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spcBef>
                <a:spcPts val="1000"/>
              </a:spcBef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→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同属多種に分布</a:t>
            </a:r>
          </a:p>
        </p:txBody>
      </p:sp>
      <p:sp>
        <p:nvSpPr>
          <p:cNvPr id="12" name="広">
            <a:extLst>
              <a:ext uri="{FF2B5EF4-FFF2-40B4-BE49-F238E27FC236}">
                <a16:creationId xmlns:a16="http://schemas.microsoft.com/office/drawing/2014/main" id="{21658C72-1550-3E48-87FB-F6A6CBFD7D43}"/>
              </a:ext>
            </a:extLst>
          </p:cNvPr>
          <p:cNvSpPr txBox="1"/>
          <p:nvPr/>
        </p:nvSpPr>
        <p:spPr>
          <a:xfrm>
            <a:off x="758613" y="3684693"/>
            <a:ext cx="69539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広</a:t>
            </a:r>
          </a:p>
        </p:txBody>
      </p:sp>
      <p:sp>
        <p:nvSpPr>
          <p:cNvPr id="13" name="狭">
            <a:extLst>
              <a:ext uri="{FF2B5EF4-FFF2-40B4-BE49-F238E27FC236}">
                <a16:creationId xmlns:a16="http://schemas.microsoft.com/office/drawing/2014/main" id="{CEDBFE8E-4651-A24D-9A44-8A70A5472BDD}"/>
              </a:ext>
            </a:extLst>
          </p:cNvPr>
          <p:cNvSpPr txBox="1"/>
          <p:nvPr/>
        </p:nvSpPr>
        <p:spPr>
          <a:xfrm>
            <a:off x="5093546" y="7802880"/>
            <a:ext cx="69539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狭</a:t>
            </a:r>
          </a:p>
        </p:txBody>
      </p:sp>
      <p:sp>
        <p:nvSpPr>
          <p:cNvPr id="14" name="分布">
            <a:extLst>
              <a:ext uri="{FF2B5EF4-FFF2-40B4-BE49-F238E27FC236}">
                <a16:creationId xmlns:a16="http://schemas.microsoft.com/office/drawing/2014/main" id="{8D41A981-970B-DD45-8EFF-41465A256610}"/>
              </a:ext>
            </a:extLst>
          </p:cNvPr>
          <p:cNvSpPr txBox="1"/>
          <p:nvPr/>
        </p:nvSpPr>
        <p:spPr>
          <a:xfrm>
            <a:off x="2600959" y="5743786"/>
            <a:ext cx="112889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分布</a:t>
            </a:r>
          </a:p>
        </p:txBody>
      </p:sp>
      <p:sp>
        <p:nvSpPr>
          <p:cNvPr id="15" name="低">
            <a:extLst>
              <a:ext uri="{FF2B5EF4-FFF2-40B4-BE49-F238E27FC236}">
                <a16:creationId xmlns:a16="http://schemas.microsoft.com/office/drawing/2014/main" id="{9C1F5241-8B89-3648-8CE1-B56B49656C5E}"/>
              </a:ext>
            </a:extLst>
          </p:cNvPr>
          <p:cNvSpPr txBox="1"/>
          <p:nvPr/>
        </p:nvSpPr>
        <p:spPr>
          <a:xfrm>
            <a:off x="7974471" y="3684693"/>
            <a:ext cx="69539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低</a:t>
            </a:r>
          </a:p>
        </p:txBody>
      </p:sp>
      <p:sp>
        <p:nvSpPr>
          <p:cNvPr id="16" name="高">
            <a:extLst>
              <a:ext uri="{FF2B5EF4-FFF2-40B4-BE49-F238E27FC236}">
                <a16:creationId xmlns:a16="http://schemas.microsoft.com/office/drawing/2014/main" id="{14480EC8-7D89-0047-A6F2-E4033024B112}"/>
              </a:ext>
            </a:extLst>
          </p:cNvPr>
          <p:cNvSpPr txBox="1"/>
          <p:nvPr/>
        </p:nvSpPr>
        <p:spPr>
          <a:xfrm>
            <a:off x="12309404" y="7802880"/>
            <a:ext cx="69539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高</a:t>
            </a:r>
          </a:p>
        </p:txBody>
      </p:sp>
      <p:sp>
        <p:nvSpPr>
          <p:cNvPr id="17" name="固有性">
            <a:extLst>
              <a:ext uri="{FF2B5EF4-FFF2-40B4-BE49-F238E27FC236}">
                <a16:creationId xmlns:a16="http://schemas.microsoft.com/office/drawing/2014/main" id="{A26C7C7B-7AC3-084A-BDDC-2CD522ECFB51}"/>
              </a:ext>
            </a:extLst>
          </p:cNvPr>
          <p:cNvSpPr txBox="1"/>
          <p:nvPr/>
        </p:nvSpPr>
        <p:spPr>
          <a:xfrm>
            <a:off x="9816817" y="5743786"/>
            <a:ext cx="156238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固有性</a:t>
            </a:r>
          </a:p>
        </p:txBody>
      </p:sp>
      <p:pic>
        <p:nvPicPr>
          <p:cNvPr id="18" name="両矢印.png" descr="両矢印.png">
            <a:extLst>
              <a:ext uri="{FF2B5EF4-FFF2-40B4-BE49-F238E27FC236}">
                <a16:creationId xmlns:a16="http://schemas.microsoft.com/office/drawing/2014/main" id="{C8C13A6D-77B3-0440-9400-9237E345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119" y="4118186"/>
            <a:ext cx="3987237" cy="3901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両矢印.png" descr="両矢印.png">
            <a:extLst>
              <a:ext uri="{FF2B5EF4-FFF2-40B4-BE49-F238E27FC236}">
                <a16:creationId xmlns:a16="http://schemas.microsoft.com/office/drawing/2014/main" id="{2B2E275A-5607-244B-9DEC-A517F563F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06" y="4118186"/>
            <a:ext cx="3987237" cy="39014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2447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二次代謝物の生合成">
            <a:extLst>
              <a:ext uri="{FF2B5EF4-FFF2-40B4-BE49-F238E27FC236}">
                <a16:creationId xmlns:a16="http://schemas.microsoft.com/office/drawing/2014/main" id="{C16EA1A3-1ABD-EA49-A79D-010D8AFBBEE2}"/>
              </a:ext>
            </a:extLst>
          </p:cNvPr>
          <p:cNvSpPr txBox="1"/>
          <p:nvPr/>
        </p:nvSpPr>
        <p:spPr>
          <a:xfrm>
            <a:off x="1408853" y="1950719"/>
            <a:ext cx="6394027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二次代謝物の生合成</a:t>
            </a:r>
          </a:p>
        </p:txBody>
      </p:sp>
      <p:sp>
        <p:nvSpPr>
          <p:cNvPr id="3" name="二次代謝物の分布と化学分類学(2)">
            <a:extLst>
              <a:ext uri="{FF2B5EF4-FFF2-40B4-BE49-F238E27FC236}">
                <a16:creationId xmlns:a16="http://schemas.microsoft.com/office/drawing/2014/main" id="{2E9B9CD0-D561-7E4D-9AD0-F4EA9CB2E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524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pPr>
            <a:r>
              <a: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二次代謝物の分布と化学分類学(2)</a:t>
            </a:r>
          </a:p>
        </p:txBody>
      </p:sp>
      <p:sp>
        <p:nvSpPr>
          <p:cNvPr id="4" name="アセチル-マロニルCoA…">
            <a:extLst>
              <a:ext uri="{FF2B5EF4-FFF2-40B4-BE49-F238E27FC236}">
                <a16:creationId xmlns:a16="http://schemas.microsoft.com/office/drawing/2014/main" id="{9CDE3941-C350-084C-8C6E-D31CBA1FA625}"/>
              </a:ext>
            </a:extLst>
          </p:cNvPr>
          <p:cNvSpPr/>
          <p:nvPr/>
        </p:nvSpPr>
        <p:spPr>
          <a:xfrm>
            <a:off x="433493" y="7408050"/>
            <a:ext cx="4252807" cy="2113846"/>
          </a:xfrm>
          <a:prstGeom prst="rect">
            <a:avLst/>
          </a:prstGeom>
          <a:solidFill>
            <a:srgbClr val="CCFFFF"/>
          </a:solidFill>
          <a:ln w="13546">
            <a:solidFill>
              <a:srgbClr val="0000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アセチル-マロニルCoA</a:t>
            </a:r>
          </a:p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メバロン酸</a:t>
            </a:r>
          </a:p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シキミ酸</a:t>
            </a:r>
          </a:p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アミノ酸</a:t>
            </a:r>
          </a:p>
        </p:txBody>
      </p:sp>
      <p:sp>
        <p:nvSpPr>
          <p:cNvPr id="5" name="酸化反応…">
            <a:extLst>
              <a:ext uri="{FF2B5EF4-FFF2-40B4-BE49-F238E27FC236}">
                <a16:creationId xmlns:a16="http://schemas.microsoft.com/office/drawing/2014/main" id="{B0321896-5AC3-5C41-AAA8-F98645F4AE8E}"/>
              </a:ext>
            </a:extLst>
          </p:cNvPr>
          <p:cNvSpPr/>
          <p:nvPr/>
        </p:nvSpPr>
        <p:spPr>
          <a:xfrm>
            <a:off x="5361308" y="7064022"/>
            <a:ext cx="2282183" cy="2647245"/>
          </a:xfrm>
          <a:prstGeom prst="rect">
            <a:avLst/>
          </a:prstGeom>
          <a:solidFill>
            <a:srgbClr val="C0C0C0"/>
          </a:solidFill>
          <a:ln w="13546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酸化反応</a:t>
            </a:r>
          </a:p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還元反応</a:t>
            </a:r>
          </a:p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エステル化</a:t>
            </a:r>
          </a:p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開裂反応</a:t>
            </a:r>
          </a:p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転位反応</a:t>
            </a:r>
          </a:p>
        </p:txBody>
      </p:sp>
      <p:sp>
        <p:nvSpPr>
          <p:cNvPr id="6" name="遺伝子による…">
            <a:extLst>
              <a:ext uri="{FF2B5EF4-FFF2-40B4-BE49-F238E27FC236}">
                <a16:creationId xmlns:a16="http://schemas.microsoft.com/office/drawing/2014/main" id="{654B307F-41E4-8D40-A358-D33F310E3DAC}"/>
              </a:ext>
            </a:extLst>
          </p:cNvPr>
          <p:cNvSpPr txBox="1"/>
          <p:nvPr/>
        </p:nvSpPr>
        <p:spPr>
          <a:xfrm>
            <a:off x="9753600" y="7802880"/>
            <a:ext cx="2862863" cy="1169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遺伝子による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制御</a:t>
            </a:r>
          </a:p>
        </p:txBody>
      </p:sp>
      <p:pic>
        <p:nvPicPr>
          <p:cNvPr id="7" name="二次代謝物生合成-small.png" descr="二次代謝物生合成-small.png">
            <a:extLst>
              <a:ext uri="{FF2B5EF4-FFF2-40B4-BE49-F238E27FC236}">
                <a16:creationId xmlns:a16="http://schemas.microsoft.com/office/drawing/2014/main" id="{F6AAB38A-C2A4-3545-B3FE-A8F6240C3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3" y="2926079"/>
            <a:ext cx="12137814" cy="3625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化学進化-small.png" descr="化学進化-small.png">
            <a:extLst>
              <a:ext uri="{FF2B5EF4-FFF2-40B4-BE49-F238E27FC236}">
                <a16:creationId xmlns:a16="http://schemas.microsoft.com/office/drawing/2014/main" id="{093E3BB0-08C1-4D4A-B8AB-F1BEF926E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20" y="6502400"/>
            <a:ext cx="12029441" cy="810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右矢印.png" descr="右矢印.png">
            <a:extLst>
              <a:ext uri="{FF2B5EF4-FFF2-40B4-BE49-F238E27FC236}">
                <a16:creationId xmlns:a16="http://schemas.microsoft.com/office/drawing/2014/main" id="{5D1F512D-6A71-BF43-9222-8AB1800BD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253" y="8128000"/>
            <a:ext cx="1950721" cy="5192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2843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8" grpId="0" animBg="1" advAuto="0"/>
      <p:bldP spid="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二次代謝物の分布と化学分類学(3)">
            <a:extLst>
              <a:ext uri="{FF2B5EF4-FFF2-40B4-BE49-F238E27FC236}">
                <a16:creationId xmlns:a16="http://schemas.microsoft.com/office/drawing/2014/main" id="{1B99B806-48E1-1E48-A444-2E6018E066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0"/>
            <a:ext cx="7044268" cy="650241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>
            <a:normAutofit fontScale="90000"/>
          </a:bodyPr>
          <a:lstStyle>
            <a:lvl1pPr algn="l" defTabSz="1157427">
              <a:defRPr sz="3471">
                <a:effectLst>
                  <a:outerShdw blurRad="11303" dist="22606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1303" dist="22606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二次代謝物の分布と化学分類学(3)</a:t>
            </a:r>
          </a:p>
        </p:txBody>
      </p:sp>
      <p:pic>
        <p:nvPicPr>
          <p:cNvPr id="3" name="アルカロイド化学進化-small.png" descr="アルカロイド化学進化-small.png">
            <a:extLst>
              <a:ext uri="{FF2B5EF4-FFF2-40B4-BE49-F238E27FC236}">
                <a16:creationId xmlns:a16="http://schemas.microsoft.com/office/drawing/2014/main" id="{B8C44BCA-A234-424F-BE6C-EAFACB7E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866986"/>
            <a:ext cx="12754187" cy="845312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広分布">
            <a:extLst>
              <a:ext uri="{FF2B5EF4-FFF2-40B4-BE49-F238E27FC236}">
                <a16:creationId xmlns:a16="http://schemas.microsoft.com/office/drawing/2014/main" id="{C7F44E83-AC42-9F47-AEE4-B77FB30F0223}"/>
              </a:ext>
            </a:extLst>
          </p:cNvPr>
          <p:cNvSpPr txBox="1"/>
          <p:nvPr/>
        </p:nvSpPr>
        <p:spPr>
          <a:xfrm>
            <a:off x="325119" y="5310293"/>
            <a:ext cx="1349306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広分布</a:t>
            </a:r>
          </a:p>
        </p:txBody>
      </p:sp>
      <p:sp>
        <p:nvSpPr>
          <p:cNvPr id="5" name="広分布">
            <a:extLst>
              <a:ext uri="{FF2B5EF4-FFF2-40B4-BE49-F238E27FC236}">
                <a16:creationId xmlns:a16="http://schemas.microsoft.com/office/drawing/2014/main" id="{6BB6DA74-C0A6-B642-8591-7F75167C7D7D}"/>
              </a:ext>
            </a:extLst>
          </p:cNvPr>
          <p:cNvSpPr txBox="1"/>
          <p:nvPr/>
        </p:nvSpPr>
        <p:spPr>
          <a:xfrm>
            <a:off x="3576319" y="4443306"/>
            <a:ext cx="1349306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広分布</a:t>
            </a:r>
          </a:p>
        </p:txBody>
      </p:sp>
      <p:sp>
        <p:nvSpPr>
          <p:cNvPr id="6" name="モクレン目…">
            <a:extLst>
              <a:ext uri="{FF2B5EF4-FFF2-40B4-BE49-F238E27FC236}">
                <a16:creationId xmlns:a16="http://schemas.microsoft.com/office/drawing/2014/main" id="{DA7A4BE0-6819-9545-A6F3-B0E129D0B242}"/>
              </a:ext>
            </a:extLst>
          </p:cNvPr>
          <p:cNvSpPr txBox="1"/>
          <p:nvPr/>
        </p:nvSpPr>
        <p:spPr>
          <a:xfrm>
            <a:off x="-60913" y="7391721"/>
            <a:ext cx="2600961" cy="2231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lnSpc>
                <a:spcPct val="7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2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モクレン目</a:t>
            </a:r>
          </a:p>
          <a:p>
            <a:pPr algn="l" defTabSz="650240">
              <a:lnSpc>
                <a:spcPct val="7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2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キンポウゲ目</a:t>
            </a:r>
          </a:p>
          <a:p>
            <a:pPr algn="l" defTabSz="650240">
              <a:lnSpc>
                <a:spcPct val="7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2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フウロソウ目</a:t>
            </a:r>
          </a:p>
          <a:p>
            <a:pPr algn="l" defTabSz="650240">
              <a:lnSpc>
                <a:spcPct val="7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2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ミカン科</a:t>
            </a:r>
          </a:p>
          <a:p>
            <a:pPr algn="l" defTabSz="650240">
              <a:lnSpc>
                <a:spcPct val="7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2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クロウメモドキ目</a:t>
            </a:r>
          </a:p>
          <a:p>
            <a:pPr algn="l" defTabSz="650240">
              <a:lnSpc>
                <a:spcPct val="7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275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18科以上</a:t>
            </a:r>
          </a:p>
        </p:txBody>
      </p:sp>
      <p:sp>
        <p:nvSpPr>
          <p:cNvPr id="7" name="キンポウゲ科…">
            <a:extLst>
              <a:ext uri="{FF2B5EF4-FFF2-40B4-BE49-F238E27FC236}">
                <a16:creationId xmlns:a16="http://schemas.microsoft.com/office/drawing/2014/main" id="{DB28C022-DB55-2749-8EB5-2F0588EE389C}"/>
              </a:ext>
            </a:extLst>
          </p:cNvPr>
          <p:cNvSpPr txBox="1"/>
          <p:nvPr/>
        </p:nvSpPr>
        <p:spPr>
          <a:xfrm>
            <a:off x="4737970" y="7391722"/>
            <a:ext cx="2167467" cy="2231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lnSpc>
                <a:spcPct val="7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2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キンポウゲ科</a:t>
            </a:r>
          </a:p>
          <a:p>
            <a:pPr algn="l" defTabSz="650240">
              <a:lnSpc>
                <a:spcPct val="7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2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ツヅラフジ科</a:t>
            </a:r>
          </a:p>
          <a:p>
            <a:pPr algn="l" defTabSz="650240">
              <a:lnSpc>
                <a:spcPct val="7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2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メギ科</a:t>
            </a:r>
          </a:p>
          <a:p>
            <a:pPr algn="l" defTabSz="650240">
              <a:lnSpc>
                <a:spcPct val="7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2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ケシ科</a:t>
            </a:r>
          </a:p>
          <a:p>
            <a:pPr algn="l" defTabSz="650240">
              <a:lnSpc>
                <a:spcPct val="7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2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ミカン科</a:t>
            </a:r>
          </a:p>
          <a:p>
            <a:pPr algn="l" defTabSz="650240">
              <a:lnSpc>
                <a:spcPct val="75000"/>
              </a:lnSpc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2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バンレイシ科</a:t>
            </a:r>
          </a:p>
        </p:txBody>
      </p:sp>
      <p:sp>
        <p:nvSpPr>
          <p:cNvPr id="8" name="ケシ科">
            <a:extLst>
              <a:ext uri="{FF2B5EF4-FFF2-40B4-BE49-F238E27FC236}">
                <a16:creationId xmlns:a16="http://schemas.microsoft.com/office/drawing/2014/main" id="{8EC60C6E-2AE1-3D4A-B16C-29CE04FFED0B}"/>
              </a:ext>
            </a:extLst>
          </p:cNvPr>
          <p:cNvSpPr txBox="1"/>
          <p:nvPr/>
        </p:nvSpPr>
        <p:spPr>
          <a:xfrm>
            <a:off x="10187092" y="7802880"/>
            <a:ext cx="1349306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ケシ科</a:t>
            </a:r>
          </a:p>
        </p:txBody>
      </p:sp>
      <p:sp>
        <p:nvSpPr>
          <p:cNvPr id="9" name="ミカン科…">
            <a:extLst>
              <a:ext uri="{FF2B5EF4-FFF2-40B4-BE49-F238E27FC236}">
                <a16:creationId xmlns:a16="http://schemas.microsoft.com/office/drawing/2014/main" id="{2EFE23A9-6738-4742-857F-5FF1BEAC3723}"/>
              </a:ext>
            </a:extLst>
          </p:cNvPr>
          <p:cNvSpPr txBox="1"/>
          <p:nvPr/>
        </p:nvSpPr>
        <p:spPr>
          <a:xfrm>
            <a:off x="10837333" y="2926079"/>
            <a:ext cx="1710550" cy="1030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ミカン科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ケシ科</a:t>
            </a:r>
          </a:p>
        </p:txBody>
      </p:sp>
      <p:sp>
        <p:nvSpPr>
          <p:cNvPr id="10" name="D型：ツヅラフジ科">
            <a:extLst>
              <a:ext uri="{FF2B5EF4-FFF2-40B4-BE49-F238E27FC236}">
                <a16:creationId xmlns:a16="http://schemas.microsoft.com/office/drawing/2014/main" id="{C1259EA9-6F27-044B-90B0-1CA1EBC64336}"/>
              </a:ext>
            </a:extLst>
          </p:cNvPr>
          <p:cNvSpPr txBox="1"/>
          <p:nvPr/>
        </p:nvSpPr>
        <p:spPr>
          <a:xfrm>
            <a:off x="9591040" y="541866"/>
            <a:ext cx="3443439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D型：ツヅラフジ科</a:t>
            </a:r>
          </a:p>
        </p:txBody>
      </p:sp>
      <p:sp>
        <p:nvSpPr>
          <p:cNvPr id="11" name="L型：ケシ科">
            <a:extLst>
              <a:ext uri="{FF2B5EF4-FFF2-40B4-BE49-F238E27FC236}">
                <a16:creationId xmlns:a16="http://schemas.microsoft.com/office/drawing/2014/main" id="{6451E72C-924E-2C48-9A7C-84B7787C4380}"/>
              </a:ext>
            </a:extLst>
          </p:cNvPr>
          <p:cNvSpPr txBox="1"/>
          <p:nvPr/>
        </p:nvSpPr>
        <p:spPr>
          <a:xfrm>
            <a:off x="9591040" y="1151466"/>
            <a:ext cx="2293598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L型：ケシ科</a:t>
            </a:r>
          </a:p>
        </p:txBody>
      </p:sp>
    </p:spTree>
    <p:extLst>
      <p:ext uri="{BB962C8B-B14F-4D97-AF65-F5344CB8AC3E}">
        <p14:creationId xmlns:p14="http://schemas.microsoft.com/office/powerpoint/2010/main" val="2476325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もう一つの分類学：化学分類学">
            <a:extLst>
              <a:ext uri="{FF2B5EF4-FFF2-40B4-BE49-F238E27FC236}">
                <a16:creationId xmlns:a16="http://schemas.microsoft.com/office/drawing/2014/main" id="{BE9F0775-52E0-E94F-AA0A-5E3446F836C7}"/>
              </a:ext>
            </a:extLst>
          </p:cNvPr>
          <p:cNvSpPr txBox="1"/>
          <p:nvPr/>
        </p:nvSpPr>
        <p:spPr>
          <a:xfrm>
            <a:off x="1408853" y="1950719"/>
            <a:ext cx="8344748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もう一つの分類学：化学分類学</a:t>
            </a:r>
          </a:p>
        </p:txBody>
      </p:sp>
      <p:sp>
        <p:nvSpPr>
          <p:cNvPr id="3" name="二次代謝物の分布と化学分類学(4)">
            <a:extLst>
              <a:ext uri="{FF2B5EF4-FFF2-40B4-BE49-F238E27FC236}">
                <a16:creationId xmlns:a16="http://schemas.microsoft.com/office/drawing/2014/main" id="{A72D13ED-2110-2744-90CF-90D91F55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524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pPr>
            <a:r>
              <a: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二次代謝物の分布と化学分類学(4)</a:t>
            </a:r>
          </a:p>
        </p:txBody>
      </p:sp>
      <p:sp>
        <p:nvSpPr>
          <p:cNvPr id="4" name="chemotaxonomy">
            <a:extLst>
              <a:ext uri="{FF2B5EF4-FFF2-40B4-BE49-F238E27FC236}">
                <a16:creationId xmlns:a16="http://schemas.microsoft.com/office/drawing/2014/main" id="{77B1AC34-40A7-3747-90B4-8D247EF198BE}"/>
              </a:ext>
            </a:extLst>
          </p:cNvPr>
          <p:cNvSpPr txBox="1"/>
          <p:nvPr/>
        </p:nvSpPr>
        <p:spPr>
          <a:xfrm>
            <a:off x="3142826" y="2817706"/>
            <a:ext cx="385854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chemotaxonomy</a:t>
            </a:r>
          </a:p>
        </p:txBody>
      </p:sp>
      <p:sp>
        <p:nvSpPr>
          <p:cNvPr id="5" name="chemosystematics">
            <a:extLst>
              <a:ext uri="{FF2B5EF4-FFF2-40B4-BE49-F238E27FC236}">
                <a16:creationId xmlns:a16="http://schemas.microsoft.com/office/drawing/2014/main" id="{04F0B5FB-A6E7-634A-AC68-E12191157F01}"/>
              </a:ext>
            </a:extLst>
          </p:cNvPr>
          <p:cNvSpPr txBox="1"/>
          <p:nvPr/>
        </p:nvSpPr>
        <p:spPr>
          <a:xfrm>
            <a:off x="7152640" y="2817706"/>
            <a:ext cx="41972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chemosystematics</a:t>
            </a:r>
          </a:p>
        </p:txBody>
      </p:sp>
      <p:sp>
        <p:nvSpPr>
          <p:cNvPr id="6" name="●二次代謝物を遺伝形質の一つと見なす">
            <a:extLst>
              <a:ext uri="{FF2B5EF4-FFF2-40B4-BE49-F238E27FC236}">
                <a16:creationId xmlns:a16="http://schemas.microsoft.com/office/drawing/2014/main" id="{AA0D712D-BC06-9D40-9EE0-486EEE63336D}"/>
              </a:ext>
            </a:extLst>
          </p:cNvPr>
          <p:cNvSpPr txBox="1"/>
          <p:nvPr/>
        </p:nvSpPr>
        <p:spPr>
          <a:xfrm>
            <a:off x="2492586" y="4985173"/>
            <a:ext cx="830636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二次代謝物を遺伝形質の一つと見なす</a:t>
            </a:r>
          </a:p>
        </p:txBody>
      </p:sp>
      <p:sp>
        <p:nvSpPr>
          <p:cNvPr id="7" name="●近縁種は類似（同じ系統）の代謝物を生産する">
            <a:extLst>
              <a:ext uri="{FF2B5EF4-FFF2-40B4-BE49-F238E27FC236}">
                <a16:creationId xmlns:a16="http://schemas.microsoft.com/office/drawing/2014/main" id="{3D8221E5-663D-E94E-9139-A2FCC395AC8B}"/>
              </a:ext>
            </a:extLst>
          </p:cNvPr>
          <p:cNvSpPr txBox="1"/>
          <p:nvPr/>
        </p:nvSpPr>
        <p:spPr>
          <a:xfrm>
            <a:off x="2492586" y="6068906"/>
            <a:ext cx="1005614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近縁種は類似（同じ系統）の代謝物を生産する</a:t>
            </a:r>
          </a:p>
        </p:txBody>
      </p:sp>
      <p:sp>
        <p:nvSpPr>
          <p:cNvPr id="8" name="二次代謝物の分布の比較解析＝化学分類学">
            <a:extLst>
              <a:ext uri="{FF2B5EF4-FFF2-40B4-BE49-F238E27FC236}">
                <a16:creationId xmlns:a16="http://schemas.microsoft.com/office/drawing/2014/main" id="{D31FF686-B8F6-8C47-8933-A674E57CD4B6}"/>
              </a:ext>
            </a:extLst>
          </p:cNvPr>
          <p:cNvSpPr/>
          <p:nvPr/>
        </p:nvSpPr>
        <p:spPr>
          <a:xfrm>
            <a:off x="1807633" y="7631817"/>
            <a:ext cx="9676272" cy="650241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二次代謝物の分布の比較解析＝化学分類学</a:t>
            </a:r>
          </a:p>
        </p:txBody>
      </p:sp>
      <p:sp>
        <p:nvSpPr>
          <p:cNvPr id="9" name="化学分類学とは次の仮定で植物を分類する">
            <a:extLst>
              <a:ext uri="{FF2B5EF4-FFF2-40B4-BE49-F238E27FC236}">
                <a16:creationId xmlns:a16="http://schemas.microsoft.com/office/drawing/2014/main" id="{8A30C9D9-F7E9-4943-B788-9BC463D0FDD1}"/>
              </a:ext>
            </a:extLst>
          </p:cNvPr>
          <p:cNvSpPr/>
          <p:nvPr/>
        </p:nvSpPr>
        <p:spPr>
          <a:xfrm>
            <a:off x="1625600" y="3901440"/>
            <a:ext cx="9874674" cy="738294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化学分類学とは次の仮定で植物を分類する</a:t>
            </a:r>
          </a:p>
        </p:txBody>
      </p:sp>
    </p:spTree>
    <p:extLst>
      <p:ext uri="{BB962C8B-B14F-4D97-AF65-F5344CB8AC3E}">
        <p14:creationId xmlns:p14="http://schemas.microsoft.com/office/powerpoint/2010/main" val="2012670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医 薬 品 の 創 製 (1)">
            <a:extLst>
              <a:ext uri="{FF2B5EF4-FFF2-40B4-BE49-F238E27FC236}">
                <a16:creationId xmlns:a16="http://schemas.microsoft.com/office/drawing/2014/main" id="{BFBA1D7C-A72D-0542-91F1-4C10A677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86" y="433493"/>
            <a:ext cx="1105408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1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医 薬 品 の 創 製 (1)</a:t>
            </a:r>
          </a:p>
        </p:txBody>
      </p:sp>
      <p:sp>
        <p:nvSpPr>
          <p:cNvPr id="13" name="１．天然物から医薬品開発のプロセス">
            <a:extLst>
              <a:ext uri="{FF2B5EF4-FFF2-40B4-BE49-F238E27FC236}">
                <a16:creationId xmlns:a16="http://schemas.microsoft.com/office/drawing/2014/main" id="{FDFB70DD-F05F-A247-9209-7BCFD1B03B7C}"/>
              </a:ext>
            </a:extLst>
          </p:cNvPr>
          <p:cNvSpPr txBox="1"/>
          <p:nvPr/>
        </p:nvSpPr>
        <p:spPr>
          <a:xfrm>
            <a:off x="1408853" y="1950719"/>
            <a:ext cx="9645227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１．天然物から医薬品開発のプロセス</a:t>
            </a:r>
          </a:p>
        </p:txBody>
      </p:sp>
      <p:sp>
        <p:nvSpPr>
          <p:cNvPr id="14" name="→">
            <a:extLst>
              <a:ext uri="{FF2B5EF4-FFF2-40B4-BE49-F238E27FC236}">
                <a16:creationId xmlns:a16="http://schemas.microsoft.com/office/drawing/2014/main" id="{924EC77E-3661-2A41-A3E9-20911CA62319}"/>
              </a:ext>
            </a:extLst>
          </p:cNvPr>
          <p:cNvSpPr txBox="1"/>
          <p:nvPr/>
        </p:nvSpPr>
        <p:spPr>
          <a:xfrm>
            <a:off x="3359573" y="3034453"/>
            <a:ext cx="77131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rPr>
              <a:t>→</a:t>
            </a:r>
          </a:p>
        </p:txBody>
      </p:sp>
      <p:sp>
        <p:nvSpPr>
          <p:cNvPr id="15" name="天然資源">
            <a:extLst>
              <a:ext uri="{FF2B5EF4-FFF2-40B4-BE49-F238E27FC236}">
                <a16:creationId xmlns:a16="http://schemas.microsoft.com/office/drawing/2014/main" id="{5A219CDC-1328-6B47-9B4B-1EBEA5D9C2F3}"/>
              </a:ext>
            </a:extLst>
          </p:cNvPr>
          <p:cNvSpPr txBox="1"/>
          <p:nvPr/>
        </p:nvSpPr>
        <p:spPr>
          <a:xfrm>
            <a:off x="541866" y="3793066"/>
            <a:ext cx="1710550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天然資源</a:t>
            </a:r>
          </a:p>
        </p:txBody>
      </p:sp>
      <p:sp>
        <p:nvSpPr>
          <p:cNvPr id="16" name="薬用資源調査">
            <a:extLst>
              <a:ext uri="{FF2B5EF4-FFF2-40B4-BE49-F238E27FC236}">
                <a16:creationId xmlns:a16="http://schemas.microsoft.com/office/drawing/2014/main" id="{054CC895-1855-4F4B-A47E-4762335FB187}"/>
              </a:ext>
            </a:extLst>
          </p:cNvPr>
          <p:cNvSpPr txBox="1"/>
          <p:nvPr/>
        </p:nvSpPr>
        <p:spPr>
          <a:xfrm>
            <a:off x="325119" y="3034453"/>
            <a:ext cx="286286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薬用資源調査</a:t>
            </a:r>
          </a:p>
        </p:txBody>
      </p:sp>
      <p:sp>
        <p:nvSpPr>
          <p:cNvPr id="17" name="化学物質ライブラリ">
            <a:extLst>
              <a:ext uri="{FF2B5EF4-FFF2-40B4-BE49-F238E27FC236}">
                <a16:creationId xmlns:a16="http://schemas.microsoft.com/office/drawing/2014/main" id="{ED8EB72E-BC9C-CC4E-93F2-60AB5E5D6953}"/>
              </a:ext>
            </a:extLst>
          </p:cNvPr>
          <p:cNvSpPr txBox="1"/>
          <p:nvPr/>
        </p:nvSpPr>
        <p:spPr>
          <a:xfrm>
            <a:off x="511410" y="5970431"/>
            <a:ext cx="36576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化学物質ライブラリ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 </a:t>
            </a:r>
          </a:p>
        </p:txBody>
      </p:sp>
      <p:sp>
        <p:nvSpPr>
          <p:cNvPr id="18" name="植物…">
            <a:extLst>
              <a:ext uri="{FF2B5EF4-FFF2-40B4-BE49-F238E27FC236}">
                <a16:creationId xmlns:a16="http://schemas.microsoft.com/office/drawing/2014/main" id="{2320DC7C-B338-AE45-8DFA-52F8A1F8C50F}"/>
              </a:ext>
            </a:extLst>
          </p:cNvPr>
          <p:cNvSpPr txBox="1"/>
          <p:nvPr/>
        </p:nvSpPr>
        <p:spPr>
          <a:xfrm>
            <a:off x="1192106" y="4334933"/>
            <a:ext cx="1332372" cy="1566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</a:rPr>
              <a:t>植物</a:t>
            </a:r>
          </a:p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</a:rPr>
              <a:t>動物</a:t>
            </a:r>
          </a:p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</a:rPr>
              <a:t>微生物</a:t>
            </a:r>
          </a:p>
        </p:txBody>
      </p:sp>
      <p:sp>
        <p:nvSpPr>
          <p:cNvPr id="19" name="←スクリーニング">
            <a:extLst>
              <a:ext uri="{FF2B5EF4-FFF2-40B4-BE49-F238E27FC236}">
                <a16:creationId xmlns:a16="http://schemas.microsoft.com/office/drawing/2014/main" id="{1B2BAF52-D0D4-1B48-ABD2-B4DBF72E3AF0}"/>
              </a:ext>
            </a:extLst>
          </p:cNvPr>
          <p:cNvSpPr txBox="1"/>
          <p:nvPr/>
        </p:nvSpPr>
        <p:spPr>
          <a:xfrm>
            <a:off x="6719146" y="3793066"/>
            <a:ext cx="3492388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←スクリーニング</a:t>
            </a:r>
          </a:p>
        </p:txBody>
      </p:sp>
      <p:sp>
        <p:nvSpPr>
          <p:cNvPr id="20" name="コンビケム">
            <a:extLst>
              <a:ext uri="{FF2B5EF4-FFF2-40B4-BE49-F238E27FC236}">
                <a16:creationId xmlns:a16="http://schemas.microsoft.com/office/drawing/2014/main" id="{6450A9B1-793A-E74F-AE5F-F2DEB77865B1}"/>
              </a:ext>
            </a:extLst>
          </p:cNvPr>
          <p:cNvSpPr txBox="1"/>
          <p:nvPr/>
        </p:nvSpPr>
        <p:spPr>
          <a:xfrm>
            <a:off x="1176878" y="6496851"/>
            <a:ext cx="2008012" cy="521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</a:rPr>
              <a:t>コンビケム</a:t>
            </a:r>
          </a:p>
        </p:txBody>
      </p:sp>
      <p:sp>
        <p:nvSpPr>
          <p:cNvPr id="21" name="研究材料の収集確保">
            <a:extLst>
              <a:ext uri="{FF2B5EF4-FFF2-40B4-BE49-F238E27FC236}">
                <a16:creationId xmlns:a16="http://schemas.microsoft.com/office/drawing/2014/main" id="{BD8AC2BA-B76C-2A47-9653-BA2B3BDECFAF}"/>
              </a:ext>
            </a:extLst>
          </p:cNvPr>
          <p:cNvSpPr txBox="1"/>
          <p:nvPr/>
        </p:nvSpPr>
        <p:spPr>
          <a:xfrm>
            <a:off x="4226559" y="3034453"/>
            <a:ext cx="416334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研究材料の収集確保</a:t>
            </a:r>
          </a:p>
        </p:txBody>
      </p:sp>
      <p:sp>
        <p:nvSpPr>
          <p:cNvPr id="22" name="↓">
            <a:extLst>
              <a:ext uri="{FF2B5EF4-FFF2-40B4-BE49-F238E27FC236}">
                <a16:creationId xmlns:a16="http://schemas.microsoft.com/office/drawing/2014/main" id="{F7ABEBF2-F11B-8740-983C-ADE65714F74A}"/>
              </a:ext>
            </a:extLst>
          </p:cNvPr>
          <p:cNvSpPr txBox="1"/>
          <p:nvPr/>
        </p:nvSpPr>
        <p:spPr>
          <a:xfrm>
            <a:off x="5960533" y="3684693"/>
            <a:ext cx="77131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rPr>
              <a:t>↓</a:t>
            </a:r>
          </a:p>
        </p:txBody>
      </p:sp>
      <p:sp>
        <p:nvSpPr>
          <p:cNvPr id="23" name="研究対象の確定">
            <a:extLst>
              <a:ext uri="{FF2B5EF4-FFF2-40B4-BE49-F238E27FC236}">
                <a16:creationId xmlns:a16="http://schemas.microsoft.com/office/drawing/2014/main" id="{DA4237C4-DE6A-2C40-9505-7181F19815A9}"/>
              </a:ext>
            </a:extLst>
          </p:cNvPr>
          <p:cNvSpPr txBox="1"/>
          <p:nvPr/>
        </p:nvSpPr>
        <p:spPr>
          <a:xfrm>
            <a:off x="4583288" y="4378959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研究対象の確定</a:t>
            </a:r>
          </a:p>
        </p:txBody>
      </p:sp>
      <p:sp>
        <p:nvSpPr>
          <p:cNvPr id="24" name="←スクリーニング">
            <a:extLst>
              <a:ext uri="{FF2B5EF4-FFF2-40B4-BE49-F238E27FC236}">
                <a16:creationId xmlns:a16="http://schemas.microsoft.com/office/drawing/2014/main" id="{37BD98FB-FC47-AA4A-92DB-FC22B3504466}"/>
              </a:ext>
            </a:extLst>
          </p:cNvPr>
          <p:cNvSpPr txBox="1"/>
          <p:nvPr/>
        </p:nvSpPr>
        <p:spPr>
          <a:xfrm>
            <a:off x="6719146" y="5201920"/>
            <a:ext cx="3492388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←スクリーニング</a:t>
            </a:r>
          </a:p>
        </p:txBody>
      </p:sp>
      <p:sp>
        <p:nvSpPr>
          <p:cNvPr id="25" name="↓">
            <a:extLst>
              <a:ext uri="{FF2B5EF4-FFF2-40B4-BE49-F238E27FC236}">
                <a16:creationId xmlns:a16="http://schemas.microsoft.com/office/drawing/2014/main" id="{6909ECF6-5F53-7F4D-8128-1B5E255F4499}"/>
              </a:ext>
            </a:extLst>
          </p:cNvPr>
          <p:cNvSpPr txBox="1"/>
          <p:nvPr/>
        </p:nvSpPr>
        <p:spPr>
          <a:xfrm>
            <a:off x="5960533" y="5093546"/>
            <a:ext cx="771314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rPr>
              <a:t>↓</a:t>
            </a:r>
          </a:p>
        </p:txBody>
      </p:sp>
      <p:sp>
        <p:nvSpPr>
          <p:cNvPr id="26" name="活性物質の分離、精製">
            <a:extLst>
              <a:ext uri="{FF2B5EF4-FFF2-40B4-BE49-F238E27FC236}">
                <a16:creationId xmlns:a16="http://schemas.microsoft.com/office/drawing/2014/main" id="{ACF1929B-6801-9147-BF41-943AA5B2D6D2}"/>
              </a:ext>
            </a:extLst>
          </p:cNvPr>
          <p:cNvSpPr txBox="1"/>
          <p:nvPr/>
        </p:nvSpPr>
        <p:spPr>
          <a:xfrm>
            <a:off x="4118186" y="5852159"/>
            <a:ext cx="459683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活性物質の分離、精製</a:t>
            </a:r>
          </a:p>
        </p:txBody>
      </p:sp>
      <p:sp>
        <p:nvSpPr>
          <p:cNvPr id="27" name="↓">
            <a:extLst>
              <a:ext uri="{FF2B5EF4-FFF2-40B4-BE49-F238E27FC236}">
                <a16:creationId xmlns:a16="http://schemas.microsoft.com/office/drawing/2014/main" id="{5BCF7C89-CD1A-1340-ABA0-F50E38B1F98F}"/>
              </a:ext>
            </a:extLst>
          </p:cNvPr>
          <p:cNvSpPr txBox="1"/>
          <p:nvPr/>
        </p:nvSpPr>
        <p:spPr>
          <a:xfrm>
            <a:off x="5960533" y="6502400"/>
            <a:ext cx="77131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rPr>
              <a:t>↓</a:t>
            </a:r>
          </a:p>
        </p:txBody>
      </p:sp>
      <p:sp>
        <p:nvSpPr>
          <p:cNvPr id="28" name="活性物質の構造解明">
            <a:extLst>
              <a:ext uri="{FF2B5EF4-FFF2-40B4-BE49-F238E27FC236}">
                <a16:creationId xmlns:a16="http://schemas.microsoft.com/office/drawing/2014/main" id="{6C7D2C49-8D6C-304E-9322-C64113D4D506}"/>
              </a:ext>
            </a:extLst>
          </p:cNvPr>
          <p:cNvSpPr txBox="1"/>
          <p:nvPr/>
        </p:nvSpPr>
        <p:spPr>
          <a:xfrm>
            <a:off x="4443306" y="7152640"/>
            <a:ext cx="416334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活性物質の構造解明</a:t>
            </a:r>
          </a:p>
        </p:txBody>
      </p:sp>
      <p:sp>
        <p:nvSpPr>
          <p:cNvPr id="29" name="←シード物質">
            <a:extLst>
              <a:ext uri="{FF2B5EF4-FFF2-40B4-BE49-F238E27FC236}">
                <a16:creationId xmlns:a16="http://schemas.microsoft.com/office/drawing/2014/main" id="{7D168930-94F1-A341-AD0A-E5A4C7FB0901}"/>
              </a:ext>
            </a:extLst>
          </p:cNvPr>
          <p:cNvSpPr txBox="1"/>
          <p:nvPr/>
        </p:nvSpPr>
        <p:spPr>
          <a:xfrm>
            <a:off x="8778240" y="7261013"/>
            <a:ext cx="27039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←シード物質</a:t>
            </a:r>
          </a:p>
        </p:txBody>
      </p:sp>
      <p:sp>
        <p:nvSpPr>
          <p:cNvPr id="30" name="↓">
            <a:extLst>
              <a:ext uri="{FF2B5EF4-FFF2-40B4-BE49-F238E27FC236}">
                <a16:creationId xmlns:a16="http://schemas.microsoft.com/office/drawing/2014/main" id="{7F390B35-D883-624B-8FC6-5C4445442862}"/>
              </a:ext>
            </a:extLst>
          </p:cNvPr>
          <p:cNvSpPr txBox="1"/>
          <p:nvPr/>
        </p:nvSpPr>
        <p:spPr>
          <a:xfrm>
            <a:off x="5960533" y="7694507"/>
            <a:ext cx="77131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rPr>
              <a:t>↓</a:t>
            </a:r>
          </a:p>
        </p:txBody>
      </p:sp>
      <p:sp>
        <p:nvSpPr>
          <p:cNvPr id="31" name="ドラッグデザイン">
            <a:extLst>
              <a:ext uri="{FF2B5EF4-FFF2-40B4-BE49-F238E27FC236}">
                <a16:creationId xmlns:a16="http://schemas.microsoft.com/office/drawing/2014/main" id="{AE314851-9054-774E-8B55-2A4E99BAA213}"/>
              </a:ext>
            </a:extLst>
          </p:cNvPr>
          <p:cNvSpPr txBox="1"/>
          <p:nvPr/>
        </p:nvSpPr>
        <p:spPr>
          <a:xfrm>
            <a:off x="4660053" y="8344746"/>
            <a:ext cx="37298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ドラッグデザイン</a:t>
            </a:r>
          </a:p>
        </p:txBody>
      </p:sp>
      <p:sp>
        <p:nvSpPr>
          <p:cNvPr id="32" name="←リード物質の合成">
            <a:extLst>
              <a:ext uri="{FF2B5EF4-FFF2-40B4-BE49-F238E27FC236}">
                <a16:creationId xmlns:a16="http://schemas.microsoft.com/office/drawing/2014/main" id="{D6B9EB25-4D24-134C-B10D-7283EE8F173E}"/>
              </a:ext>
            </a:extLst>
          </p:cNvPr>
          <p:cNvSpPr txBox="1"/>
          <p:nvPr/>
        </p:nvSpPr>
        <p:spPr>
          <a:xfrm>
            <a:off x="8561492" y="8344746"/>
            <a:ext cx="3923173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←リード物質の合成</a:t>
            </a:r>
          </a:p>
        </p:txBody>
      </p:sp>
      <p:sp>
        <p:nvSpPr>
          <p:cNvPr id="33" name="生物検定試験">
            <a:extLst>
              <a:ext uri="{FF2B5EF4-FFF2-40B4-BE49-F238E27FC236}">
                <a16:creationId xmlns:a16="http://schemas.microsoft.com/office/drawing/2014/main" id="{B3621571-7CD4-CC46-9125-DD060CCA5D7E}"/>
              </a:ext>
            </a:extLst>
          </p:cNvPr>
          <p:cNvSpPr txBox="1"/>
          <p:nvPr/>
        </p:nvSpPr>
        <p:spPr>
          <a:xfrm>
            <a:off x="10327075" y="4118186"/>
            <a:ext cx="2677725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 sz="2844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生物検定試験</a:t>
            </a:r>
          </a:p>
        </p:txBody>
      </p:sp>
      <p:sp>
        <p:nvSpPr>
          <p:cNvPr id="34" name="酵素阻害…">
            <a:extLst>
              <a:ext uri="{FF2B5EF4-FFF2-40B4-BE49-F238E27FC236}">
                <a16:creationId xmlns:a16="http://schemas.microsoft.com/office/drawing/2014/main" id="{604FB282-02B3-D644-82B9-409939A69995}"/>
              </a:ext>
            </a:extLst>
          </p:cNvPr>
          <p:cNvSpPr txBox="1"/>
          <p:nvPr/>
        </p:nvSpPr>
        <p:spPr>
          <a:xfrm>
            <a:off x="10728960" y="4660053"/>
            <a:ext cx="2043572" cy="1566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21465D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21465D"/>
                  </a:solidFill>
                </a:uFill>
              </a:rPr>
              <a:t>酵素阻害</a:t>
            </a:r>
          </a:p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21465D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21465D"/>
                  </a:solidFill>
                </a:uFill>
              </a:rPr>
              <a:t>受容体作用</a:t>
            </a:r>
          </a:p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21465D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21465D"/>
                  </a:solidFill>
                </a:uFill>
              </a:rPr>
              <a:t>動物試験</a:t>
            </a:r>
          </a:p>
        </p:txBody>
      </p:sp>
      <p:pic>
        <p:nvPicPr>
          <p:cNvPr id="35" name="括弧青.png" descr="括弧青.png">
            <a:extLst>
              <a:ext uri="{FF2B5EF4-FFF2-40B4-BE49-F238E27FC236}">
                <a16:creationId xmlns:a16="http://schemas.microsoft.com/office/drawing/2014/main" id="{2BB23574-0676-8E45-90E0-54FDF0EF8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925" y="3692036"/>
            <a:ext cx="455028" cy="202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6237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4" grpId="0" animBg="1" advAuto="0"/>
      <p:bldP spid="29" grpId="0" animBg="1" advAuto="0"/>
      <p:bldP spid="32" grpId="0" animBg="1" advAuto="0"/>
      <p:bldP spid="33" grpId="0" animBg="1" advAuto="0"/>
      <p:bldP spid="34" grpId="0" animBg="1" advAuto="0"/>
      <p:bldP spid="35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医 薬 品 の 創 製 (2)">
            <a:extLst>
              <a:ext uri="{FF2B5EF4-FFF2-40B4-BE49-F238E27FC236}">
                <a16:creationId xmlns:a16="http://schemas.microsoft.com/office/drawing/2014/main" id="{B704E21F-2426-2344-9B95-F0970CC7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86" y="433493"/>
            <a:ext cx="1105408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1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医 薬 品 の 創 製 (2)</a:t>
            </a:r>
          </a:p>
        </p:txBody>
      </p:sp>
      <p:sp>
        <p:nvSpPr>
          <p:cNvPr id="3" name="１．天然物から医薬品開発のプロセス">
            <a:extLst>
              <a:ext uri="{FF2B5EF4-FFF2-40B4-BE49-F238E27FC236}">
                <a16:creationId xmlns:a16="http://schemas.microsoft.com/office/drawing/2014/main" id="{CF91CE53-F33C-8B4B-9913-F79E53C662C2}"/>
              </a:ext>
            </a:extLst>
          </p:cNvPr>
          <p:cNvSpPr txBox="1"/>
          <p:nvPr/>
        </p:nvSpPr>
        <p:spPr>
          <a:xfrm>
            <a:off x="1408853" y="1950719"/>
            <a:ext cx="9645227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１．天然物から医薬品開発のプロセス</a:t>
            </a:r>
          </a:p>
        </p:txBody>
      </p:sp>
      <p:sp>
        <p:nvSpPr>
          <p:cNvPr id="4" name="←作用機序の解明">
            <a:extLst>
              <a:ext uri="{FF2B5EF4-FFF2-40B4-BE49-F238E27FC236}">
                <a16:creationId xmlns:a16="http://schemas.microsoft.com/office/drawing/2014/main" id="{9AA0F39A-F3DD-3448-9F89-CCF6492FAECF}"/>
              </a:ext>
            </a:extLst>
          </p:cNvPr>
          <p:cNvSpPr txBox="1"/>
          <p:nvPr/>
        </p:nvSpPr>
        <p:spPr>
          <a:xfrm>
            <a:off x="4768426" y="3901440"/>
            <a:ext cx="33135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←作用機序の解明</a:t>
            </a:r>
          </a:p>
        </p:txBody>
      </p:sp>
      <p:sp>
        <p:nvSpPr>
          <p:cNvPr id="5" name="ドラッグデザイン">
            <a:extLst>
              <a:ext uri="{FF2B5EF4-FFF2-40B4-BE49-F238E27FC236}">
                <a16:creationId xmlns:a16="http://schemas.microsoft.com/office/drawing/2014/main" id="{6E10892D-E753-FF42-B9D6-39060BED72D5}"/>
              </a:ext>
            </a:extLst>
          </p:cNvPr>
          <p:cNvSpPr txBox="1"/>
          <p:nvPr/>
        </p:nvSpPr>
        <p:spPr>
          <a:xfrm>
            <a:off x="1300479" y="2926079"/>
            <a:ext cx="372985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ドラッグデザイン</a:t>
            </a:r>
          </a:p>
        </p:txBody>
      </p:sp>
      <p:sp>
        <p:nvSpPr>
          <p:cNvPr id="6" name="↓">
            <a:extLst>
              <a:ext uri="{FF2B5EF4-FFF2-40B4-BE49-F238E27FC236}">
                <a16:creationId xmlns:a16="http://schemas.microsoft.com/office/drawing/2014/main" id="{27291EA1-82CE-574F-B50D-F29DA7BC7B8B}"/>
              </a:ext>
            </a:extLst>
          </p:cNvPr>
          <p:cNvSpPr txBox="1"/>
          <p:nvPr/>
        </p:nvSpPr>
        <p:spPr>
          <a:xfrm>
            <a:off x="3034453" y="3359573"/>
            <a:ext cx="77131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rPr>
              <a:t>↓</a:t>
            </a:r>
          </a:p>
        </p:txBody>
      </p:sp>
      <p:sp>
        <p:nvSpPr>
          <p:cNvPr id="7" name="薬理学的研究">
            <a:extLst>
              <a:ext uri="{FF2B5EF4-FFF2-40B4-BE49-F238E27FC236}">
                <a16:creationId xmlns:a16="http://schemas.microsoft.com/office/drawing/2014/main" id="{339BA770-1506-EA42-BF07-CEAAFB9EE266}"/>
              </a:ext>
            </a:extLst>
          </p:cNvPr>
          <p:cNvSpPr txBox="1"/>
          <p:nvPr/>
        </p:nvSpPr>
        <p:spPr>
          <a:xfrm>
            <a:off x="1842346" y="3901440"/>
            <a:ext cx="286286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薬理学的研究</a:t>
            </a:r>
          </a:p>
        </p:txBody>
      </p:sp>
      <p:sp>
        <p:nvSpPr>
          <p:cNvPr id="8" name="←毒性、副作用">
            <a:extLst>
              <a:ext uri="{FF2B5EF4-FFF2-40B4-BE49-F238E27FC236}">
                <a16:creationId xmlns:a16="http://schemas.microsoft.com/office/drawing/2014/main" id="{94330158-D926-CB42-93F7-34A54D9BD329}"/>
              </a:ext>
            </a:extLst>
          </p:cNvPr>
          <p:cNvSpPr txBox="1"/>
          <p:nvPr/>
        </p:nvSpPr>
        <p:spPr>
          <a:xfrm>
            <a:off x="4443306" y="5093546"/>
            <a:ext cx="2932572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←毒性、副作用</a:t>
            </a:r>
          </a:p>
        </p:txBody>
      </p:sp>
      <p:sp>
        <p:nvSpPr>
          <p:cNvPr id="9" name="↓">
            <a:extLst>
              <a:ext uri="{FF2B5EF4-FFF2-40B4-BE49-F238E27FC236}">
                <a16:creationId xmlns:a16="http://schemas.microsoft.com/office/drawing/2014/main" id="{33513882-59A1-D046-B2B5-7B568974B625}"/>
              </a:ext>
            </a:extLst>
          </p:cNvPr>
          <p:cNvSpPr txBox="1"/>
          <p:nvPr/>
        </p:nvSpPr>
        <p:spPr>
          <a:xfrm>
            <a:off x="3034453" y="4443306"/>
            <a:ext cx="771314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rPr>
              <a:t>↓</a:t>
            </a:r>
          </a:p>
        </p:txBody>
      </p:sp>
      <p:sp>
        <p:nvSpPr>
          <p:cNvPr id="10" name="安全性試験">
            <a:extLst>
              <a:ext uri="{FF2B5EF4-FFF2-40B4-BE49-F238E27FC236}">
                <a16:creationId xmlns:a16="http://schemas.microsoft.com/office/drawing/2014/main" id="{9CB91F05-010E-F041-9A3E-6EA13949CF1A}"/>
              </a:ext>
            </a:extLst>
          </p:cNvPr>
          <p:cNvSpPr txBox="1"/>
          <p:nvPr/>
        </p:nvSpPr>
        <p:spPr>
          <a:xfrm>
            <a:off x="2059093" y="5093546"/>
            <a:ext cx="24293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安全性試験</a:t>
            </a:r>
          </a:p>
        </p:txBody>
      </p:sp>
      <p:sp>
        <p:nvSpPr>
          <p:cNvPr id="11" name="↓">
            <a:extLst>
              <a:ext uri="{FF2B5EF4-FFF2-40B4-BE49-F238E27FC236}">
                <a16:creationId xmlns:a16="http://schemas.microsoft.com/office/drawing/2014/main" id="{CCDF95E3-2833-9C45-8EAD-1B78781548B7}"/>
              </a:ext>
            </a:extLst>
          </p:cNvPr>
          <p:cNvSpPr txBox="1"/>
          <p:nvPr/>
        </p:nvSpPr>
        <p:spPr>
          <a:xfrm>
            <a:off x="3034453" y="5635413"/>
            <a:ext cx="77131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rPr>
              <a:t>↓</a:t>
            </a:r>
          </a:p>
        </p:txBody>
      </p:sp>
      <p:sp>
        <p:nvSpPr>
          <p:cNvPr id="12" name="薬物代謝吸収試験">
            <a:extLst>
              <a:ext uri="{FF2B5EF4-FFF2-40B4-BE49-F238E27FC236}">
                <a16:creationId xmlns:a16="http://schemas.microsoft.com/office/drawing/2014/main" id="{AC448982-68E4-C144-9E64-A74FEFAAF96E}"/>
              </a:ext>
            </a:extLst>
          </p:cNvPr>
          <p:cNvSpPr txBox="1"/>
          <p:nvPr/>
        </p:nvSpPr>
        <p:spPr>
          <a:xfrm>
            <a:off x="1517226" y="6285653"/>
            <a:ext cx="37298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薬物代謝吸収試験</a:t>
            </a:r>
          </a:p>
        </p:txBody>
      </p:sp>
      <p:sp>
        <p:nvSpPr>
          <p:cNvPr id="13" name="←代謝物の毒性">
            <a:extLst>
              <a:ext uri="{FF2B5EF4-FFF2-40B4-BE49-F238E27FC236}">
                <a16:creationId xmlns:a16="http://schemas.microsoft.com/office/drawing/2014/main" id="{6886CE25-29F5-BC4A-A5EF-BD3B4F31D565}"/>
              </a:ext>
            </a:extLst>
          </p:cNvPr>
          <p:cNvSpPr txBox="1"/>
          <p:nvPr/>
        </p:nvSpPr>
        <p:spPr>
          <a:xfrm>
            <a:off x="5418666" y="6394026"/>
            <a:ext cx="2932572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←代謝物の毒性</a:t>
            </a:r>
          </a:p>
        </p:txBody>
      </p:sp>
      <p:sp>
        <p:nvSpPr>
          <p:cNvPr id="14" name="↓">
            <a:extLst>
              <a:ext uri="{FF2B5EF4-FFF2-40B4-BE49-F238E27FC236}">
                <a16:creationId xmlns:a16="http://schemas.microsoft.com/office/drawing/2014/main" id="{89429A9D-A13C-6E46-8A22-B840C995AAA0}"/>
              </a:ext>
            </a:extLst>
          </p:cNvPr>
          <p:cNvSpPr txBox="1"/>
          <p:nvPr/>
        </p:nvSpPr>
        <p:spPr>
          <a:xfrm>
            <a:off x="3034453" y="6850098"/>
            <a:ext cx="77131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rPr>
              <a:t>↓</a:t>
            </a:r>
          </a:p>
        </p:txBody>
      </p:sp>
      <p:sp>
        <p:nvSpPr>
          <p:cNvPr id="15" name="臨床試験">
            <a:extLst>
              <a:ext uri="{FF2B5EF4-FFF2-40B4-BE49-F238E27FC236}">
                <a16:creationId xmlns:a16="http://schemas.microsoft.com/office/drawing/2014/main" id="{3984AD98-F371-6246-B4D8-B3D48E5A9D2A}"/>
              </a:ext>
            </a:extLst>
          </p:cNvPr>
          <p:cNvSpPr txBox="1"/>
          <p:nvPr/>
        </p:nvSpPr>
        <p:spPr>
          <a:xfrm>
            <a:off x="2384213" y="7500337"/>
            <a:ext cx="199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臨床試験</a:t>
            </a:r>
          </a:p>
        </p:txBody>
      </p:sp>
      <p:sp>
        <p:nvSpPr>
          <p:cNvPr id="16" name="←Phase I, II, III">
            <a:extLst>
              <a:ext uri="{FF2B5EF4-FFF2-40B4-BE49-F238E27FC236}">
                <a16:creationId xmlns:a16="http://schemas.microsoft.com/office/drawing/2014/main" id="{9DE84A53-ACDD-9547-81A4-31D3A2D2C30C}"/>
              </a:ext>
            </a:extLst>
          </p:cNvPr>
          <p:cNvSpPr txBox="1"/>
          <p:nvPr/>
        </p:nvSpPr>
        <p:spPr>
          <a:xfrm>
            <a:off x="4551679" y="7477759"/>
            <a:ext cx="3275854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←Phase I, II, III</a:t>
            </a:r>
          </a:p>
        </p:txBody>
      </p:sp>
      <p:sp>
        <p:nvSpPr>
          <p:cNvPr id="17" name="↓">
            <a:extLst>
              <a:ext uri="{FF2B5EF4-FFF2-40B4-BE49-F238E27FC236}">
                <a16:creationId xmlns:a16="http://schemas.microsoft.com/office/drawing/2014/main" id="{53319174-C2E0-A345-AF24-949165FEE57E}"/>
              </a:ext>
            </a:extLst>
          </p:cNvPr>
          <p:cNvSpPr txBox="1"/>
          <p:nvPr/>
        </p:nvSpPr>
        <p:spPr>
          <a:xfrm>
            <a:off x="3034453" y="7933831"/>
            <a:ext cx="77131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 W3"/>
                <a:ea typeface="ヒラギノ明朝 Pro W3"/>
                <a:cs typeface="ヒラギノ明朝 Pro W3"/>
                <a:sym typeface="ヒラギノ明朝 Pro W3"/>
              </a:rPr>
              <a:t>↓</a:t>
            </a:r>
          </a:p>
        </p:txBody>
      </p:sp>
      <p:sp>
        <p:nvSpPr>
          <p:cNvPr id="18" name="→中央薬事審議会">
            <a:extLst>
              <a:ext uri="{FF2B5EF4-FFF2-40B4-BE49-F238E27FC236}">
                <a16:creationId xmlns:a16="http://schemas.microsoft.com/office/drawing/2014/main" id="{17FD64EA-F569-8D45-848C-502E5DAD56DA}"/>
              </a:ext>
            </a:extLst>
          </p:cNvPr>
          <p:cNvSpPr txBox="1"/>
          <p:nvPr/>
        </p:nvSpPr>
        <p:spPr>
          <a:xfrm>
            <a:off x="5527040" y="8561492"/>
            <a:ext cx="3313572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→中央薬事審議会</a:t>
            </a:r>
          </a:p>
        </p:txBody>
      </p:sp>
      <p:sp>
        <p:nvSpPr>
          <p:cNvPr id="19" name="治験">
            <a:extLst>
              <a:ext uri="{FF2B5EF4-FFF2-40B4-BE49-F238E27FC236}">
                <a16:creationId xmlns:a16="http://schemas.microsoft.com/office/drawing/2014/main" id="{4F2969AC-AA62-BF4A-AFD9-53549EE415EC}"/>
              </a:ext>
            </a:extLst>
          </p:cNvPr>
          <p:cNvSpPr txBox="1"/>
          <p:nvPr/>
        </p:nvSpPr>
        <p:spPr>
          <a:xfrm>
            <a:off x="866986" y="7477759"/>
            <a:ext cx="112889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治験</a:t>
            </a:r>
          </a:p>
        </p:txBody>
      </p:sp>
      <p:sp>
        <p:nvSpPr>
          <p:cNvPr id="20" name="厚生労働省の承認">
            <a:extLst>
              <a:ext uri="{FF2B5EF4-FFF2-40B4-BE49-F238E27FC236}">
                <a16:creationId xmlns:a16="http://schemas.microsoft.com/office/drawing/2014/main" id="{58A453F5-BE21-5A4A-B560-881EDD2B800D}"/>
              </a:ext>
            </a:extLst>
          </p:cNvPr>
          <p:cNvSpPr txBox="1"/>
          <p:nvPr/>
        </p:nvSpPr>
        <p:spPr>
          <a:xfrm>
            <a:off x="1517226" y="8561492"/>
            <a:ext cx="37298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厚生労働省の承認</a:t>
            </a:r>
          </a:p>
        </p:txBody>
      </p:sp>
    </p:spTree>
    <p:extLst>
      <p:ext uri="{BB962C8B-B14F-4D97-AF65-F5344CB8AC3E}">
        <p14:creationId xmlns:p14="http://schemas.microsoft.com/office/powerpoint/2010/main" val="25030191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8" grpId="0" animBg="1" advAuto="0"/>
      <p:bldP spid="13" grpId="0" animBg="1" advAuto="0"/>
      <p:bldP spid="16" grpId="0" animBg="1" advAuto="0"/>
      <p:bldP spid="18" grpId="0" animBg="1" advAuto="0"/>
      <p:bldP spid="19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医 薬 品 の 創 製 (3)">
            <a:extLst>
              <a:ext uri="{FF2B5EF4-FFF2-40B4-BE49-F238E27FC236}">
                <a16:creationId xmlns:a16="http://schemas.microsoft.com/office/drawing/2014/main" id="{AE9F4CB3-A2FB-6E42-B349-09464444E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86" y="433493"/>
            <a:ext cx="1105408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1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医 薬 品 の 創 製 (3)</a:t>
            </a:r>
          </a:p>
        </p:txBody>
      </p:sp>
      <p:sp>
        <p:nvSpPr>
          <p:cNvPr id="3" name="２．高等植物から生まれた医薬品例１">
            <a:extLst>
              <a:ext uri="{FF2B5EF4-FFF2-40B4-BE49-F238E27FC236}">
                <a16:creationId xmlns:a16="http://schemas.microsoft.com/office/drawing/2014/main" id="{0BC1A850-03C8-5241-8F75-BBC86BC59BCB}"/>
              </a:ext>
            </a:extLst>
          </p:cNvPr>
          <p:cNvSpPr txBox="1"/>
          <p:nvPr/>
        </p:nvSpPr>
        <p:spPr>
          <a:xfrm>
            <a:off x="1408853" y="2167466"/>
            <a:ext cx="9320108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２．高等植物から生まれた医薬品例１</a:t>
            </a:r>
          </a:p>
        </p:txBody>
      </p:sp>
      <p:pic>
        <p:nvPicPr>
          <p:cNvPr id="4" name="ポドフィルム-small.png" descr="ポドフィルム-small.png">
            <a:extLst>
              <a:ext uri="{FF2B5EF4-FFF2-40B4-BE49-F238E27FC236}">
                <a16:creationId xmlns:a16="http://schemas.microsoft.com/office/drawing/2014/main" id="{20959F8B-4575-4046-ADFA-D8EBA2A67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" y="3048000"/>
            <a:ext cx="11875913" cy="6705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722967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医 薬 品 の 創 製 (4)">
            <a:extLst>
              <a:ext uri="{FF2B5EF4-FFF2-40B4-BE49-F238E27FC236}">
                <a16:creationId xmlns:a16="http://schemas.microsoft.com/office/drawing/2014/main" id="{7F75CF02-547C-E041-8C9D-B41F6418D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86" y="433493"/>
            <a:ext cx="1105408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1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医 薬 品 の 創 製 (4)</a:t>
            </a:r>
          </a:p>
        </p:txBody>
      </p:sp>
      <p:sp>
        <p:nvSpPr>
          <p:cNvPr id="3" name="２．高等植物から生まれた医薬品例２">
            <a:extLst>
              <a:ext uri="{FF2B5EF4-FFF2-40B4-BE49-F238E27FC236}">
                <a16:creationId xmlns:a16="http://schemas.microsoft.com/office/drawing/2014/main" id="{8B1D90B9-883F-5A43-9CF4-CF5FAE3A7E16}"/>
              </a:ext>
            </a:extLst>
          </p:cNvPr>
          <p:cNvSpPr txBox="1"/>
          <p:nvPr/>
        </p:nvSpPr>
        <p:spPr>
          <a:xfrm>
            <a:off x="1517226" y="2059093"/>
            <a:ext cx="953685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２．高等植物から生まれた医薬品例２</a:t>
            </a:r>
          </a:p>
        </p:txBody>
      </p:sp>
      <p:pic>
        <p:nvPicPr>
          <p:cNvPr id="4" name="ニチニチソウ医薬-small.png" descr="ニチニチソウ医薬-small.png">
            <a:extLst>
              <a:ext uri="{FF2B5EF4-FFF2-40B4-BE49-F238E27FC236}">
                <a16:creationId xmlns:a16="http://schemas.microsoft.com/office/drawing/2014/main" id="{DCEF896E-D3F2-1943-8084-4D9F29357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06" y="2817706"/>
            <a:ext cx="10798953" cy="69358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49778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抗癌薬タキソールの創製">
            <a:extLst>
              <a:ext uri="{FF2B5EF4-FFF2-40B4-BE49-F238E27FC236}">
                <a16:creationId xmlns:a16="http://schemas.microsoft.com/office/drawing/2014/main" id="{1AAA9EB8-8855-1E4B-B369-82DE4E67B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6068908" cy="758614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algn="l" defTabSz="1300480">
              <a:defRPr sz="3982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抗癌薬タキソールの創製</a:t>
            </a:r>
          </a:p>
        </p:txBody>
      </p:sp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E4C9228D-A846-DA4A-9E16-645FD7BDD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6" y="5635413"/>
            <a:ext cx="4334935" cy="2851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Taxus_brevifolia.jpg" descr="Taxus_brevifolia.jpg">
            <a:extLst>
              <a:ext uri="{FF2B5EF4-FFF2-40B4-BE49-F238E27FC236}">
                <a16:creationId xmlns:a16="http://schemas.microsoft.com/office/drawing/2014/main" id="{2B9F3183-8192-CE48-A690-C32435082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986" y="216746"/>
            <a:ext cx="3136054" cy="455168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タイヘイヨウイチイ">
            <a:extLst>
              <a:ext uri="{FF2B5EF4-FFF2-40B4-BE49-F238E27FC236}">
                <a16:creationId xmlns:a16="http://schemas.microsoft.com/office/drawing/2014/main" id="{60004C63-22D1-7847-8C9A-7ECB31B1636B}"/>
              </a:ext>
            </a:extLst>
          </p:cNvPr>
          <p:cNvSpPr txBox="1"/>
          <p:nvPr/>
        </p:nvSpPr>
        <p:spPr>
          <a:xfrm>
            <a:off x="9187136" y="4594577"/>
            <a:ext cx="3513102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</a:rPr>
              <a:t>タイヘイヨウイチイ</a:t>
            </a:r>
          </a:p>
        </p:txBody>
      </p:sp>
      <p:sp>
        <p:nvSpPr>
          <p:cNvPr id="6" name="セイヨウイチイ">
            <a:extLst>
              <a:ext uri="{FF2B5EF4-FFF2-40B4-BE49-F238E27FC236}">
                <a16:creationId xmlns:a16="http://schemas.microsoft.com/office/drawing/2014/main" id="{4CB0AD69-0B8C-FB44-B887-AF868A06001C}"/>
              </a:ext>
            </a:extLst>
          </p:cNvPr>
          <p:cNvSpPr txBox="1"/>
          <p:nvPr/>
        </p:nvSpPr>
        <p:spPr>
          <a:xfrm>
            <a:off x="866986" y="8561492"/>
            <a:ext cx="2790614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セイヨウイチイ</a:t>
            </a:r>
          </a:p>
        </p:txBody>
      </p:sp>
      <p:sp>
        <p:nvSpPr>
          <p:cNvPr id="7" name="希少植物">
            <a:extLst>
              <a:ext uri="{FF2B5EF4-FFF2-40B4-BE49-F238E27FC236}">
                <a16:creationId xmlns:a16="http://schemas.microsoft.com/office/drawing/2014/main" id="{D358B77F-76A9-A943-9D79-2AAFE2BC8DB4}"/>
              </a:ext>
            </a:extLst>
          </p:cNvPr>
          <p:cNvSpPr txBox="1"/>
          <p:nvPr/>
        </p:nvSpPr>
        <p:spPr>
          <a:xfrm>
            <a:off x="9645226" y="2492586"/>
            <a:ext cx="199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3366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3366"/>
                  </a:outerShdw>
                </a:effectLst>
              </a:rPr>
              <a:t>希少植物</a:t>
            </a:r>
          </a:p>
        </p:txBody>
      </p:sp>
      <p:pic>
        <p:nvPicPr>
          <p:cNvPr id="8" name="タキソール.png" descr="タキソール.png">
            <a:extLst>
              <a:ext uri="{FF2B5EF4-FFF2-40B4-BE49-F238E27FC236}">
                <a16:creationId xmlns:a16="http://schemas.microsoft.com/office/drawing/2014/main" id="{CD890973-CC27-1940-8660-7080535E2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480" y="1083733"/>
            <a:ext cx="6414347" cy="3156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タキソール上矢印.png" descr="タキソール上矢印.png">
            <a:extLst>
              <a:ext uri="{FF2B5EF4-FFF2-40B4-BE49-F238E27FC236}">
                <a16:creationId xmlns:a16="http://schemas.microsoft.com/office/drawing/2014/main" id="{C07AC44C-1324-F545-9709-BE582DA33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039" y="4009812"/>
            <a:ext cx="602828" cy="1449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タキソール右矢印.png" descr="タキソール右矢印.png">
            <a:extLst>
              <a:ext uri="{FF2B5EF4-FFF2-40B4-BE49-F238E27FC236}">
                <a16:creationId xmlns:a16="http://schemas.microsoft.com/office/drawing/2014/main" id="{2EB38AA9-B164-3447-80C4-3BB8F3549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613" y="6610773"/>
            <a:ext cx="1429174" cy="589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タキソテール.png" descr="タキソテール.png">
            <a:extLst>
              <a:ext uri="{FF2B5EF4-FFF2-40B4-BE49-F238E27FC236}">
                <a16:creationId xmlns:a16="http://schemas.microsoft.com/office/drawing/2014/main" id="{BA04EBED-67D5-3842-9FFB-237C5E4D0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5839" y="5527040"/>
            <a:ext cx="3108961" cy="2926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セイヨウイチイ成分.png" descr="セイヨウイチイ成分.png">
            <a:extLst>
              <a:ext uri="{FF2B5EF4-FFF2-40B4-BE49-F238E27FC236}">
                <a16:creationId xmlns:a16="http://schemas.microsoft.com/office/drawing/2014/main" id="{72AFC5F8-55C7-8E46-B8EB-6A330823D2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1680" y="5418666"/>
            <a:ext cx="4673601" cy="411818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資源量は豊富">
            <a:extLst>
              <a:ext uri="{FF2B5EF4-FFF2-40B4-BE49-F238E27FC236}">
                <a16:creationId xmlns:a16="http://schemas.microsoft.com/office/drawing/2014/main" id="{A2D6C2C2-5571-D444-BF11-10AFC342FEED}"/>
              </a:ext>
            </a:extLst>
          </p:cNvPr>
          <p:cNvSpPr txBox="1"/>
          <p:nvPr/>
        </p:nvSpPr>
        <p:spPr>
          <a:xfrm>
            <a:off x="758613" y="5743786"/>
            <a:ext cx="290801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3366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3366"/>
                  </a:outerShdw>
                </a:effectLst>
              </a:rPr>
              <a:t>資源量は豊富</a:t>
            </a:r>
          </a:p>
        </p:txBody>
      </p:sp>
    </p:spTree>
    <p:extLst>
      <p:ext uri="{BB962C8B-B14F-4D97-AF65-F5344CB8AC3E}">
        <p14:creationId xmlns:p14="http://schemas.microsoft.com/office/powerpoint/2010/main" val="2579329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強心配糖体">
            <a:extLst>
              <a:ext uri="{FF2B5EF4-FFF2-40B4-BE49-F238E27FC236}">
                <a16:creationId xmlns:a16="http://schemas.microsoft.com/office/drawing/2014/main" id="{DD0954CF-CA06-F948-86A9-96F9F4B1DFBE}"/>
              </a:ext>
            </a:extLst>
          </p:cNvPr>
          <p:cNvSpPr txBox="1"/>
          <p:nvPr/>
        </p:nvSpPr>
        <p:spPr>
          <a:xfrm>
            <a:off x="1408853" y="1950719"/>
            <a:ext cx="4009814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強心配糖体</a:t>
            </a:r>
          </a:p>
        </p:txBody>
      </p:sp>
      <p:sp>
        <p:nvSpPr>
          <p:cNvPr id="3" name="cardiac glycoside">
            <a:extLst>
              <a:ext uri="{FF2B5EF4-FFF2-40B4-BE49-F238E27FC236}">
                <a16:creationId xmlns:a16="http://schemas.microsoft.com/office/drawing/2014/main" id="{3C0BB1F2-2F57-494B-AA03-D31120631ABF}"/>
              </a:ext>
            </a:extLst>
          </p:cNvPr>
          <p:cNvSpPr txBox="1"/>
          <p:nvPr/>
        </p:nvSpPr>
        <p:spPr>
          <a:xfrm>
            <a:off x="5635413" y="1950719"/>
            <a:ext cx="4614955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cardiac glycoside</a:t>
            </a:r>
          </a:p>
        </p:txBody>
      </p:sp>
      <p:sp>
        <p:nvSpPr>
          <p:cNvPr id="4" name="強心配糖体について(5)">
            <a:extLst>
              <a:ext uri="{FF2B5EF4-FFF2-40B4-BE49-F238E27FC236}">
                <a16:creationId xmlns:a16="http://schemas.microsoft.com/office/drawing/2014/main" id="{724EFF0A-D7CB-D144-8B2C-69CBF954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524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強心配糖体について(5)</a:t>
            </a:r>
          </a:p>
        </p:txBody>
      </p:sp>
      <p:sp>
        <p:nvSpPr>
          <p:cNvPr id="5" name="●フクジュソウ">
            <a:extLst>
              <a:ext uri="{FF2B5EF4-FFF2-40B4-BE49-F238E27FC236}">
                <a16:creationId xmlns:a16="http://schemas.microsoft.com/office/drawing/2014/main" id="{547A420D-D8A9-E14A-B62A-5C498D801FA4}"/>
              </a:ext>
            </a:extLst>
          </p:cNvPr>
          <p:cNvSpPr txBox="1"/>
          <p:nvPr/>
        </p:nvSpPr>
        <p:spPr>
          <a:xfrm>
            <a:off x="2059093" y="4768426"/>
            <a:ext cx="326926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フクジュソウ</a:t>
            </a:r>
          </a:p>
        </p:txBody>
      </p:sp>
      <p:sp>
        <p:nvSpPr>
          <p:cNvPr id="6" name="Adonis amurensis">
            <a:extLst>
              <a:ext uri="{FF2B5EF4-FFF2-40B4-BE49-F238E27FC236}">
                <a16:creationId xmlns:a16="http://schemas.microsoft.com/office/drawing/2014/main" id="{C3619BEE-41CF-6E4F-A56C-12FD0E8B12C0}"/>
              </a:ext>
            </a:extLst>
          </p:cNvPr>
          <p:cNvSpPr txBox="1"/>
          <p:nvPr/>
        </p:nvSpPr>
        <p:spPr>
          <a:xfrm>
            <a:off x="5743786" y="4768426"/>
            <a:ext cx="4143023" cy="65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b="1" i="1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Adonis amurensis</a:t>
            </a:r>
          </a:p>
        </p:txBody>
      </p:sp>
      <p:sp>
        <p:nvSpPr>
          <p:cNvPr id="7" name="キンポウゲ科(Ranunculaceae)">
            <a:extLst>
              <a:ext uri="{FF2B5EF4-FFF2-40B4-BE49-F238E27FC236}">
                <a16:creationId xmlns:a16="http://schemas.microsoft.com/office/drawing/2014/main" id="{B1F22A31-76D7-EA4A-97E0-4662C6219FC3}"/>
              </a:ext>
            </a:extLst>
          </p:cNvPr>
          <p:cNvSpPr txBox="1"/>
          <p:nvPr/>
        </p:nvSpPr>
        <p:spPr>
          <a:xfrm>
            <a:off x="5743786" y="5418666"/>
            <a:ext cx="6029950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キンポウゲ科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(Ranunculaceae)</a:t>
            </a:r>
          </a:p>
        </p:txBody>
      </p:sp>
      <p:sp>
        <p:nvSpPr>
          <p:cNvPr id="8" name="強心配糖体は意外に身近な存在である！">
            <a:extLst>
              <a:ext uri="{FF2B5EF4-FFF2-40B4-BE49-F238E27FC236}">
                <a16:creationId xmlns:a16="http://schemas.microsoft.com/office/drawing/2014/main" id="{27151AE6-D742-5945-A801-00216F17CA51}"/>
              </a:ext>
            </a:extLst>
          </p:cNvPr>
          <p:cNvSpPr/>
          <p:nvPr/>
        </p:nvSpPr>
        <p:spPr>
          <a:xfrm>
            <a:off x="2384213" y="2926079"/>
            <a:ext cx="8064783" cy="650241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強心配糖体は意外に身近な存在である！</a:t>
            </a:r>
          </a:p>
        </p:txBody>
      </p:sp>
      <p:sp>
        <p:nvSpPr>
          <p:cNvPr id="9" name="身近な有毒植物">
            <a:extLst>
              <a:ext uri="{FF2B5EF4-FFF2-40B4-BE49-F238E27FC236}">
                <a16:creationId xmlns:a16="http://schemas.microsoft.com/office/drawing/2014/main" id="{A87B7D28-B78B-FF46-82E0-00701A54B545}"/>
              </a:ext>
            </a:extLst>
          </p:cNvPr>
          <p:cNvSpPr txBox="1"/>
          <p:nvPr/>
        </p:nvSpPr>
        <p:spPr>
          <a:xfrm>
            <a:off x="4854222" y="3819969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身近な有毒植物</a:t>
            </a:r>
          </a:p>
        </p:txBody>
      </p:sp>
      <p:sp>
        <p:nvSpPr>
          <p:cNvPr id="10" name="●レンテンローズ">
            <a:extLst>
              <a:ext uri="{FF2B5EF4-FFF2-40B4-BE49-F238E27FC236}">
                <a16:creationId xmlns:a16="http://schemas.microsoft.com/office/drawing/2014/main" id="{6BBFE784-B72C-5E48-8A99-4FF102CDE0DD}"/>
              </a:ext>
            </a:extLst>
          </p:cNvPr>
          <p:cNvSpPr txBox="1"/>
          <p:nvPr/>
        </p:nvSpPr>
        <p:spPr>
          <a:xfrm>
            <a:off x="2059093" y="6177279"/>
            <a:ext cx="368921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レンテンローズ</a:t>
            </a:r>
          </a:p>
        </p:txBody>
      </p:sp>
      <p:sp>
        <p:nvSpPr>
          <p:cNvPr id="11" name="Helleborus niger">
            <a:extLst>
              <a:ext uri="{FF2B5EF4-FFF2-40B4-BE49-F238E27FC236}">
                <a16:creationId xmlns:a16="http://schemas.microsoft.com/office/drawing/2014/main" id="{59B53443-0EA1-1743-94D2-13FB705869EB}"/>
              </a:ext>
            </a:extLst>
          </p:cNvPr>
          <p:cNvSpPr txBox="1"/>
          <p:nvPr/>
        </p:nvSpPr>
        <p:spPr>
          <a:xfrm>
            <a:off x="5743786" y="6177279"/>
            <a:ext cx="3863059" cy="65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b="1" i="1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Helleborus niger</a:t>
            </a:r>
          </a:p>
        </p:txBody>
      </p:sp>
      <p:sp>
        <p:nvSpPr>
          <p:cNvPr id="12" name="キンポウゲ科(Ranunculaceae)">
            <a:extLst>
              <a:ext uri="{FF2B5EF4-FFF2-40B4-BE49-F238E27FC236}">
                <a16:creationId xmlns:a16="http://schemas.microsoft.com/office/drawing/2014/main" id="{5914A2A4-A48B-0D45-A47D-C8DA05AABA7A}"/>
              </a:ext>
            </a:extLst>
          </p:cNvPr>
          <p:cNvSpPr txBox="1"/>
          <p:nvPr/>
        </p:nvSpPr>
        <p:spPr>
          <a:xfrm>
            <a:off x="5743786" y="6827519"/>
            <a:ext cx="6029950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キンポウゲ科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(Ranunculaceae)</a:t>
            </a:r>
          </a:p>
        </p:txBody>
      </p:sp>
      <p:sp>
        <p:nvSpPr>
          <p:cNvPr id="13" name="クリスマスローズ">
            <a:extLst>
              <a:ext uri="{FF2B5EF4-FFF2-40B4-BE49-F238E27FC236}">
                <a16:creationId xmlns:a16="http://schemas.microsoft.com/office/drawing/2014/main" id="{C07200DB-4055-9441-98CE-C6B59BD917B5}"/>
              </a:ext>
            </a:extLst>
          </p:cNvPr>
          <p:cNvSpPr txBox="1"/>
          <p:nvPr/>
        </p:nvSpPr>
        <p:spPr>
          <a:xfrm>
            <a:off x="2600959" y="6827519"/>
            <a:ext cx="3049920" cy="521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クリスマスローズ</a:t>
            </a:r>
          </a:p>
        </p:txBody>
      </p:sp>
      <p:sp>
        <p:nvSpPr>
          <p:cNvPr id="14" name="●キョウチクトウ">
            <a:extLst>
              <a:ext uri="{FF2B5EF4-FFF2-40B4-BE49-F238E27FC236}">
                <a16:creationId xmlns:a16="http://schemas.microsoft.com/office/drawing/2014/main" id="{3A9A4A99-12DA-2947-9E8E-94D45B564908}"/>
              </a:ext>
            </a:extLst>
          </p:cNvPr>
          <p:cNvSpPr txBox="1"/>
          <p:nvPr/>
        </p:nvSpPr>
        <p:spPr>
          <a:xfrm>
            <a:off x="2059093" y="7586133"/>
            <a:ext cx="376371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キョウチクトウ</a:t>
            </a:r>
          </a:p>
        </p:txBody>
      </p:sp>
      <p:sp>
        <p:nvSpPr>
          <p:cNvPr id="15" name="Nerium indicum">
            <a:extLst>
              <a:ext uri="{FF2B5EF4-FFF2-40B4-BE49-F238E27FC236}">
                <a16:creationId xmlns:a16="http://schemas.microsoft.com/office/drawing/2014/main" id="{BD9ECDD4-DDBE-0749-B99C-14936E37F310}"/>
              </a:ext>
            </a:extLst>
          </p:cNvPr>
          <p:cNvSpPr txBox="1"/>
          <p:nvPr/>
        </p:nvSpPr>
        <p:spPr>
          <a:xfrm>
            <a:off x="5743786" y="7586133"/>
            <a:ext cx="3808873" cy="65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b="1" i="1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Nerium indicum</a:t>
            </a:r>
          </a:p>
        </p:txBody>
      </p:sp>
      <p:sp>
        <p:nvSpPr>
          <p:cNvPr id="16" name="キョウチクトウ科(Apocynaceae)">
            <a:extLst>
              <a:ext uri="{FF2B5EF4-FFF2-40B4-BE49-F238E27FC236}">
                <a16:creationId xmlns:a16="http://schemas.microsoft.com/office/drawing/2014/main" id="{4A4665C0-72C4-8848-BC63-E524AC2B7CEC}"/>
              </a:ext>
            </a:extLst>
          </p:cNvPr>
          <p:cNvSpPr txBox="1"/>
          <p:nvPr/>
        </p:nvSpPr>
        <p:spPr>
          <a:xfrm>
            <a:off x="5743786" y="8236373"/>
            <a:ext cx="6473739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キョウチクトウ科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(Apocynaceae)</a:t>
            </a:r>
          </a:p>
        </p:txBody>
      </p:sp>
      <p:sp>
        <p:nvSpPr>
          <p:cNvPr id="17" name="民間薬">
            <a:extLst>
              <a:ext uri="{FF2B5EF4-FFF2-40B4-BE49-F238E27FC236}">
                <a16:creationId xmlns:a16="http://schemas.microsoft.com/office/drawing/2014/main" id="{E4E6D6A8-91AB-F24B-8578-4204927AF8C2}"/>
              </a:ext>
            </a:extLst>
          </p:cNvPr>
          <p:cNvSpPr txBox="1"/>
          <p:nvPr/>
        </p:nvSpPr>
        <p:spPr>
          <a:xfrm>
            <a:off x="2600959" y="5418666"/>
            <a:ext cx="224423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民間薬</a:t>
            </a:r>
          </a:p>
        </p:txBody>
      </p:sp>
      <p:sp>
        <p:nvSpPr>
          <p:cNvPr id="18" name="家畜が葉を食べて事故">
            <a:extLst>
              <a:ext uri="{FF2B5EF4-FFF2-40B4-BE49-F238E27FC236}">
                <a16:creationId xmlns:a16="http://schemas.microsoft.com/office/drawing/2014/main" id="{57B02534-498D-A349-B283-BC67E9CECF98}"/>
              </a:ext>
            </a:extLst>
          </p:cNvPr>
          <p:cNvSpPr txBox="1"/>
          <p:nvPr/>
        </p:nvSpPr>
        <p:spPr>
          <a:xfrm>
            <a:off x="2570503" y="8930521"/>
            <a:ext cx="459683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家畜が葉を食べて事故</a:t>
            </a:r>
          </a:p>
        </p:txBody>
      </p:sp>
    </p:spTree>
    <p:extLst>
      <p:ext uri="{BB962C8B-B14F-4D97-AF65-F5344CB8AC3E}">
        <p14:creationId xmlns:p14="http://schemas.microsoft.com/office/powerpoint/2010/main" val="3404318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抗癌薬イリノテカンの創製">
            <a:extLst>
              <a:ext uri="{FF2B5EF4-FFF2-40B4-BE49-F238E27FC236}">
                <a16:creationId xmlns:a16="http://schemas.microsoft.com/office/drawing/2014/main" id="{DD386435-16BF-404D-B264-E2A5A80D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10774" cy="758614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algn="l" defTabSz="1300480">
              <a:defRPr sz="3982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抗癌薬イリノテカンの創製</a:t>
            </a:r>
          </a:p>
        </p:txBody>
      </p:sp>
      <p:sp>
        <p:nvSpPr>
          <p:cNvPr id="3" name="Camptotheca acuminata">
            <a:extLst>
              <a:ext uri="{FF2B5EF4-FFF2-40B4-BE49-F238E27FC236}">
                <a16:creationId xmlns:a16="http://schemas.microsoft.com/office/drawing/2014/main" id="{20CAC332-3E65-8D4A-AA18-201CCE9B8E77}"/>
              </a:ext>
            </a:extLst>
          </p:cNvPr>
          <p:cNvSpPr txBox="1"/>
          <p:nvPr/>
        </p:nvSpPr>
        <p:spPr>
          <a:xfrm>
            <a:off x="1192106" y="8886613"/>
            <a:ext cx="4107570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 b="1" i="1">
                <a:solidFill>
                  <a:srgbClr val="00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i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 i="1">
                <a:solidFill>
                  <a:srgbClr val="00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Camptotheca acuminata</a:t>
            </a:r>
          </a:p>
        </p:txBody>
      </p:sp>
      <p:pic>
        <p:nvPicPr>
          <p:cNvPr id="4" name="kanrenboku.jpg" descr="kanrenboku.jpg">
            <a:extLst>
              <a:ext uri="{FF2B5EF4-FFF2-40B4-BE49-F238E27FC236}">
                <a16:creationId xmlns:a16="http://schemas.microsoft.com/office/drawing/2014/main" id="{A183C75C-A4B8-8C4D-940D-4021DC7E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33" y="5743786"/>
            <a:ext cx="4226561" cy="316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kusamizuki.jpg" descr="kusamizuki.jpg">
            <a:extLst>
              <a:ext uri="{FF2B5EF4-FFF2-40B4-BE49-F238E27FC236}">
                <a16:creationId xmlns:a16="http://schemas.microsoft.com/office/drawing/2014/main" id="{2F6BB1F0-6893-1344-9BE8-CFDBBA4BA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386" y="5743786"/>
            <a:ext cx="4226561" cy="316314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Nothapodytes foetida">
            <a:extLst>
              <a:ext uri="{FF2B5EF4-FFF2-40B4-BE49-F238E27FC236}">
                <a16:creationId xmlns:a16="http://schemas.microsoft.com/office/drawing/2014/main" id="{4D61B6E0-EC3B-5B49-8F47-4E1021196403}"/>
              </a:ext>
            </a:extLst>
          </p:cNvPr>
          <p:cNvSpPr txBox="1"/>
          <p:nvPr/>
        </p:nvSpPr>
        <p:spPr>
          <a:xfrm>
            <a:off x="7780301" y="8906933"/>
            <a:ext cx="3577742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000" b="1" i="1">
                <a:solidFill>
                  <a:srgbClr val="00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i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 i="1">
                <a:solidFill>
                  <a:srgbClr val="00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Nothapodytes foetida</a:t>
            </a:r>
          </a:p>
        </p:txBody>
      </p:sp>
      <p:sp>
        <p:nvSpPr>
          <p:cNvPr id="7" name="カンレンボク">
            <a:extLst>
              <a:ext uri="{FF2B5EF4-FFF2-40B4-BE49-F238E27FC236}">
                <a16:creationId xmlns:a16="http://schemas.microsoft.com/office/drawing/2014/main" id="{7AFA2E49-A205-CC4B-88EB-DE3891A01069}"/>
              </a:ext>
            </a:extLst>
          </p:cNvPr>
          <p:cNvSpPr txBox="1"/>
          <p:nvPr/>
        </p:nvSpPr>
        <p:spPr>
          <a:xfrm>
            <a:off x="2817706" y="8344746"/>
            <a:ext cx="2429370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</a:rPr>
              <a:t>カンレンボク</a:t>
            </a:r>
          </a:p>
        </p:txBody>
      </p:sp>
      <p:sp>
        <p:nvSpPr>
          <p:cNvPr id="8" name="クサミズキ">
            <a:extLst>
              <a:ext uri="{FF2B5EF4-FFF2-40B4-BE49-F238E27FC236}">
                <a16:creationId xmlns:a16="http://schemas.microsoft.com/office/drawing/2014/main" id="{742ECE1A-468D-0548-A718-A29E9804A3EE}"/>
              </a:ext>
            </a:extLst>
          </p:cNvPr>
          <p:cNvSpPr txBox="1"/>
          <p:nvPr/>
        </p:nvSpPr>
        <p:spPr>
          <a:xfrm>
            <a:off x="9536853" y="8344746"/>
            <a:ext cx="2068126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クサミズキ</a:t>
            </a:r>
          </a:p>
        </p:txBody>
      </p:sp>
      <p:pic>
        <p:nvPicPr>
          <p:cNvPr id="9" name="イリノテカン.png" descr="イリノテカン.png">
            <a:extLst>
              <a:ext uri="{FF2B5EF4-FFF2-40B4-BE49-F238E27FC236}">
                <a16:creationId xmlns:a16="http://schemas.microsoft.com/office/drawing/2014/main" id="{5EB7F39A-B868-DA47-A7F9-F5A4BF54E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92" y="758613"/>
            <a:ext cx="5872482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イリノテカン左矢印.png" descr="イリノテカン左矢印.png">
            <a:extLst>
              <a:ext uri="{FF2B5EF4-FFF2-40B4-BE49-F238E27FC236}">
                <a16:creationId xmlns:a16="http://schemas.microsoft.com/office/drawing/2014/main" id="{DF4FA65F-2BFF-9E40-B6EF-47452A664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146" y="3142826"/>
            <a:ext cx="1822028" cy="738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カンプトテシン薬.png" descr="カンプトテシン薬.png">
            <a:extLst>
              <a:ext uri="{FF2B5EF4-FFF2-40B4-BE49-F238E27FC236}">
                <a16:creationId xmlns:a16="http://schemas.microsoft.com/office/drawing/2014/main" id="{E57CA52C-659E-4842-8304-819B7D459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3119" y="2059093"/>
            <a:ext cx="3869832" cy="328506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沖縄原産">
            <a:extLst>
              <a:ext uri="{FF2B5EF4-FFF2-40B4-BE49-F238E27FC236}">
                <a16:creationId xmlns:a16="http://schemas.microsoft.com/office/drawing/2014/main" id="{B37656DB-81C2-E840-A548-2E7C870FCF70}"/>
              </a:ext>
            </a:extLst>
          </p:cNvPr>
          <p:cNvSpPr txBox="1"/>
          <p:nvPr/>
        </p:nvSpPr>
        <p:spPr>
          <a:xfrm>
            <a:off x="8561492" y="5852159"/>
            <a:ext cx="2032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3366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3366"/>
                  </a:outerShdw>
                </a:effectLst>
              </a:rPr>
              <a:t>沖縄原産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218304F-7160-774E-84D3-3D29747AEEAB}"/>
              </a:ext>
            </a:extLst>
          </p:cNvPr>
          <p:cNvSpPr txBox="1"/>
          <p:nvPr/>
        </p:nvSpPr>
        <p:spPr>
          <a:xfrm>
            <a:off x="11658451" y="422332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08799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 advAuto="0"/>
      <p:bldP spid="4" grpId="0" animBg="1" advAuto="0"/>
      <p:bldP spid="5" grpId="0" animBg="1" advAuto="0"/>
      <p:bldP spid="6" grpId="0" build="p" bldLvl="5" animBg="1" advAuto="0"/>
      <p:bldP spid="7" grpId="0" animBg="1" advAuto="0"/>
      <p:bldP spid="8" grpId="0" animBg="1" advAuto="0"/>
      <p:bldP spid="10" grpId="0" animBg="1" advAuto="0"/>
      <p:bldP spid="11" grpId="0" animBg="1" advAuto="0"/>
      <p:bldP spid="12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クサミズキ農園.jpg" descr="クサミズキ農園.jpg">
            <a:extLst>
              <a:ext uri="{FF2B5EF4-FFF2-40B4-BE49-F238E27FC236}">
                <a16:creationId xmlns:a16="http://schemas.microsoft.com/office/drawing/2014/main" id="{EED766B7-02EE-834C-BC92-9F41D4FD0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516"/>
            <a:ext cx="13004800" cy="86472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クサミズキプランテーション">
            <a:extLst>
              <a:ext uri="{FF2B5EF4-FFF2-40B4-BE49-F238E27FC236}">
                <a16:creationId xmlns:a16="http://schemas.microsoft.com/office/drawing/2014/main" id="{3CBEB536-D6B1-184D-85CA-42A9DF2301A2}"/>
              </a:ext>
            </a:extLst>
          </p:cNvPr>
          <p:cNvSpPr/>
          <p:nvPr/>
        </p:nvSpPr>
        <p:spPr>
          <a:xfrm>
            <a:off x="0" y="0"/>
            <a:ext cx="6610774" cy="758614"/>
          </a:xfrm>
          <a:prstGeom prst="rect">
            <a:avLst/>
          </a:prstGeom>
          <a:solidFill>
            <a:srgbClr val="FFFF00"/>
          </a:solidFill>
          <a:effectLst>
            <a:outerShdw blurRad="63500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 fontScale="92500"/>
          </a:bodyPr>
          <a:lstStyle>
            <a:lvl1pPr algn="l" defTabSz="1261465">
              <a:defRPr sz="3862">
                <a:effectLst>
                  <a:outerShdw blurRad="12319" dist="24638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クサミズキプランテーション</a:t>
            </a:r>
          </a:p>
        </p:txBody>
      </p:sp>
      <p:sp>
        <p:nvSpPr>
          <p:cNvPr id="4" name="沖縄県石垣島">
            <a:extLst>
              <a:ext uri="{FF2B5EF4-FFF2-40B4-BE49-F238E27FC236}">
                <a16:creationId xmlns:a16="http://schemas.microsoft.com/office/drawing/2014/main" id="{F931FCEB-E551-4244-ACE0-D35E8C4517A5}"/>
              </a:ext>
            </a:extLst>
          </p:cNvPr>
          <p:cNvSpPr/>
          <p:nvPr/>
        </p:nvSpPr>
        <p:spPr>
          <a:xfrm>
            <a:off x="9550400" y="8683550"/>
            <a:ext cx="3438540" cy="708468"/>
          </a:xfrm>
          <a:prstGeom prst="rect">
            <a:avLst/>
          </a:prstGeom>
          <a:solidFill>
            <a:srgbClr val="FFFF00"/>
          </a:solidFill>
          <a:effectLst>
            <a:outerShdw blurRad="63500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 lnSpcReduction="10000"/>
          </a:bodyPr>
          <a:lstStyle>
            <a:lvl1pPr algn="l" defTabSz="1300480">
              <a:defRPr sz="3982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沖縄県石垣島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913988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クサミズキ農園２.jpg" descr="クサミズキ農園２.jpg">
            <a:extLst>
              <a:ext uri="{FF2B5EF4-FFF2-40B4-BE49-F238E27FC236}">
                <a16:creationId xmlns:a16="http://schemas.microsoft.com/office/drawing/2014/main" id="{B2693D29-3C0E-5F4C-8E4C-B5C3EC11B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472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436852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6.png" descr="image-6.png">
            <a:extLst>
              <a:ext uri="{FF2B5EF4-FFF2-40B4-BE49-F238E27FC236}">
                <a16:creationId xmlns:a16="http://schemas.microsoft.com/office/drawing/2014/main" id="{ABD7B203-698A-094A-8B69-8D192F4B1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donis amurensis フクジュソウ（福寿草）">
            <a:extLst>
              <a:ext uri="{FF2B5EF4-FFF2-40B4-BE49-F238E27FC236}">
                <a16:creationId xmlns:a16="http://schemas.microsoft.com/office/drawing/2014/main" id="{1EC42611-D597-CF4A-9917-6FE19CCE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0512214" cy="866988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/>
          <a:p>
            <a:pPr algn="l"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Adonis amurensis</a:t>
            </a: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フクジュソウ（福寿草）</a:t>
            </a:r>
          </a:p>
        </p:txBody>
      </p:sp>
    </p:spTree>
    <p:extLst>
      <p:ext uri="{BB962C8B-B14F-4D97-AF65-F5344CB8AC3E}">
        <p14:creationId xmlns:p14="http://schemas.microsoft.com/office/powerpoint/2010/main" val="37627957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クジュソウ中毒事故">
            <a:extLst>
              <a:ext uri="{FF2B5EF4-FFF2-40B4-BE49-F238E27FC236}">
                <a16:creationId xmlns:a16="http://schemas.microsoft.com/office/drawing/2014/main" id="{BF89EE52-D24F-5549-BDD9-EC8ECE26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418668" cy="758614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algn="l" defTabSz="1300480">
              <a:defRPr sz="3982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フクジュソウ中毒事故</a:t>
            </a:r>
          </a:p>
        </p:txBody>
      </p:sp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13E61930-6672-1C41-B752-4AFCA27D6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0" y="975360"/>
            <a:ext cx="9482668" cy="40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20B17998-32FE-6F47-AB8D-375D60CC1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720" y="5093547"/>
            <a:ext cx="9464605" cy="377952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1992年４月２８日読売新聞朝刊社会面記事">
            <a:extLst>
              <a:ext uri="{FF2B5EF4-FFF2-40B4-BE49-F238E27FC236}">
                <a16:creationId xmlns:a16="http://schemas.microsoft.com/office/drawing/2014/main" id="{C0610240-A062-B248-A9AE-A409AED63FEF}"/>
              </a:ext>
            </a:extLst>
          </p:cNvPr>
          <p:cNvSpPr/>
          <p:nvPr/>
        </p:nvSpPr>
        <p:spPr>
          <a:xfrm>
            <a:off x="4307840" y="9103360"/>
            <a:ext cx="8696960" cy="650241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1992年４月２８日読売新聞朝刊社会面記事</a:t>
            </a:r>
          </a:p>
        </p:txBody>
      </p:sp>
      <p:pic>
        <p:nvPicPr>
          <p:cNvPr id="6" name="福寿草配糖体-small.png" descr="福寿草配糖体-small.png">
            <a:extLst>
              <a:ext uri="{FF2B5EF4-FFF2-40B4-BE49-F238E27FC236}">
                <a16:creationId xmlns:a16="http://schemas.microsoft.com/office/drawing/2014/main" id="{720C4250-8000-EF42-9BE4-301E12DB9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599" y="866986"/>
            <a:ext cx="10040339" cy="4226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○.png" descr="○.png">
            <a:extLst>
              <a:ext uri="{FF2B5EF4-FFF2-40B4-BE49-F238E27FC236}">
                <a16:creationId xmlns:a16="http://schemas.microsoft.com/office/drawing/2014/main" id="{71478D51-5047-B34D-AC49-CDCCD940E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733" y="6068907"/>
            <a:ext cx="2987041" cy="29915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4416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9.png" descr="image-9.png">
            <a:extLst>
              <a:ext uri="{FF2B5EF4-FFF2-40B4-BE49-F238E27FC236}">
                <a16:creationId xmlns:a16="http://schemas.microsoft.com/office/drawing/2014/main" id="{B3FFB06A-DB98-C74F-9874-6B790AB01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lleborus niger レンテンローズ">
            <a:extLst>
              <a:ext uri="{FF2B5EF4-FFF2-40B4-BE49-F238E27FC236}">
                <a16:creationId xmlns:a16="http://schemas.microsoft.com/office/drawing/2014/main" id="{4F6DFEDD-9EA4-3040-B42C-6B716765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8453122" cy="866988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/>
          <a:p>
            <a:pPr algn="l"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Helleborus niger</a:t>
            </a: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レンテンローズ</a:t>
            </a:r>
          </a:p>
        </p:txBody>
      </p:sp>
    </p:spTree>
    <p:extLst>
      <p:ext uri="{BB962C8B-B14F-4D97-AF65-F5344CB8AC3E}">
        <p14:creationId xmlns:p14="http://schemas.microsoft.com/office/powerpoint/2010/main" val="393954951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10.png" descr="image-10.png">
            <a:extLst>
              <a:ext uri="{FF2B5EF4-FFF2-40B4-BE49-F238E27FC236}">
                <a16:creationId xmlns:a16="http://schemas.microsoft.com/office/drawing/2014/main" id="{A57464A4-4F14-534D-8FBB-23AA825D9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Nerium indicum キョウチクトウ">
            <a:extLst>
              <a:ext uri="{FF2B5EF4-FFF2-40B4-BE49-F238E27FC236}">
                <a16:creationId xmlns:a16="http://schemas.microsoft.com/office/drawing/2014/main" id="{0B7B437C-FC0B-6E4B-B943-44AEB7A08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36374" cy="758614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/>
          <a:p>
            <a:pPr algn="l"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Nerium indicum</a:t>
            </a: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キョウチクトウ</a:t>
            </a:r>
          </a:p>
        </p:txBody>
      </p:sp>
    </p:spTree>
    <p:extLst>
      <p:ext uri="{BB962C8B-B14F-4D97-AF65-F5344CB8AC3E}">
        <p14:creationId xmlns:p14="http://schemas.microsoft.com/office/powerpoint/2010/main" val="308947054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強心配糖体">
            <a:extLst>
              <a:ext uri="{FF2B5EF4-FFF2-40B4-BE49-F238E27FC236}">
                <a16:creationId xmlns:a16="http://schemas.microsoft.com/office/drawing/2014/main" id="{EF98F845-D50C-A745-A3CA-ECA52DB38FFE}"/>
              </a:ext>
            </a:extLst>
          </p:cNvPr>
          <p:cNvSpPr txBox="1"/>
          <p:nvPr/>
        </p:nvSpPr>
        <p:spPr>
          <a:xfrm>
            <a:off x="1408853" y="1950719"/>
            <a:ext cx="4009814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強心配糖体</a:t>
            </a:r>
          </a:p>
        </p:txBody>
      </p:sp>
      <p:sp>
        <p:nvSpPr>
          <p:cNvPr id="3" name="cardiac glycoside">
            <a:extLst>
              <a:ext uri="{FF2B5EF4-FFF2-40B4-BE49-F238E27FC236}">
                <a16:creationId xmlns:a16="http://schemas.microsoft.com/office/drawing/2014/main" id="{56B8B294-5798-6A42-9335-5EC785A61213}"/>
              </a:ext>
            </a:extLst>
          </p:cNvPr>
          <p:cNvSpPr txBox="1"/>
          <p:nvPr/>
        </p:nvSpPr>
        <p:spPr>
          <a:xfrm>
            <a:off x="5635413" y="1950719"/>
            <a:ext cx="4614955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cardiac glycoside</a:t>
            </a:r>
          </a:p>
        </p:txBody>
      </p:sp>
      <p:sp>
        <p:nvSpPr>
          <p:cNvPr id="4" name="強心配糖体について(6)">
            <a:extLst>
              <a:ext uri="{FF2B5EF4-FFF2-40B4-BE49-F238E27FC236}">
                <a16:creationId xmlns:a16="http://schemas.microsoft.com/office/drawing/2014/main" id="{806C2008-0033-634E-8F63-9C01B5DB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524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強心配糖体について(6)</a:t>
            </a:r>
          </a:p>
        </p:txBody>
      </p:sp>
      <p:sp>
        <p:nvSpPr>
          <p:cNvPr id="5" name="●シマツナソ">
            <a:extLst>
              <a:ext uri="{FF2B5EF4-FFF2-40B4-BE49-F238E27FC236}">
                <a16:creationId xmlns:a16="http://schemas.microsoft.com/office/drawing/2014/main" id="{674E20E7-ECF1-6848-9FD9-BF290C91F162}"/>
              </a:ext>
            </a:extLst>
          </p:cNvPr>
          <p:cNvSpPr txBox="1"/>
          <p:nvPr/>
        </p:nvSpPr>
        <p:spPr>
          <a:xfrm>
            <a:off x="2059093" y="3901440"/>
            <a:ext cx="28899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シマツナソ</a:t>
            </a:r>
          </a:p>
        </p:txBody>
      </p:sp>
      <p:sp>
        <p:nvSpPr>
          <p:cNvPr id="6" name="Corchorus olitorius">
            <a:extLst>
              <a:ext uri="{FF2B5EF4-FFF2-40B4-BE49-F238E27FC236}">
                <a16:creationId xmlns:a16="http://schemas.microsoft.com/office/drawing/2014/main" id="{3B3F7719-0130-8F49-8A01-5951EDD2E225}"/>
              </a:ext>
            </a:extLst>
          </p:cNvPr>
          <p:cNvSpPr txBox="1"/>
          <p:nvPr/>
        </p:nvSpPr>
        <p:spPr>
          <a:xfrm>
            <a:off x="5743786" y="3901440"/>
            <a:ext cx="4443308" cy="65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b="1" i="1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Corchorus olitorius</a:t>
            </a:r>
          </a:p>
        </p:txBody>
      </p:sp>
      <p:sp>
        <p:nvSpPr>
          <p:cNvPr id="7" name="シナノキ科(Tiliaceae)">
            <a:extLst>
              <a:ext uri="{FF2B5EF4-FFF2-40B4-BE49-F238E27FC236}">
                <a16:creationId xmlns:a16="http://schemas.microsoft.com/office/drawing/2014/main" id="{13714689-D350-3D4D-9B43-B800A889536E}"/>
              </a:ext>
            </a:extLst>
          </p:cNvPr>
          <p:cNvSpPr txBox="1"/>
          <p:nvPr/>
        </p:nvSpPr>
        <p:spPr>
          <a:xfrm>
            <a:off x="5743786" y="4551679"/>
            <a:ext cx="4338919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シナノキ科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(Tiliaceae)</a:t>
            </a:r>
          </a:p>
        </p:txBody>
      </p:sp>
      <p:sp>
        <p:nvSpPr>
          <p:cNvPr id="8" name="強心配糖体を含む要注意植物">
            <a:extLst>
              <a:ext uri="{FF2B5EF4-FFF2-40B4-BE49-F238E27FC236}">
                <a16:creationId xmlns:a16="http://schemas.microsoft.com/office/drawing/2014/main" id="{4756E4CD-7F4C-9F49-AEE0-49FE888E1D2E}"/>
              </a:ext>
            </a:extLst>
          </p:cNvPr>
          <p:cNvSpPr/>
          <p:nvPr/>
        </p:nvSpPr>
        <p:spPr>
          <a:xfrm>
            <a:off x="2817706" y="2926079"/>
            <a:ext cx="6840221" cy="738295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強心配糖体を含む</a:t>
            </a:r>
            <a:r>
              <a:rPr sz="3982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要注意植物</a:t>
            </a:r>
          </a:p>
        </p:txBody>
      </p:sp>
      <p:sp>
        <p:nvSpPr>
          <p:cNvPr id="9" name="●ラフマ">
            <a:extLst>
              <a:ext uri="{FF2B5EF4-FFF2-40B4-BE49-F238E27FC236}">
                <a16:creationId xmlns:a16="http://schemas.microsoft.com/office/drawing/2014/main" id="{BCAC4003-5145-5E41-AC43-6440DE4814FD}"/>
              </a:ext>
            </a:extLst>
          </p:cNvPr>
          <p:cNvSpPr txBox="1"/>
          <p:nvPr/>
        </p:nvSpPr>
        <p:spPr>
          <a:xfrm>
            <a:off x="2059093" y="5635413"/>
            <a:ext cx="20139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ラフマ</a:t>
            </a:r>
          </a:p>
        </p:txBody>
      </p:sp>
      <p:sp>
        <p:nvSpPr>
          <p:cNvPr id="10" name="Apocynum venetum">
            <a:extLst>
              <a:ext uri="{FF2B5EF4-FFF2-40B4-BE49-F238E27FC236}">
                <a16:creationId xmlns:a16="http://schemas.microsoft.com/office/drawing/2014/main" id="{CD606EDD-59A4-1643-99D0-7F1F0F91BAB2}"/>
              </a:ext>
            </a:extLst>
          </p:cNvPr>
          <p:cNvSpPr txBox="1"/>
          <p:nvPr/>
        </p:nvSpPr>
        <p:spPr>
          <a:xfrm>
            <a:off x="5743786" y="5635413"/>
            <a:ext cx="4637477" cy="65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b="1" i="1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Apocynum venetum</a:t>
            </a:r>
          </a:p>
        </p:txBody>
      </p:sp>
      <p:sp>
        <p:nvSpPr>
          <p:cNvPr id="11" name="キョウチクトウ科(Apocynaceae)">
            <a:extLst>
              <a:ext uri="{FF2B5EF4-FFF2-40B4-BE49-F238E27FC236}">
                <a16:creationId xmlns:a16="http://schemas.microsoft.com/office/drawing/2014/main" id="{B24C29BA-8769-A441-A5CD-B6F253BD4084}"/>
              </a:ext>
            </a:extLst>
          </p:cNvPr>
          <p:cNvSpPr txBox="1"/>
          <p:nvPr/>
        </p:nvSpPr>
        <p:spPr>
          <a:xfrm>
            <a:off x="5743786" y="6285653"/>
            <a:ext cx="6473739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キョウチクトウ科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(Apocynaceae)</a:t>
            </a:r>
          </a:p>
        </p:txBody>
      </p:sp>
      <p:sp>
        <p:nvSpPr>
          <p:cNvPr id="12" name="●アカメガシワ">
            <a:extLst>
              <a:ext uri="{FF2B5EF4-FFF2-40B4-BE49-F238E27FC236}">
                <a16:creationId xmlns:a16="http://schemas.microsoft.com/office/drawing/2014/main" id="{0549F8A8-7B0B-1949-8A4D-C690FF0AB64B}"/>
              </a:ext>
            </a:extLst>
          </p:cNvPr>
          <p:cNvSpPr txBox="1"/>
          <p:nvPr/>
        </p:nvSpPr>
        <p:spPr>
          <a:xfrm>
            <a:off x="2059093" y="7152640"/>
            <a:ext cx="330990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アカメガシワ</a:t>
            </a:r>
          </a:p>
        </p:txBody>
      </p:sp>
      <p:sp>
        <p:nvSpPr>
          <p:cNvPr id="13" name="Mallotus japonicus">
            <a:extLst>
              <a:ext uri="{FF2B5EF4-FFF2-40B4-BE49-F238E27FC236}">
                <a16:creationId xmlns:a16="http://schemas.microsoft.com/office/drawing/2014/main" id="{5A96A7BF-8E27-6C4F-8788-DF5AF8E881D8}"/>
              </a:ext>
            </a:extLst>
          </p:cNvPr>
          <p:cNvSpPr txBox="1"/>
          <p:nvPr/>
        </p:nvSpPr>
        <p:spPr>
          <a:xfrm>
            <a:off x="5743786" y="7152640"/>
            <a:ext cx="4339450" cy="65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b="1" i="1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Mallotus japonicus</a:t>
            </a:r>
          </a:p>
        </p:txBody>
      </p:sp>
      <p:sp>
        <p:nvSpPr>
          <p:cNvPr id="14" name="トウダイグサ科(Euphorbiaceae)">
            <a:extLst>
              <a:ext uri="{FF2B5EF4-FFF2-40B4-BE49-F238E27FC236}">
                <a16:creationId xmlns:a16="http://schemas.microsoft.com/office/drawing/2014/main" id="{04B6C243-AB0A-4047-A35C-2CC7980F0881}"/>
              </a:ext>
            </a:extLst>
          </p:cNvPr>
          <p:cNvSpPr txBox="1"/>
          <p:nvPr/>
        </p:nvSpPr>
        <p:spPr>
          <a:xfrm>
            <a:off x="5852159" y="7802880"/>
            <a:ext cx="6309960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トウダイグサ科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(Euphorbiaceae)</a:t>
            </a:r>
          </a:p>
        </p:txBody>
      </p:sp>
      <p:sp>
        <p:nvSpPr>
          <p:cNvPr id="15" name="樹皮：抗潰瘍薬">
            <a:extLst>
              <a:ext uri="{FF2B5EF4-FFF2-40B4-BE49-F238E27FC236}">
                <a16:creationId xmlns:a16="http://schemas.microsoft.com/office/drawing/2014/main" id="{FE2BD2E3-DEFD-DE46-AFAC-5BBF46A6C421}"/>
              </a:ext>
            </a:extLst>
          </p:cNvPr>
          <p:cNvSpPr txBox="1"/>
          <p:nvPr/>
        </p:nvSpPr>
        <p:spPr>
          <a:xfrm>
            <a:off x="2709333" y="8010595"/>
            <a:ext cx="329635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樹皮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：抗潰瘍薬</a:t>
            </a:r>
          </a:p>
        </p:txBody>
      </p:sp>
      <p:sp>
        <p:nvSpPr>
          <p:cNvPr id="16" name="葉：健康茶">
            <a:extLst>
              <a:ext uri="{FF2B5EF4-FFF2-40B4-BE49-F238E27FC236}">
                <a16:creationId xmlns:a16="http://schemas.microsoft.com/office/drawing/2014/main" id="{E436A0B2-3DFD-334F-89FC-34265CC2BA39}"/>
              </a:ext>
            </a:extLst>
          </p:cNvPr>
          <p:cNvSpPr txBox="1"/>
          <p:nvPr/>
        </p:nvSpPr>
        <p:spPr>
          <a:xfrm>
            <a:off x="2709333" y="6285653"/>
            <a:ext cx="246097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spcBef>
                <a:spcPts val="1000"/>
              </a:spcBef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葉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：健康茶</a:t>
            </a:r>
          </a:p>
        </p:txBody>
      </p:sp>
      <p:sp>
        <p:nvSpPr>
          <p:cNvPr id="17" name="葉：食用">
            <a:extLst>
              <a:ext uri="{FF2B5EF4-FFF2-40B4-BE49-F238E27FC236}">
                <a16:creationId xmlns:a16="http://schemas.microsoft.com/office/drawing/2014/main" id="{3EB7F1FC-2628-704C-B069-7C0A56E2B0A4}"/>
              </a:ext>
            </a:extLst>
          </p:cNvPr>
          <p:cNvSpPr txBox="1"/>
          <p:nvPr/>
        </p:nvSpPr>
        <p:spPr>
          <a:xfrm>
            <a:off x="2709333" y="4443306"/>
            <a:ext cx="199587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葉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：食用</a:t>
            </a:r>
          </a:p>
        </p:txBody>
      </p:sp>
      <p:sp>
        <p:nvSpPr>
          <p:cNvPr id="18" name="モロヘイア">
            <a:extLst>
              <a:ext uri="{FF2B5EF4-FFF2-40B4-BE49-F238E27FC236}">
                <a16:creationId xmlns:a16="http://schemas.microsoft.com/office/drawing/2014/main" id="{F36ED998-0389-A44D-B2E2-82D6F2D3C37A}"/>
              </a:ext>
            </a:extLst>
          </p:cNvPr>
          <p:cNvSpPr txBox="1"/>
          <p:nvPr/>
        </p:nvSpPr>
        <p:spPr>
          <a:xfrm>
            <a:off x="2709333" y="4985173"/>
            <a:ext cx="24293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モロヘイア</a:t>
            </a:r>
          </a:p>
        </p:txBody>
      </p:sp>
      <p:sp>
        <p:nvSpPr>
          <p:cNvPr id="19" name="日本薬局方収載生薬">
            <a:extLst>
              <a:ext uri="{FF2B5EF4-FFF2-40B4-BE49-F238E27FC236}">
                <a16:creationId xmlns:a16="http://schemas.microsoft.com/office/drawing/2014/main" id="{56D527A2-87B9-BB45-9C04-66FA4DDCF845}"/>
              </a:ext>
            </a:extLst>
          </p:cNvPr>
          <p:cNvSpPr txBox="1"/>
          <p:nvPr/>
        </p:nvSpPr>
        <p:spPr>
          <a:xfrm>
            <a:off x="2709333" y="8669866"/>
            <a:ext cx="416334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日本薬局方収載生薬</a:t>
            </a:r>
          </a:p>
        </p:txBody>
      </p:sp>
    </p:spTree>
    <p:extLst>
      <p:ext uri="{BB962C8B-B14F-4D97-AF65-F5344CB8AC3E}">
        <p14:creationId xmlns:p14="http://schemas.microsoft.com/office/powerpoint/2010/main" val="3430605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11.png" descr="image-11.png">
            <a:extLst>
              <a:ext uri="{FF2B5EF4-FFF2-40B4-BE49-F238E27FC236}">
                <a16:creationId xmlns:a16="http://schemas.microsoft.com/office/drawing/2014/main" id="{93961458-C373-984A-8A33-8B2EA4535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rchorus olitorius シマツナソ">
            <a:extLst>
              <a:ext uri="{FF2B5EF4-FFF2-40B4-BE49-F238E27FC236}">
                <a16:creationId xmlns:a16="http://schemas.microsoft.com/office/drawing/2014/main" id="{4C84B80B-EEE4-0745-A4A8-1CB646E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019627" cy="758614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/>
          <a:p>
            <a:pPr algn="l"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Corchorus olitorius</a:t>
            </a: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シマツナソ</a:t>
            </a:r>
          </a:p>
        </p:txBody>
      </p:sp>
      <p:sp>
        <p:nvSpPr>
          <p:cNvPr id="4" name="実が強心配糖体を含む">
            <a:extLst>
              <a:ext uri="{FF2B5EF4-FFF2-40B4-BE49-F238E27FC236}">
                <a16:creationId xmlns:a16="http://schemas.microsoft.com/office/drawing/2014/main" id="{03521BA7-A1B9-7341-AD49-F856340D20B5}"/>
              </a:ext>
            </a:extLst>
          </p:cNvPr>
          <p:cNvSpPr txBox="1"/>
          <p:nvPr/>
        </p:nvSpPr>
        <p:spPr>
          <a:xfrm>
            <a:off x="433493" y="7369386"/>
            <a:ext cx="532299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実が強心配糖体を含む</a:t>
            </a:r>
          </a:p>
        </p:txBody>
      </p:sp>
    </p:spTree>
    <p:extLst>
      <p:ext uri="{BB962C8B-B14F-4D97-AF65-F5344CB8AC3E}">
        <p14:creationId xmlns:p14="http://schemas.microsoft.com/office/powerpoint/2010/main" val="3300573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12.png" descr="image-12.png">
            <a:extLst>
              <a:ext uri="{FF2B5EF4-FFF2-40B4-BE49-F238E27FC236}">
                <a16:creationId xmlns:a16="http://schemas.microsoft.com/office/drawing/2014/main" id="{465B7D1C-3261-A141-87A5-EEF44EB94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ynum venetum ラフマ（羅布麻）">
            <a:extLst>
              <a:ext uri="{FF2B5EF4-FFF2-40B4-BE49-F238E27FC236}">
                <a16:creationId xmlns:a16="http://schemas.microsoft.com/office/drawing/2014/main" id="{B8473B4D-E4F6-8B41-95A1-D51AEAA6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645227" cy="866988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/>
          <a:p>
            <a:pPr algn="l"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Apocynum venetum</a:t>
            </a: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ラフマ（羅布麻）</a:t>
            </a:r>
          </a:p>
        </p:txBody>
      </p:sp>
      <p:sp>
        <p:nvSpPr>
          <p:cNvPr id="4" name="根が強心配糖体を含む">
            <a:extLst>
              <a:ext uri="{FF2B5EF4-FFF2-40B4-BE49-F238E27FC236}">
                <a16:creationId xmlns:a16="http://schemas.microsoft.com/office/drawing/2014/main" id="{ED219A7E-9C0B-824B-BB03-7BB622530670}"/>
              </a:ext>
            </a:extLst>
          </p:cNvPr>
          <p:cNvSpPr txBox="1"/>
          <p:nvPr/>
        </p:nvSpPr>
        <p:spPr>
          <a:xfrm>
            <a:off x="433493" y="7369386"/>
            <a:ext cx="532299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根が強心配糖体を含む</a:t>
            </a:r>
          </a:p>
        </p:txBody>
      </p:sp>
    </p:spTree>
    <p:extLst>
      <p:ext uri="{BB962C8B-B14F-4D97-AF65-F5344CB8AC3E}">
        <p14:creationId xmlns:p14="http://schemas.microsoft.com/office/powerpoint/2010/main" val="36965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361</Words>
  <Application>Microsoft Macintosh PowerPoint</Application>
  <PresentationFormat>ユーザー設定</PresentationFormat>
  <Paragraphs>167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8" baseType="lpstr">
      <vt:lpstr>ヒラギノ明朝 Pro W3</vt:lpstr>
      <vt:lpstr>ヒラギノ明朝 ProN W6</vt:lpstr>
      <vt:lpstr>Helvetica Light</vt:lpstr>
      <vt:lpstr>Helvetica Neue</vt:lpstr>
      <vt:lpstr>Times New Roman</vt:lpstr>
      <vt:lpstr>White</vt:lpstr>
      <vt:lpstr>Rhodea japonica オモト</vt:lpstr>
      <vt:lpstr>強心配糖体について(5)</vt:lpstr>
      <vt:lpstr>Adonis amurensis フクジュソウ（福寿草）</vt:lpstr>
      <vt:lpstr>フクジュソウ中毒事故</vt:lpstr>
      <vt:lpstr>Helleborus niger レンテンローズ</vt:lpstr>
      <vt:lpstr>Nerium indicum キョウチクトウ</vt:lpstr>
      <vt:lpstr>強心配糖体について(6)</vt:lpstr>
      <vt:lpstr>Corchorus olitorius シマツナソ</vt:lpstr>
      <vt:lpstr>Apocynum venetum ラフマ（羅布麻）</vt:lpstr>
      <vt:lpstr>Mallotus japonicus アカメガシワ</vt:lpstr>
      <vt:lpstr>二次代謝物の分布と化学分類学(1)</vt:lpstr>
      <vt:lpstr>二次代謝物の分布と化学分類学(2)</vt:lpstr>
      <vt:lpstr>二次代謝物の分布と化学分類学(3)</vt:lpstr>
      <vt:lpstr>二次代謝物の分布と化学分類学(4)</vt:lpstr>
      <vt:lpstr>医 薬 品 の 創 製 (1)</vt:lpstr>
      <vt:lpstr>医 薬 品 の 創 製 (2)</vt:lpstr>
      <vt:lpstr>医 薬 品 の 創 製 (3)</vt:lpstr>
      <vt:lpstr>医 薬 品 の 創 製 (4)</vt:lpstr>
      <vt:lpstr>抗癌薬タキソールの創製</vt:lpstr>
      <vt:lpstr>抗癌薬イリノテカンの創製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薬 用 植 物 学</dc:title>
  <cp:lastModifiedBy>木下 いづみ</cp:lastModifiedBy>
  <cp:revision>14</cp:revision>
  <dcterms:modified xsi:type="dcterms:W3CDTF">2021-02-05T10:25:46Z</dcterms:modified>
</cp:coreProperties>
</file>