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3"/>
  </p:notesMasterIdLst>
  <p:sldIdLst>
    <p:sldId id="256" r:id="rId2"/>
    <p:sldId id="339" r:id="rId3"/>
    <p:sldId id="340" r:id="rId4"/>
    <p:sldId id="341" r:id="rId5"/>
    <p:sldId id="342" r:id="rId6"/>
    <p:sldId id="343" r:id="rId7"/>
    <p:sldId id="344" r:id="rId8"/>
    <p:sldId id="345" r:id="rId9"/>
    <p:sldId id="346" r:id="rId10"/>
    <p:sldId id="347" r:id="rId11"/>
    <p:sldId id="348" r:id="rId12"/>
    <p:sldId id="349" r:id="rId13"/>
    <p:sldId id="350" r:id="rId14"/>
    <p:sldId id="351" r:id="rId15"/>
    <p:sldId id="352" r:id="rId16"/>
    <p:sldId id="353" r:id="rId17"/>
    <p:sldId id="354" r:id="rId18"/>
    <p:sldId id="355" r:id="rId19"/>
    <p:sldId id="356" r:id="rId20"/>
    <p:sldId id="357" r:id="rId21"/>
    <p:sldId id="358" r:id="rId22"/>
    <p:sldId id="359" r:id="rId23"/>
    <p:sldId id="360" r:id="rId24"/>
    <p:sldId id="361" r:id="rId25"/>
    <p:sldId id="362" r:id="rId26"/>
    <p:sldId id="363" r:id="rId27"/>
    <p:sldId id="366" r:id="rId28"/>
    <p:sldId id="364" r:id="rId29"/>
    <p:sldId id="365" r:id="rId30"/>
    <p:sldId id="322" r:id="rId31"/>
    <p:sldId id="323" r:id="rId32"/>
    <p:sldId id="324" r:id="rId33"/>
    <p:sldId id="325" r:id="rId34"/>
    <p:sldId id="326" r:id="rId35"/>
    <p:sldId id="327" r:id="rId36"/>
    <p:sldId id="328" r:id="rId37"/>
    <p:sldId id="329" r:id="rId38"/>
    <p:sldId id="330" r:id="rId39"/>
    <p:sldId id="331" r:id="rId40"/>
    <p:sldId id="332" r:id="rId41"/>
    <p:sldId id="333" r:id="rId42"/>
    <p:sldId id="334" r:id="rId43"/>
    <p:sldId id="335" r:id="rId44"/>
    <p:sldId id="336" r:id="rId45"/>
    <p:sldId id="337" r:id="rId46"/>
    <p:sldId id="338" r:id="rId47"/>
    <p:sldId id="367" r:id="rId48"/>
    <p:sldId id="257" r:id="rId49"/>
    <p:sldId id="258" r:id="rId50"/>
    <p:sldId id="368" r:id="rId51"/>
    <p:sldId id="260" r:id="rId52"/>
    <p:sldId id="261" r:id="rId53"/>
    <p:sldId id="262" r:id="rId54"/>
    <p:sldId id="263" r:id="rId55"/>
    <p:sldId id="264" r:id="rId56"/>
    <p:sldId id="265" r:id="rId57"/>
    <p:sldId id="266" r:id="rId58"/>
    <p:sldId id="267" r:id="rId59"/>
    <p:sldId id="268" r:id="rId60"/>
    <p:sldId id="269" r:id="rId61"/>
    <p:sldId id="270" r:id="rId62"/>
    <p:sldId id="271" r:id="rId63"/>
    <p:sldId id="272" r:id="rId64"/>
    <p:sldId id="273" r:id="rId65"/>
    <p:sldId id="274" r:id="rId66"/>
    <p:sldId id="275" r:id="rId67"/>
    <p:sldId id="276" r:id="rId68"/>
    <p:sldId id="277" r:id="rId69"/>
    <p:sldId id="278" r:id="rId70"/>
    <p:sldId id="279" r:id="rId71"/>
    <p:sldId id="280" r:id="rId72"/>
    <p:sldId id="281" r:id="rId73"/>
    <p:sldId id="282" r:id="rId74"/>
    <p:sldId id="283" r:id="rId75"/>
    <p:sldId id="284" r:id="rId76"/>
    <p:sldId id="285" r:id="rId77"/>
    <p:sldId id="286" r:id="rId78"/>
    <p:sldId id="287" r:id="rId79"/>
    <p:sldId id="289" r:id="rId80"/>
    <p:sldId id="290" r:id="rId81"/>
    <p:sldId id="291" r:id="rId8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CDFE2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2E78C3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394F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B4EB3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solidFill>
            <a:srgbClr val="D9D9D9"/>
          </a:solidFill>
        </a:fill>
      </a:tcStyle>
    </a:wholeTbl>
    <a:band2H>
      <a:tcTxStyle/>
      <a:tcStyle>
        <a:tcBdr/>
        <a:fill>
          <a:solidFill>
            <a:srgbClr val="EBEBEB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FC327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0F7813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0F781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4B4B4B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0DDCD"/>
          </a:solidFill>
        </a:fill>
      </a:tcStyle>
    </a:wholeTbl>
    <a:band2H>
      <a:tcTxStyle/>
      <a:tcStyle>
        <a:tcBdr/>
        <a:fill>
          <a:solidFill>
            <a:srgbClr val="D2CFC5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B4B4B"/>
              </a:solidFill>
              <a:prstDash val="solid"/>
              <a:miter lim="400000"/>
            </a:ln>
          </a:left>
          <a:right>
            <a:ln w="12700" cap="flat">
              <a:solidFill>
                <a:srgbClr val="4B4B4B"/>
              </a:solidFill>
              <a:prstDash val="solid"/>
              <a:miter lim="400000"/>
            </a:ln>
          </a:right>
          <a:top>
            <a:ln w="127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4B4B4B"/>
              </a:solidFill>
              <a:prstDash val="solid"/>
              <a:miter lim="400000"/>
            </a:ln>
          </a:bottom>
          <a:insideH>
            <a:ln w="12700" cap="flat">
              <a:solidFill>
                <a:srgbClr val="4B4B4B"/>
              </a:solidFill>
              <a:prstDash val="solid"/>
              <a:miter lim="400000"/>
            </a:ln>
          </a:insideH>
          <a:insideV>
            <a:ln w="12700" cap="flat">
              <a:solidFill>
                <a:srgbClr val="4B4B4B"/>
              </a:solidFill>
              <a:prstDash val="solid"/>
              <a:miter lim="400000"/>
            </a:ln>
          </a:insideV>
        </a:tcBdr>
        <a:fill>
          <a:solidFill>
            <a:srgbClr val="7D8B87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B4B4B"/>
              </a:solidFill>
              <a:prstDash val="solid"/>
              <a:miter lim="400000"/>
            </a:ln>
          </a:left>
          <a:right>
            <a:ln w="12700" cap="flat">
              <a:solidFill>
                <a:srgbClr val="4B4B4B"/>
              </a:solidFill>
              <a:prstDash val="solid"/>
              <a:miter lim="400000"/>
            </a:ln>
          </a:right>
          <a:top>
            <a:ln w="127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4B4B4B"/>
              </a:solidFill>
              <a:prstDash val="solid"/>
              <a:miter lim="400000"/>
            </a:ln>
          </a:bottom>
          <a:insideH>
            <a:ln w="12700" cap="flat">
              <a:solidFill>
                <a:srgbClr val="4B4B4B"/>
              </a:solidFill>
              <a:prstDash val="solid"/>
              <a:miter lim="400000"/>
            </a:ln>
          </a:insideH>
          <a:insideV>
            <a:ln w="12700" cap="flat">
              <a:solidFill>
                <a:srgbClr val="4B4B4B"/>
              </a:solidFill>
              <a:prstDash val="solid"/>
              <a:miter lim="400000"/>
            </a:ln>
          </a:insideV>
        </a:tcBdr>
        <a:fill>
          <a:solidFill>
            <a:srgbClr val="84633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4B4B4B"/>
              </a:solidFill>
              <a:prstDash val="solid"/>
              <a:miter lim="400000"/>
            </a:ln>
          </a:left>
          <a:right>
            <a:ln w="12700" cap="flat">
              <a:solidFill>
                <a:srgbClr val="4B4B4B"/>
              </a:solidFill>
              <a:prstDash val="solid"/>
              <a:miter lim="400000"/>
            </a:ln>
          </a:right>
          <a:top>
            <a:ln w="12700" cap="flat">
              <a:solidFill>
                <a:srgbClr val="4B4B4B"/>
              </a:solidFill>
              <a:prstDash val="solid"/>
              <a:miter lim="400000"/>
            </a:ln>
          </a:top>
          <a:bottom>
            <a:ln w="12700" cap="flat">
              <a:solidFill>
                <a:srgbClr val="4B4B4B"/>
              </a:solidFill>
              <a:prstDash val="solid"/>
              <a:miter lim="400000"/>
            </a:ln>
          </a:bottom>
          <a:insideH>
            <a:ln w="12700" cap="flat">
              <a:solidFill>
                <a:srgbClr val="4B4B4B"/>
              </a:solidFill>
              <a:prstDash val="solid"/>
              <a:miter lim="400000"/>
            </a:ln>
          </a:insideH>
          <a:insideV>
            <a:ln w="12700" cap="flat">
              <a:solidFill>
                <a:srgbClr val="4B4B4B"/>
              </a:solidFill>
              <a:prstDash val="solid"/>
              <a:miter lim="400000"/>
            </a:ln>
          </a:insideV>
        </a:tcBdr>
        <a:fill>
          <a:solidFill>
            <a:srgbClr val="84633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D6DF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4C637D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4C637D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4C637D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C5C7C8"/>
          </a:solidFill>
        </a:fill>
      </a:tcStyle>
    </a:wholeTbl>
    <a:band2H>
      <a:tcTxStyle/>
      <a:tcStyle>
        <a:tcBdr/>
        <a:fill>
          <a:solidFill>
            <a:srgbClr val="D6D6D7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1454E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D8086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626972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8EAE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47"/>
    <p:restoredTop sz="94677"/>
  </p:normalViewPr>
  <p:slideViewPr>
    <p:cSldViewPr snapToGrid="0" snapToObjects="1">
      <p:cViewPr varScale="1">
        <p:scale>
          <a:sx n="91" d="100"/>
          <a:sy n="91" d="100"/>
        </p:scale>
        <p:origin x="200" y="1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" name="Shape 8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イメージ"/>
          <p:cNvSpPr>
            <a:spLocks noGrp="1"/>
          </p:cNvSpPr>
          <p:nvPr>
            <p:ph type="pic" sz="half" idx="21"/>
          </p:nvPr>
        </p:nvSpPr>
        <p:spPr>
          <a:xfrm>
            <a:off x="2438400" y="850900"/>
            <a:ext cx="8128000" cy="5415825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2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7353300"/>
            <a:ext cx="10464800" cy="1130300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3" name="タイトルテキスト"/>
          <p:cNvSpPr txBox="1">
            <a:spLocks noGrp="1"/>
          </p:cNvSpPr>
          <p:nvPr>
            <p:ph type="title"/>
          </p:nvPr>
        </p:nvSpPr>
        <p:spPr>
          <a:xfrm>
            <a:off x="1270000" y="5842000"/>
            <a:ext cx="10464800" cy="14224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t>タイトルテキスト</a:t>
            </a:r>
          </a:p>
        </p:txBody>
      </p:sp>
      <p:sp>
        <p:nvSpPr>
          <p:cNvPr id="14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タイトルテキスト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>
            <a:noAutofit/>
          </a:bodyPr>
          <a:lstStyle/>
          <a:p>
            <a:r>
              <a:t>タイトルテキスト</a:t>
            </a:r>
          </a:p>
        </p:txBody>
      </p:sp>
      <p:sp>
        <p:nvSpPr>
          <p:cNvPr id="22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  <a:lvl2pPr>
              <a:defRPr sz="3200"/>
            </a:lvl2pPr>
            <a:lvl3pPr>
              <a:defRPr sz="3200"/>
            </a:lvl3pPr>
            <a:lvl4pPr>
              <a:defRPr sz="3200"/>
            </a:lvl4pPr>
            <a:lvl5pPr>
              <a:defRPr sz="32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31" name="本文レベル1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>
            <a:normAutofit/>
          </a:bodyPr>
          <a:lstStyle>
            <a:lvl1pPr marL="381000" indent="-381000" algn="l">
              <a:spcBef>
                <a:spcPts val="4200"/>
              </a:spcBef>
              <a:buSzPct val="100000"/>
              <a:buChar char="•"/>
              <a:defRPr sz="3800"/>
            </a:lvl1pPr>
            <a:lvl2pPr marL="762000" indent="-381000" algn="l">
              <a:spcBef>
                <a:spcPts val="4200"/>
              </a:spcBef>
              <a:buSzPct val="100000"/>
              <a:buChar char="•"/>
              <a:defRPr sz="3800"/>
            </a:lvl2pPr>
            <a:lvl3pPr marL="1143000" indent="-381000" algn="l">
              <a:spcBef>
                <a:spcPts val="4200"/>
              </a:spcBef>
              <a:buSzPct val="100000"/>
              <a:buChar char="•"/>
              <a:defRPr sz="3800"/>
            </a:lvl3pPr>
            <a:lvl4pPr marL="1524000" indent="-381000" algn="l">
              <a:spcBef>
                <a:spcPts val="4200"/>
              </a:spcBef>
              <a:buSzPct val="100000"/>
              <a:buChar char="•"/>
              <a:defRPr sz="3800"/>
            </a:lvl4pPr>
            <a:lvl5pPr marL="1905000" indent="-381000" algn="l">
              <a:spcBef>
                <a:spcPts val="4200"/>
              </a:spcBef>
              <a:buSzPct val="100000"/>
              <a:buChar char="•"/>
              <a:defRPr sz="38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32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イメージ"/>
          <p:cNvSpPr>
            <a:spLocks noGrp="1"/>
          </p:cNvSpPr>
          <p:nvPr>
            <p:ph type="pic" sz="quarter" idx="21"/>
          </p:nvPr>
        </p:nvSpPr>
        <p:spPr>
          <a:xfrm>
            <a:off x="7188435" y="2552700"/>
            <a:ext cx="4102101" cy="61595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40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41" name="本文レベル1…"/>
          <p:cNvSpPr txBox="1">
            <a:spLocks noGrp="1"/>
          </p:cNvSpPr>
          <p:nvPr>
            <p:ph type="body" sz="half" idx="1"/>
          </p:nvPr>
        </p:nvSpPr>
        <p:spPr>
          <a:xfrm>
            <a:off x="1282700" y="2768600"/>
            <a:ext cx="5041900" cy="5715000"/>
          </a:xfrm>
          <a:prstGeom prst="rect">
            <a:avLst/>
          </a:prstGeom>
        </p:spPr>
        <p:txBody>
          <a:bodyPr>
            <a:normAutofit/>
          </a:bodyPr>
          <a:lstStyle>
            <a:lvl1pPr marL="280736" indent="-280736" algn="l">
              <a:spcBef>
                <a:spcPts val="3200"/>
              </a:spcBef>
              <a:buSzPct val="100000"/>
              <a:buChar char="•"/>
              <a:defRPr sz="2800"/>
            </a:lvl1pPr>
            <a:lvl2pPr marL="661736" indent="-280736" algn="l">
              <a:spcBef>
                <a:spcPts val="3200"/>
              </a:spcBef>
              <a:buSzPct val="100000"/>
              <a:buChar char="•"/>
              <a:defRPr sz="2800"/>
            </a:lvl2pPr>
            <a:lvl3pPr marL="1042736" indent="-280736" algn="l">
              <a:spcBef>
                <a:spcPts val="3200"/>
              </a:spcBef>
              <a:buSzPct val="100000"/>
              <a:buChar char="•"/>
              <a:defRPr sz="2800"/>
            </a:lvl3pPr>
            <a:lvl4pPr marL="1423736" indent="-280736" algn="l">
              <a:spcBef>
                <a:spcPts val="3200"/>
              </a:spcBef>
              <a:buSzPct val="100000"/>
              <a:buChar char="•"/>
              <a:defRPr sz="2800"/>
            </a:lvl4pPr>
            <a:lvl5pPr marL="1804736" indent="-280736" algn="l">
              <a:spcBef>
                <a:spcPts val="3200"/>
              </a:spcBef>
              <a:buSzPct val="100000"/>
              <a:buChar char="•"/>
              <a:defRPr sz="28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2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50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イメージ"/>
          <p:cNvSpPr>
            <a:spLocks noGrp="1"/>
          </p:cNvSpPr>
          <p:nvPr>
            <p:ph type="pic" idx="21"/>
          </p:nvPr>
        </p:nvSpPr>
        <p:spPr>
          <a:xfrm>
            <a:off x="775756" y="1041400"/>
            <a:ext cx="11550367" cy="76962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58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本文レベル1…"/>
          <p:cNvSpPr txBox="1"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>
            <a:normAutofit/>
          </a:bodyPr>
          <a:lstStyle>
            <a:lvl1pPr marL="381000" indent="-381000" algn="l">
              <a:spcBef>
                <a:spcPts val="4200"/>
              </a:spcBef>
              <a:buSzPct val="100000"/>
              <a:buChar char="•"/>
              <a:defRPr sz="3800"/>
            </a:lvl1pPr>
            <a:lvl2pPr marL="762000" indent="-381000" algn="l">
              <a:spcBef>
                <a:spcPts val="4200"/>
              </a:spcBef>
              <a:buSzPct val="100000"/>
              <a:buChar char="•"/>
              <a:defRPr sz="3800"/>
            </a:lvl2pPr>
            <a:lvl3pPr marL="1143000" indent="-381000" algn="l">
              <a:spcBef>
                <a:spcPts val="4200"/>
              </a:spcBef>
              <a:buSzPct val="100000"/>
              <a:buChar char="•"/>
              <a:defRPr sz="3800"/>
            </a:lvl3pPr>
            <a:lvl4pPr marL="1524000" indent="-381000" algn="l">
              <a:spcBef>
                <a:spcPts val="4200"/>
              </a:spcBef>
              <a:buSzPct val="100000"/>
              <a:buChar char="•"/>
              <a:defRPr sz="3800"/>
            </a:lvl4pPr>
            <a:lvl5pPr marL="1905000" indent="-381000" algn="l">
              <a:spcBef>
                <a:spcPts val="4200"/>
              </a:spcBef>
              <a:buSzPct val="100000"/>
              <a:buChar char="•"/>
              <a:defRPr sz="38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66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テキスト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3" name="本文レベル1…"/>
          <p:cNvSpPr txBox="1"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3429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10287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7145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2057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24003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3429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10287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7145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2057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24003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3429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10287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7145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2057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24003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1.jpe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0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0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薬 用 植 物 学"/>
          <p:cNvSpPr txBox="1">
            <a:spLocks noGrp="1"/>
          </p:cNvSpPr>
          <p:nvPr>
            <p:ph type="title"/>
          </p:nvPr>
        </p:nvSpPr>
        <p:spPr>
          <a:xfrm>
            <a:off x="1083733" y="2059093"/>
            <a:ext cx="11054081" cy="2090703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7680"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7680">
                <a:solidFill>
                  <a:srgbClr val="000000"/>
                </a:solidFill>
                <a:effectLst>
                  <a:outerShdw blurRad="12700" dist="381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薬 用 植 物 学</a:t>
            </a:r>
          </a:p>
        </p:txBody>
      </p:sp>
      <p:sp>
        <p:nvSpPr>
          <p:cNvPr id="83" name="薬になる植物の科学(5)…"/>
          <p:cNvSpPr txBox="1">
            <a:spLocks noGrp="1"/>
          </p:cNvSpPr>
          <p:nvPr>
            <p:ph type="body" sz="quarter" idx="1"/>
          </p:nvPr>
        </p:nvSpPr>
        <p:spPr>
          <a:xfrm>
            <a:off x="1083733" y="4551679"/>
            <a:ext cx="10831601" cy="2600961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26435" tIns="72248" rIns="126435" bIns="72248" anchor="t">
            <a:normAutofit fontScale="70000" lnSpcReduction="20000"/>
          </a:bodyPr>
          <a:lstStyle/>
          <a:p>
            <a:pPr marL="0" indent="0" algn="ctr" defTabSz="1274470">
              <a:spcBef>
                <a:spcPts val="700"/>
              </a:spcBef>
              <a:buSzTx/>
              <a:buNone/>
              <a:defRPr sz="44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5700" dirty="0" err="1">
                <a:solidFill>
                  <a:srgbClr val="FFFF00"/>
                </a:solidFill>
                <a:effectLst>
                  <a:outerShdw blurRad="12446" dist="24892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薬になる植物の科学</a:t>
            </a:r>
            <a:endParaRPr lang="en-US" sz="5700" dirty="0">
              <a:solidFill>
                <a:srgbClr val="FFFF00"/>
              </a:solidFill>
              <a:effectLst>
                <a:outerShdw blurRad="12446" dist="24892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</a:endParaRPr>
          </a:p>
          <a:p>
            <a:pPr marL="0" indent="0" algn="ctr" defTabSz="1274470">
              <a:spcBef>
                <a:spcPts val="700"/>
              </a:spcBef>
              <a:buSzTx/>
              <a:buNone/>
              <a:defRPr sz="44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endParaRPr lang="en-US" dirty="0">
              <a:solidFill>
                <a:srgbClr val="FFFF00"/>
              </a:solidFill>
              <a:effectLst>
                <a:outerShdw blurRad="12446" dist="24892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</a:endParaRPr>
          </a:p>
          <a:p>
            <a:pPr marL="0" indent="0" algn="ctr" defTabSz="1274470">
              <a:spcBef>
                <a:spcPts val="700"/>
              </a:spcBef>
              <a:buSzTx/>
              <a:buNone/>
              <a:defRPr sz="44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lang="ja-JP" altLang="en-US" sz="4600">
                <a:solidFill>
                  <a:srgbClr val="FFFF00"/>
                </a:solidFill>
                <a:effectLst>
                  <a:outerShdw blurRad="12446" dist="24892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植物と日本文化、医薬シードの探索と民族植物学</a:t>
            </a:r>
            <a:endParaRPr sz="4600" dirty="0">
              <a:solidFill>
                <a:srgbClr val="FFFF00"/>
              </a:solidFill>
              <a:effectLst>
                <a:outerShdw blurRad="12446" dist="24892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</a:endParaRPr>
          </a:p>
          <a:p>
            <a:pPr marL="0" indent="0" algn="ctr" defTabSz="1274470">
              <a:spcBef>
                <a:spcPts val="700"/>
              </a:spcBef>
              <a:buSzTx/>
              <a:buNone/>
              <a:defRPr sz="4460">
                <a:solidFill>
                  <a:srgbClr val="FFFF00"/>
                </a:solidFill>
                <a:effectLst>
                  <a:outerShdw blurRad="12446" dist="24892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endParaRPr dirty="0">
              <a:solidFill>
                <a:srgbClr val="FFFF00"/>
              </a:solidFill>
              <a:effectLst>
                <a:outerShdw blurRad="12446" dist="24892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</a:endParaRPr>
          </a:p>
          <a:p>
            <a:pPr marL="0" indent="0" algn="ctr" defTabSz="1274470">
              <a:spcBef>
                <a:spcPts val="700"/>
              </a:spcBef>
              <a:buSzTx/>
              <a:buNone/>
              <a:defRPr sz="44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dirty="0" err="1">
                <a:solidFill>
                  <a:srgbClr val="003366"/>
                </a:solidFill>
                <a:effectLst>
                  <a:outerShdw blurRad="12446" dist="24892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</a:rPr>
              <a:t>薬学部</a:t>
            </a:r>
            <a:r>
              <a:rPr dirty="0">
                <a:solidFill>
                  <a:srgbClr val="003366"/>
                </a:solidFill>
                <a:effectLst>
                  <a:outerShdw blurRad="12446" dist="24892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</a:rPr>
              <a:t>　</a:t>
            </a:r>
            <a:r>
              <a:rPr dirty="0" err="1">
                <a:solidFill>
                  <a:srgbClr val="003366"/>
                </a:solidFill>
                <a:effectLst>
                  <a:outerShdw blurRad="12446" dist="24892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</a:rPr>
              <a:t>木下</a:t>
            </a:r>
            <a:r>
              <a:rPr dirty="0">
                <a:solidFill>
                  <a:srgbClr val="003366"/>
                </a:solidFill>
                <a:effectLst>
                  <a:outerShdw blurRad="12446" dist="24892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</a:rPr>
              <a:t>　</a:t>
            </a:r>
            <a:r>
              <a:rPr dirty="0" err="1">
                <a:solidFill>
                  <a:srgbClr val="003366"/>
                </a:solidFill>
                <a:effectLst>
                  <a:outerShdw blurRad="12446" dist="24892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</a:rPr>
              <a:t>武司</a:t>
            </a:r>
            <a:endParaRPr dirty="0">
              <a:solidFill>
                <a:srgbClr val="003366"/>
              </a:solidFill>
              <a:effectLst>
                <a:outerShdw blurRad="12446" dist="24892" dir="2700000" rotWithShape="0">
                  <a:srgbClr val="000000"/>
                </a:outerShdw>
              </a:effectLst>
              <a:uFill>
                <a:solidFill>
                  <a:srgbClr val="003366"/>
                </a:solidFill>
              </a:uFill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ウメ Prunus mume">
            <a:extLst>
              <a:ext uri="{FF2B5EF4-FFF2-40B4-BE49-F238E27FC236}">
                <a16:creationId xmlns:a16="http://schemas.microsoft.com/office/drawing/2014/main" id="{C17C5BE2-B39E-6040-B2A0-222E461C8B98}"/>
              </a:ext>
            </a:extLst>
          </p:cNvPr>
          <p:cNvSpPr txBox="1"/>
          <p:nvPr/>
        </p:nvSpPr>
        <p:spPr>
          <a:xfrm>
            <a:off x="758613" y="1255324"/>
            <a:ext cx="4732935" cy="738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ウメ　</a:t>
            </a:r>
            <a:r>
              <a:rPr sz="3982" b="1" i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Prunus mume</a:t>
            </a:r>
          </a:p>
        </p:txBody>
      </p:sp>
      <p:sp>
        <p:nvSpPr>
          <p:cNvPr id="3" name="中国原産">
            <a:extLst>
              <a:ext uri="{FF2B5EF4-FFF2-40B4-BE49-F238E27FC236}">
                <a16:creationId xmlns:a16="http://schemas.microsoft.com/office/drawing/2014/main" id="{3260B205-4D82-304C-896C-7624146C973A}"/>
              </a:ext>
            </a:extLst>
          </p:cNvPr>
          <p:cNvSpPr txBox="1"/>
          <p:nvPr/>
        </p:nvSpPr>
        <p:spPr>
          <a:xfrm>
            <a:off x="1733973" y="2275839"/>
            <a:ext cx="199587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中国原産</a:t>
            </a:r>
          </a:p>
        </p:txBody>
      </p:sp>
      <p:sp>
        <p:nvSpPr>
          <p:cNvPr id="4" name="食用として日本で発達">
            <a:extLst>
              <a:ext uri="{FF2B5EF4-FFF2-40B4-BE49-F238E27FC236}">
                <a16:creationId xmlns:a16="http://schemas.microsoft.com/office/drawing/2014/main" id="{2681721F-61F1-1F4E-B163-EAE086C1DBA0}"/>
              </a:ext>
            </a:extLst>
          </p:cNvPr>
          <p:cNvSpPr txBox="1"/>
          <p:nvPr/>
        </p:nvSpPr>
        <p:spPr>
          <a:xfrm>
            <a:off x="2578382" y="3129279"/>
            <a:ext cx="4301124" cy="564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食用として日本で発達</a:t>
            </a:r>
          </a:p>
        </p:txBody>
      </p:sp>
      <p:sp>
        <p:nvSpPr>
          <p:cNvPr id="5" name="烏梅：果実を燻製にしたもの">
            <a:extLst>
              <a:ext uri="{FF2B5EF4-FFF2-40B4-BE49-F238E27FC236}">
                <a16:creationId xmlns:a16="http://schemas.microsoft.com/office/drawing/2014/main" id="{5218900F-3796-C04B-93C5-A6C7A913ABE5}"/>
              </a:ext>
            </a:extLst>
          </p:cNvPr>
          <p:cNvSpPr txBox="1"/>
          <p:nvPr/>
        </p:nvSpPr>
        <p:spPr>
          <a:xfrm>
            <a:off x="1733973" y="3901440"/>
            <a:ext cx="589731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烏梅</a:t>
            </a: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：果実を燻製にしたもの</a:t>
            </a:r>
          </a:p>
        </p:txBody>
      </p:sp>
      <p:sp>
        <p:nvSpPr>
          <p:cNvPr id="6" name="紅花染めの媒染剤、薬用">
            <a:extLst>
              <a:ext uri="{FF2B5EF4-FFF2-40B4-BE49-F238E27FC236}">
                <a16:creationId xmlns:a16="http://schemas.microsoft.com/office/drawing/2014/main" id="{DD041DF4-8C68-D043-8621-1931DFB6F18F}"/>
              </a:ext>
            </a:extLst>
          </p:cNvPr>
          <p:cNvSpPr txBox="1"/>
          <p:nvPr/>
        </p:nvSpPr>
        <p:spPr>
          <a:xfrm>
            <a:off x="2600959" y="4876800"/>
            <a:ext cx="4735972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紅花染めの媒染剤、薬用</a:t>
            </a:r>
          </a:p>
        </p:txBody>
      </p:sp>
      <p:sp>
        <p:nvSpPr>
          <p:cNvPr id="7" name="古くから栽培">
            <a:extLst>
              <a:ext uri="{FF2B5EF4-FFF2-40B4-BE49-F238E27FC236}">
                <a16:creationId xmlns:a16="http://schemas.microsoft.com/office/drawing/2014/main" id="{53B20596-FFEA-1942-991F-2AB431405176}"/>
              </a:ext>
            </a:extLst>
          </p:cNvPr>
          <p:cNvSpPr txBox="1"/>
          <p:nvPr/>
        </p:nvSpPr>
        <p:spPr>
          <a:xfrm>
            <a:off x="1733973" y="5852159"/>
            <a:ext cx="286286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古くから栽培</a:t>
            </a:r>
          </a:p>
        </p:txBody>
      </p:sp>
      <p:sp>
        <p:nvSpPr>
          <p:cNvPr id="8" name="媒染剤の生産のため（古代）…">
            <a:extLst>
              <a:ext uri="{FF2B5EF4-FFF2-40B4-BE49-F238E27FC236}">
                <a16:creationId xmlns:a16="http://schemas.microsoft.com/office/drawing/2014/main" id="{2F2D8A41-E6F8-F44D-B3E7-207A9A4A008C}"/>
              </a:ext>
            </a:extLst>
          </p:cNvPr>
          <p:cNvSpPr txBox="1"/>
          <p:nvPr/>
        </p:nvSpPr>
        <p:spPr>
          <a:xfrm>
            <a:off x="2600959" y="6827519"/>
            <a:ext cx="5548772" cy="1160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媒染剤の生産のため（古代）</a:t>
            </a:r>
          </a:p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食用生産（江戸時代以降）</a:t>
            </a:r>
          </a:p>
        </p:txBody>
      </p:sp>
      <p:pic>
        <p:nvPicPr>
          <p:cNvPr id="9" name="ウメ３.png" descr="ウメ３.png">
            <a:extLst>
              <a:ext uri="{FF2B5EF4-FFF2-40B4-BE49-F238E27FC236}">
                <a16:creationId xmlns:a16="http://schemas.microsoft.com/office/drawing/2014/main" id="{7F71B6EE-ABF6-124E-B063-DD49E27EE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4985" y="3576320"/>
            <a:ext cx="4009815" cy="3002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ウメ２.jpg" descr="ウメ２.jpg">
            <a:extLst>
              <a:ext uri="{FF2B5EF4-FFF2-40B4-BE49-F238E27FC236}">
                <a16:creationId xmlns:a16="http://schemas.microsoft.com/office/drawing/2014/main" id="{25F38A39-729F-C54E-8CBD-C7EC725D3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4978" y="433493"/>
            <a:ext cx="3939823" cy="2709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烏梅.jpg" descr="烏梅.jpg">
            <a:extLst>
              <a:ext uri="{FF2B5EF4-FFF2-40B4-BE49-F238E27FC236}">
                <a16:creationId xmlns:a16="http://schemas.microsoft.com/office/drawing/2014/main" id="{AAEC3891-0EBD-9B4E-A762-6168F0BEF7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8524" y="6827520"/>
            <a:ext cx="3926277" cy="26099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62879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4" grpId="0" animBg="1" advAuto="0"/>
      <p:bldP spid="5" grpId="0" animBg="1" advAuto="0"/>
      <p:bldP spid="6" grpId="0" animBg="1" advAuto="0"/>
      <p:bldP spid="7" grpId="0" animBg="1" advAuto="0"/>
      <p:bldP spid="8" grpId="0" animBg="1" advAuto="0"/>
      <p:bldP spid="11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ウメ.jpg" descr="ウメ.jpg">
            <a:extLst>
              <a:ext uri="{FF2B5EF4-FFF2-40B4-BE49-F238E27FC236}">
                <a16:creationId xmlns:a16="http://schemas.microsoft.com/office/drawing/2014/main" id="{269561EE-C5C9-AC46-8792-818C4CEAB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1866"/>
            <a:ext cx="13004800" cy="86472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1183335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ナシ、カキ、ウメの栽培：">
            <a:extLst>
              <a:ext uri="{FF2B5EF4-FFF2-40B4-BE49-F238E27FC236}">
                <a16:creationId xmlns:a16="http://schemas.microsoft.com/office/drawing/2014/main" id="{8D73935F-373B-7D47-A1B2-6D59356BFE6F}"/>
              </a:ext>
            </a:extLst>
          </p:cNvPr>
          <p:cNvSpPr txBox="1"/>
          <p:nvPr/>
        </p:nvSpPr>
        <p:spPr>
          <a:xfrm>
            <a:off x="758613" y="1300479"/>
            <a:ext cx="6330810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effectLst/>
              </a:defRPr>
            </a:pPr>
            <a:r>
              <a:rPr sz="3982">
                <a:effectLst>
                  <a:outerShdw blurRad="12700" dist="25400" dir="2700000" rotWithShape="0">
                    <a:srgbClr val="000000"/>
                  </a:outerShdw>
                </a:effectLst>
              </a:rPr>
              <a:t>ナシ、カキ、ウメの栽培：</a:t>
            </a:r>
          </a:p>
        </p:txBody>
      </p:sp>
      <p:sp>
        <p:nvSpPr>
          <p:cNvPr id="3" name="日本の風土が生み出した伝統技法">
            <a:extLst>
              <a:ext uri="{FF2B5EF4-FFF2-40B4-BE49-F238E27FC236}">
                <a16:creationId xmlns:a16="http://schemas.microsoft.com/office/drawing/2014/main" id="{194D626A-137C-8347-A41F-DC9ADCF8C8D0}"/>
              </a:ext>
            </a:extLst>
          </p:cNvPr>
          <p:cNvSpPr txBox="1"/>
          <p:nvPr/>
        </p:nvSpPr>
        <p:spPr>
          <a:xfrm>
            <a:off x="3576319" y="2275839"/>
            <a:ext cx="676430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日本の風土が生み出した伝統技法</a:t>
            </a:r>
          </a:p>
        </p:txBody>
      </p:sp>
      <p:pic>
        <p:nvPicPr>
          <p:cNvPr id="4" name="盆栽１.jpg" descr="盆栽１.jpg">
            <a:extLst>
              <a:ext uri="{FF2B5EF4-FFF2-40B4-BE49-F238E27FC236}">
                <a16:creationId xmlns:a16="http://schemas.microsoft.com/office/drawing/2014/main" id="{82AE932C-9DD8-0748-B634-6C6E731557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226" y="2968977"/>
            <a:ext cx="10214187" cy="6784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盆栽２.jpg" descr="盆栽２.jpg">
            <a:extLst>
              <a:ext uri="{FF2B5EF4-FFF2-40B4-BE49-F238E27FC236}">
                <a16:creationId xmlns:a16="http://schemas.microsoft.com/office/drawing/2014/main" id="{18C0C659-3C85-184F-A03F-E21378F93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1013" y="2926079"/>
            <a:ext cx="4474917" cy="30863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510952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  <p:bldP spid="3" grpId="0" animBg="1" advAuto="0"/>
      <p:bldP spid="4" grpId="0" animBg="1" advAuto="0"/>
      <p:bldP spid="5" grpId="0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六義園.jpg" descr="六義園.jpg">
            <a:extLst>
              <a:ext uri="{FF2B5EF4-FFF2-40B4-BE49-F238E27FC236}">
                <a16:creationId xmlns:a16="http://schemas.microsoft.com/office/drawing/2014/main" id="{21A01642-B89B-8A4B-8B64-E757F0DEF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50239"/>
            <a:ext cx="13004800" cy="86450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2046077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イチジク Ficus carica">
            <a:extLst>
              <a:ext uri="{FF2B5EF4-FFF2-40B4-BE49-F238E27FC236}">
                <a16:creationId xmlns:a16="http://schemas.microsoft.com/office/drawing/2014/main" id="{A8CAF3DF-857D-E046-A7A2-6BBF0B22DF78}"/>
              </a:ext>
            </a:extLst>
          </p:cNvPr>
          <p:cNvSpPr txBox="1"/>
          <p:nvPr/>
        </p:nvSpPr>
        <p:spPr>
          <a:xfrm>
            <a:off x="758613" y="3901440"/>
            <a:ext cx="5014525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イチジク　</a:t>
            </a:r>
            <a:r>
              <a:rPr b="1" i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Ficus carica</a:t>
            </a:r>
          </a:p>
        </p:txBody>
      </p:sp>
      <p:pic>
        <p:nvPicPr>
          <p:cNvPr id="3" name="fig05.jpg" descr="fig05.jpg">
            <a:extLst>
              <a:ext uri="{FF2B5EF4-FFF2-40B4-BE49-F238E27FC236}">
                <a16:creationId xmlns:a16="http://schemas.microsoft.com/office/drawing/2014/main" id="{0351FAC8-A6E4-EB47-BEA9-2CFCD48EE8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8853" y="1083733"/>
            <a:ext cx="3506330" cy="2630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fig9.jpg" descr="fig9.jpg">
            <a:extLst>
              <a:ext uri="{FF2B5EF4-FFF2-40B4-BE49-F238E27FC236}">
                <a16:creationId xmlns:a16="http://schemas.microsoft.com/office/drawing/2014/main" id="{363E7B19-7C70-824A-9523-610D628EE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5892" y="135466"/>
            <a:ext cx="6068908" cy="4551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fig1.jpg" descr="fig1.jpg">
            <a:extLst>
              <a:ext uri="{FF2B5EF4-FFF2-40B4-BE49-F238E27FC236}">
                <a16:creationId xmlns:a16="http://schemas.microsoft.com/office/drawing/2014/main" id="{BDE8480C-2983-9148-BFE4-FF6BB58511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5892" y="4876800"/>
            <a:ext cx="6068908" cy="4551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fig3.jpg" descr="fig3.jpg">
            <a:extLst>
              <a:ext uri="{FF2B5EF4-FFF2-40B4-BE49-F238E27FC236}">
                <a16:creationId xmlns:a16="http://schemas.microsoft.com/office/drawing/2014/main" id="{3B9D0365-F517-2F4B-81E7-CC0B94B1E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4876800"/>
            <a:ext cx="6068908" cy="4551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fig2.jpg" descr="fig2.jpg">
            <a:extLst>
              <a:ext uri="{FF2B5EF4-FFF2-40B4-BE49-F238E27FC236}">
                <a16:creationId xmlns:a16="http://schemas.microsoft.com/office/drawing/2014/main" id="{0716B660-861A-B345-8066-29A3C71826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3004801" cy="97536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728330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  <p:bldP spid="5" grpId="0" animBg="1" advAuto="0"/>
      <p:bldP spid="6" grpId="0" animBg="1" advAuto="0"/>
      <p:bldP spid="7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.png" descr="image.png">
            <a:extLst>
              <a:ext uri="{FF2B5EF4-FFF2-40B4-BE49-F238E27FC236}">
                <a16:creationId xmlns:a16="http://schemas.microsoft.com/office/drawing/2014/main" id="{33DD4E13-531D-2048-B8A0-4920D900B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596" y="1905035"/>
            <a:ext cx="3395699" cy="3323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イチジク.jpg" descr="イチジク.jpg">
            <a:extLst>
              <a:ext uri="{FF2B5EF4-FFF2-40B4-BE49-F238E27FC236}">
                <a16:creationId xmlns:a16="http://schemas.microsoft.com/office/drawing/2014/main" id="{A261F6BF-4A64-B44A-90C1-C521D66C7C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039" y="4768426"/>
            <a:ext cx="5852161" cy="43868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tiziku_2.jpg" descr="itiziku_2.jpg">
            <a:extLst>
              <a:ext uri="{FF2B5EF4-FFF2-40B4-BE49-F238E27FC236}">
                <a16:creationId xmlns:a16="http://schemas.microsoft.com/office/drawing/2014/main" id="{C8FB7D27-0770-1C48-A13D-936A1CFEC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0773" y="1408853"/>
            <a:ext cx="3612445" cy="270933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292143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pplemango-item010.jpg" descr="applemango-item010.jpg">
            <a:extLst>
              <a:ext uri="{FF2B5EF4-FFF2-40B4-BE49-F238E27FC236}">
                <a16:creationId xmlns:a16="http://schemas.microsoft.com/office/drawing/2014/main" id="{890F9C1C-6ABD-7940-8CB8-6AA59A1ED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612" y="1083733"/>
            <a:ext cx="5418668" cy="361244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マンゴー Mangifera indica">
            <a:extLst>
              <a:ext uri="{FF2B5EF4-FFF2-40B4-BE49-F238E27FC236}">
                <a16:creationId xmlns:a16="http://schemas.microsoft.com/office/drawing/2014/main" id="{F667499F-5891-2E41-8C69-910D2A71475B}"/>
              </a:ext>
            </a:extLst>
          </p:cNvPr>
          <p:cNvSpPr txBox="1"/>
          <p:nvPr/>
        </p:nvSpPr>
        <p:spPr>
          <a:xfrm>
            <a:off x="913685" y="5017406"/>
            <a:ext cx="609374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マンゴー　</a:t>
            </a:r>
            <a:r>
              <a:rPr b="1" i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Mangifera indica</a:t>
            </a:r>
          </a:p>
        </p:txBody>
      </p:sp>
      <p:pic>
        <p:nvPicPr>
          <p:cNvPr id="4" name="マンゴー１.jpg" descr="マンゴー１.jpg">
            <a:extLst>
              <a:ext uri="{FF2B5EF4-FFF2-40B4-BE49-F238E27FC236}">
                <a16:creationId xmlns:a16="http://schemas.microsoft.com/office/drawing/2014/main" id="{2E3868D5-47E1-7349-B7C8-26DE34A98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8800" y="541866"/>
            <a:ext cx="6096000" cy="4052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マンゴー３.jpg" descr="マンゴー３.jpg">
            <a:extLst>
              <a:ext uri="{FF2B5EF4-FFF2-40B4-BE49-F238E27FC236}">
                <a16:creationId xmlns:a16="http://schemas.microsoft.com/office/drawing/2014/main" id="{39452D7B-14D6-CF4E-A099-FF4AFA4AF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5892" y="4870026"/>
            <a:ext cx="6068908" cy="4551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マンゴー２.jpg" descr="マンゴー２.jpg">
            <a:extLst>
              <a:ext uri="{FF2B5EF4-FFF2-40B4-BE49-F238E27FC236}">
                <a16:creationId xmlns:a16="http://schemas.microsoft.com/office/drawing/2014/main" id="{846EA099-3FB4-DA4D-B763-6004485C80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094" y="-20321"/>
            <a:ext cx="13058988" cy="97942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751606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4" grpId="0" animBg="1" advAuto="0"/>
      <p:bldP spid="5" grpId="0" animBg="1" advAuto="0"/>
      <p:bldP spid="6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植物と日本人：日本文化の再評価">
            <a:extLst>
              <a:ext uri="{FF2B5EF4-FFF2-40B4-BE49-F238E27FC236}">
                <a16:creationId xmlns:a16="http://schemas.microsoft.com/office/drawing/2014/main" id="{8F4B051A-E25D-AB4D-8C84-F27739103BF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842346" y="975359"/>
            <a:ext cx="9103361" cy="866988"/>
          </a:xfrm>
          <a:prstGeom prst="rect">
            <a:avLst/>
          </a:prstGeom>
          <a:effectLst>
            <a:outerShdw blurRad="25400" dist="63500" rotWithShape="0">
              <a:srgbClr val="000000">
                <a:alpha val="50000"/>
              </a:srgbClr>
            </a:outerShdw>
          </a:effectLst>
        </p:spPr>
        <p:txBody>
          <a:bodyPr lIns="126435" tIns="72248" rIns="126435" bIns="72248" anchor="t"/>
          <a:lstStyle>
            <a:lvl1pPr marL="0" indent="0" algn="ctr" defTabSz="1300480">
              <a:spcBef>
                <a:spcPts val="700"/>
              </a:spcBef>
              <a:buSzTx/>
              <a:buNone/>
              <a:defRPr sz="455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植物と日本人：日本文化の再評価</a:t>
            </a:r>
          </a:p>
        </p:txBody>
      </p:sp>
      <p:sp>
        <p:nvSpPr>
          <p:cNvPr id="3" name="●身近な有用植物を挙げてみよう２">
            <a:extLst>
              <a:ext uri="{FF2B5EF4-FFF2-40B4-BE49-F238E27FC236}">
                <a16:creationId xmlns:a16="http://schemas.microsoft.com/office/drawing/2014/main" id="{53BDB573-ABEC-C046-95C0-8F233D38B947}"/>
              </a:ext>
            </a:extLst>
          </p:cNvPr>
          <p:cNvSpPr txBox="1"/>
          <p:nvPr/>
        </p:nvSpPr>
        <p:spPr>
          <a:xfrm>
            <a:off x="1083733" y="2384213"/>
            <a:ext cx="8353778" cy="738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●</a:t>
            </a: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身近な有用植物を挙げてみよう２</a:t>
            </a:r>
          </a:p>
        </p:txBody>
      </p:sp>
      <p:sp>
        <p:nvSpPr>
          <p:cNvPr id="4" name="観葉植物">
            <a:extLst>
              <a:ext uri="{FF2B5EF4-FFF2-40B4-BE49-F238E27FC236}">
                <a16:creationId xmlns:a16="http://schemas.microsoft.com/office/drawing/2014/main" id="{8D7F45FE-9B7B-CD41-9F3C-6BB497BC0226}"/>
              </a:ext>
            </a:extLst>
          </p:cNvPr>
          <p:cNvSpPr txBox="1"/>
          <p:nvPr/>
        </p:nvSpPr>
        <p:spPr>
          <a:xfrm>
            <a:off x="2384213" y="5960533"/>
            <a:ext cx="199587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観葉植物</a:t>
            </a:r>
          </a:p>
        </p:txBody>
      </p:sp>
      <p:sp>
        <p:nvSpPr>
          <p:cNvPr id="5" name="工芸植物">
            <a:extLst>
              <a:ext uri="{FF2B5EF4-FFF2-40B4-BE49-F238E27FC236}">
                <a16:creationId xmlns:a16="http://schemas.microsoft.com/office/drawing/2014/main" id="{EA8B6BF6-73F9-FC49-BEF7-D8BE7F5B6CFD}"/>
              </a:ext>
            </a:extLst>
          </p:cNvPr>
          <p:cNvSpPr txBox="1"/>
          <p:nvPr/>
        </p:nvSpPr>
        <p:spPr>
          <a:xfrm>
            <a:off x="2384213" y="4009813"/>
            <a:ext cx="199587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工芸植物</a:t>
            </a:r>
          </a:p>
        </p:txBody>
      </p:sp>
      <p:sp>
        <p:nvSpPr>
          <p:cNvPr id="6" name="建築材料">
            <a:extLst>
              <a:ext uri="{FF2B5EF4-FFF2-40B4-BE49-F238E27FC236}">
                <a16:creationId xmlns:a16="http://schemas.microsoft.com/office/drawing/2014/main" id="{44966A72-72DC-6441-848B-2F6B3038E66C}"/>
              </a:ext>
            </a:extLst>
          </p:cNvPr>
          <p:cNvSpPr txBox="1"/>
          <p:nvPr/>
        </p:nvSpPr>
        <p:spPr>
          <a:xfrm>
            <a:off x="5418666" y="4009813"/>
            <a:ext cx="199587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建築材料</a:t>
            </a:r>
          </a:p>
        </p:txBody>
      </p:sp>
      <p:sp>
        <p:nvSpPr>
          <p:cNvPr id="7" name="器具材料">
            <a:extLst>
              <a:ext uri="{FF2B5EF4-FFF2-40B4-BE49-F238E27FC236}">
                <a16:creationId xmlns:a16="http://schemas.microsoft.com/office/drawing/2014/main" id="{C3E722C5-6270-8C46-AF18-45376FC50C40}"/>
              </a:ext>
            </a:extLst>
          </p:cNvPr>
          <p:cNvSpPr txBox="1"/>
          <p:nvPr/>
        </p:nvSpPr>
        <p:spPr>
          <a:xfrm>
            <a:off x="5418666" y="4660053"/>
            <a:ext cx="199587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器具材料</a:t>
            </a:r>
          </a:p>
        </p:txBody>
      </p:sp>
      <p:sp>
        <p:nvSpPr>
          <p:cNvPr id="8" name="ほとんどは原産種">
            <a:extLst>
              <a:ext uri="{FF2B5EF4-FFF2-40B4-BE49-F238E27FC236}">
                <a16:creationId xmlns:a16="http://schemas.microsoft.com/office/drawing/2014/main" id="{4BB1FBF0-CF84-5D4F-B318-8F858E25C54E}"/>
              </a:ext>
            </a:extLst>
          </p:cNvPr>
          <p:cNvSpPr txBox="1"/>
          <p:nvPr/>
        </p:nvSpPr>
        <p:spPr>
          <a:xfrm>
            <a:off x="7802880" y="4334933"/>
            <a:ext cx="372985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ほとんどは原産種</a:t>
            </a:r>
          </a:p>
        </p:txBody>
      </p:sp>
      <p:sp>
        <p:nvSpPr>
          <p:cNvPr id="9" name="原産種・外来種">
            <a:extLst>
              <a:ext uri="{FF2B5EF4-FFF2-40B4-BE49-F238E27FC236}">
                <a16:creationId xmlns:a16="http://schemas.microsoft.com/office/drawing/2014/main" id="{CE9FFA9E-6086-764C-8735-9CF9E462933F}"/>
              </a:ext>
            </a:extLst>
          </p:cNvPr>
          <p:cNvSpPr txBox="1"/>
          <p:nvPr/>
        </p:nvSpPr>
        <p:spPr>
          <a:xfrm>
            <a:off x="5310293" y="5960533"/>
            <a:ext cx="329635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原産種・外来種</a:t>
            </a:r>
          </a:p>
        </p:txBody>
      </p:sp>
      <p:sp>
        <p:nvSpPr>
          <p:cNvPr id="10" name="イロハモミジ Acer palmatum 分布：福島以南の太平洋側、朝鮮・中国">
            <a:extLst>
              <a:ext uri="{FF2B5EF4-FFF2-40B4-BE49-F238E27FC236}">
                <a16:creationId xmlns:a16="http://schemas.microsoft.com/office/drawing/2014/main" id="{8DDF5A24-910C-6045-B5B4-3E3DFCDC4E55}"/>
              </a:ext>
            </a:extLst>
          </p:cNvPr>
          <p:cNvSpPr txBox="1"/>
          <p:nvPr/>
        </p:nvSpPr>
        <p:spPr>
          <a:xfrm>
            <a:off x="615770" y="9155913"/>
            <a:ext cx="11773260" cy="535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chemeClr val="accent1">
                    <a:hueOff val="157134"/>
                    <a:satOff val="8811"/>
                    <a:lumOff val="-27670"/>
                  </a:schemeClr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イロハモミジ　</a:t>
            </a:r>
            <a:r>
              <a:rPr b="1" i="1">
                <a:solidFill>
                  <a:schemeClr val="accent1">
                    <a:hueOff val="157134"/>
                    <a:satOff val="8811"/>
                    <a:lumOff val="-27670"/>
                  </a:schemeClr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Acer palmatum</a:t>
            </a: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　分布：福島以南の太平洋側、朝鮮・中国</a:t>
            </a:r>
          </a:p>
        </p:txBody>
      </p:sp>
      <p:pic>
        <p:nvPicPr>
          <p:cNvPr id="11" name="kinkakuji3.jpg" descr="kinkakuji3.jpg">
            <a:extLst>
              <a:ext uri="{FF2B5EF4-FFF2-40B4-BE49-F238E27FC236}">
                <a16:creationId xmlns:a16="http://schemas.microsoft.com/office/drawing/2014/main" id="{6D59C9FB-E31D-3343-9857-154DC192E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604" y="920044"/>
            <a:ext cx="10839592" cy="81302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0512sinjyuku1111.jpg" descr="0512sinjyuku1111.jpg">
            <a:extLst>
              <a:ext uri="{FF2B5EF4-FFF2-40B4-BE49-F238E27FC236}">
                <a16:creationId xmlns:a16="http://schemas.microsoft.com/office/drawing/2014/main" id="{45C42F33-4F07-9F41-95C0-C041A8EEFC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546" y="880533"/>
            <a:ext cx="10945708" cy="820928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181606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4" grpId="0" animBg="1" advAuto="0"/>
      <p:bldP spid="5" grpId="0" animBg="1" advAuto="0"/>
      <p:bldP spid="6" grpId="0" animBg="1" advAuto="0"/>
      <p:bldP spid="7" grpId="0" animBg="1" advAuto="0"/>
      <p:bldP spid="8" grpId="0" animBg="1" advAuto="0"/>
      <p:bldP spid="9" grpId="0" animBg="1" advAuto="0"/>
      <p:bldP spid="10" grpId="0" animBg="1" advAuto="0"/>
      <p:bldP spid="11" grpId="0" animBg="1" advAuto="0"/>
      <p:bldP spid="12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植物と日本人：日本文化の再評価">
            <a:extLst>
              <a:ext uri="{FF2B5EF4-FFF2-40B4-BE49-F238E27FC236}">
                <a16:creationId xmlns:a16="http://schemas.microsoft.com/office/drawing/2014/main" id="{8D5E3BC8-665C-CB48-91CF-065C286900A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842346" y="975359"/>
            <a:ext cx="9103361" cy="866988"/>
          </a:xfrm>
          <a:prstGeom prst="rect">
            <a:avLst/>
          </a:prstGeom>
          <a:effectLst>
            <a:outerShdw blurRad="25400" dist="63500" rotWithShape="0">
              <a:srgbClr val="000000">
                <a:alpha val="50000"/>
              </a:srgbClr>
            </a:outerShdw>
          </a:effectLst>
        </p:spPr>
        <p:txBody>
          <a:bodyPr lIns="126435" tIns="72248" rIns="126435" bIns="72248" anchor="t"/>
          <a:lstStyle>
            <a:lvl1pPr marL="0" indent="0" algn="ctr" defTabSz="1300480">
              <a:spcBef>
                <a:spcPts val="700"/>
              </a:spcBef>
              <a:buSzTx/>
              <a:buNone/>
              <a:defRPr sz="455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植物と日本人：日本文化の再評価</a:t>
            </a:r>
          </a:p>
        </p:txBody>
      </p:sp>
      <p:sp>
        <p:nvSpPr>
          <p:cNvPr id="3" name="●身近な有用植物を挙げてみよう３">
            <a:extLst>
              <a:ext uri="{FF2B5EF4-FFF2-40B4-BE49-F238E27FC236}">
                <a16:creationId xmlns:a16="http://schemas.microsoft.com/office/drawing/2014/main" id="{CA3B5491-3F5B-CD4A-B045-2CBAB16051F7}"/>
              </a:ext>
            </a:extLst>
          </p:cNvPr>
          <p:cNvSpPr txBox="1"/>
          <p:nvPr/>
        </p:nvSpPr>
        <p:spPr>
          <a:xfrm>
            <a:off x="1083733" y="2384213"/>
            <a:ext cx="8353778" cy="738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●</a:t>
            </a: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身近な有用植物を挙げてみよう３</a:t>
            </a:r>
          </a:p>
        </p:txBody>
      </p:sp>
      <p:sp>
        <p:nvSpPr>
          <p:cNvPr id="4" name="薬用植物">
            <a:extLst>
              <a:ext uri="{FF2B5EF4-FFF2-40B4-BE49-F238E27FC236}">
                <a16:creationId xmlns:a16="http://schemas.microsoft.com/office/drawing/2014/main" id="{7121EEC4-A199-D54F-89A7-9550CE3E7CF9}"/>
              </a:ext>
            </a:extLst>
          </p:cNvPr>
          <p:cNvSpPr txBox="1"/>
          <p:nvPr/>
        </p:nvSpPr>
        <p:spPr>
          <a:xfrm>
            <a:off x="2492586" y="3901440"/>
            <a:ext cx="199587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薬用植物</a:t>
            </a:r>
          </a:p>
        </p:txBody>
      </p:sp>
      <p:sp>
        <p:nvSpPr>
          <p:cNvPr id="5" name="生薬原料">
            <a:extLst>
              <a:ext uri="{FF2B5EF4-FFF2-40B4-BE49-F238E27FC236}">
                <a16:creationId xmlns:a16="http://schemas.microsoft.com/office/drawing/2014/main" id="{CEDB111E-21F4-6C4D-A11F-70C7FD63D2DC}"/>
              </a:ext>
            </a:extLst>
          </p:cNvPr>
          <p:cNvSpPr txBox="1"/>
          <p:nvPr/>
        </p:nvSpPr>
        <p:spPr>
          <a:xfrm>
            <a:off x="5527040" y="3901440"/>
            <a:ext cx="199587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生薬原料</a:t>
            </a:r>
          </a:p>
        </p:txBody>
      </p:sp>
      <p:sp>
        <p:nvSpPr>
          <p:cNvPr id="6" name="製薬原料">
            <a:extLst>
              <a:ext uri="{FF2B5EF4-FFF2-40B4-BE49-F238E27FC236}">
                <a16:creationId xmlns:a16="http://schemas.microsoft.com/office/drawing/2014/main" id="{2A147180-257A-714B-B42C-CF0556333A74}"/>
              </a:ext>
            </a:extLst>
          </p:cNvPr>
          <p:cNvSpPr txBox="1"/>
          <p:nvPr/>
        </p:nvSpPr>
        <p:spPr>
          <a:xfrm>
            <a:off x="5527040" y="4551679"/>
            <a:ext cx="199587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製薬原料</a:t>
            </a:r>
          </a:p>
        </p:txBody>
      </p:sp>
      <p:sp>
        <p:nvSpPr>
          <p:cNvPr id="7" name="江戸時代享保年間における朝鮮人参の栽培化">
            <a:extLst>
              <a:ext uri="{FF2B5EF4-FFF2-40B4-BE49-F238E27FC236}">
                <a16:creationId xmlns:a16="http://schemas.microsoft.com/office/drawing/2014/main" id="{0A5819A3-5490-E34C-B5D0-3CFCED75DF1A}"/>
              </a:ext>
            </a:extLst>
          </p:cNvPr>
          <p:cNvSpPr txBox="1"/>
          <p:nvPr/>
        </p:nvSpPr>
        <p:spPr>
          <a:xfrm>
            <a:off x="1842346" y="6177279"/>
            <a:ext cx="939585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江戸時代享保年間における朝鮮人参の栽培化</a:t>
            </a:r>
          </a:p>
        </p:txBody>
      </p:sp>
      <p:sp>
        <p:nvSpPr>
          <p:cNvPr id="8" name="寛延元（一七四八）年刊行">
            <a:extLst>
              <a:ext uri="{FF2B5EF4-FFF2-40B4-BE49-F238E27FC236}">
                <a16:creationId xmlns:a16="http://schemas.microsoft.com/office/drawing/2014/main" id="{0E56E7BE-E366-6C46-80A3-6AD3EA09EA3D}"/>
              </a:ext>
            </a:extLst>
          </p:cNvPr>
          <p:cNvSpPr txBox="1"/>
          <p:nvPr/>
        </p:nvSpPr>
        <p:spPr>
          <a:xfrm>
            <a:off x="4443306" y="9189155"/>
            <a:ext cx="4600506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44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寛延元（一七四八）年刊行</a:t>
            </a:r>
          </a:p>
        </p:txBody>
      </p:sp>
      <p:pic>
        <p:nvPicPr>
          <p:cNvPr id="9" name="朝鮮人参耕作記.jpg" descr="朝鮮人参耕作記.jpg">
            <a:extLst>
              <a:ext uri="{FF2B5EF4-FFF2-40B4-BE49-F238E27FC236}">
                <a16:creationId xmlns:a16="http://schemas.microsoft.com/office/drawing/2014/main" id="{2D10F15E-F836-5E45-A2DF-17E9FF4A2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15" y="-91370"/>
            <a:ext cx="13058988" cy="93088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736463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4" grpId="0" animBg="1" advAuto="0"/>
      <p:bldP spid="5" grpId="0" animBg="1" advAuto="0"/>
      <p:bldP spid="6" grpId="0" animBg="1" advAuto="0"/>
      <p:bldP spid="7" grpId="0" animBg="1" advAuto="0"/>
      <p:bldP spid="8" grpId="0" animBg="1" advAuto="0"/>
      <p:bldP spid="9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オタネニンジン Panax ginseng">
            <a:extLst>
              <a:ext uri="{FF2B5EF4-FFF2-40B4-BE49-F238E27FC236}">
                <a16:creationId xmlns:a16="http://schemas.microsoft.com/office/drawing/2014/main" id="{537F7C3C-C84F-7A47-9DE4-9FC9F7D0C187}"/>
              </a:ext>
            </a:extLst>
          </p:cNvPr>
          <p:cNvSpPr txBox="1"/>
          <p:nvPr/>
        </p:nvSpPr>
        <p:spPr>
          <a:xfrm>
            <a:off x="5960533" y="2059093"/>
            <a:ext cx="5720735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オタネニンジン </a:t>
            </a:r>
            <a:r>
              <a:rPr b="1" i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Panax ginseng</a:t>
            </a:r>
          </a:p>
        </p:txBody>
      </p:sp>
      <p:sp>
        <p:nvSpPr>
          <p:cNvPr id="3" name="小柴胡湯 補中益気湯…">
            <a:extLst>
              <a:ext uri="{FF2B5EF4-FFF2-40B4-BE49-F238E27FC236}">
                <a16:creationId xmlns:a16="http://schemas.microsoft.com/office/drawing/2014/main" id="{F87D5CB9-E0B9-474A-A88E-300489653875}"/>
              </a:ext>
            </a:extLst>
          </p:cNvPr>
          <p:cNvSpPr txBox="1"/>
          <p:nvPr/>
        </p:nvSpPr>
        <p:spPr>
          <a:xfrm>
            <a:off x="6068906" y="2709333"/>
            <a:ext cx="4329572" cy="1160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小柴胡湯　補中益気湯</a:t>
            </a:r>
          </a:p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十全大補湯</a:t>
            </a:r>
          </a:p>
        </p:txBody>
      </p:sp>
      <p:sp>
        <p:nvSpPr>
          <p:cNvPr id="4" name="トチバニンジン Panax japonicus">
            <a:extLst>
              <a:ext uri="{FF2B5EF4-FFF2-40B4-BE49-F238E27FC236}">
                <a16:creationId xmlns:a16="http://schemas.microsoft.com/office/drawing/2014/main" id="{24D24C8C-1367-A846-92EE-B3D223ACCA5F}"/>
              </a:ext>
            </a:extLst>
          </p:cNvPr>
          <p:cNvSpPr txBox="1"/>
          <p:nvPr/>
        </p:nvSpPr>
        <p:spPr>
          <a:xfrm>
            <a:off x="2579387" y="7088173"/>
            <a:ext cx="6032781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トチバニンジン </a:t>
            </a:r>
            <a:r>
              <a:rPr b="1" i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Panax japonicus</a:t>
            </a:r>
          </a:p>
        </p:txBody>
      </p:sp>
      <p:sp>
        <p:nvSpPr>
          <p:cNvPr id="5" name="和人参：人参の代用">
            <a:extLst>
              <a:ext uri="{FF2B5EF4-FFF2-40B4-BE49-F238E27FC236}">
                <a16:creationId xmlns:a16="http://schemas.microsoft.com/office/drawing/2014/main" id="{A4EC9C77-F575-5B41-8AD5-F8E310E59DB6}"/>
              </a:ext>
            </a:extLst>
          </p:cNvPr>
          <p:cNvSpPr txBox="1"/>
          <p:nvPr/>
        </p:nvSpPr>
        <p:spPr>
          <a:xfrm>
            <a:off x="4443306" y="7911253"/>
            <a:ext cx="3923172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和人参：人参の代用</a:t>
            </a:r>
          </a:p>
        </p:txBody>
      </p:sp>
      <p:sp>
        <p:nvSpPr>
          <p:cNvPr id="6" name="中国東北部・朝鮮中北部原産">
            <a:extLst>
              <a:ext uri="{FF2B5EF4-FFF2-40B4-BE49-F238E27FC236}">
                <a16:creationId xmlns:a16="http://schemas.microsoft.com/office/drawing/2014/main" id="{2B5305B2-5233-A34E-8B89-B070E4F90B20}"/>
              </a:ext>
            </a:extLst>
          </p:cNvPr>
          <p:cNvSpPr txBox="1"/>
          <p:nvPr/>
        </p:nvSpPr>
        <p:spPr>
          <a:xfrm>
            <a:off x="360906" y="5930076"/>
            <a:ext cx="5801361" cy="550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650240">
              <a:spcBef>
                <a:spcPts val="1000"/>
              </a:spcBef>
              <a:defRPr sz="32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中国東北部・朝鮮中北部原産</a:t>
            </a:r>
          </a:p>
        </p:txBody>
      </p:sp>
      <p:sp>
        <p:nvSpPr>
          <p:cNvPr id="7" name="日本特産">
            <a:extLst>
              <a:ext uri="{FF2B5EF4-FFF2-40B4-BE49-F238E27FC236}">
                <a16:creationId xmlns:a16="http://schemas.microsoft.com/office/drawing/2014/main" id="{56210ADD-43FA-8D4B-9942-890D0A729450}"/>
              </a:ext>
            </a:extLst>
          </p:cNvPr>
          <p:cNvSpPr txBox="1"/>
          <p:nvPr/>
        </p:nvSpPr>
        <p:spPr>
          <a:xfrm>
            <a:off x="5310293" y="8778240"/>
            <a:ext cx="1891172" cy="550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日本特産</a:t>
            </a:r>
          </a:p>
        </p:txBody>
      </p:sp>
      <p:pic>
        <p:nvPicPr>
          <p:cNvPr id="8" name="otaneninjin.jpg" descr="otaneninjin.jpg">
            <a:extLst>
              <a:ext uri="{FF2B5EF4-FFF2-40B4-BE49-F238E27FC236}">
                <a16:creationId xmlns:a16="http://schemas.microsoft.com/office/drawing/2014/main" id="{6F84845C-0626-3245-9D65-2425F7641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93" y="1950719"/>
            <a:ext cx="5382543" cy="3583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tochibaninjin.jpg" descr="tochibaninjin.jpg">
            <a:extLst>
              <a:ext uri="{FF2B5EF4-FFF2-40B4-BE49-F238E27FC236}">
                <a16:creationId xmlns:a16="http://schemas.microsoft.com/office/drawing/2014/main" id="{BB749698-DDC1-4742-B825-30C0DA3F8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1733" y="4334933"/>
            <a:ext cx="3382152" cy="5093548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朝鮮人参の栽培に見る日本人の創意工夫">
            <a:extLst>
              <a:ext uri="{FF2B5EF4-FFF2-40B4-BE49-F238E27FC236}">
                <a16:creationId xmlns:a16="http://schemas.microsoft.com/office/drawing/2014/main" id="{B937B106-4E4A-3244-8D1D-4379581163D8}"/>
              </a:ext>
            </a:extLst>
          </p:cNvPr>
          <p:cNvSpPr txBox="1"/>
          <p:nvPr/>
        </p:nvSpPr>
        <p:spPr>
          <a:xfrm>
            <a:off x="1300479" y="975359"/>
            <a:ext cx="10728962" cy="866988"/>
          </a:xfrm>
          <a:prstGeom prst="rect">
            <a:avLst/>
          </a:prstGeom>
          <a:ln w="12700">
            <a:miter lim="400000"/>
          </a:ln>
          <a:effectLst>
            <a:outerShdw blurRad="25400" dist="635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normAutofit/>
          </a:bodyPr>
          <a:lstStyle>
            <a:lvl1pPr defTabSz="1300480">
              <a:spcBef>
                <a:spcPts val="700"/>
              </a:spcBef>
              <a:defRPr sz="455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朝鮮人参の栽培に見る日本人の創意工夫</a:t>
            </a:r>
          </a:p>
        </p:txBody>
      </p:sp>
    </p:spTree>
    <p:extLst>
      <p:ext uri="{BB962C8B-B14F-4D97-AF65-F5344CB8AC3E}">
        <p14:creationId xmlns:p14="http://schemas.microsoft.com/office/powerpoint/2010/main" val="17057226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4" grpId="0" animBg="1" advAuto="0"/>
      <p:bldP spid="5" grpId="0" animBg="1" advAuto="0"/>
      <p:bldP spid="6" grpId="0" animBg="1" advAuto="0"/>
      <p:bldP spid="7" grpId="0" animBg="1" advAuto="0"/>
      <p:bldP spid="9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植物と日本人：日本文化の再評価">
            <a:extLst>
              <a:ext uri="{FF2B5EF4-FFF2-40B4-BE49-F238E27FC236}">
                <a16:creationId xmlns:a16="http://schemas.microsoft.com/office/drawing/2014/main" id="{10B93554-1B63-7540-8411-4E84CFCE4C2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842346" y="975359"/>
            <a:ext cx="9103361" cy="866988"/>
          </a:xfrm>
          <a:prstGeom prst="rect">
            <a:avLst/>
          </a:prstGeom>
          <a:effectLst>
            <a:outerShdw blurRad="25400" dist="63500" rotWithShape="0">
              <a:srgbClr val="000000">
                <a:alpha val="50000"/>
              </a:srgbClr>
            </a:outerShdw>
          </a:effectLst>
        </p:spPr>
        <p:txBody>
          <a:bodyPr lIns="126435" tIns="72248" rIns="126435" bIns="72248" anchor="t"/>
          <a:lstStyle>
            <a:lvl1pPr marL="0" indent="0" algn="ctr" defTabSz="1300480">
              <a:spcBef>
                <a:spcPts val="700"/>
              </a:spcBef>
              <a:buSzTx/>
              <a:buNone/>
              <a:defRPr sz="455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植物と日本人：日本文化の再評価</a:t>
            </a:r>
          </a:p>
        </p:txBody>
      </p:sp>
      <p:sp>
        <p:nvSpPr>
          <p:cNvPr id="9" name="●身近な有用植物を挙げてみよう１">
            <a:extLst>
              <a:ext uri="{FF2B5EF4-FFF2-40B4-BE49-F238E27FC236}">
                <a16:creationId xmlns:a16="http://schemas.microsoft.com/office/drawing/2014/main" id="{18CA8954-C81F-BE4C-ACB1-EB0707738E3A}"/>
              </a:ext>
            </a:extLst>
          </p:cNvPr>
          <p:cNvSpPr txBox="1"/>
          <p:nvPr/>
        </p:nvSpPr>
        <p:spPr>
          <a:xfrm>
            <a:off x="1083733" y="2384213"/>
            <a:ext cx="8353778" cy="738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●</a:t>
            </a: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身近な有用植物を挙げてみよう１</a:t>
            </a:r>
          </a:p>
        </p:txBody>
      </p:sp>
      <p:sp>
        <p:nvSpPr>
          <p:cNvPr id="10" name="穀 類">
            <a:extLst>
              <a:ext uri="{FF2B5EF4-FFF2-40B4-BE49-F238E27FC236}">
                <a16:creationId xmlns:a16="http://schemas.microsoft.com/office/drawing/2014/main" id="{D3C794F7-F1CE-954A-A546-095C887CC2EE}"/>
              </a:ext>
            </a:extLst>
          </p:cNvPr>
          <p:cNvSpPr txBox="1"/>
          <p:nvPr/>
        </p:nvSpPr>
        <p:spPr>
          <a:xfrm>
            <a:off x="5310293" y="3576320"/>
            <a:ext cx="156238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穀　類</a:t>
            </a:r>
          </a:p>
        </p:txBody>
      </p:sp>
      <p:sp>
        <p:nvSpPr>
          <p:cNvPr id="11" name="食用植物">
            <a:extLst>
              <a:ext uri="{FF2B5EF4-FFF2-40B4-BE49-F238E27FC236}">
                <a16:creationId xmlns:a16="http://schemas.microsoft.com/office/drawing/2014/main" id="{C84554DE-612A-A949-A345-311535BB1721}"/>
              </a:ext>
            </a:extLst>
          </p:cNvPr>
          <p:cNvSpPr txBox="1"/>
          <p:nvPr/>
        </p:nvSpPr>
        <p:spPr>
          <a:xfrm>
            <a:off x="2384213" y="3576320"/>
            <a:ext cx="199587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食用植物</a:t>
            </a:r>
          </a:p>
        </p:txBody>
      </p:sp>
      <p:sp>
        <p:nvSpPr>
          <p:cNvPr id="12" name="蔬菜・根菜類">
            <a:extLst>
              <a:ext uri="{FF2B5EF4-FFF2-40B4-BE49-F238E27FC236}">
                <a16:creationId xmlns:a16="http://schemas.microsoft.com/office/drawing/2014/main" id="{BCD429E0-2493-CC4E-A463-A80C6542FB6B}"/>
              </a:ext>
            </a:extLst>
          </p:cNvPr>
          <p:cNvSpPr txBox="1"/>
          <p:nvPr/>
        </p:nvSpPr>
        <p:spPr>
          <a:xfrm>
            <a:off x="5310293" y="4226559"/>
            <a:ext cx="286286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蔬菜・根菜類</a:t>
            </a:r>
          </a:p>
        </p:txBody>
      </p:sp>
      <p:sp>
        <p:nvSpPr>
          <p:cNvPr id="13" name="果実・ナッツ類">
            <a:extLst>
              <a:ext uri="{FF2B5EF4-FFF2-40B4-BE49-F238E27FC236}">
                <a16:creationId xmlns:a16="http://schemas.microsoft.com/office/drawing/2014/main" id="{7C79B35D-39D5-7448-B83B-C4DD011BC536}"/>
              </a:ext>
            </a:extLst>
          </p:cNvPr>
          <p:cNvSpPr txBox="1"/>
          <p:nvPr/>
        </p:nvSpPr>
        <p:spPr>
          <a:xfrm>
            <a:off x="5310293" y="4876800"/>
            <a:ext cx="329635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果実・ナッツ類</a:t>
            </a:r>
          </a:p>
        </p:txBody>
      </p:sp>
      <p:pic>
        <p:nvPicPr>
          <p:cNvPr id="14" name="新栽培植物の起源.png" descr="新栽培植物の起源.png">
            <a:extLst>
              <a:ext uri="{FF2B5EF4-FFF2-40B4-BE49-F238E27FC236}">
                <a16:creationId xmlns:a16="http://schemas.microsoft.com/office/drawing/2014/main" id="{DA17E81B-FD00-004A-8534-B913744E3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453" y="-262432"/>
            <a:ext cx="7443894" cy="10521246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食用植物の大半は外来植物である">
            <a:extLst>
              <a:ext uri="{FF2B5EF4-FFF2-40B4-BE49-F238E27FC236}">
                <a16:creationId xmlns:a16="http://schemas.microsoft.com/office/drawing/2014/main" id="{7E2E5B7E-F5C9-3A44-98F7-9CA414411C98}"/>
              </a:ext>
            </a:extLst>
          </p:cNvPr>
          <p:cNvSpPr/>
          <p:nvPr/>
        </p:nvSpPr>
        <p:spPr>
          <a:xfrm>
            <a:off x="2059093" y="6394026"/>
            <a:ext cx="9025750" cy="915812"/>
          </a:xfrm>
          <a:prstGeom prst="rect">
            <a:avLst/>
          </a:prstGeom>
          <a:solidFill>
            <a:srgbClr val="003300"/>
          </a:solidFill>
          <a:ln w="90311">
            <a:solidFill>
              <a:srgbClr val="339966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455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/>
            </a:pPr>
            <a:r>
              <a:rPr sz="4551"/>
              <a:t>食用植物の大半は外来植物である</a:t>
            </a:r>
          </a:p>
        </p:txBody>
      </p:sp>
    </p:spTree>
    <p:extLst>
      <p:ext uri="{BB962C8B-B14F-4D97-AF65-F5344CB8AC3E}">
        <p14:creationId xmlns:p14="http://schemas.microsoft.com/office/powerpoint/2010/main" val="29968228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1" grpId="0" animBg="1" advAuto="0"/>
      <p:bldP spid="12" grpId="0" animBg="1" advAuto="0"/>
      <p:bldP spid="13" grpId="0" animBg="1" advAuto="0"/>
      <p:bldP spid="14" grpId="0" animBg="1" advAuto="0"/>
      <p:bldP spid="15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.png" descr="image.png">
            <a:extLst>
              <a:ext uri="{FF2B5EF4-FFF2-40B4-BE49-F238E27FC236}">
                <a16:creationId xmlns:a16="http://schemas.microsoft.com/office/drawing/2014/main" id="{730EC73F-7689-6F42-AF0B-1E11F5EFD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279" y="2600960"/>
            <a:ext cx="5635415" cy="5481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.png" descr="image.png">
            <a:extLst>
              <a:ext uri="{FF2B5EF4-FFF2-40B4-BE49-F238E27FC236}">
                <a16:creationId xmlns:a16="http://schemas.microsoft.com/office/drawing/2014/main" id="{C82588B1-4608-064B-A48B-458A63146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106" y="2600959"/>
            <a:ext cx="4443308" cy="552704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朝鮮人参の栽培に見る日本人の創意工夫">
            <a:extLst>
              <a:ext uri="{FF2B5EF4-FFF2-40B4-BE49-F238E27FC236}">
                <a16:creationId xmlns:a16="http://schemas.microsoft.com/office/drawing/2014/main" id="{831ABC0F-8531-4945-85D0-9AC7D8BFABDB}"/>
              </a:ext>
            </a:extLst>
          </p:cNvPr>
          <p:cNvSpPr txBox="1"/>
          <p:nvPr/>
        </p:nvSpPr>
        <p:spPr>
          <a:xfrm>
            <a:off x="1300479" y="975359"/>
            <a:ext cx="10728962" cy="866988"/>
          </a:xfrm>
          <a:prstGeom prst="rect">
            <a:avLst/>
          </a:prstGeom>
          <a:ln w="12700">
            <a:miter lim="400000"/>
          </a:ln>
          <a:effectLst>
            <a:outerShdw blurRad="25400" dist="635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normAutofit/>
          </a:bodyPr>
          <a:lstStyle>
            <a:lvl1pPr defTabSz="1300480">
              <a:spcBef>
                <a:spcPts val="700"/>
              </a:spcBef>
              <a:defRPr sz="455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朝鮮人参の栽培に見る日本人の創意工夫</a:t>
            </a:r>
          </a:p>
        </p:txBody>
      </p:sp>
      <p:sp>
        <p:nvSpPr>
          <p:cNvPr id="5" name="田村藍水『朝鮮人参耕作記』">
            <a:extLst>
              <a:ext uri="{FF2B5EF4-FFF2-40B4-BE49-F238E27FC236}">
                <a16:creationId xmlns:a16="http://schemas.microsoft.com/office/drawing/2014/main" id="{A1ABAA97-3A20-6F48-807F-2F2F9BAF1558}"/>
              </a:ext>
            </a:extLst>
          </p:cNvPr>
          <p:cNvSpPr/>
          <p:nvPr/>
        </p:nvSpPr>
        <p:spPr>
          <a:xfrm>
            <a:off x="3734920" y="8582052"/>
            <a:ext cx="6394861" cy="601698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650240">
              <a:defRPr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uFill>
                  <a:solidFill>
                    <a:srgbClr val="FFFFFF"/>
                  </a:solidFill>
                </a:uFill>
              </a:defRPr>
            </a:pPr>
            <a:r>
              <a:rPr>
                <a:uFill>
                  <a:solidFill>
                    <a:srgbClr val="FFFF00"/>
                  </a:solidFill>
                </a:uFill>
              </a:rPr>
              <a:t>田村藍水『朝鮮人参耕作記』</a:t>
            </a:r>
          </a:p>
        </p:txBody>
      </p:sp>
    </p:spTree>
    <p:extLst>
      <p:ext uri="{BB962C8B-B14F-4D97-AF65-F5344CB8AC3E}">
        <p14:creationId xmlns:p14="http://schemas.microsoft.com/office/powerpoint/2010/main" val="134620458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.png" descr="image.png">
            <a:extLst>
              <a:ext uri="{FF2B5EF4-FFF2-40B4-BE49-F238E27FC236}">
                <a16:creationId xmlns:a16="http://schemas.microsoft.com/office/drawing/2014/main" id="{3926EB50-96AB-2A49-A822-9D118338F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1012" y="2167466"/>
            <a:ext cx="5179343" cy="7152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.png" descr="image.png">
            <a:extLst>
              <a:ext uri="{FF2B5EF4-FFF2-40B4-BE49-F238E27FC236}">
                <a16:creationId xmlns:a16="http://schemas.microsoft.com/office/drawing/2014/main" id="{4F3154E8-8191-B84B-A46E-8D8602063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346" y="2167466"/>
            <a:ext cx="3531165" cy="715264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散形花序">
            <a:extLst>
              <a:ext uri="{FF2B5EF4-FFF2-40B4-BE49-F238E27FC236}">
                <a16:creationId xmlns:a16="http://schemas.microsoft.com/office/drawing/2014/main" id="{D5D2E1F6-B24B-384C-8ABA-4F6A04C0172A}"/>
              </a:ext>
            </a:extLst>
          </p:cNvPr>
          <p:cNvSpPr/>
          <p:nvPr/>
        </p:nvSpPr>
        <p:spPr>
          <a:xfrm>
            <a:off x="5635413" y="8886613"/>
            <a:ext cx="1710550" cy="564445"/>
          </a:xfrm>
          <a:prstGeom prst="rect">
            <a:avLst/>
          </a:prstGeom>
          <a:solidFill>
            <a:srgbClr val="000000"/>
          </a:solidFill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44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sz="2844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</a:rPr>
              <a:t>散形花序</a:t>
            </a:r>
          </a:p>
        </p:txBody>
      </p:sp>
      <p:pic>
        <p:nvPicPr>
          <p:cNvPr id="5" name="散形花序.jpg" descr="散形花序.jpg">
            <a:extLst>
              <a:ext uri="{FF2B5EF4-FFF2-40B4-BE49-F238E27FC236}">
                <a16:creationId xmlns:a16="http://schemas.microsoft.com/office/drawing/2014/main" id="{10A7BE47-F5FC-CA4E-B5CB-D5EFD198E1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6559" y="5960533"/>
            <a:ext cx="4226562" cy="293737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朝鮮人参の栽培に見る日本人の創意工夫">
            <a:extLst>
              <a:ext uri="{FF2B5EF4-FFF2-40B4-BE49-F238E27FC236}">
                <a16:creationId xmlns:a16="http://schemas.microsoft.com/office/drawing/2014/main" id="{DB48859F-05DB-BC4F-BD3A-E11E42713A18}"/>
              </a:ext>
            </a:extLst>
          </p:cNvPr>
          <p:cNvSpPr txBox="1"/>
          <p:nvPr/>
        </p:nvSpPr>
        <p:spPr>
          <a:xfrm>
            <a:off x="1300479" y="975359"/>
            <a:ext cx="10728962" cy="866988"/>
          </a:xfrm>
          <a:prstGeom prst="rect">
            <a:avLst/>
          </a:prstGeom>
          <a:ln w="12700">
            <a:miter lim="400000"/>
          </a:ln>
          <a:effectLst>
            <a:outerShdw blurRad="25400" dist="635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normAutofit/>
          </a:bodyPr>
          <a:lstStyle>
            <a:lvl1pPr defTabSz="1300480">
              <a:spcBef>
                <a:spcPts val="700"/>
              </a:spcBef>
              <a:defRPr sz="455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朝鮮人参の栽培に見る日本人の創意工夫</a:t>
            </a:r>
          </a:p>
        </p:txBody>
      </p:sp>
    </p:spTree>
    <p:extLst>
      <p:ext uri="{BB962C8B-B14F-4D97-AF65-F5344CB8AC3E}">
        <p14:creationId xmlns:p14="http://schemas.microsoft.com/office/powerpoint/2010/main" val="23564070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  <p:bldP spid="3" grpId="0" animBg="1" advAuto="0"/>
      <p:bldP spid="4" grpId="0" animBg="1" advAuto="0"/>
      <p:bldP spid="5" grpId="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.png" descr="image.png">
            <a:extLst>
              <a:ext uri="{FF2B5EF4-FFF2-40B4-BE49-F238E27FC236}">
                <a16:creationId xmlns:a16="http://schemas.microsoft.com/office/drawing/2014/main" id="{AE5EFEEF-87B7-0443-B6E6-AC540AC07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252" y="2059093"/>
            <a:ext cx="4691664" cy="7369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.png" descr="image.png">
            <a:extLst>
              <a:ext uri="{FF2B5EF4-FFF2-40B4-BE49-F238E27FC236}">
                <a16:creationId xmlns:a16="http://schemas.microsoft.com/office/drawing/2014/main" id="{539AC966-9377-3F4A-A9AC-FF582F2193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7226" y="2059093"/>
            <a:ext cx="4380090" cy="736938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朝鮮人参の栽培に見る日本人の創意工夫">
            <a:extLst>
              <a:ext uri="{FF2B5EF4-FFF2-40B4-BE49-F238E27FC236}">
                <a16:creationId xmlns:a16="http://schemas.microsoft.com/office/drawing/2014/main" id="{EE0A866B-71A9-C34F-9346-079F0C0F9657}"/>
              </a:ext>
            </a:extLst>
          </p:cNvPr>
          <p:cNvSpPr txBox="1"/>
          <p:nvPr/>
        </p:nvSpPr>
        <p:spPr>
          <a:xfrm>
            <a:off x="1300479" y="975359"/>
            <a:ext cx="10728962" cy="866988"/>
          </a:xfrm>
          <a:prstGeom prst="rect">
            <a:avLst/>
          </a:prstGeom>
          <a:ln w="12700">
            <a:miter lim="400000"/>
          </a:ln>
          <a:effectLst>
            <a:outerShdw blurRad="25400" dist="635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normAutofit/>
          </a:bodyPr>
          <a:lstStyle>
            <a:lvl1pPr defTabSz="1300480">
              <a:spcBef>
                <a:spcPts val="700"/>
              </a:spcBef>
              <a:defRPr sz="455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朝鮮人参の栽培に見る日本人の創意工夫</a:t>
            </a:r>
          </a:p>
        </p:txBody>
      </p:sp>
    </p:spTree>
    <p:extLst>
      <p:ext uri="{BB962C8B-B14F-4D97-AF65-F5344CB8AC3E}">
        <p14:creationId xmlns:p14="http://schemas.microsoft.com/office/powerpoint/2010/main" val="429450083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.png" descr="image.png">
            <a:extLst>
              <a:ext uri="{FF2B5EF4-FFF2-40B4-BE49-F238E27FC236}">
                <a16:creationId xmlns:a16="http://schemas.microsoft.com/office/drawing/2014/main" id="{1B82850F-C4B1-0449-982A-D64872F1B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266" y="1950720"/>
            <a:ext cx="5405122" cy="7477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age.png" descr="image.png">
            <a:extLst>
              <a:ext uri="{FF2B5EF4-FFF2-40B4-BE49-F238E27FC236}">
                <a16:creationId xmlns:a16="http://schemas.microsoft.com/office/drawing/2014/main" id="{024D3847-7EC3-6149-BD31-D76C6A8932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733" y="1950720"/>
            <a:ext cx="5375770" cy="74777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朝鮮人参の栽培に見る日本人の創意工夫">
            <a:extLst>
              <a:ext uri="{FF2B5EF4-FFF2-40B4-BE49-F238E27FC236}">
                <a16:creationId xmlns:a16="http://schemas.microsoft.com/office/drawing/2014/main" id="{43D78505-2088-D54C-8EFE-930EEFAA6B46}"/>
              </a:ext>
            </a:extLst>
          </p:cNvPr>
          <p:cNvSpPr txBox="1"/>
          <p:nvPr/>
        </p:nvSpPr>
        <p:spPr>
          <a:xfrm>
            <a:off x="1300479" y="975359"/>
            <a:ext cx="10728962" cy="866988"/>
          </a:xfrm>
          <a:prstGeom prst="rect">
            <a:avLst/>
          </a:prstGeom>
          <a:ln w="12700">
            <a:miter lim="400000"/>
          </a:ln>
          <a:effectLst>
            <a:outerShdw blurRad="25400" dist="635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normAutofit/>
          </a:bodyPr>
          <a:lstStyle>
            <a:lvl1pPr defTabSz="1300480">
              <a:spcBef>
                <a:spcPts val="700"/>
              </a:spcBef>
              <a:defRPr sz="455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朝鮮人参の栽培に見る日本人の創意工夫</a:t>
            </a:r>
          </a:p>
        </p:txBody>
      </p:sp>
    </p:spTree>
    <p:extLst>
      <p:ext uri="{BB962C8B-B14F-4D97-AF65-F5344CB8AC3E}">
        <p14:creationId xmlns:p14="http://schemas.microsoft.com/office/powerpoint/2010/main" val="150655397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朝鮮人参の栽培に見る日本人の創意工夫">
            <a:extLst>
              <a:ext uri="{FF2B5EF4-FFF2-40B4-BE49-F238E27FC236}">
                <a16:creationId xmlns:a16="http://schemas.microsoft.com/office/drawing/2014/main" id="{2E1D22B4-7F86-AE44-864A-BB379290A38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300479" y="975359"/>
            <a:ext cx="10728962" cy="866988"/>
          </a:xfrm>
          <a:prstGeom prst="rect">
            <a:avLst/>
          </a:prstGeom>
          <a:effectLst>
            <a:outerShdw blurRad="25400" dist="63500" rotWithShape="0">
              <a:srgbClr val="000000">
                <a:alpha val="50000"/>
              </a:srgbClr>
            </a:outerShdw>
          </a:effectLst>
        </p:spPr>
        <p:txBody>
          <a:bodyPr lIns="126435" tIns="72248" rIns="126435" bIns="72248" anchor="t"/>
          <a:lstStyle>
            <a:lvl1pPr marL="0" indent="0" algn="ctr" defTabSz="1300480">
              <a:spcBef>
                <a:spcPts val="700"/>
              </a:spcBef>
              <a:buSzTx/>
              <a:buNone/>
              <a:defRPr sz="455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朝鮮人参の栽培に見る日本人の創意工夫</a:t>
            </a:r>
          </a:p>
        </p:txBody>
      </p:sp>
      <p:sp>
        <p:nvSpPr>
          <p:cNvPr id="3" name="外国文献の詳細な検討">
            <a:extLst>
              <a:ext uri="{FF2B5EF4-FFF2-40B4-BE49-F238E27FC236}">
                <a16:creationId xmlns:a16="http://schemas.microsoft.com/office/drawing/2014/main" id="{9DFD20E1-6806-B34B-9795-958752C4E6D4}"/>
              </a:ext>
            </a:extLst>
          </p:cNvPr>
          <p:cNvSpPr txBox="1"/>
          <p:nvPr/>
        </p:nvSpPr>
        <p:spPr>
          <a:xfrm>
            <a:off x="433493" y="2381955"/>
            <a:ext cx="459683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外国文献の詳細な検討</a:t>
            </a:r>
          </a:p>
        </p:txBody>
      </p:sp>
      <p:sp>
        <p:nvSpPr>
          <p:cNvPr id="4" name="「本草綱目」">
            <a:extLst>
              <a:ext uri="{FF2B5EF4-FFF2-40B4-BE49-F238E27FC236}">
                <a16:creationId xmlns:a16="http://schemas.microsoft.com/office/drawing/2014/main" id="{A27925C7-9B88-F047-9D56-6D9D86C8CD58}"/>
              </a:ext>
            </a:extLst>
          </p:cNvPr>
          <p:cNvSpPr txBox="1"/>
          <p:nvPr/>
        </p:nvSpPr>
        <p:spPr>
          <a:xfrm>
            <a:off x="1625600" y="3251200"/>
            <a:ext cx="314282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650240">
              <a:spcBef>
                <a:spcPts val="1000"/>
              </a:spcBef>
              <a:defRPr sz="32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「本草綱目」</a:t>
            </a:r>
          </a:p>
        </p:txBody>
      </p:sp>
      <p:sp>
        <p:nvSpPr>
          <p:cNvPr id="5" name="人参の生態に関する記載あり">
            <a:extLst>
              <a:ext uri="{FF2B5EF4-FFF2-40B4-BE49-F238E27FC236}">
                <a16:creationId xmlns:a16="http://schemas.microsoft.com/office/drawing/2014/main" id="{7A265F21-6625-5A44-A5B8-6C1660A118AE}"/>
              </a:ext>
            </a:extLst>
          </p:cNvPr>
          <p:cNvSpPr txBox="1"/>
          <p:nvPr/>
        </p:nvSpPr>
        <p:spPr>
          <a:xfrm>
            <a:off x="433493" y="4082062"/>
            <a:ext cx="5548772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人参の生態に関する記載あり</a:t>
            </a:r>
          </a:p>
        </p:txBody>
      </p:sp>
      <p:pic>
        <p:nvPicPr>
          <p:cNvPr id="6" name="李時珍.jpg" descr="李時珍.jpg">
            <a:extLst>
              <a:ext uri="{FF2B5EF4-FFF2-40B4-BE49-F238E27FC236}">
                <a16:creationId xmlns:a16="http://schemas.microsoft.com/office/drawing/2014/main" id="{F56B292F-6C9E-0047-95FA-5140F5B38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653" y="1842346"/>
            <a:ext cx="5380285" cy="76516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109963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4" grpId="0" animBg="1" advAuto="0"/>
      <p:bldP spid="5" grpId="0" animBg="1" advAuto="0"/>
      <p:bldP spid="6" grpId="0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本草綱目２.jpg" descr="本草綱目２.jpg">
            <a:extLst>
              <a:ext uri="{FF2B5EF4-FFF2-40B4-BE49-F238E27FC236}">
                <a16:creationId xmlns:a16="http://schemas.microsoft.com/office/drawing/2014/main" id="{30A97203-863D-EB44-933E-A76A7D5BC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826" y="1822026"/>
            <a:ext cx="9861974" cy="793157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朝鮮人参の栽培に見る日本人の創意工夫">
            <a:extLst>
              <a:ext uri="{FF2B5EF4-FFF2-40B4-BE49-F238E27FC236}">
                <a16:creationId xmlns:a16="http://schemas.microsoft.com/office/drawing/2014/main" id="{76652F06-3F9C-714B-9E05-54E8CF54814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300479" y="975359"/>
            <a:ext cx="10728962" cy="866988"/>
          </a:xfrm>
          <a:prstGeom prst="rect">
            <a:avLst/>
          </a:prstGeom>
          <a:effectLst>
            <a:outerShdw blurRad="25400" dist="63500" rotWithShape="0">
              <a:srgbClr val="000000">
                <a:alpha val="50000"/>
              </a:srgbClr>
            </a:outerShdw>
          </a:effectLst>
        </p:spPr>
        <p:txBody>
          <a:bodyPr lIns="126435" tIns="72248" rIns="126435" bIns="72248" anchor="t"/>
          <a:lstStyle>
            <a:lvl1pPr marL="0" indent="0" algn="ctr" defTabSz="1300480">
              <a:spcBef>
                <a:spcPts val="700"/>
              </a:spcBef>
              <a:buSzTx/>
              <a:buNone/>
              <a:defRPr sz="455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朝鮮人参の栽培に見る日本人の創意工夫</a:t>
            </a:r>
          </a:p>
        </p:txBody>
      </p:sp>
      <p:pic>
        <p:nvPicPr>
          <p:cNvPr id="4" name="矢印.png" descr="矢印.png">
            <a:extLst>
              <a:ext uri="{FF2B5EF4-FFF2-40B4-BE49-F238E27FC236}">
                <a16:creationId xmlns:a16="http://schemas.microsoft.com/office/drawing/2014/main" id="{556CA022-2ACA-5D44-8206-095C1EF2E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6613" y="4443306"/>
            <a:ext cx="1192108" cy="1192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本草綱目３.jpg" descr="本草綱目３.jpg">
            <a:extLst>
              <a:ext uri="{FF2B5EF4-FFF2-40B4-BE49-F238E27FC236}">
                <a16:creationId xmlns:a16="http://schemas.microsoft.com/office/drawing/2014/main" id="{E0352F04-4634-8648-AADF-F06F481EB8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-51930"/>
            <a:ext cx="1108570" cy="9805531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EB11F0B-10CA-154E-90E0-D1F194AA6A3C}"/>
              </a:ext>
            </a:extLst>
          </p:cNvPr>
          <p:cNvSpPr txBox="1"/>
          <p:nvPr/>
        </p:nvSpPr>
        <p:spPr>
          <a:xfrm>
            <a:off x="1108569" y="-25966"/>
            <a:ext cx="2072362" cy="9805531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eaVert" wrap="square" lIns="50800" tIns="50800" rIns="50800" bIns="50800" numCol="1" spcCol="38100" rtlCol="0" anchor="ctr">
            <a:spAutoFit/>
          </a:bodyPr>
          <a:lstStyle/>
          <a:p>
            <a:pPr algn="l"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lang="ja-JP" altLang="en-US" sz="3200">
                <a:solidFill>
                  <a:schemeClr val="tx1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高麗人、人参讚を作りて云ふ、「三椏五葉、陽に背き隂に向かふ。來たりて我を求めんと欲せば、椵樹を相尋ねるべし」と。椵は音賈なり、桐に似て甚だ大にして、蔭廣ければ則ち多生す。</a:t>
            </a:r>
            <a:endParaRPr lang="ja-JP" altLang="en-US" sz="3200" dirty="0">
              <a:solidFill>
                <a:schemeClr val="tx1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Hiragino Mincho ProN W3" panose="02020300000000000000" pitchFamily="18" charset="-128"/>
              <a:ea typeface="Hiragino Mincho ProN W3" panose="020203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68701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李時珍曰１.jpg" descr="李時珍曰１.jpg">
            <a:extLst>
              <a:ext uri="{FF2B5EF4-FFF2-40B4-BE49-F238E27FC236}">
                <a16:creationId xmlns:a16="http://schemas.microsoft.com/office/drawing/2014/main" id="{B7924830-C6D1-9940-9BC2-BEA98E875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946" y="1919110"/>
            <a:ext cx="9536854" cy="783449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朝鮮人参の栽培に見る日本人の創意工夫">
            <a:extLst>
              <a:ext uri="{FF2B5EF4-FFF2-40B4-BE49-F238E27FC236}">
                <a16:creationId xmlns:a16="http://schemas.microsoft.com/office/drawing/2014/main" id="{73AC5C67-D42C-1444-BB1E-6C2B515AFA2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300479" y="975359"/>
            <a:ext cx="10728962" cy="866988"/>
          </a:xfrm>
          <a:prstGeom prst="rect">
            <a:avLst/>
          </a:prstGeom>
          <a:effectLst>
            <a:outerShdw blurRad="25400" dist="63500" rotWithShape="0">
              <a:srgbClr val="000000">
                <a:alpha val="50000"/>
              </a:srgbClr>
            </a:outerShdw>
          </a:effectLst>
        </p:spPr>
        <p:txBody>
          <a:bodyPr lIns="126435" tIns="72248" rIns="126435" bIns="72248" anchor="t"/>
          <a:lstStyle>
            <a:lvl1pPr marL="0" indent="0" algn="ctr" defTabSz="1300480">
              <a:spcBef>
                <a:spcPts val="700"/>
              </a:spcBef>
              <a:buSzTx/>
              <a:buNone/>
              <a:defRPr sz="455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朝鮮人参の栽培に見る日本人の創意工夫</a:t>
            </a:r>
          </a:p>
        </p:txBody>
      </p:sp>
      <p:pic>
        <p:nvPicPr>
          <p:cNvPr id="12" name="矢印.png" descr="矢印.png">
            <a:extLst>
              <a:ext uri="{FF2B5EF4-FFF2-40B4-BE49-F238E27FC236}">
                <a16:creationId xmlns:a16="http://schemas.microsoft.com/office/drawing/2014/main" id="{0BD1E34D-8CBA-914A-B43E-D345614DE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5466" y="2817706"/>
            <a:ext cx="1192107" cy="11921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李時珍曰２.jpg" descr="李時珍曰２.jpg">
            <a:extLst>
              <a:ext uri="{FF2B5EF4-FFF2-40B4-BE49-F238E27FC236}">
                <a16:creationId xmlns:a16="http://schemas.microsoft.com/office/drawing/2014/main" id="{2C91D03E-2768-314E-B15B-11A41830D8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661530" cy="979424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E354E83-E1EB-D848-A85B-737346C9A760}"/>
              </a:ext>
            </a:extLst>
          </p:cNvPr>
          <p:cNvSpPr txBox="1"/>
          <p:nvPr/>
        </p:nvSpPr>
        <p:spPr>
          <a:xfrm>
            <a:off x="651551" y="0"/>
            <a:ext cx="2872581" cy="9753600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eaVert" wrap="square" lIns="50800" tIns="50800" rIns="50800" bIns="50800" numCol="1" spcCol="38100" rtlCol="0" anchor="ctr">
            <a:spAutoFit/>
          </a:bodyPr>
          <a:lstStyle/>
          <a:p>
            <a:pPr algn="l"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lang="ja-JP" altLang="en-US" sz="6000" b="1">
                <a:solidFill>
                  <a:schemeClr val="tx1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Hiragino Mincho ProN W3" panose="02020300000000000000" pitchFamily="18" charset="-128"/>
                <a:ea typeface="Hiragino Mincho ProN W3" panose="02020300000000000000" pitchFamily="18" charset="-128"/>
              </a:rPr>
              <a:t>亦た、子を収る可し。十月に於いて種を下す。菜を種ゑる法の如し。</a:t>
            </a:r>
            <a:endParaRPr lang="ja-JP" altLang="en-US" sz="6000" b="1" dirty="0">
              <a:solidFill>
                <a:schemeClr val="tx1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  <a:latin typeface="Hiragino Mincho ProN W3" panose="02020300000000000000" pitchFamily="18" charset="-128"/>
              <a:ea typeface="Hiragino Mincho ProN W3" panose="020203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20544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dvAuto="0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朝鮮人参の栽培に見る日本人の創意工夫">
            <a:extLst>
              <a:ext uri="{FF2B5EF4-FFF2-40B4-BE49-F238E27FC236}">
                <a16:creationId xmlns:a16="http://schemas.microsoft.com/office/drawing/2014/main" id="{0693AD58-B2D8-1D46-BC50-4C7929B749C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300479" y="975359"/>
            <a:ext cx="10728962" cy="866988"/>
          </a:xfrm>
          <a:prstGeom prst="rect">
            <a:avLst/>
          </a:prstGeom>
          <a:effectLst>
            <a:outerShdw blurRad="25400" dist="76200" rotWithShape="0">
              <a:srgbClr val="000000">
                <a:alpha val="50000"/>
              </a:srgbClr>
            </a:outerShdw>
          </a:effectLst>
        </p:spPr>
        <p:txBody>
          <a:bodyPr lIns="126435" tIns="72248" rIns="126435" bIns="72248" anchor="t"/>
          <a:lstStyle>
            <a:lvl1pPr marL="0" indent="0" algn="ctr" defTabSz="1300480">
              <a:spcBef>
                <a:spcPts val="700"/>
              </a:spcBef>
              <a:buSzTx/>
              <a:buNone/>
              <a:defRPr sz="455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朝鮮人参の栽培に見る日本人の創意工夫</a:t>
            </a:r>
          </a:p>
        </p:txBody>
      </p:sp>
      <p:sp>
        <p:nvSpPr>
          <p:cNvPr id="3" name="●朝鮮人参の人工栽培は日本で始まった">
            <a:extLst>
              <a:ext uri="{FF2B5EF4-FFF2-40B4-BE49-F238E27FC236}">
                <a16:creationId xmlns:a16="http://schemas.microsoft.com/office/drawing/2014/main" id="{138B45D5-4EB8-FE45-8B4E-CAEDEF266F84}"/>
              </a:ext>
            </a:extLst>
          </p:cNvPr>
          <p:cNvSpPr txBox="1"/>
          <p:nvPr/>
        </p:nvSpPr>
        <p:spPr>
          <a:xfrm>
            <a:off x="1842346" y="6610773"/>
            <a:ext cx="806478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●朝鮮人参の人工栽培は日本で始まった</a:t>
            </a:r>
          </a:p>
        </p:txBody>
      </p:sp>
      <p:sp>
        <p:nvSpPr>
          <p:cNvPr id="4" name="●長野県・福島県・島根県で商業生産されている">
            <a:extLst>
              <a:ext uri="{FF2B5EF4-FFF2-40B4-BE49-F238E27FC236}">
                <a16:creationId xmlns:a16="http://schemas.microsoft.com/office/drawing/2014/main" id="{10AC1458-8361-5347-B783-F7006CB015CE}"/>
              </a:ext>
            </a:extLst>
          </p:cNvPr>
          <p:cNvSpPr txBox="1"/>
          <p:nvPr/>
        </p:nvSpPr>
        <p:spPr>
          <a:xfrm>
            <a:off x="1842346" y="7369386"/>
            <a:ext cx="979875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●長野県・福島県・島根県で商業生産されている</a:t>
            </a:r>
          </a:p>
        </p:txBody>
      </p:sp>
      <p:sp>
        <p:nvSpPr>
          <p:cNvPr id="5" name="●中国・韓国でも日本方式を導入して栽培する">
            <a:extLst>
              <a:ext uri="{FF2B5EF4-FFF2-40B4-BE49-F238E27FC236}">
                <a16:creationId xmlns:a16="http://schemas.microsoft.com/office/drawing/2014/main" id="{F12FE6FD-F3C3-ED41-B1B1-49064652000C}"/>
              </a:ext>
            </a:extLst>
          </p:cNvPr>
          <p:cNvSpPr txBox="1"/>
          <p:nvPr/>
        </p:nvSpPr>
        <p:spPr>
          <a:xfrm>
            <a:off x="1842346" y="8236373"/>
            <a:ext cx="936526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●中国・韓国でも日本方式を導入して栽培する</a:t>
            </a:r>
          </a:p>
        </p:txBody>
      </p:sp>
      <p:pic>
        <p:nvPicPr>
          <p:cNvPr id="6" name="人参圃場.jpg" descr="人参圃場.jpg">
            <a:extLst>
              <a:ext uri="{FF2B5EF4-FFF2-40B4-BE49-F238E27FC236}">
                <a16:creationId xmlns:a16="http://schemas.microsoft.com/office/drawing/2014/main" id="{BC8AE0D1-8500-9C4F-8F28-9C9C2C716D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986" y="2167466"/>
            <a:ext cx="5418668" cy="4048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人参年数.jpg" descr="人参年数.jpg">
            <a:extLst>
              <a:ext uri="{FF2B5EF4-FFF2-40B4-BE49-F238E27FC236}">
                <a16:creationId xmlns:a16="http://schemas.microsoft.com/office/drawing/2014/main" id="{AC978DAD-6B39-FB4F-AC28-9D1D264A7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4266" y="2167466"/>
            <a:ext cx="5387059" cy="404368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530478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4" grpId="0" animBg="1" advAuto="0"/>
      <p:bldP spid="5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江戸時代に朝鮮人参の消費が増大">
            <a:extLst>
              <a:ext uri="{FF2B5EF4-FFF2-40B4-BE49-F238E27FC236}">
                <a16:creationId xmlns:a16="http://schemas.microsoft.com/office/drawing/2014/main" id="{C99645F5-9006-C54E-A273-1ABC1886FB72}"/>
              </a:ext>
            </a:extLst>
          </p:cNvPr>
          <p:cNvSpPr txBox="1"/>
          <p:nvPr/>
        </p:nvSpPr>
        <p:spPr>
          <a:xfrm>
            <a:off x="4118186" y="2926079"/>
            <a:ext cx="676430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江戸時代に朝鮮人参の消費が増大</a:t>
            </a:r>
          </a:p>
        </p:txBody>
      </p:sp>
      <p:sp>
        <p:nvSpPr>
          <p:cNvPr id="3" name="対馬藩を通して朝鮮人参を輸入">
            <a:extLst>
              <a:ext uri="{FF2B5EF4-FFF2-40B4-BE49-F238E27FC236}">
                <a16:creationId xmlns:a16="http://schemas.microsoft.com/office/drawing/2014/main" id="{03AD5ED2-5CA7-6746-9A18-1855B7FFF8E0}"/>
              </a:ext>
            </a:extLst>
          </p:cNvPr>
          <p:cNvSpPr txBox="1"/>
          <p:nvPr/>
        </p:nvSpPr>
        <p:spPr>
          <a:xfrm>
            <a:off x="4118186" y="2167466"/>
            <a:ext cx="633081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対馬藩を通して朝鮮人参を輸入</a:t>
            </a:r>
          </a:p>
        </p:txBody>
      </p:sp>
      <p:sp>
        <p:nvSpPr>
          <p:cNvPr id="4" name="朝鮮人参の輸入価格高騰">
            <a:extLst>
              <a:ext uri="{FF2B5EF4-FFF2-40B4-BE49-F238E27FC236}">
                <a16:creationId xmlns:a16="http://schemas.microsoft.com/office/drawing/2014/main" id="{BED710DC-0140-D14B-87EC-68E1AE5D49D1}"/>
              </a:ext>
            </a:extLst>
          </p:cNvPr>
          <p:cNvSpPr txBox="1"/>
          <p:nvPr/>
        </p:nvSpPr>
        <p:spPr>
          <a:xfrm>
            <a:off x="4118186" y="3684693"/>
            <a:ext cx="503033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朝鮮人参の輸入価格高騰</a:t>
            </a:r>
          </a:p>
        </p:txBody>
      </p:sp>
      <p:sp>
        <p:nvSpPr>
          <p:cNvPr id="5" name="巨額の貿易赤字">
            <a:extLst>
              <a:ext uri="{FF2B5EF4-FFF2-40B4-BE49-F238E27FC236}">
                <a16:creationId xmlns:a16="http://schemas.microsoft.com/office/drawing/2014/main" id="{FA005E79-1724-5648-9BE4-E8ED7069D559}"/>
              </a:ext>
            </a:extLst>
          </p:cNvPr>
          <p:cNvSpPr txBox="1"/>
          <p:nvPr/>
        </p:nvSpPr>
        <p:spPr>
          <a:xfrm>
            <a:off x="4118186" y="4551679"/>
            <a:ext cx="329635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巨額の貿易赤字</a:t>
            </a:r>
          </a:p>
        </p:txBody>
      </p:sp>
      <p:pic>
        <p:nvPicPr>
          <p:cNvPr id="6" name="02.jpg" descr="02.jpg">
            <a:extLst>
              <a:ext uri="{FF2B5EF4-FFF2-40B4-BE49-F238E27FC236}">
                <a16:creationId xmlns:a16="http://schemas.microsoft.com/office/drawing/2014/main" id="{207497FD-24CF-8F4B-870E-06EF993FB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3" y="2230219"/>
            <a:ext cx="7293361" cy="7553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450px-Iwami_Ginzan_Silver_Mine%2C_Ryugenji_Mabu_Mine_Shaft_001.jpg" descr="450px-Iwami_Ginzan_Silver_Mine%2C_Ryugenji_Mabu_Mine_Shaft_001.jpg">
            <a:extLst>
              <a:ext uri="{FF2B5EF4-FFF2-40B4-BE49-F238E27FC236}">
                <a16:creationId xmlns:a16="http://schemas.microsoft.com/office/drawing/2014/main" id="{826AB9F0-F99F-FB46-B224-1484D03AB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0289" y="2221284"/>
            <a:ext cx="5678786" cy="7571708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朝鮮人参の栽培化の真の理由">
            <a:extLst>
              <a:ext uri="{FF2B5EF4-FFF2-40B4-BE49-F238E27FC236}">
                <a16:creationId xmlns:a16="http://schemas.microsoft.com/office/drawing/2014/main" id="{89535385-DC9F-814F-A28A-CBA34904380A}"/>
              </a:ext>
            </a:extLst>
          </p:cNvPr>
          <p:cNvSpPr txBox="1"/>
          <p:nvPr/>
        </p:nvSpPr>
        <p:spPr>
          <a:xfrm>
            <a:off x="1950719" y="1039706"/>
            <a:ext cx="9103361" cy="866988"/>
          </a:xfrm>
          <a:prstGeom prst="rect">
            <a:avLst/>
          </a:prstGeom>
          <a:ln w="12700">
            <a:miter lim="400000"/>
          </a:ln>
          <a:effectLst>
            <a:outerShdw blurRad="25400" dist="635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normAutofit/>
          </a:bodyPr>
          <a:lstStyle>
            <a:lvl1pPr defTabSz="1300480">
              <a:spcBef>
                <a:spcPts val="700"/>
              </a:spcBef>
              <a:defRPr sz="455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朝鮮人参の栽培化の真の理由</a:t>
            </a:r>
          </a:p>
        </p:txBody>
      </p:sp>
      <p:sp>
        <p:nvSpPr>
          <p:cNvPr id="9" name="朝鮮との貿易赤字解消のため">
            <a:extLst>
              <a:ext uri="{FF2B5EF4-FFF2-40B4-BE49-F238E27FC236}">
                <a16:creationId xmlns:a16="http://schemas.microsoft.com/office/drawing/2014/main" id="{F2E41468-5060-6A47-8930-8A404B31BEB3}"/>
              </a:ext>
            </a:extLst>
          </p:cNvPr>
          <p:cNvSpPr/>
          <p:nvPr/>
        </p:nvSpPr>
        <p:spPr>
          <a:xfrm>
            <a:off x="2228850" y="855599"/>
            <a:ext cx="8809003" cy="918916"/>
          </a:xfrm>
          <a:prstGeom prst="rect">
            <a:avLst/>
          </a:prstGeom>
          <a:solidFill>
            <a:srgbClr val="008000"/>
          </a:solidFill>
          <a:ln w="90311">
            <a:solidFill>
              <a:srgbClr val="CCFFCC"/>
            </a:solidFill>
          </a:ln>
          <a:effectLst>
            <a:outerShdw blurRad="25400" dist="63499" dir="2700000" rotWithShape="0">
              <a:srgbClr val="80808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512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effectLst/>
              </a:defRPr>
            </a:pPr>
            <a:r>
              <a:rPr sz="5120">
                <a:effectLst>
                  <a:outerShdw blurRad="12700" dist="25400" dir="2700000" rotWithShape="0">
                    <a:srgbClr val="000000"/>
                  </a:outerShdw>
                </a:effectLst>
              </a:rPr>
              <a:t>朝鮮との貿易赤字解消のため</a:t>
            </a:r>
          </a:p>
        </p:txBody>
      </p:sp>
    </p:spTree>
    <p:extLst>
      <p:ext uri="{BB962C8B-B14F-4D97-AF65-F5344CB8AC3E}">
        <p14:creationId xmlns:p14="http://schemas.microsoft.com/office/powerpoint/2010/main" val="18807917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 advAuto="0"/>
      <p:bldP spid="3" grpId="0" animBg="1" advAuto="0"/>
      <p:bldP spid="4" grpId="0" animBg="1" advAuto="0"/>
      <p:bldP spid="5" grpId="0" animBg="1" advAuto="0"/>
      <p:bldP spid="6" grpId="0" animBg="1" advAuto="0"/>
      <p:bldP spid="7" grpId="0" animBg="1" advAuto="0"/>
      <p:bldP spid="9" grpId="0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植物と日本人：日本文化の再評価">
            <a:extLst>
              <a:ext uri="{FF2B5EF4-FFF2-40B4-BE49-F238E27FC236}">
                <a16:creationId xmlns:a16="http://schemas.microsoft.com/office/drawing/2014/main" id="{FF888E53-14BB-4646-AEF1-F303C81ECDE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275839" y="975359"/>
            <a:ext cx="9103361" cy="866988"/>
          </a:xfrm>
          <a:prstGeom prst="rect">
            <a:avLst/>
          </a:prstGeom>
          <a:effectLst>
            <a:outerShdw blurRad="25400" dist="63500" rotWithShape="0">
              <a:srgbClr val="000000">
                <a:alpha val="50000"/>
              </a:srgbClr>
            </a:outerShdw>
          </a:effectLst>
        </p:spPr>
        <p:txBody>
          <a:bodyPr lIns="126435" tIns="72248" rIns="126435" bIns="72248" anchor="t"/>
          <a:lstStyle>
            <a:lvl1pPr marL="0" indent="0" algn="ctr" defTabSz="1300480">
              <a:spcBef>
                <a:spcPts val="700"/>
              </a:spcBef>
              <a:buSzTx/>
              <a:buNone/>
              <a:defRPr sz="455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植物と日本人：日本文化の再評価</a:t>
            </a:r>
          </a:p>
        </p:txBody>
      </p:sp>
      <p:sp>
        <p:nvSpPr>
          <p:cNvPr id="3" name="１．有用植物の大半は外来植物である">
            <a:extLst>
              <a:ext uri="{FF2B5EF4-FFF2-40B4-BE49-F238E27FC236}">
                <a16:creationId xmlns:a16="http://schemas.microsoft.com/office/drawing/2014/main" id="{2BE8357F-0EA4-A74A-AA32-E90329427048}"/>
              </a:ext>
            </a:extLst>
          </p:cNvPr>
          <p:cNvSpPr txBox="1"/>
          <p:nvPr/>
        </p:nvSpPr>
        <p:spPr>
          <a:xfrm>
            <a:off x="1061155" y="2187786"/>
            <a:ext cx="8037972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１．有用植物の大半は外来植物である</a:t>
            </a:r>
          </a:p>
        </p:txBody>
      </p:sp>
      <p:sp>
        <p:nvSpPr>
          <p:cNvPr id="4" name="穀類・蔬菜類・果実類">
            <a:extLst>
              <a:ext uri="{FF2B5EF4-FFF2-40B4-BE49-F238E27FC236}">
                <a16:creationId xmlns:a16="http://schemas.microsoft.com/office/drawing/2014/main" id="{D2A4732C-C916-174E-A742-175A8617FBA2}"/>
              </a:ext>
            </a:extLst>
          </p:cNvPr>
          <p:cNvSpPr txBox="1"/>
          <p:nvPr/>
        </p:nvSpPr>
        <p:spPr>
          <a:xfrm>
            <a:off x="2709333" y="2889955"/>
            <a:ext cx="4329572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穀類・蔬菜類・果実類</a:t>
            </a:r>
          </a:p>
        </p:txBody>
      </p:sp>
      <p:sp>
        <p:nvSpPr>
          <p:cNvPr id="5" name="薬用植物">
            <a:extLst>
              <a:ext uri="{FF2B5EF4-FFF2-40B4-BE49-F238E27FC236}">
                <a16:creationId xmlns:a16="http://schemas.microsoft.com/office/drawing/2014/main" id="{B90EB6BD-8CC9-434E-A974-0ED47F3C6E86}"/>
              </a:ext>
            </a:extLst>
          </p:cNvPr>
          <p:cNvSpPr txBox="1"/>
          <p:nvPr/>
        </p:nvSpPr>
        <p:spPr>
          <a:xfrm>
            <a:off x="2709333" y="3562773"/>
            <a:ext cx="1891172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薬用植物</a:t>
            </a:r>
          </a:p>
        </p:txBody>
      </p:sp>
      <p:sp>
        <p:nvSpPr>
          <p:cNvPr id="6" name="２．外来植物を馴化・栽培したのは日本人である">
            <a:extLst>
              <a:ext uri="{FF2B5EF4-FFF2-40B4-BE49-F238E27FC236}">
                <a16:creationId xmlns:a16="http://schemas.microsoft.com/office/drawing/2014/main" id="{4404E1DA-A03C-B84C-B0DE-2B5179D9ECD0}"/>
              </a:ext>
            </a:extLst>
          </p:cNvPr>
          <p:cNvSpPr txBox="1"/>
          <p:nvPr/>
        </p:nvSpPr>
        <p:spPr>
          <a:xfrm>
            <a:off x="1083733" y="4260426"/>
            <a:ext cx="10323972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２．外来植物を馴化・栽培したのは日本人である</a:t>
            </a:r>
          </a:p>
        </p:txBody>
      </p:sp>
      <p:sp>
        <p:nvSpPr>
          <p:cNvPr id="7" name="観葉植物">
            <a:extLst>
              <a:ext uri="{FF2B5EF4-FFF2-40B4-BE49-F238E27FC236}">
                <a16:creationId xmlns:a16="http://schemas.microsoft.com/office/drawing/2014/main" id="{70AD9B8D-1AFF-6D45-A5B4-9F2B7F426278}"/>
              </a:ext>
            </a:extLst>
          </p:cNvPr>
          <p:cNvSpPr txBox="1"/>
          <p:nvPr/>
        </p:nvSpPr>
        <p:spPr>
          <a:xfrm>
            <a:off x="4741333" y="3562773"/>
            <a:ext cx="1891172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観葉植物</a:t>
            </a:r>
          </a:p>
        </p:txBody>
      </p:sp>
      <p:sp>
        <p:nvSpPr>
          <p:cNvPr id="8" name="日本の自然環境・風土は日本固有である">
            <a:extLst>
              <a:ext uri="{FF2B5EF4-FFF2-40B4-BE49-F238E27FC236}">
                <a16:creationId xmlns:a16="http://schemas.microsoft.com/office/drawing/2014/main" id="{A068C064-56AB-6648-87EE-E3F8652CCDAE}"/>
              </a:ext>
            </a:extLst>
          </p:cNvPr>
          <p:cNvSpPr txBox="1"/>
          <p:nvPr/>
        </p:nvSpPr>
        <p:spPr>
          <a:xfrm>
            <a:off x="2709333" y="5057422"/>
            <a:ext cx="7580772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日本の自然環境・風土は日本固有である</a:t>
            </a:r>
          </a:p>
        </p:txBody>
      </p:sp>
      <p:sp>
        <p:nvSpPr>
          <p:cNvPr id="9" name="災害に対する対処">
            <a:extLst>
              <a:ext uri="{FF2B5EF4-FFF2-40B4-BE49-F238E27FC236}">
                <a16:creationId xmlns:a16="http://schemas.microsoft.com/office/drawing/2014/main" id="{E51BB909-ECB1-484F-98A4-549843776941}"/>
              </a:ext>
            </a:extLst>
          </p:cNvPr>
          <p:cNvSpPr txBox="1"/>
          <p:nvPr/>
        </p:nvSpPr>
        <p:spPr>
          <a:xfrm>
            <a:off x="3684693" y="5707662"/>
            <a:ext cx="3516772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災害に対する対処</a:t>
            </a:r>
          </a:p>
        </p:txBody>
      </p:sp>
      <p:sp>
        <p:nvSpPr>
          <p:cNvPr id="10" name="病虫害対策">
            <a:extLst>
              <a:ext uri="{FF2B5EF4-FFF2-40B4-BE49-F238E27FC236}">
                <a16:creationId xmlns:a16="http://schemas.microsoft.com/office/drawing/2014/main" id="{AA5B0C4F-4B17-9049-8C3F-B9F9A7934D2D}"/>
              </a:ext>
            </a:extLst>
          </p:cNvPr>
          <p:cNvSpPr txBox="1"/>
          <p:nvPr/>
        </p:nvSpPr>
        <p:spPr>
          <a:xfrm>
            <a:off x="3684693" y="6249529"/>
            <a:ext cx="2297572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病虫害対策</a:t>
            </a:r>
          </a:p>
        </p:txBody>
      </p:sp>
      <p:sp>
        <p:nvSpPr>
          <p:cNvPr id="11" name="３．栽培技術が伝来したとしても改良は必要である">
            <a:extLst>
              <a:ext uri="{FF2B5EF4-FFF2-40B4-BE49-F238E27FC236}">
                <a16:creationId xmlns:a16="http://schemas.microsoft.com/office/drawing/2014/main" id="{17A02508-102C-8B42-A178-B33A2F4F44AD}"/>
              </a:ext>
            </a:extLst>
          </p:cNvPr>
          <p:cNvSpPr txBox="1"/>
          <p:nvPr/>
        </p:nvSpPr>
        <p:spPr>
          <a:xfrm>
            <a:off x="1083733" y="6969759"/>
            <a:ext cx="1074916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３．栽培技術が伝来したとしても改良は必要である</a:t>
            </a:r>
          </a:p>
        </p:txBody>
      </p:sp>
      <p:sp>
        <p:nvSpPr>
          <p:cNvPr id="12" name="日本の風土に適した品種の開発">
            <a:extLst>
              <a:ext uri="{FF2B5EF4-FFF2-40B4-BE49-F238E27FC236}">
                <a16:creationId xmlns:a16="http://schemas.microsoft.com/office/drawing/2014/main" id="{A366F0C6-61EC-5D42-A3E5-8E49F69A460B}"/>
              </a:ext>
            </a:extLst>
          </p:cNvPr>
          <p:cNvSpPr txBox="1"/>
          <p:nvPr/>
        </p:nvSpPr>
        <p:spPr>
          <a:xfrm>
            <a:off x="2709333" y="7766755"/>
            <a:ext cx="5955172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日本の風土に適した品種の開発</a:t>
            </a:r>
          </a:p>
        </p:txBody>
      </p:sp>
      <p:sp>
        <p:nvSpPr>
          <p:cNvPr id="13" name="日本の文化への最適化">
            <a:extLst>
              <a:ext uri="{FF2B5EF4-FFF2-40B4-BE49-F238E27FC236}">
                <a16:creationId xmlns:a16="http://schemas.microsoft.com/office/drawing/2014/main" id="{FC4492E2-2C23-3C4E-8454-9F3B7B7ED497}"/>
              </a:ext>
            </a:extLst>
          </p:cNvPr>
          <p:cNvSpPr txBox="1"/>
          <p:nvPr/>
        </p:nvSpPr>
        <p:spPr>
          <a:xfrm>
            <a:off x="2709333" y="8416995"/>
            <a:ext cx="4329572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日本の文化への最適化</a:t>
            </a:r>
          </a:p>
        </p:txBody>
      </p:sp>
      <p:sp>
        <p:nvSpPr>
          <p:cNvPr id="14" name="固有の技術の誕生">
            <a:extLst>
              <a:ext uri="{FF2B5EF4-FFF2-40B4-BE49-F238E27FC236}">
                <a16:creationId xmlns:a16="http://schemas.microsoft.com/office/drawing/2014/main" id="{7419B430-A0C2-B449-BE02-3FDA73406086}"/>
              </a:ext>
            </a:extLst>
          </p:cNvPr>
          <p:cNvSpPr txBox="1"/>
          <p:nvPr/>
        </p:nvSpPr>
        <p:spPr>
          <a:xfrm>
            <a:off x="7586133" y="5960533"/>
            <a:ext cx="3923172" cy="601698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80808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固有の技術の誕生</a:t>
            </a:r>
          </a:p>
        </p:txBody>
      </p:sp>
      <p:pic>
        <p:nvPicPr>
          <p:cNvPr id="15" name="括弧２.png" descr="括弧２.png">
            <a:extLst>
              <a:ext uri="{FF2B5EF4-FFF2-40B4-BE49-F238E27FC236}">
                <a16:creationId xmlns:a16="http://schemas.microsoft.com/office/drawing/2014/main" id="{67CF378F-8763-204C-A2B9-529AB9FAB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9998" y="5575864"/>
            <a:ext cx="257388" cy="13456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38304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4" grpId="0" animBg="1" advAuto="0"/>
      <p:bldP spid="5" grpId="0" animBg="1" advAuto="0"/>
      <p:bldP spid="6" grpId="0" animBg="1" advAuto="0"/>
      <p:bldP spid="7" grpId="0" animBg="1" advAuto="0"/>
      <p:bldP spid="8" grpId="0" animBg="1" advAuto="0"/>
      <p:bldP spid="9" grpId="0" animBg="1" advAuto="0"/>
      <p:bldP spid="10" grpId="0" animBg="1" advAuto="0"/>
      <p:bldP spid="11" grpId="0" animBg="1" advAuto="0"/>
      <p:bldP spid="12" grpId="0" animBg="1" advAuto="0"/>
      <p:bldP spid="13" grpId="0" animBg="1" advAuto="0"/>
      <p:bldP spid="14" grpId="0" animBg="1" advAuto="0"/>
      <p:bldP spid="15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植物と日本人：日本文化の再評価">
            <a:extLst>
              <a:ext uri="{FF2B5EF4-FFF2-40B4-BE49-F238E27FC236}">
                <a16:creationId xmlns:a16="http://schemas.microsoft.com/office/drawing/2014/main" id="{E6034E47-75C5-E54B-B782-84C1D2B25B8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842346" y="975359"/>
            <a:ext cx="9103361" cy="866988"/>
          </a:xfrm>
          <a:prstGeom prst="rect">
            <a:avLst/>
          </a:prstGeom>
          <a:effectLst>
            <a:outerShdw blurRad="25400" dist="63500" rotWithShape="0">
              <a:srgbClr val="000000">
                <a:alpha val="50000"/>
              </a:srgbClr>
            </a:outerShdw>
          </a:effectLst>
        </p:spPr>
        <p:txBody>
          <a:bodyPr lIns="126435" tIns="72248" rIns="126435" bIns="72248" anchor="t"/>
          <a:lstStyle>
            <a:lvl1pPr marL="0" indent="0" algn="ctr" defTabSz="1300480">
              <a:spcBef>
                <a:spcPts val="700"/>
              </a:spcBef>
              <a:buSzTx/>
              <a:buNone/>
              <a:defRPr sz="455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植物と日本人：日本文化の再評価</a:t>
            </a:r>
          </a:p>
        </p:txBody>
      </p:sp>
      <p:sp>
        <p:nvSpPr>
          <p:cNvPr id="3" name="外来植物を馴化・栽培したのは日本人である">
            <a:extLst>
              <a:ext uri="{FF2B5EF4-FFF2-40B4-BE49-F238E27FC236}">
                <a16:creationId xmlns:a16="http://schemas.microsoft.com/office/drawing/2014/main" id="{D3CDCE4A-E97F-1F4A-80CE-3BD131A35024}"/>
              </a:ext>
            </a:extLst>
          </p:cNvPr>
          <p:cNvSpPr txBox="1"/>
          <p:nvPr/>
        </p:nvSpPr>
        <p:spPr>
          <a:xfrm>
            <a:off x="1083733" y="2283177"/>
            <a:ext cx="10380417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外来植物を馴化・栽培したのは日本人である</a:t>
            </a:r>
          </a:p>
        </p:txBody>
      </p:sp>
      <p:sp>
        <p:nvSpPr>
          <p:cNvPr id="4" name="日本の自然環境・風土は日本固有である">
            <a:extLst>
              <a:ext uri="{FF2B5EF4-FFF2-40B4-BE49-F238E27FC236}">
                <a16:creationId xmlns:a16="http://schemas.microsoft.com/office/drawing/2014/main" id="{5D68AF31-4CED-8C4D-BEDD-77362CE271F8}"/>
              </a:ext>
            </a:extLst>
          </p:cNvPr>
          <p:cNvSpPr txBox="1"/>
          <p:nvPr/>
        </p:nvSpPr>
        <p:spPr>
          <a:xfrm>
            <a:off x="2709333" y="3465688"/>
            <a:ext cx="806478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日本の自然環境・風土は日本固有である</a:t>
            </a:r>
          </a:p>
        </p:txBody>
      </p:sp>
      <p:sp>
        <p:nvSpPr>
          <p:cNvPr id="5" name="災害に対する対処">
            <a:extLst>
              <a:ext uri="{FF2B5EF4-FFF2-40B4-BE49-F238E27FC236}">
                <a16:creationId xmlns:a16="http://schemas.microsoft.com/office/drawing/2014/main" id="{3D8FA4D8-D032-054D-8374-9AF28F57B574}"/>
              </a:ext>
            </a:extLst>
          </p:cNvPr>
          <p:cNvSpPr txBox="1"/>
          <p:nvPr/>
        </p:nvSpPr>
        <p:spPr>
          <a:xfrm>
            <a:off x="3684693" y="4334933"/>
            <a:ext cx="372985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災害に対する対処</a:t>
            </a:r>
          </a:p>
        </p:txBody>
      </p:sp>
      <p:sp>
        <p:nvSpPr>
          <p:cNvPr id="6" name="病虫害対策">
            <a:extLst>
              <a:ext uri="{FF2B5EF4-FFF2-40B4-BE49-F238E27FC236}">
                <a16:creationId xmlns:a16="http://schemas.microsoft.com/office/drawing/2014/main" id="{1F6FB086-EF2C-3441-BEF2-FF55A2ED1DAA}"/>
              </a:ext>
            </a:extLst>
          </p:cNvPr>
          <p:cNvSpPr txBox="1"/>
          <p:nvPr/>
        </p:nvSpPr>
        <p:spPr>
          <a:xfrm>
            <a:off x="3684693" y="5093546"/>
            <a:ext cx="242937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病虫害対策</a:t>
            </a:r>
          </a:p>
        </p:txBody>
      </p:sp>
      <p:sp>
        <p:nvSpPr>
          <p:cNvPr id="7" name="栽培技術が伝来したとしても改良は必要である">
            <a:extLst>
              <a:ext uri="{FF2B5EF4-FFF2-40B4-BE49-F238E27FC236}">
                <a16:creationId xmlns:a16="http://schemas.microsoft.com/office/drawing/2014/main" id="{3E7045C3-2AC1-6F4F-9CC7-B5EA21FE556B}"/>
              </a:ext>
            </a:extLst>
          </p:cNvPr>
          <p:cNvSpPr txBox="1"/>
          <p:nvPr/>
        </p:nvSpPr>
        <p:spPr>
          <a:xfrm>
            <a:off x="1059321" y="5872717"/>
            <a:ext cx="10882490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栽培技術が伝来したとしても改良は必要である</a:t>
            </a:r>
          </a:p>
        </p:txBody>
      </p:sp>
      <p:sp>
        <p:nvSpPr>
          <p:cNvPr id="8" name="日本の風土に適した品種の開発">
            <a:extLst>
              <a:ext uri="{FF2B5EF4-FFF2-40B4-BE49-F238E27FC236}">
                <a16:creationId xmlns:a16="http://schemas.microsoft.com/office/drawing/2014/main" id="{A28F4926-0DDE-5B41-A186-4AEE1F2B179D}"/>
              </a:ext>
            </a:extLst>
          </p:cNvPr>
          <p:cNvSpPr txBox="1"/>
          <p:nvPr/>
        </p:nvSpPr>
        <p:spPr>
          <a:xfrm>
            <a:off x="2709333" y="6978791"/>
            <a:ext cx="6330809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日本の風土に適した品種の開発</a:t>
            </a:r>
          </a:p>
        </p:txBody>
      </p:sp>
      <p:sp>
        <p:nvSpPr>
          <p:cNvPr id="9" name="日本の文化への最適化">
            <a:extLst>
              <a:ext uri="{FF2B5EF4-FFF2-40B4-BE49-F238E27FC236}">
                <a16:creationId xmlns:a16="http://schemas.microsoft.com/office/drawing/2014/main" id="{9ACC1B86-EA47-464E-A6CD-80342BF4DC7D}"/>
              </a:ext>
            </a:extLst>
          </p:cNvPr>
          <p:cNvSpPr txBox="1"/>
          <p:nvPr/>
        </p:nvSpPr>
        <p:spPr>
          <a:xfrm>
            <a:off x="2709333" y="7911253"/>
            <a:ext cx="459683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日本の文化への最適化</a:t>
            </a:r>
          </a:p>
        </p:txBody>
      </p:sp>
      <p:sp>
        <p:nvSpPr>
          <p:cNvPr id="10" name="固有の技術の誕生">
            <a:extLst>
              <a:ext uri="{FF2B5EF4-FFF2-40B4-BE49-F238E27FC236}">
                <a16:creationId xmlns:a16="http://schemas.microsoft.com/office/drawing/2014/main" id="{2C2B6A7F-FEA4-A743-873D-1CBEB7E13979}"/>
              </a:ext>
            </a:extLst>
          </p:cNvPr>
          <p:cNvSpPr txBox="1"/>
          <p:nvPr/>
        </p:nvSpPr>
        <p:spPr>
          <a:xfrm>
            <a:off x="7715064" y="4660053"/>
            <a:ext cx="372985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chemeClr val="accent5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固有の技術の誕生</a:t>
            </a:r>
          </a:p>
        </p:txBody>
      </p:sp>
      <p:pic>
        <p:nvPicPr>
          <p:cNvPr id="11" name="括弧２.png" descr="括弧２.png">
            <a:extLst>
              <a:ext uri="{FF2B5EF4-FFF2-40B4-BE49-F238E27FC236}">
                <a16:creationId xmlns:a16="http://schemas.microsoft.com/office/drawing/2014/main" id="{CB62E4F7-43C1-B84F-9900-38FDF0037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736" y="4221449"/>
            <a:ext cx="292164" cy="15274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166125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4" grpId="0" animBg="1" advAuto="0"/>
      <p:bldP spid="5" grpId="0" animBg="1" advAuto="0"/>
      <p:bldP spid="6" grpId="0" animBg="1" advAuto="0"/>
      <p:bldP spid="7" grpId="0" animBg="1" advAuto="0"/>
      <p:bldP spid="8" grpId="0" animBg="1" advAuto="0"/>
      <p:bldP spid="9" grpId="0" animBg="1" advAuto="0"/>
      <p:bldP spid="10" grpId="0" animBg="1" advAuto="0"/>
      <p:bldP spid="11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バイオプロスペクティング (1)">
            <a:extLst>
              <a:ext uri="{FF2B5EF4-FFF2-40B4-BE49-F238E27FC236}">
                <a16:creationId xmlns:a16="http://schemas.microsoft.com/office/drawing/2014/main" id="{D9983BD7-41C4-0649-9143-0CA6D3183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986" y="433493"/>
            <a:ext cx="11054081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199" dir="18900000" rotWithShape="0">
              <a:srgbClr val="003366">
                <a:alpha val="79998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5688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5688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バイオプロスペクティング (1)</a:t>
            </a:r>
          </a:p>
        </p:txBody>
      </p:sp>
      <p:sp>
        <p:nvSpPr>
          <p:cNvPr id="3" name="◆シード物質の探索とバイオプロスペクティング">
            <a:extLst>
              <a:ext uri="{FF2B5EF4-FFF2-40B4-BE49-F238E27FC236}">
                <a16:creationId xmlns:a16="http://schemas.microsoft.com/office/drawing/2014/main" id="{99B8160F-45CB-3D4F-A24E-D222DDF9D7E7}"/>
              </a:ext>
            </a:extLst>
          </p:cNvPr>
          <p:cNvSpPr txBox="1"/>
          <p:nvPr/>
        </p:nvSpPr>
        <p:spPr>
          <a:xfrm>
            <a:off x="541866" y="1950719"/>
            <a:ext cx="12137814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◆シード物質の探索とバイオプロスペクティング</a:t>
            </a:r>
          </a:p>
        </p:txBody>
      </p:sp>
      <p:sp>
        <p:nvSpPr>
          <p:cNvPr id="4" name="▲バイオプロスペクティングとは何か？">
            <a:extLst>
              <a:ext uri="{FF2B5EF4-FFF2-40B4-BE49-F238E27FC236}">
                <a16:creationId xmlns:a16="http://schemas.microsoft.com/office/drawing/2014/main" id="{774B641E-CFD8-8C42-B64D-D6DE0204C71B}"/>
              </a:ext>
            </a:extLst>
          </p:cNvPr>
          <p:cNvSpPr txBox="1"/>
          <p:nvPr/>
        </p:nvSpPr>
        <p:spPr>
          <a:xfrm>
            <a:off x="1733973" y="2926079"/>
            <a:ext cx="9365263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▲</a:t>
            </a: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バイオプロスペクティング</a:t>
            </a:r>
            <a:r>
              <a:rPr sz="3982"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とは何か？</a:t>
            </a:r>
          </a:p>
        </p:txBody>
      </p:sp>
      <p:sp>
        <p:nvSpPr>
          <p:cNvPr id="5" name="bio-prospecting">
            <a:extLst>
              <a:ext uri="{FF2B5EF4-FFF2-40B4-BE49-F238E27FC236}">
                <a16:creationId xmlns:a16="http://schemas.microsoft.com/office/drawing/2014/main" id="{BBEB2535-42DB-5242-AF4D-BFAAFDD3B012}"/>
              </a:ext>
            </a:extLst>
          </p:cNvPr>
          <p:cNvSpPr txBox="1"/>
          <p:nvPr/>
        </p:nvSpPr>
        <p:spPr>
          <a:xfrm>
            <a:off x="2384213" y="5635413"/>
            <a:ext cx="4346717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512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bio-</a:t>
            </a:r>
            <a:r>
              <a:rPr sz="5120" u="sng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prospecting</a:t>
            </a:r>
          </a:p>
        </p:txBody>
      </p:sp>
      <p:sp>
        <p:nvSpPr>
          <p:cNvPr id="6" name="→鉱物資源の試掘">
            <a:extLst>
              <a:ext uri="{FF2B5EF4-FFF2-40B4-BE49-F238E27FC236}">
                <a16:creationId xmlns:a16="http://schemas.microsoft.com/office/drawing/2014/main" id="{D1981328-832B-2045-AEA8-8FAC6DA1FBC0}"/>
              </a:ext>
            </a:extLst>
          </p:cNvPr>
          <p:cNvSpPr txBox="1"/>
          <p:nvPr/>
        </p:nvSpPr>
        <p:spPr>
          <a:xfrm>
            <a:off x="7152640" y="5852159"/>
            <a:ext cx="372985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→鉱物資源の試掘</a:t>
            </a:r>
          </a:p>
        </p:txBody>
      </p:sp>
      <p:sp>
        <p:nvSpPr>
          <p:cNvPr id="7" name="▲シード物質とは？">
            <a:extLst>
              <a:ext uri="{FF2B5EF4-FFF2-40B4-BE49-F238E27FC236}">
                <a16:creationId xmlns:a16="http://schemas.microsoft.com/office/drawing/2014/main" id="{BCC63D0C-D3D2-6A4D-B646-60F47745BCB8}"/>
              </a:ext>
            </a:extLst>
          </p:cNvPr>
          <p:cNvSpPr txBox="1"/>
          <p:nvPr/>
        </p:nvSpPr>
        <p:spPr>
          <a:xfrm>
            <a:off x="1842346" y="6827519"/>
            <a:ext cx="4817252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▲</a:t>
            </a: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シード物質</a:t>
            </a:r>
            <a:r>
              <a:rPr sz="3982"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とは？</a:t>
            </a:r>
          </a:p>
        </p:txBody>
      </p:sp>
      <p:sp>
        <p:nvSpPr>
          <p:cNvPr id="8" name="自然界から有用生物資源を探索すること">
            <a:extLst>
              <a:ext uri="{FF2B5EF4-FFF2-40B4-BE49-F238E27FC236}">
                <a16:creationId xmlns:a16="http://schemas.microsoft.com/office/drawing/2014/main" id="{107B6B1B-6B22-704D-9AE2-9760E600B345}"/>
              </a:ext>
            </a:extLst>
          </p:cNvPr>
          <p:cNvSpPr txBox="1"/>
          <p:nvPr/>
        </p:nvSpPr>
        <p:spPr>
          <a:xfrm>
            <a:off x="2817706" y="3901440"/>
            <a:ext cx="806478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自然界から</a:t>
            </a:r>
            <a:r>
              <a:rPr u="sng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有用生物資源</a:t>
            </a: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を探索すること</a:t>
            </a:r>
          </a:p>
        </p:txBody>
      </p:sp>
      <p:sp>
        <p:nvSpPr>
          <p:cNvPr id="9" name="遺伝資源、シード物質">
            <a:extLst>
              <a:ext uri="{FF2B5EF4-FFF2-40B4-BE49-F238E27FC236}">
                <a16:creationId xmlns:a16="http://schemas.microsoft.com/office/drawing/2014/main" id="{E81AD6EF-EEF1-C34B-A124-1E1C35D2BB35}"/>
              </a:ext>
            </a:extLst>
          </p:cNvPr>
          <p:cNvSpPr txBox="1"/>
          <p:nvPr/>
        </p:nvSpPr>
        <p:spPr>
          <a:xfrm>
            <a:off x="4118186" y="4876800"/>
            <a:ext cx="459683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遺伝資源、シード物質</a:t>
            </a:r>
          </a:p>
        </p:txBody>
      </p:sp>
      <p:sp>
        <p:nvSpPr>
          <p:cNvPr id="10" name="ドラッグデザインで創薬のモデルとなる物質">
            <a:extLst>
              <a:ext uri="{FF2B5EF4-FFF2-40B4-BE49-F238E27FC236}">
                <a16:creationId xmlns:a16="http://schemas.microsoft.com/office/drawing/2014/main" id="{93C33A1F-2C5E-9D4B-A8E7-A48A32874EA5}"/>
              </a:ext>
            </a:extLst>
          </p:cNvPr>
          <p:cNvSpPr txBox="1"/>
          <p:nvPr/>
        </p:nvSpPr>
        <p:spPr>
          <a:xfrm>
            <a:off x="2384213" y="7802880"/>
            <a:ext cx="893177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ドラッグデザインで創薬のモデルとなる物質</a:t>
            </a:r>
          </a:p>
        </p:txBody>
      </p:sp>
    </p:spTree>
    <p:extLst>
      <p:ext uri="{BB962C8B-B14F-4D97-AF65-F5344CB8AC3E}">
        <p14:creationId xmlns:p14="http://schemas.microsoft.com/office/powerpoint/2010/main" val="15571698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5" animBg="1" advAuto="0"/>
      <p:bldP spid="5" grpId="0" build="p" bldLvl="5" animBg="1" advAuto="0"/>
      <p:bldP spid="6" grpId="0" build="p" bldLvl="5" animBg="1" advAuto="0"/>
      <p:bldP spid="7" grpId="0" build="p" bldLvl="5" animBg="1" advAuto="0"/>
      <p:bldP spid="8" grpId="0" animBg="1" advAuto="0"/>
      <p:bldP spid="9" grpId="0" animBg="1" advAuto="0"/>
      <p:bldP spid="10" grpId="0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バイオプロスペクティング (2)">
            <a:extLst>
              <a:ext uri="{FF2B5EF4-FFF2-40B4-BE49-F238E27FC236}">
                <a16:creationId xmlns:a16="http://schemas.microsoft.com/office/drawing/2014/main" id="{6ECD8445-0B47-5E4B-AEF2-A9588224B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986" y="433493"/>
            <a:ext cx="11054081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199" dir="18900000" rotWithShape="0">
              <a:srgbClr val="003366">
                <a:alpha val="79998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5688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5688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バイオプロスペクティング (2)</a:t>
            </a:r>
          </a:p>
        </p:txBody>
      </p:sp>
      <p:sp>
        <p:nvSpPr>
          <p:cNvPr id="3" name="◆シード物質の探索とバイオプロスペクティング">
            <a:extLst>
              <a:ext uri="{FF2B5EF4-FFF2-40B4-BE49-F238E27FC236}">
                <a16:creationId xmlns:a16="http://schemas.microsoft.com/office/drawing/2014/main" id="{04A90249-B2D5-8E4D-8CF8-E25C154C39CA}"/>
              </a:ext>
            </a:extLst>
          </p:cNvPr>
          <p:cNvSpPr txBox="1"/>
          <p:nvPr/>
        </p:nvSpPr>
        <p:spPr>
          <a:xfrm>
            <a:off x="541866" y="1950719"/>
            <a:ext cx="12137814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◆シード物質の探索とバイオプロスペクティング</a:t>
            </a:r>
          </a:p>
        </p:txBody>
      </p:sp>
      <p:sp>
        <p:nvSpPr>
          <p:cNvPr id="4" name="▲シード物質のソース">
            <a:extLst>
              <a:ext uri="{FF2B5EF4-FFF2-40B4-BE49-F238E27FC236}">
                <a16:creationId xmlns:a16="http://schemas.microsoft.com/office/drawing/2014/main" id="{5B4FC099-90A2-7E4C-9B28-50524A96AFA7}"/>
              </a:ext>
            </a:extLst>
          </p:cNvPr>
          <p:cNvSpPr txBox="1"/>
          <p:nvPr/>
        </p:nvSpPr>
        <p:spPr>
          <a:xfrm>
            <a:off x="1733973" y="2732655"/>
            <a:ext cx="5319325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 dirty="0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▲</a:t>
            </a:r>
            <a:r>
              <a:rPr sz="3982" dirty="0" err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シード物質</a:t>
            </a:r>
            <a:r>
              <a:rPr sz="3982" dirty="0" err="1"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のソース</a:t>
            </a:r>
            <a:endParaRPr sz="3982" dirty="0">
              <a:solidFill>
                <a:srgbClr val="80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800000"/>
                </a:solidFill>
              </a:uFill>
            </a:endParaRPr>
          </a:p>
        </p:txBody>
      </p:sp>
      <p:sp>
        <p:nvSpPr>
          <p:cNvPr id="5" name="１．既存の化学物質ライブラリ">
            <a:extLst>
              <a:ext uri="{FF2B5EF4-FFF2-40B4-BE49-F238E27FC236}">
                <a16:creationId xmlns:a16="http://schemas.microsoft.com/office/drawing/2014/main" id="{12871B91-BE6A-0943-A12A-31695CAAC561}"/>
              </a:ext>
            </a:extLst>
          </p:cNvPr>
          <p:cNvSpPr txBox="1"/>
          <p:nvPr/>
        </p:nvSpPr>
        <p:spPr>
          <a:xfrm>
            <a:off x="2492586" y="3708016"/>
            <a:ext cx="633081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dirty="0">
                <a:effectLst>
                  <a:outerShdw blurRad="12700" dist="25400" dir="2700000" rotWithShape="0">
                    <a:srgbClr val="000000"/>
                  </a:outerShdw>
                </a:effectLst>
              </a:rPr>
              <a:t>１．既存の</a:t>
            </a:r>
            <a:r>
              <a:rPr u="sng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化学物質ライブラリ</a:t>
            </a:r>
          </a:p>
        </p:txBody>
      </p:sp>
      <p:sp>
        <p:nvSpPr>
          <p:cNvPr id="6" name="２．コンビナトリアルケミストリ">
            <a:extLst>
              <a:ext uri="{FF2B5EF4-FFF2-40B4-BE49-F238E27FC236}">
                <a16:creationId xmlns:a16="http://schemas.microsoft.com/office/drawing/2014/main" id="{3A0BEA01-2872-8947-BDC1-B1DD4357279C}"/>
              </a:ext>
            </a:extLst>
          </p:cNvPr>
          <p:cNvSpPr txBox="1"/>
          <p:nvPr/>
        </p:nvSpPr>
        <p:spPr>
          <a:xfrm>
            <a:off x="2492586" y="4683376"/>
            <a:ext cx="676430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２．</a:t>
            </a:r>
            <a:r>
              <a:rPr u="sng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コンビナトリアルケミストリ</a:t>
            </a:r>
          </a:p>
        </p:txBody>
      </p:sp>
      <p:sp>
        <p:nvSpPr>
          <p:cNvPr id="7" name="←化学的多様性">
            <a:extLst>
              <a:ext uri="{FF2B5EF4-FFF2-40B4-BE49-F238E27FC236}">
                <a16:creationId xmlns:a16="http://schemas.microsoft.com/office/drawing/2014/main" id="{07D8CB00-F582-DC41-B40E-B102B3ED99B8}"/>
              </a:ext>
            </a:extLst>
          </p:cNvPr>
          <p:cNvSpPr txBox="1"/>
          <p:nvPr/>
        </p:nvSpPr>
        <p:spPr>
          <a:xfrm>
            <a:off x="9708444" y="4249882"/>
            <a:ext cx="329635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←化学的多様性</a:t>
            </a:r>
          </a:p>
        </p:txBody>
      </p:sp>
      <p:sp>
        <p:nvSpPr>
          <p:cNvPr id="8" name="Conbinatorial Chemistry">
            <a:extLst>
              <a:ext uri="{FF2B5EF4-FFF2-40B4-BE49-F238E27FC236}">
                <a16:creationId xmlns:a16="http://schemas.microsoft.com/office/drawing/2014/main" id="{65D626FA-69D6-6948-8B3F-A6B49FFA73AA}"/>
              </a:ext>
            </a:extLst>
          </p:cNvPr>
          <p:cNvSpPr txBox="1"/>
          <p:nvPr/>
        </p:nvSpPr>
        <p:spPr>
          <a:xfrm>
            <a:off x="3662115" y="5367855"/>
            <a:ext cx="5293553" cy="550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Conbinatorial</a:t>
            </a:r>
            <a:r>
              <a:rPr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 Chemistry</a:t>
            </a:r>
          </a:p>
        </p:txBody>
      </p:sp>
      <p:sp>
        <p:nvSpPr>
          <p:cNvPr id="9" name="人工的に化学的多様性を創出する技術">
            <a:extLst>
              <a:ext uri="{FF2B5EF4-FFF2-40B4-BE49-F238E27FC236}">
                <a16:creationId xmlns:a16="http://schemas.microsoft.com/office/drawing/2014/main" id="{C22629AF-C8BD-DF46-B6A5-B7CE21F05872}"/>
              </a:ext>
            </a:extLst>
          </p:cNvPr>
          <p:cNvSpPr txBox="1"/>
          <p:nvPr/>
        </p:nvSpPr>
        <p:spPr>
          <a:xfrm>
            <a:off x="3662115" y="5981970"/>
            <a:ext cx="7174372" cy="564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人工的に化学的多様性を創出する技術</a:t>
            </a:r>
          </a:p>
        </p:txBody>
      </p:sp>
      <p:sp>
        <p:nvSpPr>
          <p:cNvPr id="10" name="３．天然物の二次代謝成分">
            <a:extLst>
              <a:ext uri="{FF2B5EF4-FFF2-40B4-BE49-F238E27FC236}">
                <a16:creationId xmlns:a16="http://schemas.microsoft.com/office/drawing/2014/main" id="{F1452087-26A2-2E48-9659-4EA2BB6FE71C}"/>
              </a:ext>
            </a:extLst>
          </p:cNvPr>
          <p:cNvSpPr txBox="1"/>
          <p:nvPr/>
        </p:nvSpPr>
        <p:spPr>
          <a:xfrm>
            <a:off x="2492586" y="6657418"/>
            <a:ext cx="546382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dirty="0">
                <a:effectLst>
                  <a:outerShdw blurRad="12700" dist="25400" dir="2700000" rotWithShape="0">
                    <a:srgbClr val="000000"/>
                  </a:outerShdw>
                </a:effectLst>
              </a:rPr>
              <a:t>３．天然物の</a:t>
            </a:r>
            <a:r>
              <a:rPr u="sng" dirty="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二次代謝成分</a:t>
            </a:r>
          </a:p>
        </p:txBody>
      </p:sp>
      <p:sp>
        <p:nvSpPr>
          <p:cNvPr id="11" name="微生物…">
            <a:extLst>
              <a:ext uri="{FF2B5EF4-FFF2-40B4-BE49-F238E27FC236}">
                <a16:creationId xmlns:a16="http://schemas.microsoft.com/office/drawing/2014/main" id="{44494CCB-FDCE-1D40-9692-66CFF1F05CA9}"/>
              </a:ext>
            </a:extLst>
          </p:cNvPr>
          <p:cNvSpPr txBox="1"/>
          <p:nvPr/>
        </p:nvSpPr>
        <p:spPr>
          <a:xfrm>
            <a:off x="3651955" y="7359931"/>
            <a:ext cx="3923172" cy="1770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微生物</a:t>
            </a:r>
            <a:endParaRPr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</a:endParaRPr>
          </a:p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動物（昆虫も含む</a:t>
            </a:r>
            <a:r>
              <a:rPr dirty="0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）</a:t>
            </a:r>
          </a:p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dirty="0" err="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植物</a:t>
            </a:r>
            <a:endParaRPr dirty="0">
              <a:solidFill>
                <a:srgbClr val="000000"/>
              </a:solidFill>
              <a:effectLst>
                <a:outerShdw blurRad="12700" dist="25400" dir="2700000" rotWithShape="0">
                  <a:srgbClr val="FFFFFF"/>
                </a:outerShdw>
              </a:effectLst>
              <a:uFill>
                <a:solidFill>
                  <a:srgbClr val="000000"/>
                </a:solidFill>
              </a:uFill>
            </a:endParaRPr>
          </a:p>
        </p:txBody>
      </p:sp>
      <p:sp>
        <p:nvSpPr>
          <p:cNvPr id="12" name="←生物多様性">
            <a:extLst>
              <a:ext uri="{FF2B5EF4-FFF2-40B4-BE49-F238E27FC236}">
                <a16:creationId xmlns:a16="http://schemas.microsoft.com/office/drawing/2014/main" id="{15A7C497-7D72-BB4D-937B-DACBDC7E6047}"/>
              </a:ext>
            </a:extLst>
          </p:cNvPr>
          <p:cNvSpPr txBox="1"/>
          <p:nvPr/>
        </p:nvSpPr>
        <p:spPr>
          <a:xfrm>
            <a:off x="7369386" y="7919861"/>
            <a:ext cx="286286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 dirty="0">
                <a:effectLst>
                  <a:outerShdw blurRad="12700" dist="25400" dir="2700000" rotWithShape="0">
                    <a:srgbClr val="000000"/>
                  </a:outerShdw>
                </a:effectLst>
              </a:rPr>
              <a:t>←</a:t>
            </a:r>
            <a:r>
              <a:rPr dirty="0" err="1">
                <a:effectLst>
                  <a:outerShdw blurRad="12700" dist="25400" dir="2700000" rotWithShape="0">
                    <a:srgbClr val="000000"/>
                  </a:outerShdw>
                </a:effectLst>
              </a:rPr>
              <a:t>生物多様性</a:t>
            </a:r>
            <a:endParaRPr dirty="0">
              <a:effectLst>
                <a:outerShdw blurRad="12700" dist="25400" dir="2700000" rotWithShape="0">
                  <a:srgbClr val="000000"/>
                </a:outerShdw>
              </a:effectLst>
            </a:endParaRPr>
          </a:p>
        </p:txBody>
      </p:sp>
      <p:pic>
        <p:nvPicPr>
          <p:cNvPr id="13" name="括弧青.png" descr="括弧青.png">
            <a:extLst>
              <a:ext uri="{FF2B5EF4-FFF2-40B4-BE49-F238E27FC236}">
                <a16:creationId xmlns:a16="http://schemas.microsoft.com/office/drawing/2014/main" id="{8903F6A8-EFAB-4C4C-AE08-B1F483BEEB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4417" y="7171296"/>
            <a:ext cx="429770" cy="1909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括弧青.png" descr="括弧青.png">
            <a:extLst>
              <a:ext uri="{FF2B5EF4-FFF2-40B4-BE49-F238E27FC236}">
                <a16:creationId xmlns:a16="http://schemas.microsoft.com/office/drawing/2014/main" id="{8DF35893-AC06-8F43-8199-45EC140CA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1733" y="3708015"/>
            <a:ext cx="433495" cy="1925886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３．天然物の二次代謝成分">
            <a:extLst>
              <a:ext uri="{FF2B5EF4-FFF2-40B4-BE49-F238E27FC236}">
                <a16:creationId xmlns:a16="http://schemas.microsoft.com/office/drawing/2014/main" id="{5FF1B969-0FB4-5B43-8C6C-93A6B0E52C54}"/>
              </a:ext>
            </a:extLst>
          </p:cNvPr>
          <p:cNvSpPr txBox="1"/>
          <p:nvPr/>
        </p:nvSpPr>
        <p:spPr>
          <a:xfrm>
            <a:off x="2492585" y="8935360"/>
            <a:ext cx="6000502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lang="ja-JP" altLang="en-US">
                <a:effectLst>
                  <a:outerShdw blurRad="12700" dist="25400" dir="2700000" rotWithShape="0">
                    <a:srgbClr val="000000"/>
                  </a:outerShdw>
                </a:effectLst>
              </a:rPr>
              <a:t>４</a:t>
            </a:r>
            <a:r>
              <a:rPr dirty="0">
                <a:effectLst>
                  <a:outerShdw blurRad="12700" dist="25400" dir="2700000" rotWithShape="0">
                    <a:srgbClr val="000000"/>
                  </a:outerShdw>
                </a:effectLst>
              </a:rPr>
              <a:t>．</a:t>
            </a:r>
            <a:r>
              <a:rPr lang="ja-JP" altLang="en-US">
                <a:effectLst>
                  <a:outerShdw blurRad="12700" dist="25400" dir="2700000" rotWithShape="0">
                    <a:srgbClr val="000000"/>
                  </a:outerShdw>
                </a:effectLst>
              </a:rPr>
              <a:t>既存薬</a:t>
            </a:r>
            <a:r>
              <a:rPr dirty="0" err="1">
                <a:effectLst>
                  <a:outerShdw blurRad="12700" dist="25400" dir="2700000" rotWithShape="0">
                    <a:srgbClr val="000000"/>
                  </a:outerShdw>
                </a:effectLst>
              </a:rPr>
              <a:t>の</a:t>
            </a:r>
            <a:r>
              <a:rPr lang="ja-JP" altLang="en-US" u="sng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リポジショニング</a:t>
            </a:r>
            <a:endParaRPr u="sng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</a:endParaRPr>
          </a:p>
        </p:txBody>
      </p:sp>
      <p:sp>
        <p:nvSpPr>
          <p:cNvPr id="16" name="←生物多様性">
            <a:extLst>
              <a:ext uri="{FF2B5EF4-FFF2-40B4-BE49-F238E27FC236}">
                <a16:creationId xmlns:a16="http://schemas.microsoft.com/office/drawing/2014/main" id="{2F9F74B0-5AC6-E842-9BD4-1555D51C4E48}"/>
              </a:ext>
            </a:extLst>
          </p:cNvPr>
          <p:cNvSpPr txBox="1"/>
          <p:nvPr/>
        </p:nvSpPr>
        <p:spPr>
          <a:xfrm>
            <a:off x="8603240" y="8923469"/>
            <a:ext cx="2717552" cy="638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 dirty="0">
                <a:effectLst>
                  <a:outerShdw blurRad="12700" dist="25400" dir="2700000" rotWithShape="0">
                    <a:srgbClr val="000000"/>
                  </a:outerShdw>
                </a:effectLst>
              </a:rPr>
              <a:t>←</a:t>
            </a:r>
            <a:r>
              <a:rPr lang="ja-JP" altLang="en-US">
                <a:effectLst>
                  <a:outerShdw blurRad="12700" dist="25400" dir="2700000" rotWithShape="0">
                    <a:srgbClr val="000000"/>
                  </a:outerShdw>
                </a:effectLst>
              </a:rPr>
              <a:t>アスピリン</a:t>
            </a:r>
            <a:endParaRPr dirty="0">
              <a:effectLst>
                <a:outerShdw blurRad="12700" dist="25400" dir="2700000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27693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5" animBg="1" advAuto="0"/>
      <p:bldP spid="5" grpId="0" animBg="1" advAuto="0"/>
      <p:bldP spid="6" grpId="0" animBg="1" advAuto="0"/>
      <p:bldP spid="7" grpId="0" animBg="1" advAuto="0"/>
      <p:bldP spid="8" grpId="0" animBg="1" advAuto="0"/>
      <p:bldP spid="9" grpId="0" animBg="1" advAuto="0"/>
      <p:bldP spid="10" grpId="0" animBg="1" advAuto="0"/>
      <p:bldP spid="11" grpId="0" animBg="1" advAuto="0"/>
      <p:bldP spid="12" grpId="0" animBg="1" advAuto="0"/>
      <p:bldP spid="13" grpId="0" animBg="1" advAuto="0"/>
      <p:bldP spid="14" grpId="0" animBg="1" advAuto="0"/>
      <p:bldP spid="15" grpId="0" animBg="1" advAuto="0"/>
      <p:bldP spid="16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バイオプロスペクティング (3)">
            <a:extLst>
              <a:ext uri="{FF2B5EF4-FFF2-40B4-BE49-F238E27FC236}">
                <a16:creationId xmlns:a16="http://schemas.microsoft.com/office/drawing/2014/main" id="{048D9711-EFB4-BC42-B4F8-6056B25E7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986" y="433493"/>
            <a:ext cx="11054081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199" dir="18900000" rotWithShape="0">
              <a:srgbClr val="003366">
                <a:alpha val="79998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5688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5688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バイオプロスペクティング (3)</a:t>
            </a:r>
          </a:p>
        </p:txBody>
      </p:sp>
      <p:sp>
        <p:nvSpPr>
          <p:cNvPr id="3" name="地質学的知見">
            <a:extLst>
              <a:ext uri="{FF2B5EF4-FFF2-40B4-BE49-F238E27FC236}">
                <a16:creationId xmlns:a16="http://schemas.microsoft.com/office/drawing/2014/main" id="{5E1A9F6B-B6FF-2545-91A7-2135B55FDAA0}"/>
              </a:ext>
            </a:extLst>
          </p:cNvPr>
          <p:cNvSpPr txBox="1"/>
          <p:nvPr/>
        </p:nvSpPr>
        <p:spPr>
          <a:xfrm>
            <a:off x="2275839" y="3034453"/>
            <a:ext cx="286286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地質学的知見</a:t>
            </a:r>
          </a:p>
        </p:txBody>
      </p:sp>
      <p:sp>
        <p:nvSpPr>
          <p:cNvPr id="4" name="Bioprospecting">
            <a:extLst>
              <a:ext uri="{FF2B5EF4-FFF2-40B4-BE49-F238E27FC236}">
                <a16:creationId xmlns:a16="http://schemas.microsoft.com/office/drawing/2014/main" id="{085C63C9-54FD-F448-8CD8-5877ECABFC85}"/>
              </a:ext>
            </a:extLst>
          </p:cNvPr>
          <p:cNvSpPr txBox="1"/>
          <p:nvPr/>
        </p:nvSpPr>
        <p:spPr>
          <a:xfrm>
            <a:off x="6719146" y="1950719"/>
            <a:ext cx="4452338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5120" b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2560" b="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5120" b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Bioprospecting</a:t>
            </a:r>
          </a:p>
        </p:txBody>
      </p:sp>
      <p:sp>
        <p:nvSpPr>
          <p:cNvPr id="5" name="鉱物資源の試掘">
            <a:extLst>
              <a:ext uri="{FF2B5EF4-FFF2-40B4-BE49-F238E27FC236}">
                <a16:creationId xmlns:a16="http://schemas.microsoft.com/office/drawing/2014/main" id="{553A6D5F-7848-B54B-98A0-C294612A336B}"/>
              </a:ext>
            </a:extLst>
          </p:cNvPr>
          <p:cNvSpPr txBox="1"/>
          <p:nvPr/>
        </p:nvSpPr>
        <p:spPr>
          <a:xfrm>
            <a:off x="1625600" y="2045546"/>
            <a:ext cx="3805767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鉱物資源の試掘</a:t>
            </a:r>
          </a:p>
        </p:txBody>
      </p:sp>
      <p:sp>
        <p:nvSpPr>
          <p:cNvPr id="6" name="生物相的知見">
            <a:extLst>
              <a:ext uri="{FF2B5EF4-FFF2-40B4-BE49-F238E27FC236}">
                <a16:creationId xmlns:a16="http://schemas.microsoft.com/office/drawing/2014/main" id="{A28E7BDE-0629-C345-88F5-E2D31E51AD23}"/>
              </a:ext>
            </a:extLst>
          </p:cNvPr>
          <p:cNvSpPr txBox="1"/>
          <p:nvPr/>
        </p:nvSpPr>
        <p:spPr>
          <a:xfrm>
            <a:off x="7477759" y="3034453"/>
            <a:ext cx="286286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生物相的知見</a:t>
            </a:r>
          </a:p>
        </p:txBody>
      </p:sp>
      <p:sp>
        <p:nvSpPr>
          <p:cNvPr id="7" name="↓">
            <a:extLst>
              <a:ext uri="{FF2B5EF4-FFF2-40B4-BE49-F238E27FC236}">
                <a16:creationId xmlns:a16="http://schemas.microsoft.com/office/drawing/2014/main" id="{91DBF167-225B-4B41-A6DD-F30439FD2B69}"/>
              </a:ext>
            </a:extLst>
          </p:cNvPr>
          <p:cNvSpPr txBox="1"/>
          <p:nvPr/>
        </p:nvSpPr>
        <p:spPr>
          <a:xfrm>
            <a:off x="3359573" y="3684693"/>
            <a:ext cx="69539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560" b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b="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b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↓</a:t>
            </a:r>
          </a:p>
        </p:txBody>
      </p:sp>
      <p:sp>
        <p:nvSpPr>
          <p:cNvPr id="8" name="↓">
            <a:extLst>
              <a:ext uri="{FF2B5EF4-FFF2-40B4-BE49-F238E27FC236}">
                <a16:creationId xmlns:a16="http://schemas.microsoft.com/office/drawing/2014/main" id="{612C7378-7884-164C-AAD6-82C5ABB0D202}"/>
              </a:ext>
            </a:extLst>
          </p:cNvPr>
          <p:cNvSpPr txBox="1"/>
          <p:nvPr/>
        </p:nvSpPr>
        <p:spPr>
          <a:xfrm>
            <a:off x="8669866" y="3684693"/>
            <a:ext cx="69539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560" b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b="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b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↓</a:t>
            </a:r>
          </a:p>
        </p:txBody>
      </p:sp>
      <p:sp>
        <p:nvSpPr>
          <p:cNvPr id="9" name="探索鉱区を設定">
            <a:extLst>
              <a:ext uri="{FF2B5EF4-FFF2-40B4-BE49-F238E27FC236}">
                <a16:creationId xmlns:a16="http://schemas.microsoft.com/office/drawing/2014/main" id="{7F521D05-BF96-B641-9781-1A39A50D931A}"/>
              </a:ext>
            </a:extLst>
          </p:cNvPr>
          <p:cNvSpPr txBox="1"/>
          <p:nvPr/>
        </p:nvSpPr>
        <p:spPr>
          <a:xfrm>
            <a:off x="2059093" y="4334933"/>
            <a:ext cx="329635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探索鉱区を設定</a:t>
            </a:r>
          </a:p>
        </p:txBody>
      </p:sp>
      <p:sp>
        <p:nvSpPr>
          <p:cNvPr id="10" name="探索区域を設定">
            <a:extLst>
              <a:ext uri="{FF2B5EF4-FFF2-40B4-BE49-F238E27FC236}">
                <a16:creationId xmlns:a16="http://schemas.microsoft.com/office/drawing/2014/main" id="{58FA7694-C6D8-9D40-AE93-63D5DC620CDD}"/>
              </a:ext>
            </a:extLst>
          </p:cNvPr>
          <p:cNvSpPr txBox="1"/>
          <p:nvPr/>
        </p:nvSpPr>
        <p:spPr>
          <a:xfrm>
            <a:off x="7369386" y="4334933"/>
            <a:ext cx="329635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探索区域を設定</a:t>
            </a:r>
          </a:p>
        </p:txBody>
      </p:sp>
      <p:sp>
        <p:nvSpPr>
          <p:cNvPr id="11" name="→生物多様性">
            <a:extLst>
              <a:ext uri="{FF2B5EF4-FFF2-40B4-BE49-F238E27FC236}">
                <a16:creationId xmlns:a16="http://schemas.microsoft.com/office/drawing/2014/main" id="{8E140755-DA9E-BC49-88A4-995458BB8968}"/>
              </a:ext>
            </a:extLst>
          </p:cNvPr>
          <p:cNvSpPr txBox="1"/>
          <p:nvPr/>
        </p:nvSpPr>
        <p:spPr>
          <a:xfrm>
            <a:off x="10575431" y="4334933"/>
            <a:ext cx="2433039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→生物多様性</a:t>
            </a:r>
          </a:p>
        </p:txBody>
      </p:sp>
      <p:sp>
        <p:nvSpPr>
          <p:cNvPr id="12" name="鉱 脈←">
            <a:extLst>
              <a:ext uri="{FF2B5EF4-FFF2-40B4-BE49-F238E27FC236}">
                <a16:creationId xmlns:a16="http://schemas.microsoft.com/office/drawing/2014/main" id="{D44564C0-5BD9-0043-A091-30DA60443DE4}"/>
              </a:ext>
            </a:extLst>
          </p:cNvPr>
          <p:cNvSpPr txBox="1"/>
          <p:nvPr/>
        </p:nvSpPr>
        <p:spPr>
          <a:xfrm>
            <a:off x="433493" y="4334933"/>
            <a:ext cx="1710550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2844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鉱　脈←</a:t>
            </a:r>
          </a:p>
        </p:txBody>
      </p:sp>
      <p:sp>
        <p:nvSpPr>
          <p:cNvPr id="13" name="↓">
            <a:extLst>
              <a:ext uri="{FF2B5EF4-FFF2-40B4-BE49-F238E27FC236}">
                <a16:creationId xmlns:a16="http://schemas.microsoft.com/office/drawing/2014/main" id="{6DDB5449-224F-8942-9662-09F3B48C9686}"/>
              </a:ext>
            </a:extLst>
          </p:cNvPr>
          <p:cNvSpPr txBox="1"/>
          <p:nvPr/>
        </p:nvSpPr>
        <p:spPr>
          <a:xfrm>
            <a:off x="3359573" y="4985173"/>
            <a:ext cx="69539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560" b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b="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b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↓</a:t>
            </a:r>
          </a:p>
        </p:txBody>
      </p:sp>
      <p:sp>
        <p:nvSpPr>
          <p:cNvPr id="14" name="↓">
            <a:extLst>
              <a:ext uri="{FF2B5EF4-FFF2-40B4-BE49-F238E27FC236}">
                <a16:creationId xmlns:a16="http://schemas.microsoft.com/office/drawing/2014/main" id="{DC027DBD-63EF-8C47-93A6-E1730D586868}"/>
              </a:ext>
            </a:extLst>
          </p:cNvPr>
          <p:cNvSpPr txBox="1"/>
          <p:nvPr/>
        </p:nvSpPr>
        <p:spPr>
          <a:xfrm>
            <a:off x="8647289" y="5005493"/>
            <a:ext cx="69539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560" b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b="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b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↓</a:t>
            </a:r>
          </a:p>
        </p:txBody>
      </p:sp>
      <p:sp>
        <p:nvSpPr>
          <p:cNvPr id="15" name="鉱石の試掘">
            <a:extLst>
              <a:ext uri="{FF2B5EF4-FFF2-40B4-BE49-F238E27FC236}">
                <a16:creationId xmlns:a16="http://schemas.microsoft.com/office/drawing/2014/main" id="{5DD9AC10-6EAB-9848-B267-BD9D2A81315A}"/>
              </a:ext>
            </a:extLst>
          </p:cNvPr>
          <p:cNvSpPr txBox="1"/>
          <p:nvPr/>
        </p:nvSpPr>
        <p:spPr>
          <a:xfrm>
            <a:off x="2492586" y="5635413"/>
            <a:ext cx="242937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鉱石の試掘</a:t>
            </a:r>
          </a:p>
        </p:txBody>
      </p:sp>
      <p:sp>
        <p:nvSpPr>
          <p:cNvPr id="16" name="生物資源の採取">
            <a:extLst>
              <a:ext uri="{FF2B5EF4-FFF2-40B4-BE49-F238E27FC236}">
                <a16:creationId xmlns:a16="http://schemas.microsoft.com/office/drawing/2014/main" id="{5CE11248-8D35-A642-96C7-3B706B55FE36}"/>
              </a:ext>
            </a:extLst>
          </p:cNvPr>
          <p:cNvSpPr txBox="1"/>
          <p:nvPr/>
        </p:nvSpPr>
        <p:spPr>
          <a:xfrm>
            <a:off x="7369386" y="5635413"/>
            <a:ext cx="329635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生物資源の採取</a:t>
            </a:r>
          </a:p>
        </p:txBody>
      </p:sp>
      <p:sp>
        <p:nvSpPr>
          <p:cNvPr id="17" name="↓">
            <a:extLst>
              <a:ext uri="{FF2B5EF4-FFF2-40B4-BE49-F238E27FC236}">
                <a16:creationId xmlns:a16="http://schemas.microsoft.com/office/drawing/2014/main" id="{111C8B3B-2175-9B4B-BC73-E367B317374B}"/>
              </a:ext>
            </a:extLst>
          </p:cNvPr>
          <p:cNvSpPr txBox="1"/>
          <p:nvPr/>
        </p:nvSpPr>
        <p:spPr>
          <a:xfrm>
            <a:off x="3359573" y="6285653"/>
            <a:ext cx="69539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560" b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b="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b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↓</a:t>
            </a:r>
          </a:p>
        </p:txBody>
      </p:sp>
      <p:sp>
        <p:nvSpPr>
          <p:cNvPr id="18" name="↓">
            <a:extLst>
              <a:ext uri="{FF2B5EF4-FFF2-40B4-BE49-F238E27FC236}">
                <a16:creationId xmlns:a16="http://schemas.microsoft.com/office/drawing/2014/main" id="{1F0382D4-0238-0544-AEBB-931A015212CA}"/>
              </a:ext>
            </a:extLst>
          </p:cNvPr>
          <p:cNvSpPr txBox="1"/>
          <p:nvPr/>
        </p:nvSpPr>
        <p:spPr>
          <a:xfrm>
            <a:off x="8669866" y="6285653"/>
            <a:ext cx="69539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560" b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b="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b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↓</a:t>
            </a:r>
          </a:p>
        </p:txBody>
      </p:sp>
      <p:sp>
        <p:nvSpPr>
          <p:cNvPr id="19" name="採掘可能量、品位の評価">
            <a:extLst>
              <a:ext uri="{FF2B5EF4-FFF2-40B4-BE49-F238E27FC236}">
                <a16:creationId xmlns:a16="http://schemas.microsoft.com/office/drawing/2014/main" id="{49B78592-6B6E-F242-8807-69BB3FF574B0}"/>
              </a:ext>
            </a:extLst>
          </p:cNvPr>
          <p:cNvSpPr txBox="1"/>
          <p:nvPr/>
        </p:nvSpPr>
        <p:spPr>
          <a:xfrm>
            <a:off x="1192106" y="6935892"/>
            <a:ext cx="503033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採掘可能量、品位の評価</a:t>
            </a:r>
          </a:p>
        </p:txBody>
      </p:sp>
      <p:sp>
        <p:nvSpPr>
          <p:cNvPr id="20" name="生物活性評価">
            <a:extLst>
              <a:ext uri="{FF2B5EF4-FFF2-40B4-BE49-F238E27FC236}">
                <a16:creationId xmlns:a16="http://schemas.microsoft.com/office/drawing/2014/main" id="{2E41778D-DEF5-B646-BFF6-3DF05CFFB4B4}"/>
              </a:ext>
            </a:extLst>
          </p:cNvPr>
          <p:cNvSpPr txBox="1"/>
          <p:nvPr/>
        </p:nvSpPr>
        <p:spPr>
          <a:xfrm>
            <a:off x="7586133" y="6935892"/>
            <a:ext cx="286286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生物活性評価</a:t>
            </a:r>
          </a:p>
        </p:txBody>
      </p:sp>
      <p:sp>
        <p:nvSpPr>
          <p:cNvPr id="21" name="↓">
            <a:extLst>
              <a:ext uri="{FF2B5EF4-FFF2-40B4-BE49-F238E27FC236}">
                <a16:creationId xmlns:a16="http://schemas.microsoft.com/office/drawing/2014/main" id="{B1B6B580-78BE-D54B-BA43-A93F82E2E5B6}"/>
              </a:ext>
            </a:extLst>
          </p:cNvPr>
          <p:cNvSpPr txBox="1"/>
          <p:nvPr/>
        </p:nvSpPr>
        <p:spPr>
          <a:xfrm>
            <a:off x="3359573" y="7586133"/>
            <a:ext cx="69539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560" b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b="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b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↓</a:t>
            </a:r>
          </a:p>
        </p:txBody>
      </p:sp>
      <p:sp>
        <p:nvSpPr>
          <p:cNvPr id="22" name="↓">
            <a:extLst>
              <a:ext uri="{FF2B5EF4-FFF2-40B4-BE49-F238E27FC236}">
                <a16:creationId xmlns:a16="http://schemas.microsoft.com/office/drawing/2014/main" id="{8BB11A7C-5104-A640-A3AB-823367C29A20}"/>
              </a:ext>
            </a:extLst>
          </p:cNvPr>
          <p:cNvSpPr txBox="1"/>
          <p:nvPr/>
        </p:nvSpPr>
        <p:spPr>
          <a:xfrm>
            <a:off x="8669866" y="7586133"/>
            <a:ext cx="69539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560" b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b="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b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↓</a:t>
            </a:r>
          </a:p>
        </p:txBody>
      </p:sp>
      <p:sp>
        <p:nvSpPr>
          <p:cNvPr id="23" name="鉱石の採掘、精錬">
            <a:extLst>
              <a:ext uri="{FF2B5EF4-FFF2-40B4-BE49-F238E27FC236}">
                <a16:creationId xmlns:a16="http://schemas.microsoft.com/office/drawing/2014/main" id="{DE3DBF47-625B-8A4A-8374-3EAA86C57668}"/>
              </a:ext>
            </a:extLst>
          </p:cNvPr>
          <p:cNvSpPr txBox="1"/>
          <p:nvPr/>
        </p:nvSpPr>
        <p:spPr>
          <a:xfrm>
            <a:off x="1842346" y="8236373"/>
            <a:ext cx="372985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鉱石の採掘、精錬</a:t>
            </a:r>
          </a:p>
        </p:txBody>
      </p:sp>
      <p:sp>
        <p:nvSpPr>
          <p:cNvPr id="24" name="創  薬">
            <a:extLst>
              <a:ext uri="{FF2B5EF4-FFF2-40B4-BE49-F238E27FC236}">
                <a16:creationId xmlns:a16="http://schemas.microsoft.com/office/drawing/2014/main" id="{7BEC73FE-9D0D-B340-AA8F-7F7AF0CEA94A}"/>
              </a:ext>
            </a:extLst>
          </p:cNvPr>
          <p:cNvSpPr txBox="1"/>
          <p:nvPr/>
        </p:nvSpPr>
        <p:spPr>
          <a:xfrm>
            <a:off x="8019626" y="8236373"/>
            <a:ext cx="199587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創　　薬</a:t>
            </a:r>
          </a:p>
        </p:txBody>
      </p:sp>
    </p:spTree>
    <p:extLst>
      <p:ext uri="{BB962C8B-B14F-4D97-AF65-F5344CB8AC3E}">
        <p14:creationId xmlns:p14="http://schemas.microsoft.com/office/powerpoint/2010/main" val="14838110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2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8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2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8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3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 animBg="1" advAuto="0"/>
      <p:bldP spid="6" grpId="0" build="p" bldLvl="5" animBg="1" advAuto="0"/>
      <p:bldP spid="7" grpId="0" animBg="1" advAuto="0"/>
      <p:bldP spid="8" grpId="0" animBg="1" advAuto="0"/>
      <p:bldP spid="9" grpId="0" build="p" bldLvl="5" animBg="1" advAuto="0"/>
      <p:bldP spid="10" grpId="0" build="p" bldLvl="5" animBg="1" advAuto="0"/>
      <p:bldP spid="11" grpId="0" animBg="1" advAuto="0"/>
      <p:bldP spid="12" grpId="0" animBg="1" advAuto="0"/>
      <p:bldP spid="13" grpId="0" animBg="1" advAuto="0"/>
      <p:bldP spid="14" grpId="0" animBg="1" advAuto="0"/>
      <p:bldP spid="15" grpId="0" build="p" bldLvl="5" animBg="1" advAuto="0"/>
      <p:bldP spid="16" grpId="0" build="p" bldLvl="5" animBg="1" advAuto="0"/>
      <p:bldP spid="17" grpId="0" animBg="1" advAuto="0"/>
      <p:bldP spid="18" grpId="0" build="p" bldLvl="5" animBg="1" advAuto="0"/>
      <p:bldP spid="19" grpId="0" build="p" bldLvl="5" animBg="1" advAuto="0"/>
      <p:bldP spid="20" grpId="0" build="p" bldLvl="5" animBg="1" advAuto="0"/>
      <p:bldP spid="21" grpId="0" animBg="1" advAuto="0"/>
      <p:bldP spid="22" grpId="0" animBg="1" advAuto="0"/>
      <p:bldP spid="23" grpId="0" build="p" bldLvl="5" animBg="1" advAuto="0"/>
      <p:bldP spid="24" grpId="0" build="p" bldLvl="5" animBg="1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創薬指向のバイオプロスペクティング">
            <a:extLst>
              <a:ext uri="{FF2B5EF4-FFF2-40B4-BE49-F238E27FC236}">
                <a16:creationId xmlns:a16="http://schemas.microsoft.com/office/drawing/2014/main" id="{0E8D4AC3-D5A1-9649-882E-EF4A03CE9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106" y="433493"/>
            <a:ext cx="11054081" cy="758614"/>
          </a:xfrm>
          <a:prstGeom prst="rect">
            <a:avLst/>
          </a:prstGeom>
          <a:solidFill>
            <a:srgbClr val="FFFF00"/>
          </a:solidFill>
          <a:ln w="9525">
            <a:round/>
          </a:ln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26435" tIns="72248" rIns="126435" bIns="72248">
            <a:normAutofit fontScale="90000"/>
          </a:bodyPr>
          <a:lstStyle>
            <a:lvl1pPr defTabSz="1300480">
              <a:defRPr sz="4551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4551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創薬指向のバイオプロスペクティング</a:t>
            </a:r>
          </a:p>
        </p:txBody>
      </p:sp>
      <p:sp>
        <p:nvSpPr>
          <p:cNvPr id="3" name="民族植物学…">
            <a:extLst>
              <a:ext uri="{FF2B5EF4-FFF2-40B4-BE49-F238E27FC236}">
                <a16:creationId xmlns:a16="http://schemas.microsoft.com/office/drawing/2014/main" id="{6171A104-2BCF-BF45-A10F-F55DAB33E937}"/>
              </a:ext>
            </a:extLst>
          </p:cNvPr>
          <p:cNvSpPr txBox="1"/>
          <p:nvPr/>
        </p:nvSpPr>
        <p:spPr>
          <a:xfrm>
            <a:off x="8236373" y="1842346"/>
            <a:ext cx="1891172" cy="1467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00FF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FF00"/>
                  </a:solidFill>
                </a:uFill>
              </a:rPr>
              <a:t>民族植物学</a:t>
            </a:r>
          </a:p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00FF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FF00"/>
                  </a:solidFill>
                </a:uFill>
              </a:rPr>
              <a:t>植物分類学</a:t>
            </a:r>
          </a:p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00FF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FF00"/>
                  </a:solidFill>
                </a:uFill>
              </a:rPr>
              <a:t>植物生態学</a:t>
            </a:r>
          </a:p>
        </p:txBody>
      </p:sp>
      <p:sp>
        <p:nvSpPr>
          <p:cNvPr id="4" name="活性成分の分離…">
            <a:extLst>
              <a:ext uri="{FF2B5EF4-FFF2-40B4-BE49-F238E27FC236}">
                <a16:creationId xmlns:a16="http://schemas.microsoft.com/office/drawing/2014/main" id="{F04B68AA-AEC3-6A44-A24D-58012041AD63}"/>
              </a:ext>
            </a:extLst>
          </p:cNvPr>
          <p:cNvSpPr txBox="1"/>
          <p:nvPr/>
        </p:nvSpPr>
        <p:spPr>
          <a:xfrm>
            <a:off x="9536853" y="6394026"/>
            <a:ext cx="3191652" cy="1963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66FF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FF66FF"/>
                  </a:solidFill>
                </a:uFill>
              </a:rPr>
              <a:t>活性成分の分離</a:t>
            </a:r>
          </a:p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66FF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FF66FF"/>
                  </a:solidFill>
                </a:uFill>
              </a:rPr>
              <a:t>活性物質の構造決定</a:t>
            </a:r>
          </a:p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66FF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FF66FF"/>
                  </a:solidFill>
                </a:uFill>
              </a:rPr>
              <a:t>ドラッグデザイン</a:t>
            </a:r>
          </a:p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66FF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FF66FF"/>
                  </a:solidFill>
                </a:uFill>
              </a:rPr>
              <a:t>有機合成化学</a:t>
            </a:r>
          </a:p>
        </p:txBody>
      </p:sp>
      <p:sp>
        <p:nvSpPr>
          <p:cNvPr id="5" name="バイオアッセイの構築…">
            <a:extLst>
              <a:ext uri="{FF2B5EF4-FFF2-40B4-BE49-F238E27FC236}">
                <a16:creationId xmlns:a16="http://schemas.microsoft.com/office/drawing/2014/main" id="{F65E3AA1-1BA8-044C-A8FA-5BE05EA7F397}"/>
              </a:ext>
            </a:extLst>
          </p:cNvPr>
          <p:cNvSpPr txBox="1"/>
          <p:nvPr/>
        </p:nvSpPr>
        <p:spPr>
          <a:xfrm>
            <a:off x="433493" y="3576320"/>
            <a:ext cx="4488463" cy="9725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FFFF00"/>
                  </a:solidFill>
                </a:uFill>
              </a:rPr>
              <a:t>バイオアッセイの構築</a:t>
            </a:r>
          </a:p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FFFF00"/>
                  </a:solidFill>
                </a:uFill>
              </a:rPr>
              <a:t>高速アッセイシステムの構築</a:t>
            </a:r>
          </a:p>
        </p:txBody>
      </p:sp>
      <p:sp>
        <p:nvSpPr>
          <p:cNvPr id="6" name="データベース構築…">
            <a:extLst>
              <a:ext uri="{FF2B5EF4-FFF2-40B4-BE49-F238E27FC236}">
                <a16:creationId xmlns:a16="http://schemas.microsoft.com/office/drawing/2014/main" id="{2EC9C5B9-A124-7A48-A3CD-F56B489419CE}"/>
              </a:ext>
            </a:extLst>
          </p:cNvPr>
          <p:cNvSpPr txBox="1"/>
          <p:nvPr/>
        </p:nvSpPr>
        <p:spPr>
          <a:xfrm>
            <a:off x="1733973" y="7694507"/>
            <a:ext cx="2862863" cy="1467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65C8FF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65C8FF"/>
                  </a:solidFill>
                </a:uFill>
              </a:rPr>
              <a:t>データベース構築</a:t>
            </a:r>
          </a:p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65C8FF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65C8FF"/>
                  </a:solidFill>
                </a:uFill>
              </a:rPr>
              <a:t>関連情報の発信</a:t>
            </a:r>
          </a:p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65C8FF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65C8FF"/>
                  </a:solidFill>
                </a:uFill>
              </a:rPr>
              <a:t>情報の発掘</a:t>
            </a:r>
          </a:p>
        </p:txBody>
      </p:sp>
      <p:pic>
        <p:nvPicPr>
          <p:cNvPr id="7" name="バイオプロスペクティング.png" descr="バイオプロスペクティング.png">
            <a:extLst>
              <a:ext uri="{FF2B5EF4-FFF2-40B4-BE49-F238E27FC236}">
                <a16:creationId xmlns:a16="http://schemas.microsoft.com/office/drawing/2014/main" id="{730879DC-B9F2-AE43-B8EC-518EEC45A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4768426"/>
            <a:ext cx="3095414" cy="1426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植物科学.png" descr="植物科学.png">
            <a:extLst>
              <a:ext uri="{FF2B5EF4-FFF2-40B4-BE49-F238E27FC236}">
                <a16:creationId xmlns:a16="http://schemas.microsoft.com/office/drawing/2014/main" id="{B47D32F3-81DC-A344-8175-88A3BC90D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842346"/>
            <a:ext cx="3165405" cy="288318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有機化学.png" descr="有機化学.png">
            <a:extLst>
              <a:ext uri="{FF2B5EF4-FFF2-40B4-BE49-F238E27FC236}">
                <a16:creationId xmlns:a16="http://schemas.microsoft.com/office/drawing/2014/main" id="{71DFC732-72A8-0E4A-BE87-941AF734E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8000" y="4768426"/>
            <a:ext cx="4524587" cy="13320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情報科学.png" descr="情報科学.png">
            <a:extLst>
              <a:ext uri="{FF2B5EF4-FFF2-40B4-BE49-F238E27FC236}">
                <a16:creationId xmlns:a16="http://schemas.microsoft.com/office/drawing/2014/main" id="{ACF9492F-A11A-5441-B7EB-A33F32EBFC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0" y="6177279"/>
            <a:ext cx="3208303" cy="29260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薬理学.png" descr="薬理学.png">
            <a:extLst>
              <a:ext uri="{FF2B5EF4-FFF2-40B4-BE49-F238E27FC236}">
                <a16:creationId xmlns:a16="http://schemas.microsoft.com/office/drawing/2014/main" id="{E6DA873E-FCEA-A745-824D-DE9F836B80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746" y="4768426"/>
            <a:ext cx="4524588" cy="133209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765219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4" grpId="0" animBg="1" advAuto="0"/>
      <p:bldP spid="5" grpId="0" animBg="1" advAuto="0"/>
      <p:bldP spid="6" grpId="0" animBg="1" advAuto="0"/>
      <p:bldP spid="7" grpId="0" animBg="1" advAuto="0"/>
      <p:bldP spid="8" grpId="0" animBg="1" advAuto="0"/>
      <p:bldP spid="9" grpId="0" animBg="1" advAuto="0"/>
      <p:bldP spid="10" grpId="0" animBg="1" advAuto="0"/>
      <p:bldP spid="11" grpId="0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バイオプロスペクティングの問題点">
            <a:extLst>
              <a:ext uri="{FF2B5EF4-FFF2-40B4-BE49-F238E27FC236}">
                <a16:creationId xmlns:a16="http://schemas.microsoft.com/office/drawing/2014/main" id="{4095A86F-89BA-E342-8D2F-2A9EB1F81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986" y="433493"/>
            <a:ext cx="11054081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199" dir="18900000" rotWithShape="0">
              <a:srgbClr val="003366">
                <a:alpha val="79998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6257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512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バイオプロスペクティングの問題点</a:t>
            </a:r>
          </a:p>
        </p:txBody>
      </p:sp>
      <p:sp>
        <p:nvSpPr>
          <p:cNvPr id="3" name="世界に25万種以上">
            <a:extLst>
              <a:ext uri="{FF2B5EF4-FFF2-40B4-BE49-F238E27FC236}">
                <a16:creationId xmlns:a16="http://schemas.microsoft.com/office/drawing/2014/main" id="{D5672FA4-7297-2746-A0C6-529A5C9A3518}"/>
              </a:ext>
            </a:extLst>
          </p:cNvPr>
          <p:cNvSpPr txBox="1"/>
          <p:nvPr/>
        </p:nvSpPr>
        <p:spPr>
          <a:xfrm>
            <a:off x="2275839" y="3088639"/>
            <a:ext cx="372985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世界に25万種以上</a:t>
            </a:r>
          </a:p>
        </p:txBody>
      </p:sp>
      <p:sp>
        <p:nvSpPr>
          <p:cNvPr id="4" name="◆植物種数は膨大である">
            <a:extLst>
              <a:ext uri="{FF2B5EF4-FFF2-40B4-BE49-F238E27FC236}">
                <a16:creationId xmlns:a16="http://schemas.microsoft.com/office/drawing/2014/main" id="{D9FD05F1-9A8E-224E-80D3-59BF1AA8B690}"/>
              </a:ext>
            </a:extLst>
          </p:cNvPr>
          <p:cNvSpPr txBox="1"/>
          <p:nvPr/>
        </p:nvSpPr>
        <p:spPr>
          <a:xfrm>
            <a:off x="1625600" y="2045546"/>
            <a:ext cx="5828736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◆植物種数は膨大である</a:t>
            </a:r>
          </a:p>
        </p:txBody>
      </p:sp>
      <p:sp>
        <p:nvSpPr>
          <p:cNvPr id="5" name="→絞り込みの必要性">
            <a:extLst>
              <a:ext uri="{FF2B5EF4-FFF2-40B4-BE49-F238E27FC236}">
                <a16:creationId xmlns:a16="http://schemas.microsoft.com/office/drawing/2014/main" id="{8C29EAC1-D3FE-0848-8B9D-89EAE57663EA}"/>
              </a:ext>
            </a:extLst>
          </p:cNvPr>
          <p:cNvSpPr txBox="1"/>
          <p:nvPr/>
        </p:nvSpPr>
        <p:spPr>
          <a:xfrm>
            <a:off x="6827519" y="3034453"/>
            <a:ext cx="416334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→絞り込みの必要性</a:t>
            </a:r>
          </a:p>
        </p:txBody>
      </p:sp>
      <p:sp>
        <p:nvSpPr>
          <p:cNvPr id="6" name="◆どのようにして絞り込むか？">
            <a:extLst>
              <a:ext uri="{FF2B5EF4-FFF2-40B4-BE49-F238E27FC236}">
                <a16:creationId xmlns:a16="http://schemas.microsoft.com/office/drawing/2014/main" id="{98B0D29B-CDBE-4240-B949-0A010D19AE48}"/>
              </a:ext>
            </a:extLst>
          </p:cNvPr>
          <p:cNvSpPr txBox="1"/>
          <p:nvPr/>
        </p:nvSpPr>
        <p:spPr>
          <a:xfrm>
            <a:off x="1625600" y="3901440"/>
            <a:ext cx="7342294" cy="738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◆どのようにして絞り込むか？</a:t>
            </a:r>
          </a:p>
        </p:txBody>
      </p:sp>
      <p:sp>
        <p:nvSpPr>
          <p:cNvPr id="7" name="１．生理活性物質を探索する">
            <a:extLst>
              <a:ext uri="{FF2B5EF4-FFF2-40B4-BE49-F238E27FC236}">
                <a16:creationId xmlns:a16="http://schemas.microsoft.com/office/drawing/2014/main" id="{1739851D-9502-5F47-B342-10383AFB6E69}"/>
              </a:ext>
            </a:extLst>
          </p:cNvPr>
          <p:cNvSpPr txBox="1"/>
          <p:nvPr/>
        </p:nvSpPr>
        <p:spPr>
          <a:xfrm>
            <a:off x="2817706" y="4867768"/>
            <a:ext cx="589731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１．</a:t>
            </a: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生理活性物質</a:t>
            </a:r>
            <a:r>
              <a:rPr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を探索する</a:t>
            </a:r>
          </a:p>
        </p:txBody>
      </p:sp>
      <p:sp>
        <p:nvSpPr>
          <p:cNvPr id="8" name="特定の動植物に対する作用分子を生産する種…">
            <a:extLst>
              <a:ext uri="{FF2B5EF4-FFF2-40B4-BE49-F238E27FC236}">
                <a16:creationId xmlns:a16="http://schemas.microsoft.com/office/drawing/2014/main" id="{AC1EBA82-7670-F348-BEF4-FCC9BF358C77}"/>
              </a:ext>
            </a:extLst>
          </p:cNvPr>
          <p:cNvSpPr txBox="1"/>
          <p:nvPr/>
        </p:nvSpPr>
        <p:spPr>
          <a:xfrm>
            <a:off x="3422262" y="5626525"/>
            <a:ext cx="7490461" cy="103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</a:rPr>
              <a:t>特定の動植物に対する作用分子を生産する種</a:t>
            </a:r>
          </a:p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</a:rPr>
              <a:t>を集中的に探索する</a:t>
            </a:r>
          </a:p>
        </p:txBody>
      </p:sp>
      <p:sp>
        <p:nvSpPr>
          <p:cNvPr id="9" name="３．民族植物学を活用する">
            <a:extLst>
              <a:ext uri="{FF2B5EF4-FFF2-40B4-BE49-F238E27FC236}">
                <a16:creationId xmlns:a16="http://schemas.microsoft.com/office/drawing/2014/main" id="{AFDC63B9-86C6-4F44-BC42-90C87C400974}"/>
              </a:ext>
            </a:extLst>
          </p:cNvPr>
          <p:cNvSpPr txBox="1"/>
          <p:nvPr/>
        </p:nvSpPr>
        <p:spPr>
          <a:xfrm>
            <a:off x="2817706" y="8778240"/>
            <a:ext cx="546382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３．</a:t>
            </a: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民族植物学</a:t>
            </a:r>
            <a:r>
              <a:rPr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を活用する</a:t>
            </a:r>
          </a:p>
        </p:txBody>
      </p:sp>
      <p:sp>
        <p:nvSpPr>
          <p:cNvPr id="10" name="２．化学分類学的知見を活用する">
            <a:extLst>
              <a:ext uri="{FF2B5EF4-FFF2-40B4-BE49-F238E27FC236}">
                <a16:creationId xmlns:a16="http://schemas.microsoft.com/office/drawing/2014/main" id="{57370B9E-014B-0246-93C0-340EF6A9763E}"/>
              </a:ext>
            </a:extLst>
          </p:cNvPr>
          <p:cNvSpPr txBox="1"/>
          <p:nvPr/>
        </p:nvSpPr>
        <p:spPr>
          <a:xfrm>
            <a:off x="2817706" y="6935892"/>
            <a:ext cx="9288499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spcBef>
                <a:spcPts val="1000"/>
              </a:spcBef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２．</a:t>
            </a: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化学分類学</a:t>
            </a:r>
            <a:r>
              <a:rPr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的知見を活用する</a:t>
            </a:r>
          </a:p>
        </p:txBody>
      </p:sp>
      <p:sp>
        <p:nvSpPr>
          <p:cNvPr id="11" name="有効成分の知られている種の系統分類学的…">
            <a:extLst>
              <a:ext uri="{FF2B5EF4-FFF2-40B4-BE49-F238E27FC236}">
                <a16:creationId xmlns:a16="http://schemas.microsoft.com/office/drawing/2014/main" id="{EE3C6226-E84A-7B49-B85A-3B59E0430D16}"/>
              </a:ext>
            </a:extLst>
          </p:cNvPr>
          <p:cNvSpPr txBox="1"/>
          <p:nvPr/>
        </p:nvSpPr>
        <p:spPr>
          <a:xfrm>
            <a:off x="3467946" y="7626821"/>
            <a:ext cx="7125547" cy="103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</a:rPr>
              <a:t>有効成分の知られている種の系統分類学的</a:t>
            </a:r>
          </a:p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2844">
                <a:effectLst>
                  <a:outerShdw blurRad="12700" dist="25400" dir="2700000" rotWithShape="0">
                    <a:srgbClr val="000000"/>
                  </a:outerShdw>
                </a:effectLst>
              </a:rPr>
              <a:t>近縁種を集中的に探索する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1F5ADCD-E782-EA44-B1ED-F4EEEEF68432}"/>
              </a:ext>
            </a:extLst>
          </p:cNvPr>
          <p:cNvSpPr txBox="1"/>
          <p:nvPr/>
        </p:nvSpPr>
        <p:spPr>
          <a:xfrm>
            <a:off x="12559203" y="558809"/>
            <a:ext cx="102657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3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9898238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4" grpId="0" animBg="1" advAuto="0"/>
      <p:bldP spid="5" grpId="0" animBg="1" advAuto="0"/>
      <p:bldP spid="6" grpId="0" animBg="1" advAuto="0"/>
      <p:bldP spid="7" grpId="0" animBg="1" advAuto="0"/>
      <p:bldP spid="8" grpId="0" animBg="1" advAuto="0"/>
      <p:bldP spid="9" grpId="0" animBg="1" advAuto="0"/>
      <p:bldP spid="10" grpId="0" animBg="1" advAuto="0"/>
      <p:bldP spid="11" grpId="0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-1.jpg" descr="image-1.jpg">
            <a:extLst>
              <a:ext uri="{FF2B5EF4-FFF2-40B4-BE49-F238E27FC236}">
                <a16:creationId xmlns:a16="http://schemas.microsoft.com/office/drawing/2014/main" id="{7A83D171-03E0-0E4B-B816-65DBADC87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Bioprospectingの円滑な遂行">
            <a:extLst>
              <a:ext uri="{FF2B5EF4-FFF2-40B4-BE49-F238E27FC236}">
                <a16:creationId xmlns:a16="http://schemas.microsoft.com/office/drawing/2014/main" id="{466EEC93-BBBE-E245-A898-38091BF81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59" y="325119"/>
            <a:ext cx="11054082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88" dir="18900000" rotWithShape="0">
              <a:srgbClr val="003366">
                <a:alpha val="79998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Bioprospectingの円滑な遂行</a:t>
            </a:r>
          </a:p>
        </p:txBody>
      </p:sp>
      <p:sp>
        <p:nvSpPr>
          <p:cNvPr id="4" name="◆民族植物学の活用が有効">
            <a:extLst>
              <a:ext uri="{FF2B5EF4-FFF2-40B4-BE49-F238E27FC236}">
                <a16:creationId xmlns:a16="http://schemas.microsoft.com/office/drawing/2014/main" id="{BCA1E5BF-D8CB-0B41-9FDB-D58831D0FBA6}"/>
              </a:ext>
            </a:extLst>
          </p:cNvPr>
          <p:cNvSpPr txBox="1"/>
          <p:nvPr/>
        </p:nvSpPr>
        <p:spPr>
          <a:xfrm>
            <a:off x="2817706" y="2059093"/>
            <a:ext cx="6334479" cy="738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◆民族植物学</a:t>
            </a:r>
            <a:r>
              <a:rPr sz="3982">
                <a:solidFill>
                  <a:srgbClr val="0033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</a:rPr>
              <a:t>の活用が有効</a:t>
            </a:r>
          </a:p>
        </p:txBody>
      </p:sp>
      <p:pic>
        <p:nvPicPr>
          <p:cNvPr id="5" name="image.jpg" descr="image.jpg">
            <a:extLst>
              <a:ext uri="{FF2B5EF4-FFF2-40B4-BE49-F238E27FC236}">
                <a16:creationId xmlns:a16="http://schemas.microsoft.com/office/drawing/2014/main" id="{D0B2F63E-B738-8949-9865-38C16B5C3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479" y="3142826"/>
            <a:ext cx="4334935" cy="291479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.jpg" descr="image.jpg">
            <a:extLst>
              <a:ext uri="{FF2B5EF4-FFF2-40B4-BE49-F238E27FC236}">
                <a16:creationId xmlns:a16="http://schemas.microsoft.com/office/drawing/2014/main" id="{9CD01403-E9E8-B04A-B229-DF75F7B8C9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4266" y="3142826"/>
            <a:ext cx="4334935" cy="2917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.jpg" descr="image.jpg">
            <a:extLst>
              <a:ext uri="{FF2B5EF4-FFF2-40B4-BE49-F238E27FC236}">
                <a16:creationId xmlns:a16="http://schemas.microsoft.com/office/drawing/2014/main" id="{D66DF9DB-28F5-3C41-A996-47FFE1E058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0479" y="6394026"/>
            <a:ext cx="4334935" cy="2894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.jpg" descr="image.jpg">
            <a:extLst>
              <a:ext uri="{FF2B5EF4-FFF2-40B4-BE49-F238E27FC236}">
                <a16:creationId xmlns:a16="http://schemas.microsoft.com/office/drawing/2014/main" id="{E8EC45B3-A6D8-7A49-B240-DF9FEC32DD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4266" y="6394026"/>
            <a:ext cx="4334935" cy="28741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36343696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民 族 植 物 学 に つ い て(1)">
            <a:extLst>
              <a:ext uri="{FF2B5EF4-FFF2-40B4-BE49-F238E27FC236}">
                <a16:creationId xmlns:a16="http://schemas.microsoft.com/office/drawing/2014/main" id="{AB93F6EA-6A02-074A-9125-950700469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986" y="433493"/>
            <a:ext cx="11054081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199" dir="18900000" rotWithShape="0">
              <a:srgbClr val="003366">
                <a:alpha val="79998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民 族 植 物 学 に つ い て(1)</a:t>
            </a:r>
          </a:p>
        </p:txBody>
      </p:sp>
      <p:sp>
        <p:nvSpPr>
          <p:cNvPr id="3" name="Ethnobotany  (Harshberger, 1896)">
            <a:extLst>
              <a:ext uri="{FF2B5EF4-FFF2-40B4-BE49-F238E27FC236}">
                <a16:creationId xmlns:a16="http://schemas.microsoft.com/office/drawing/2014/main" id="{FBAC1B2A-1B07-B343-B1CA-F47CA6D6DAA9}"/>
              </a:ext>
            </a:extLst>
          </p:cNvPr>
          <p:cNvSpPr txBox="1"/>
          <p:nvPr/>
        </p:nvSpPr>
        <p:spPr>
          <a:xfrm>
            <a:off x="2275839" y="3088639"/>
            <a:ext cx="715730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Ethnobotany  (Harshberger, 1896)</a:t>
            </a:r>
          </a:p>
        </p:txBody>
      </p:sp>
      <p:sp>
        <p:nvSpPr>
          <p:cNvPr id="4" name="◆民族植物学とは何か？">
            <a:extLst>
              <a:ext uri="{FF2B5EF4-FFF2-40B4-BE49-F238E27FC236}">
                <a16:creationId xmlns:a16="http://schemas.microsoft.com/office/drawing/2014/main" id="{C7413D63-5AE0-4A4F-A22D-4E0C16298F4F}"/>
              </a:ext>
            </a:extLst>
          </p:cNvPr>
          <p:cNvSpPr txBox="1"/>
          <p:nvPr/>
        </p:nvSpPr>
        <p:spPr>
          <a:xfrm>
            <a:off x="1625600" y="2045546"/>
            <a:ext cx="5828736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◆民族植物学とは何か？</a:t>
            </a:r>
          </a:p>
        </p:txBody>
      </p:sp>
      <p:sp>
        <p:nvSpPr>
          <p:cNvPr id="5" name="◆民族植物学の目的">
            <a:extLst>
              <a:ext uri="{FF2B5EF4-FFF2-40B4-BE49-F238E27FC236}">
                <a16:creationId xmlns:a16="http://schemas.microsoft.com/office/drawing/2014/main" id="{0A7AE4B9-9EFF-E149-8118-2829CDFB31BB}"/>
              </a:ext>
            </a:extLst>
          </p:cNvPr>
          <p:cNvSpPr txBox="1"/>
          <p:nvPr/>
        </p:nvSpPr>
        <p:spPr>
          <a:xfrm>
            <a:off x="1625600" y="3901440"/>
            <a:ext cx="4817252" cy="738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◆民族植物学の目的</a:t>
            </a:r>
          </a:p>
        </p:txBody>
      </p:sp>
      <p:sp>
        <p:nvSpPr>
          <p:cNvPr id="6" name="１．原住民族による植物の利用">
            <a:extLst>
              <a:ext uri="{FF2B5EF4-FFF2-40B4-BE49-F238E27FC236}">
                <a16:creationId xmlns:a16="http://schemas.microsoft.com/office/drawing/2014/main" id="{87B7ED6D-1B41-B346-A48D-C79FF2969A26}"/>
              </a:ext>
            </a:extLst>
          </p:cNvPr>
          <p:cNvSpPr txBox="1"/>
          <p:nvPr/>
        </p:nvSpPr>
        <p:spPr>
          <a:xfrm>
            <a:off x="2817706" y="4867768"/>
            <a:ext cx="6391770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１．原住民族による植物の利用</a:t>
            </a:r>
          </a:p>
        </p:txBody>
      </p:sp>
      <p:sp>
        <p:nvSpPr>
          <p:cNvPr id="7" name="３．民族社会と植物との互恵関係">
            <a:extLst>
              <a:ext uri="{FF2B5EF4-FFF2-40B4-BE49-F238E27FC236}">
                <a16:creationId xmlns:a16="http://schemas.microsoft.com/office/drawing/2014/main" id="{B9E03E00-8CBC-C946-B00C-51F6BEFF52D9}"/>
              </a:ext>
            </a:extLst>
          </p:cNvPr>
          <p:cNvSpPr txBox="1"/>
          <p:nvPr/>
        </p:nvSpPr>
        <p:spPr>
          <a:xfrm>
            <a:off x="2817706" y="7044266"/>
            <a:ext cx="676430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３．民族社会と植物との互恵関係</a:t>
            </a:r>
          </a:p>
        </p:txBody>
      </p:sp>
      <p:sp>
        <p:nvSpPr>
          <p:cNvPr id="8" name="２．原住民族による植物種の認識と利用法">
            <a:extLst>
              <a:ext uri="{FF2B5EF4-FFF2-40B4-BE49-F238E27FC236}">
                <a16:creationId xmlns:a16="http://schemas.microsoft.com/office/drawing/2014/main" id="{1B853586-AF61-E148-9C0F-DE690B670914}"/>
              </a:ext>
            </a:extLst>
          </p:cNvPr>
          <p:cNvSpPr txBox="1"/>
          <p:nvPr/>
        </p:nvSpPr>
        <p:spPr>
          <a:xfrm>
            <a:off x="2817706" y="5960533"/>
            <a:ext cx="9288499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650240">
              <a:spcBef>
                <a:spcPts val="1000"/>
              </a:spcBef>
              <a:defRPr sz="3200"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２．原住民族による植物種の認識と利用法</a:t>
            </a:r>
          </a:p>
        </p:txBody>
      </p:sp>
      <p:sp>
        <p:nvSpPr>
          <p:cNvPr id="9" name="食用植物">
            <a:extLst>
              <a:ext uri="{FF2B5EF4-FFF2-40B4-BE49-F238E27FC236}">
                <a16:creationId xmlns:a16="http://schemas.microsoft.com/office/drawing/2014/main" id="{E05CE971-5C05-5044-A62A-02401FF26D59}"/>
              </a:ext>
            </a:extLst>
          </p:cNvPr>
          <p:cNvSpPr txBox="1"/>
          <p:nvPr/>
        </p:nvSpPr>
        <p:spPr>
          <a:xfrm>
            <a:off x="3684693" y="8019626"/>
            <a:ext cx="199587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食用植物</a:t>
            </a:r>
          </a:p>
        </p:txBody>
      </p:sp>
      <p:sp>
        <p:nvSpPr>
          <p:cNvPr id="10" name="薬用植物">
            <a:extLst>
              <a:ext uri="{FF2B5EF4-FFF2-40B4-BE49-F238E27FC236}">
                <a16:creationId xmlns:a16="http://schemas.microsoft.com/office/drawing/2014/main" id="{B6430F35-6DBC-A840-A0F1-AA1686B6AECF}"/>
              </a:ext>
            </a:extLst>
          </p:cNvPr>
          <p:cNvSpPr txBox="1"/>
          <p:nvPr/>
        </p:nvSpPr>
        <p:spPr>
          <a:xfrm>
            <a:off x="5960533" y="8039946"/>
            <a:ext cx="199587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薬用植物</a:t>
            </a:r>
          </a:p>
        </p:txBody>
      </p:sp>
      <p:sp>
        <p:nvSpPr>
          <p:cNvPr id="11" name="工芸植物">
            <a:extLst>
              <a:ext uri="{FF2B5EF4-FFF2-40B4-BE49-F238E27FC236}">
                <a16:creationId xmlns:a16="http://schemas.microsoft.com/office/drawing/2014/main" id="{7CFFD44D-9A3C-4449-B3B1-F6DAD63C7DC1}"/>
              </a:ext>
            </a:extLst>
          </p:cNvPr>
          <p:cNvSpPr txBox="1"/>
          <p:nvPr/>
        </p:nvSpPr>
        <p:spPr>
          <a:xfrm>
            <a:off x="8236373" y="8019626"/>
            <a:ext cx="199587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工芸植物</a:t>
            </a:r>
          </a:p>
        </p:txBody>
      </p:sp>
    </p:spTree>
    <p:extLst>
      <p:ext uri="{BB962C8B-B14F-4D97-AF65-F5344CB8AC3E}">
        <p14:creationId xmlns:p14="http://schemas.microsoft.com/office/powerpoint/2010/main" val="19516278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4" grpId="0" animBg="1" advAuto="0"/>
      <p:bldP spid="5" grpId="0" animBg="1" advAuto="0"/>
      <p:bldP spid="6" grpId="0" animBg="1" advAuto="0"/>
      <p:bldP spid="7" grpId="0" animBg="1" advAuto="0"/>
      <p:bldP spid="8" grpId="0" animBg="1" advAuto="0"/>
      <p:bldP spid="9" grpId="0" animBg="1" advAuto="0"/>
      <p:bldP spid="10" grpId="0" animBg="1" advAuto="0"/>
      <p:bldP spid="11" grpId="0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民 族 植 物 学 に つ い て(2)">
            <a:extLst>
              <a:ext uri="{FF2B5EF4-FFF2-40B4-BE49-F238E27FC236}">
                <a16:creationId xmlns:a16="http://schemas.microsoft.com/office/drawing/2014/main" id="{C03EED48-FAEF-D24E-AE71-D8C23460E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986" y="433493"/>
            <a:ext cx="11054081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199" dir="18900000" rotWithShape="0">
              <a:srgbClr val="003366">
                <a:alpha val="79998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民 族 植 物 学 に つ い て(2)</a:t>
            </a:r>
          </a:p>
        </p:txBody>
      </p:sp>
      <p:sp>
        <p:nvSpPr>
          <p:cNvPr id="3" name="◆Bioprospectingにおける民族植物学の役割">
            <a:extLst>
              <a:ext uri="{FF2B5EF4-FFF2-40B4-BE49-F238E27FC236}">
                <a16:creationId xmlns:a16="http://schemas.microsoft.com/office/drawing/2014/main" id="{C62F75CF-D224-7945-ACF8-F8DDDF35D8EC}"/>
              </a:ext>
            </a:extLst>
          </p:cNvPr>
          <p:cNvSpPr txBox="1"/>
          <p:nvPr/>
        </p:nvSpPr>
        <p:spPr>
          <a:xfrm>
            <a:off x="1625600" y="2108764"/>
            <a:ext cx="10597886" cy="738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◆Bioprospectingにおける民族植物学の役割</a:t>
            </a:r>
          </a:p>
        </p:txBody>
      </p:sp>
      <p:sp>
        <p:nvSpPr>
          <p:cNvPr id="4" name="●薬用植物情報の収集">
            <a:extLst>
              <a:ext uri="{FF2B5EF4-FFF2-40B4-BE49-F238E27FC236}">
                <a16:creationId xmlns:a16="http://schemas.microsoft.com/office/drawing/2014/main" id="{E7AD31DA-311C-6945-AA26-7F6840C83EB6}"/>
              </a:ext>
            </a:extLst>
          </p:cNvPr>
          <p:cNvSpPr txBox="1"/>
          <p:nvPr/>
        </p:nvSpPr>
        <p:spPr>
          <a:xfrm>
            <a:off x="2817706" y="3142826"/>
            <a:ext cx="480455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●</a:t>
            </a: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薬用植物情報の収集</a:t>
            </a:r>
          </a:p>
        </p:txBody>
      </p:sp>
      <p:sp>
        <p:nvSpPr>
          <p:cNvPr id="5" name="●生薬の調製法の収集">
            <a:extLst>
              <a:ext uri="{FF2B5EF4-FFF2-40B4-BE49-F238E27FC236}">
                <a16:creationId xmlns:a16="http://schemas.microsoft.com/office/drawing/2014/main" id="{875F1FDF-1847-0D40-A0EA-13B45AA5D73C}"/>
              </a:ext>
            </a:extLst>
          </p:cNvPr>
          <p:cNvSpPr txBox="1"/>
          <p:nvPr/>
        </p:nvSpPr>
        <p:spPr>
          <a:xfrm>
            <a:off x="2817706" y="7694507"/>
            <a:ext cx="480455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●</a:t>
            </a: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生薬の調製法の収集</a:t>
            </a:r>
          </a:p>
        </p:txBody>
      </p:sp>
      <p:sp>
        <p:nvSpPr>
          <p:cNvPr id="6" name="●伝統医学情報の収集">
            <a:extLst>
              <a:ext uri="{FF2B5EF4-FFF2-40B4-BE49-F238E27FC236}">
                <a16:creationId xmlns:a16="http://schemas.microsoft.com/office/drawing/2014/main" id="{377883A9-59FC-2346-9960-6111AC2A402E}"/>
              </a:ext>
            </a:extLst>
          </p:cNvPr>
          <p:cNvSpPr txBox="1"/>
          <p:nvPr/>
        </p:nvSpPr>
        <p:spPr>
          <a:xfrm>
            <a:off x="2817706" y="6935892"/>
            <a:ext cx="9288499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spcBef>
                <a:spcPts val="1000"/>
              </a:spcBef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●</a:t>
            </a: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伝統医学情報の収集</a:t>
            </a:r>
          </a:p>
        </p:txBody>
      </p:sp>
      <p:sp>
        <p:nvSpPr>
          <p:cNvPr id="7" name="薬用に供される植物は多くの二次代謝物を…">
            <a:extLst>
              <a:ext uri="{FF2B5EF4-FFF2-40B4-BE49-F238E27FC236}">
                <a16:creationId xmlns:a16="http://schemas.microsoft.com/office/drawing/2014/main" id="{D5CC33CC-B35E-6D46-9580-C19BC088BC9F}"/>
              </a:ext>
            </a:extLst>
          </p:cNvPr>
          <p:cNvSpPr txBox="1"/>
          <p:nvPr/>
        </p:nvSpPr>
        <p:spPr>
          <a:xfrm>
            <a:off x="3359573" y="3901440"/>
            <a:ext cx="7987172" cy="1160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薬用に供される植物は多くの二次代謝物を</a:t>
            </a:r>
          </a:p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含むことが期待される</a:t>
            </a:r>
          </a:p>
        </p:txBody>
      </p:sp>
      <p:sp>
        <p:nvSpPr>
          <p:cNvPr id="8" name="採集対象植物を絞り込む事ができる">
            <a:extLst>
              <a:ext uri="{FF2B5EF4-FFF2-40B4-BE49-F238E27FC236}">
                <a16:creationId xmlns:a16="http://schemas.microsoft.com/office/drawing/2014/main" id="{ABC873D4-A06B-1F49-92D0-5724CFABC051}"/>
              </a:ext>
            </a:extLst>
          </p:cNvPr>
          <p:cNvSpPr txBox="1"/>
          <p:nvPr/>
        </p:nvSpPr>
        <p:spPr>
          <a:xfrm>
            <a:off x="3467946" y="5560906"/>
            <a:ext cx="7430347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採集対象植物を絞り込む事ができる</a:t>
            </a:r>
          </a:p>
        </p:txBody>
      </p:sp>
      <p:sp>
        <p:nvSpPr>
          <p:cNvPr id="9" name="●近傍の植物相の解明">
            <a:extLst>
              <a:ext uri="{FF2B5EF4-FFF2-40B4-BE49-F238E27FC236}">
                <a16:creationId xmlns:a16="http://schemas.microsoft.com/office/drawing/2014/main" id="{0F1AC9CA-40AE-B640-9451-F5AEF13E489A}"/>
              </a:ext>
            </a:extLst>
          </p:cNvPr>
          <p:cNvSpPr txBox="1"/>
          <p:nvPr/>
        </p:nvSpPr>
        <p:spPr>
          <a:xfrm>
            <a:off x="2817706" y="8561492"/>
            <a:ext cx="4804553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●</a:t>
            </a: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近傍の植物相の解明</a:t>
            </a:r>
          </a:p>
        </p:txBody>
      </p:sp>
    </p:spTree>
    <p:extLst>
      <p:ext uri="{BB962C8B-B14F-4D97-AF65-F5344CB8AC3E}">
        <p14:creationId xmlns:p14="http://schemas.microsoft.com/office/powerpoint/2010/main" val="26081962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5" grpId="0" animBg="1" advAuto="0"/>
      <p:bldP spid="6" grpId="0" animBg="1" advAuto="0"/>
      <p:bldP spid="7" grpId="0" animBg="1" advAuto="0"/>
      <p:bldP spid="8" grpId="0" animBg="1" advAuto="0"/>
      <p:bldP spid="9" grpId="0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民 族 植 物 学 に つ い て(3)">
            <a:extLst>
              <a:ext uri="{FF2B5EF4-FFF2-40B4-BE49-F238E27FC236}">
                <a16:creationId xmlns:a16="http://schemas.microsoft.com/office/drawing/2014/main" id="{C79645C7-5BD6-2344-BFBC-797C80666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986" y="433493"/>
            <a:ext cx="11054081" cy="1300481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199" dir="18900000" rotWithShape="0">
              <a:srgbClr val="003366">
                <a:alpha val="79998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民 族 植 物 学 に つ い て(3)</a:t>
            </a:r>
          </a:p>
        </p:txBody>
      </p:sp>
      <p:sp>
        <p:nvSpPr>
          <p:cNvPr id="3" name="◆Bioprospectingにおける民族植物学の役割">
            <a:extLst>
              <a:ext uri="{FF2B5EF4-FFF2-40B4-BE49-F238E27FC236}">
                <a16:creationId xmlns:a16="http://schemas.microsoft.com/office/drawing/2014/main" id="{7C366B69-CA36-5542-8223-9FBED0267498}"/>
              </a:ext>
            </a:extLst>
          </p:cNvPr>
          <p:cNvSpPr txBox="1"/>
          <p:nvPr/>
        </p:nvSpPr>
        <p:spPr>
          <a:xfrm>
            <a:off x="1625600" y="2108764"/>
            <a:ext cx="10597886" cy="738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◆Bioprospectingにおける民族植物学の役割</a:t>
            </a:r>
          </a:p>
        </p:txBody>
      </p:sp>
      <p:sp>
        <p:nvSpPr>
          <p:cNvPr id="4" name="●如何に情報を収集するか？">
            <a:extLst>
              <a:ext uri="{FF2B5EF4-FFF2-40B4-BE49-F238E27FC236}">
                <a16:creationId xmlns:a16="http://schemas.microsoft.com/office/drawing/2014/main" id="{BCA3E6BB-DB3F-2845-9BB4-27BDD6B48867}"/>
              </a:ext>
            </a:extLst>
          </p:cNvPr>
          <p:cNvSpPr txBox="1"/>
          <p:nvPr/>
        </p:nvSpPr>
        <p:spPr>
          <a:xfrm>
            <a:off x="2817706" y="3142826"/>
            <a:ext cx="611632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●</a:t>
            </a: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如何に情報を収集するか？</a:t>
            </a:r>
          </a:p>
        </p:txBody>
      </p:sp>
      <p:sp>
        <p:nvSpPr>
          <p:cNvPr id="5" name="●KJ法の活用が有効である">
            <a:extLst>
              <a:ext uri="{FF2B5EF4-FFF2-40B4-BE49-F238E27FC236}">
                <a16:creationId xmlns:a16="http://schemas.microsoft.com/office/drawing/2014/main" id="{AEF02F90-72AE-A341-A4DC-89572A8B590C}"/>
              </a:ext>
            </a:extLst>
          </p:cNvPr>
          <p:cNvSpPr txBox="1"/>
          <p:nvPr/>
        </p:nvSpPr>
        <p:spPr>
          <a:xfrm>
            <a:off x="2817706" y="6935892"/>
            <a:ext cx="9288499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spcBef>
                <a:spcPts val="1000"/>
              </a:spcBef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●</a:t>
            </a:r>
            <a:r>
              <a:rPr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KJ法の活用が有効である</a:t>
            </a:r>
          </a:p>
        </p:txBody>
      </p:sp>
      <p:sp>
        <p:nvSpPr>
          <p:cNvPr id="6" name="原住民族社会では知識が体系化されていない">
            <a:extLst>
              <a:ext uri="{FF2B5EF4-FFF2-40B4-BE49-F238E27FC236}">
                <a16:creationId xmlns:a16="http://schemas.microsoft.com/office/drawing/2014/main" id="{3845D216-E2F1-6248-B579-84D746CF1379}"/>
              </a:ext>
            </a:extLst>
          </p:cNvPr>
          <p:cNvSpPr txBox="1"/>
          <p:nvPr/>
        </p:nvSpPr>
        <p:spPr>
          <a:xfrm>
            <a:off x="3359573" y="3901440"/>
            <a:ext cx="8365124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原住民族社会では知識が体系化されていない</a:t>
            </a:r>
          </a:p>
        </p:txBody>
      </p:sp>
      <p:sp>
        <p:nvSpPr>
          <p:cNvPr id="7" name="断片情報の関連付けが必要である">
            <a:extLst>
              <a:ext uri="{FF2B5EF4-FFF2-40B4-BE49-F238E27FC236}">
                <a16:creationId xmlns:a16="http://schemas.microsoft.com/office/drawing/2014/main" id="{8ADC9A0B-6847-3749-BDEC-644F1DEEED62}"/>
              </a:ext>
            </a:extLst>
          </p:cNvPr>
          <p:cNvSpPr txBox="1"/>
          <p:nvPr/>
        </p:nvSpPr>
        <p:spPr>
          <a:xfrm>
            <a:off x="3467946" y="5560906"/>
            <a:ext cx="6992339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断片情報の関連付けが必要である</a:t>
            </a:r>
          </a:p>
        </p:txBody>
      </p:sp>
      <p:sp>
        <p:nvSpPr>
          <p:cNvPr id="8" name="収集情報は断片的になる">
            <a:extLst>
              <a:ext uri="{FF2B5EF4-FFF2-40B4-BE49-F238E27FC236}">
                <a16:creationId xmlns:a16="http://schemas.microsoft.com/office/drawing/2014/main" id="{841DDB43-9484-B94D-8A52-19D29AE001A3}"/>
              </a:ext>
            </a:extLst>
          </p:cNvPr>
          <p:cNvSpPr txBox="1"/>
          <p:nvPr/>
        </p:nvSpPr>
        <p:spPr>
          <a:xfrm>
            <a:off x="3336995" y="4538133"/>
            <a:ext cx="4735972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8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800000"/>
                  </a:solidFill>
                </a:uFill>
              </a:rPr>
              <a:t>収集情報は断片的になる</a:t>
            </a:r>
          </a:p>
        </p:txBody>
      </p:sp>
    </p:spTree>
    <p:extLst>
      <p:ext uri="{BB962C8B-B14F-4D97-AF65-F5344CB8AC3E}">
        <p14:creationId xmlns:p14="http://schemas.microsoft.com/office/powerpoint/2010/main" val="4835042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5" grpId="0" animBg="1" advAuto="0"/>
      <p:bldP spid="6" grpId="0" animBg="1" advAuto="0"/>
      <p:bldP spid="7" grpId="0" animBg="1" advAuto="0"/>
      <p:bldP spid="8" grpId="0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J法１-small.png" descr="KJ法１-small.png">
            <a:extLst>
              <a:ext uri="{FF2B5EF4-FFF2-40B4-BE49-F238E27FC236}">
                <a16:creationId xmlns:a16="http://schemas.microsoft.com/office/drawing/2014/main" id="{C378DD03-63E2-FD4B-B0A5-08825E87E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125"/>
            <a:ext cx="13004800" cy="978972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民 族 植 物 学 に つ い て(4)">
            <a:extLst>
              <a:ext uri="{FF2B5EF4-FFF2-40B4-BE49-F238E27FC236}">
                <a16:creationId xmlns:a16="http://schemas.microsoft.com/office/drawing/2014/main" id="{AE4C41EA-A367-1A4E-8343-96768BC1B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733" y="325119"/>
            <a:ext cx="11054081" cy="1192108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70" dir="18900000" rotWithShape="0">
              <a:srgbClr val="000000">
                <a:alpha val="79998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民 族 植 物 学 に つ い て(4)</a:t>
            </a:r>
          </a:p>
        </p:txBody>
      </p:sp>
      <p:sp>
        <p:nvSpPr>
          <p:cNvPr id="4" name="ＫＪ法の実践">
            <a:extLst>
              <a:ext uri="{FF2B5EF4-FFF2-40B4-BE49-F238E27FC236}">
                <a16:creationId xmlns:a16="http://schemas.microsoft.com/office/drawing/2014/main" id="{580B611D-4B1F-5B4B-BFEE-6C192AC0F9CF}"/>
              </a:ext>
            </a:extLst>
          </p:cNvPr>
          <p:cNvSpPr txBox="1"/>
          <p:nvPr/>
        </p:nvSpPr>
        <p:spPr>
          <a:xfrm>
            <a:off x="4551679" y="2492586"/>
            <a:ext cx="4167013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5120">
                <a:solidFill>
                  <a:srgbClr val="0000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5120">
                <a:solidFill>
                  <a:srgbClr val="0000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uFill>
                  <a:solidFill>
                    <a:srgbClr val="0000FF"/>
                  </a:solidFill>
                </a:uFill>
              </a:rPr>
              <a:t>ＫＪ法の実践</a:t>
            </a:r>
          </a:p>
        </p:txBody>
      </p:sp>
      <p:sp>
        <p:nvSpPr>
          <p:cNvPr id="5" name="情報をカードに書き記し集積する">
            <a:extLst>
              <a:ext uri="{FF2B5EF4-FFF2-40B4-BE49-F238E27FC236}">
                <a16:creationId xmlns:a16="http://schemas.microsoft.com/office/drawing/2014/main" id="{C71FA1E5-89AE-C94E-A441-135E394E9796}"/>
              </a:ext>
            </a:extLst>
          </p:cNvPr>
          <p:cNvSpPr txBox="1"/>
          <p:nvPr/>
        </p:nvSpPr>
        <p:spPr>
          <a:xfrm>
            <a:off x="2384213" y="5852159"/>
            <a:ext cx="8935439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4551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4551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uFill>
                  <a:solidFill>
                    <a:srgbClr val="FF0000"/>
                  </a:solidFill>
                </a:uFill>
              </a:rPr>
              <a:t>情報をカードに書き記し集積する</a:t>
            </a:r>
          </a:p>
        </p:txBody>
      </p:sp>
    </p:spTree>
    <p:extLst>
      <p:ext uri="{BB962C8B-B14F-4D97-AF65-F5344CB8AC3E}">
        <p14:creationId xmlns:p14="http://schemas.microsoft.com/office/powerpoint/2010/main" val="24388403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5" animBg="1" advAuto="0"/>
      <p:bldP spid="5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ダイコン…">
            <a:extLst>
              <a:ext uri="{FF2B5EF4-FFF2-40B4-BE49-F238E27FC236}">
                <a16:creationId xmlns:a16="http://schemas.microsoft.com/office/drawing/2014/main" id="{B67385F2-5001-3F46-89C9-5C28FD749818}"/>
              </a:ext>
            </a:extLst>
          </p:cNvPr>
          <p:cNvSpPr txBox="1"/>
          <p:nvPr/>
        </p:nvSpPr>
        <p:spPr>
          <a:xfrm>
            <a:off x="1083733" y="1083733"/>
            <a:ext cx="3961836" cy="14692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ダイコン</a:t>
            </a:r>
          </a:p>
          <a:p>
            <a:pPr algn="l" defTabSz="650240">
              <a:defRPr sz="256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Raphanus sativus</a:t>
            </a:r>
          </a:p>
        </p:txBody>
      </p:sp>
      <p:sp>
        <p:nvSpPr>
          <p:cNvPr id="3" name="ハマダイコン">
            <a:extLst>
              <a:ext uri="{FF2B5EF4-FFF2-40B4-BE49-F238E27FC236}">
                <a16:creationId xmlns:a16="http://schemas.microsoft.com/office/drawing/2014/main" id="{D51F04DD-C9EC-3F44-B74B-7BCD8FBD4E04}"/>
              </a:ext>
            </a:extLst>
          </p:cNvPr>
          <p:cNvSpPr txBox="1"/>
          <p:nvPr/>
        </p:nvSpPr>
        <p:spPr>
          <a:xfrm>
            <a:off x="8453119" y="4768426"/>
            <a:ext cx="286286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ハマダイコン</a:t>
            </a:r>
          </a:p>
        </p:txBody>
      </p:sp>
      <p:sp>
        <p:nvSpPr>
          <p:cNvPr id="4" name="日本へは遅くとも十世紀には伝わった">
            <a:extLst>
              <a:ext uri="{FF2B5EF4-FFF2-40B4-BE49-F238E27FC236}">
                <a16:creationId xmlns:a16="http://schemas.microsoft.com/office/drawing/2014/main" id="{87DAC392-5BAB-1B4D-88C2-2B88EB57B841}"/>
              </a:ext>
            </a:extLst>
          </p:cNvPr>
          <p:cNvSpPr txBox="1"/>
          <p:nvPr/>
        </p:nvSpPr>
        <p:spPr>
          <a:xfrm>
            <a:off x="7632831" y="6465599"/>
            <a:ext cx="5108004" cy="1160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650240">
              <a:defRPr sz="32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日本へは遅くとも十世紀には伝わった</a:t>
            </a:r>
          </a:p>
        </p:txBody>
      </p:sp>
      <p:pic>
        <p:nvPicPr>
          <p:cNvPr id="5" name="hamadaikon-09.jpg" descr="hamadaikon-09.jpg">
            <a:extLst>
              <a:ext uri="{FF2B5EF4-FFF2-40B4-BE49-F238E27FC236}">
                <a16:creationId xmlns:a16="http://schemas.microsoft.com/office/drawing/2014/main" id="{A66F64CC-F6AC-7E45-B881-618B36164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964" y="-1"/>
            <a:ext cx="6120836" cy="4590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ダイコンの伝播.png" descr="ダイコンの伝播.png">
            <a:extLst>
              <a:ext uri="{FF2B5EF4-FFF2-40B4-BE49-F238E27FC236}">
                <a16:creationId xmlns:a16="http://schemas.microsoft.com/office/drawing/2014/main" id="{2F019F8E-BF17-0C40-BF50-A52934C08C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034649"/>
            <a:ext cx="6827522" cy="5718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939836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4" grpId="0" animBg="1" advAuto="0"/>
      <p:bldP spid="5" grpId="0" animBg="1" advAuto="0"/>
      <p:bldP spid="6" grpId="0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J法２-small.png" descr="KJ法２-small.png">
            <a:extLst>
              <a:ext uri="{FF2B5EF4-FFF2-40B4-BE49-F238E27FC236}">
                <a16:creationId xmlns:a16="http://schemas.microsoft.com/office/drawing/2014/main" id="{7856DD53-4CA5-2B4A-9E0A-4739A59E3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05"/>
            <a:ext cx="13004800" cy="978521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民 族 植 物 学 に つ い て(5)">
            <a:extLst>
              <a:ext uri="{FF2B5EF4-FFF2-40B4-BE49-F238E27FC236}">
                <a16:creationId xmlns:a16="http://schemas.microsoft.com/office/drawing/2014/main" id="{F2C8B175-9438-D341-975B-AC971D5C6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986" y="325119"/>
            <a:ext cx="11054081" cy="1192108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70" dir="18900000" rotWithShape="0">
              <a:srgbClr val="000000">
                <a:alpha val="79998"/>
              </a:srgbClr>
            </a:outerShdw>
          </a:effectLst>
        </p:spPr>
        <p:txBody>
          <a:bodyPr lIns="126435" tIns="72248" rIns="126435" bIns="72248"/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民 族 植 物 学 に つ い て(5)</a:t>
            </a:r>
          </a:p>
        </p:txBody>
      </p:sp>
      <p:sp>
        <p:nvSpPr>
          <p:cNvPr id="4" name="ランダムな情報でも何らかの関連を持つものである">
            <a:extLst>
              <a:ext uri="{FF2B5EF4-FFF2-40B4-BE49-F238E27FC236}">
                <a16:creationId xmlns:a16="http://schemas.microsoft.com/office/drawing/2014/main" id="{43C39156-5854-2A49-9339-05CEBD600098}"/>
              </a:ext>
            </a:extLst>
          </p:cNvPr>
          <p:cNvSpPr txBox="1"/>
          <p:nvPr/>
        </p:nvSpPr>
        <p:spPr>
          <a:xfrm>
            <a:off x="1950719" y="3793066"/>
            <a:ext cx="8561495" cy="1775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650240">
              <a:defRPr sz="5120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5120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uFill>
                  <a:solidFill>
                    <a:srgbClr val="FF0000"/>
                  </a:solidFill>
                </a:uFill>
              </a:rPr>
              <a:t>ランダムな情報でも何らかの関連を持つものである</a:t>
            </a:r>
          </a:p>
        </p:txBody>
      </p:sp>
    </p:spTree>
    <p:extLst>
      <p:ext uri="{BB962C8B-B14F-4D97-AF65-F5344CB8AC3E}">
        <p14:creationId xmlns:p14="http://schemas.microsoft.com/office/powerpoint/2010/main" val="17475332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J法３-small.png" descr="KJ法３-small.png">
            <a:extLst>
              <a:ext uri="{FF2B5EF4-FFF2-40B4-BE49-F238E27FC236}">
                <a16:creationId xmlns:a16="http://schemas.microsoft.com/office/drawing/2014/main" id="{254F1EF7-FCB8-7948-8B39-69ECD815D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5" y="0"/>
            <a:ext cx="1295513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民 族 植 物 学 に つ い て(6)">
            <a:extLst>
              <a:ext uri="{FF2B5EF4-FFF2-40B4-BE49-F238E27FC236}">
                <a16:creationId xmlns:a16="http://schemas.microsoft.com/office/drawing/2014/main" id="{96FE724A-08A2-354B-8AC4-0BF69D20A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2106" y="433493"/>
            <a:ext cx="11054081" cy="1083734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27000" dist="152370" dir="18900000" rotWithShape="0">
              <a:srgbClr val="000000">
                <a:alpha val="79998"/>
              </a:srgbClr>
            </a:outerShdw>
          </a:effectLst>
        </p:spPr>
        <p:txBody>
          <a:bodyPr lIns="126435" tIns="72248" rIns="126435" bIns="72248">
            <a:normAutofit fontScale="90000"/>
          </a:bodyPr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民 族 植 物 学 に つ い て(6)</a:t>
            </a:r>
          </a:p>
        </p:txBody>
      </p:sp>
      <p:sp>
        <p:nvSpPr>
          <p:cNvPr id="4" name="関連する情報を類別にまとめる">
            <a:extLst>
              <a:ext uri="{FF2B5EF4-FFF2-40B4-BE49-F238E27FC236}">
                <a16:creationId xmlns:a16="http://schemas.microsoft.com/office/drawing/2014/main" id="{0CBEED5C-8A5D-5F4B-B34C-0E06EDEC030C}"/>
              </a:ext>
            </a:extLst>
          </p:cNvPr>
          <p:cNvSpPr txBox="1"/>
          <p:nvPr/>
        </p:nvSpPr>
        <p:spPr>
          <a:xfrm>
            <a:off x="3251200" y="3142826"/>
            <a:ext cx="6850099" cy="1775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650240">
              <a:defRPr sz="5120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5120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uFill>
                  <a:solidFill>
                    <a:srgbClr val="FF0000"/>
                  </a:solidFill>
                </a:uFill>
              </a:rPr>
              <a:t>関連する情報を類別にまとめる</a:t>
            </a:r>
          </a:p>
        </p:txBody>
      </p:sp>
    </p:spTree>
    <p:extLst>
      <p:ext uri="{BB962C8B-B14F-4D97-AF65-F5344CB8AC3E}">
        <p14:creationId xmlns:p14="http://schemas.microsoft.com/office/powerpoint/2010/main" val="36871564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J法４-small.png" descr="KJ法４-small.png">
            <a:extLst>
              <a:ext uri="{FF2B5EF4-FFF2-40B4-BE49-F238E27FC236}">
                <a16:creationId xmlns:a16="http://schemas.microsoft.com/office/drawing/2014/main" id="{470F9B60-DD44-794C-BCCB-D237BD418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063"/>
            <a:ext cx="13004800" cy="978972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民 族 植 物 学 に つ い て(7)">
            <a:extLst>
              <a:ext uri="{FF2B5EF4-FFF2-40B4-BE49-F238E27FC236}">
                <a16:creationId xmlns:a16="http://schemas.microsoft.com/office/drawing/2014/main" id="{B48103A7-7D5E-6942-9889-0EF983475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59" y="433493"/>
            <a:ext cx="11054082" cy="1083734"/>
          </a:xfrm>
          <a:prstGeom prst="rect">
            <a:avLst/>
          </a:prstGeom>
          <a:solidFill>
            <a:srgbClr val="008080"/>
          </a:solidFill>
          <a:ln w="9525">
            <a:round/>
          </a:ln>
          <a:effectLst>
            <a:outerShdw blurRad="152400" dist="152370" dir="18900000" rotWithShape="0">
              <a:srgbClr val="000000">
                <a:alpha val="79998"/>
              </a:srgbClr>
            </a:outerShdw>
          </a:effectLst>
        </p:spPr>
        <p:txBody>
          <a:bodyPr lIns="126435" tIns="72248" rIns="126435" bIns="72248">
            <a:normAutofit fontScale="90000"/>
          </a:bodyPr>
          <a:lstStyle>
            <a:lvl1pPr defTabSz="1300480">
              <a:defRPr sz="6257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民 族 植 物 学 に つ い て(7)</a:t>
            </a:r>
          </a:p>
        </p:txBody>
      </p:sp>
      <p:sp>
        <p:nvSpPr>
          <p:cNvPr id="4" name="Class A">
            <a:extLst>
              <a:ext uri="{FF2B5EF4-FFF2-40B4-BE49-F238E27FC236}">
                <a16:creationId xmlns:a16="http://schemas.microsoft.com/office/drawing/2014/main" id="{0F18E454-B2ED-394B-A96C-0E1F580C77F1}"/>
              </a:ext>
            </a:extLst>
          </p:cNvPr>
          <p:cNvSpPr txBox="1"/>
          <p:nvPr/>
        </p:nvSpPr>
        <p:spPr>
          <a:xfrm>
            <a:off x="1408853" y="4009813"/>
            <a:ext cx="187395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560" b="1">
                <a:solidFill>
                  <a:srgbClr val="0000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uFill>
                  <a:solidFill>
                    <a:srgbClr val="0000FF"/>
                  </a:solidFill>
                </a:uFill>
                <a:latin typeface="HiraMinPro-W6"/>
                <a:ea typeface="HiraMinPro-W6"/>
                <a:cs typeface="HiraMinPro-W6"/>
                <a:sym typeface="HiraMinPro-W6"/>
              </a:defRPr>
            </a:lvl1pPr>
          </a:lstStyle>
          <a:p>
            <a:pPr>
              <a:defRPr b="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b="1">
                <a:solidFill>
                  <a:srgbClr val="0000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uFill>
                  <a:solidFill>
                    <a:srgbClr val="0000FF"/>
                  </a:solidFill>
                </a:uFill>
                <a:latin typeface="HiraMinPro-W6"/>
                <a:ea typeface="HiraMinPro-W6"/>
                <a:cs typeface="HiraMinPro-W6"/>
                <a:sym typeface="HiraMinPro-W6"/>
              </a:rPr>
              <a:t>Class A</a:t>
            </a:r>
          </a:p>
        </p:txBody>
      </p:sp>
      <p:sp>
        <p:nvSpPr>
          <p:cNvPr id="5" name="Class B">
            <a:extLst>
              <a:ext uri="{FF2B5EF4-FFF2-40B4-BE49-F238E27FC236}">
                <a16:creationId xmlns:a16="http://schemas.microsoft.com/office/drawing/2014/main" id="{08F4A5F3-E98A-B341-B389-6BCCEC140F41}"/>
              </a:ext>
            </a:extLst>
          </p:cNvPr>
          <p:cNvSpPr txBox="1"/>
          <p:nvPr/>
        </p:nvSpPr>
        <p:spPr>
          <a:xfrm>
            <a:off x="5743786" y="4009813"/>
            <a:ext cx="1837832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560" b="1">
                <a:solidFill>
                  <a:srgbClr val="0000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uFill>
                  <a:solidFill>
                    <a:srgbClr val="0000FF"/>
                  </a:solidFill>
                </a:uFill>
                <a:latin typeface="HiraMinPro-W6"/>
                <a:ea typeface="HiraMinPro-W6"/>
                <a:cs typeface="HiraMinPro-W6"/>
                <a:sym typeface="HiraMinPro-W6"/>
              </a:defRPr>
            </a:lvl1pPr>
          </a:lstStyle>
          <a:p>
            <a:pPr>
              <a:defRPr b="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b="1">
                <a:solidFill>
                  <a:srgbClr val="0000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uFill>
                  <a:solidFill>
                    <a:srgbClr val="0000FF"/>
                  </a:solidFill>
                </a:uFill>
                <a:latin typeface="HiraMinPro-W6"/>
                <a:ea typeface="HiraMinPro-W6"/>
                <a:cs typeface="HiraMinPro-W6"/>
                <a:sym typeface="HiraMinPro-W6"/>
              </a:rPr>
              <a:t>Class B</a:t>
            </a:r>
          </a:p>
        </p:txBody>
      </p:sp>
      <p:sp>
        <p:nvSpPr>
          <p:cNvPr id="6" name="Class C">
            <a:extLst>
              <a:ext uri="{FF2B5EF4-FFF2-40B4-BE49-F238E27FC236}">
                <a16:creationId xmlns:a16="http://schemas.microsoft.com/office/drawing/2014/main" id="{66EA574D-0120-784E-80DC-BD6E2E0A3ECE}"/>
              </a:ext>
            </a:extLst>
          </p:cNvPr>
          <p:cNvSpPr txBox="1"/>
          <p:nvPr/>
        </p:nvSpPr>
        <p:spPr>
          <a:xfrm>
            <a:off x="9753600" y="4009813"/>
            <a:ext cx="185363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560" b="1">
                <a:solidFill>
                  <a:srgbClr val="0000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uFill>
                  <a:solidFill>
                    <a:srgbClr val="0000FF"/>
                  </a:solidFill>
                </a:uFill>
                <a:latin typeface="HiraMinPro-W6"/>
                <a:ea typeface="HiraMinPro-W6"/>
                <a:cs typeface="HiraMinPro-W6"/>
                <a:sym typeface="HiraMinPro-W6"/>
              </a:defRPr>
            </a:lvl1pPr>
          </a:lstStyle>
          <a:p>
            <a:pPr>
              <a:defRPr b="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b="1">
                <a:solidFill>
                  <a:srgbClr val="0000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uFill>
                  <a:solidFill>
                    <a:srgbClr val="0000FF"/>
                  </a:solidFill>
                </a:uFill>
                <a:latin typeface="HiraMinPro-W6"/>
                <a:ea typeface="HiraMinPro-W6"/>
                <a:cs typeface="HiraMinPro-W6"/>
                <a:sym typeface="HiraMinPro-W6"/>
              </a:rPr>
              <a:t>Class C</a:t>
            </a:r>
          </a:p>
        </p:txBody>
      </p:sp>
      <p:sp>
        <p:nvSpPr>
          <p:cNvPr id="7" name="Class D">
            <a:extLst>
              <a:ext uri="{FF2B5EF4-FFF2-40B4-BE49-F238E27FC236}">
                <a16:creationId xmlns:a16="http://schemas.microsoft.com/office/drawing/2014/main" id="{58B77347-8CA0-8644-ADA1-23E515EA8602}"/>
              </a:ext>
            </a:extLst>
          </p:cNvPr>
          <p:cNvSpPr txBox="1"/>
          <p:nvPr/>
        </p:nvSpPr>
        <p:spPr>
          <a:xfrm>
            <a:off x="1494648" y="8148319"/>
            <a:ext cx="1878472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560" b="1">
                <a:solidFill>
                  <a:srgbClr val="0000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uFill>
                  <a:solidFill>
                    <a:srgbClr val="0000FF"/>
                  </a:solidFill>
                </a:uFill>
                <a:latin typeface="HiraMinPro-W6"/>
                <a:ea typeface="HiraMinPro-W6"/>
                <a:cs typeface="HiraMinPro-W6"/>
                <a:sym typeface="HiraMinPro-W6"/>
              </a:defRPr>
            </a:lvl1pPr>
          </a:lstStyle>
          <a:p>
            <a:pPr>
              <a:defRPr b="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b="1">
                <a:solidFill>
                  <a:srgbClr val="0000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uFill>
                  <a:solidFill>
                    <a:srgbClr val="0000FF"/>
                  </a:solidFill>
                </a:uFill>
                <a:latin typeface="HiraMinPro-W6"/>
                <a:ea typeface="HiraMinPro-W6"/>
                <a:cs typeface="HiraMinPro-W6"/>
                <a:sym typeface="HiraMinPro-W6"/>
              </a:rPr>
              <a:t>Class D</a:t>
            </a:r>
          </a:p>
        </p:txBody>
      </p:sp>
      <p:sp>
        <p:nvSpPr>
          <p:cNvPr id="8" name="Class E">
            <a:extLst>
              <a:ext uri="{FF2B5EF4-FFF2-40B4-BE49-F238E27FC236}">
                <a16:creationId xmlns:a16="http://schemas.microsoft.com/office/drawing/2014/main" id="{5E8A6D5D-D44F-B047-A7EF-0C753E18F774}"/>
              </a:ext>
            </a:extLst>
          </p:cNvPr>
          <p:cNvSpPr txBox="1"/>
          <p:nvPr/>
        </p:nvSpPr>
        <p:spPr>
          <a:xfrm>
            <a:off x="5635413" y="8236373"/>
            <a:ext cx="181977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560" b="1">
                <a:solidFill>
                  <a:srgbClr val="0000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uFill>
                  <a:solidFill>
                    <a:srgbClr val="0000FF"/>
                  </a:solidFill>
                </a:uFill>
                <a:latin typeface="HiraMinPro-W6"/>
                <a:ea typeface="HiraMinPro-W6"/>
                <a:cs typeface="HiraMinPro-W6"/>
                <a:sym typeface="HiraMinPro-W6"/>
              </a:defRPr>
            </a:lvl1pPr>
          </a:lstStyle>
          <a:p>
            <a:pPr>
              <a:defRPr b="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b="1">
                <a:solidFill>
                  <a:srgbClr val="0000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uFill>
                  <a:solidFill>
                    <a:srgbClr val="0000FF"/>
                  </a:solidFill>
                </a:uFill>
                <a:latin typeface="HiraMinPro-W6"/>
                <a:ea typeface="HiraMinPro-W6"/>
                <a:cs typeface="HiraMinPro-W6"/>
                <a:sym typeface="HiraMinPro-W6"/>
              </a:rPr>
              <a:t>Class E</a:t>
            </a:r>
          </a:p>
        </p:txBody>
      </p:sp>
      <p:sp>
        <p:nvSpPr>
          <p:cNvPr id="9" name="Class F">
            <a:extLst>
              <a:ext uri="{FF2B5EF4-FFF2-40B4-BE49-F238E27FC236}">
                <a16:creationId xmlns:a16="http://schemas.microsoft.com/office/drawing/2014/main" id="{1E02A947-708E-D048-9474-B0C52BE66521}"/>
              </a:ext>
            </a:extLst>
          </p:cNvPr>
          <p:cNvSpPr txBox="1"/>
          <p:nvPr/>
        </p:nvSpPr>
        <p:spPr>
          <a:xfrm>
            <a:off x="9861973" y="8128000"/>
            <a:ext cx="1803965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560" b="1">
                <a:solidFill>
                  <a:srgbClr val="0000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uFill>
                  <a:solidFill>
                    <a:srgbClr val="0000FF"/>
                  </a:solidFill>
                </a:uFill>
                <a:latin typeface="HiraMinPro-W6"/>
                <a:ea typeface="HiraMinPro-W6"/>
                <a:cs typeface="HiraMinPro-W6"/>
                <a:sym typeface="HiraMinPro-W6"/>
              </a:defRPr>
            </a:lvl1pPr>
          </a:lstStyle>
          <a:p>
            <a:pPr>
              <a:defRPr b="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b="1">
                <a:solidFill>
                  <a:srgbClr val="0000FF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uFill>
                  <a:solidFill>
                    <a:srgbClr val="0000FF"/>
                  </a:solidFill>
                </a:uFill>
                <a:latin typeface="HiraMinPro-W6"/>
                <a:ea typeface="HiraMinPro-W6"/>
                <a:cs typeface="HiraMinPro-W6"/>
                <a:sym typeface="HiraMinPro-W6"/>
              </a:rPr>
              <a:t>Class F</a:t>
            </a:r>
          </a:p>
        </p:txBody>
      </p:sp>
      <p:sp>
        <p:nvSpPr>
          <p:cNvPr id="10" name="各カテゴリー別に情報を詳細に解析する">
            <a:extLst>
              <a:ext uri="{FF2B5EF4-FFF2-40B4-BE49-F238E27FC236}">
                <a16:creationId xmlns:a16="http://schemas.microsoft.com/office/drawing/2014/main" id="{894273D4-FE6D-404E-9AA0-FE963E5C4681}"/>
              </a:ext>
            </a:extLst>
          </p:cNvPr>
          <p:cNvSpPr txBox="1"/>
          <p:nvPr/>
        </p:nvSpPr>
        <p:spPr>
          <a:xfrm>
            <a:off x="3251200" y="5201920"/>
            <a:ext cx="7175218" cy="158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650240">
              <a:defRPr sz="4551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4551">
                <a:solidFill>
                  <a:srgbClr val="FF0000"/>
                </a:solidFill>
                <a:effectLst>
                  <a:outerShdw blurRad="12700" dist="25400" dir="2700000" rotWithShape="0">
                    <a:srgbClr val="DDDDDD"/>
                  </a:outerShdw>
                </a:effectLst>
                <a:uFill>
                  <a:solidFill>
                    <a:srgbClr val="FF0000"/>
                  </a:solidFill>
                </a:uFill>
              </a:rPr>
              <a:t>各カテゴリー別に情報を詳細に解析する</a:t>
            </a:r>
          </a:p>
        </p:txBody>
      </p:sp>
    </p:spTree>
    <p:extLst>
      <p:ext uri="{BB962C8B-B14F-4D97-AF65-F5344CB8AC3E}">
        <p14:creationId xmlns:p14="http://schemas.microsoft.com/office/powerpoint/2010/main" val="4245680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民族植物学の成果は？">
            <a:extLst>
              <a:ext uri="{FF2B5EF4-FFF2-40B4-BE49-F238E27FC236}">
                <a16:creationId xmlns:a16="http://schemas.microsoft.com/office/drawing/2014/main" id="{B7574A69-A4E6-0449-98B4-73FFF792E74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2275839" y="325119"/>
            <a:ext cx="9103361" cy="1192108"/>
          </a:xfrm>
          <a:prstGeom prst="rect">
            <a:avLst/>
          </a:prstGeom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26435" tIns="72248" rIns="126435" bIns="72248" anchor="t"/>
          <a:lstStyle>
            <a:lvl1pPr marL="0" indent="0" algn="ctr" defTabSz="1300480">
              <a:spcBef>
                <a:spcPts val="700"/>
              </a:spcBef>
              <a:buSzTx/>
              <a:buNone/>
              <a:defRPr sz="5688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4551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5688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民族植物学の成果は？</a:t>
            </a:r>
          </a:p>
        </p:txBody>
      </p:sp>
      <p:sp>
        <p:nvSpPr>
          <p:cNvPr id="12" name="●古典医薬から近代医薬の創製例">
            <a:extLst>
              <a:ext uri="{FF2B5EF4-FFF2-40B4-BE49-F238E27FC236}">
                <a16:creationId xmlns:a16="http://schemas.microsoft.com/office/drawing/2014/main" id="{8D5622A1-30EF-A44A-B94A-953B435D0BA8}"/>
              </a:ext>
            </a:extLst>
          </p:cNvPr>
          <p:cNvSpPr txBox="1"/>
          <p:nvPr/>
        </p:nvSpPr>
        <p:spPr>
          <a:xfrm>
            <a:off x="866986" y="2059093"/>
            <a:ext cx="8935439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455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●</a:t>
            </a:r>
            <a:r>
              <a:rPr sz="4551">
                <a:solidFill>
                  <a:srgbClr val="0000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00FF"/>
                  </a:solidFill>
                </a:uFill>
              </a:rPr>
              <a:t>古典医薬から近代医薬の創製例</a:t>
            </a:r>
          </a:p>
        </p:txBody>
      </p:sp>
      <p:sp>
        <p:nvSpPr>
          <p:cNvPr id="13" name="エフェドリン：喘息の治療薬…">
            <a:extLst>
              <a:ext uri="{FF2B5EF4-FFF2-40B4-BE49-F238E27FC236}">
                <a16:creationId xmlns:a16="http://schemas.microsoft.com/office/drawing/2014/main" id="{87808CD5-53FC-4848-B983-5D3825E21118}"/>
              </a:ext>
            </a:extLst>
          </p:cNvPr>
          <p:cNvSpPr txBox="1"/>
          <p:nvPr/>
        </p:nvSpPr>
        <p:spPr>
          <a:xfrm>
            <a:off x="1517226" y="3142826"/>
            <a:ext cx="13004800" cy="1160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chemeClr val="accent2">
                    <a:hueOff val="-852533"/>
                    <a:satOff val="5403"/>
                    <a:lumOff val="-13593"/>
                  </a:schemeClr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rPr>
              <a:t>エフェドリン</a:t>
            </a: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：喘息の治療薬</a:t>
            </a:r>
          </a:p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　　　　　　　咳止め薬（風邪薬に配合）</a:t>
            </a:r>
          </a:p>
        </p:txBody>
      </p:sp>
      <p:sp>
        <p:nvSpPr>
          <p:cNvPr id="14" name="マオウ（麻黄）の成分…">
            <a:extLst>
              <a:ext uri="{FF2B5EF4-FFF2-40B4-BE49-F238E27FC236}">
                <a16:creationId xmlns:a16="http://schemas.microsoft.com/office/drawing/2014/main" id="{7CA2D60B-09BF-DE4E-8F83-B25C9CF15F1F}"/>
              </a:ext>
            </a:extLst>
          </p:cNvPr>
          <p:cNvSpPr txBox="1"/>
          <p:nvPr/>
        </p:nvSpPr>
        <p:spPr>
          <a:xfrm>
            <a:off x="1517226" y="4768426"/>
            <a:ext cx="6366934" cy="1206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マオウ（麻黄）の成分</a:t>
            </a:r>
          </a:p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　　</a:t>
            </a:r>
            <a:r>
              <a:rPr b="1" i="1"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Ephedra sinica</a:t>
            </a: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（マオウ科）</a:t>
            </a:r>
          </a:p>
        </p:txBody>
      </p:sp>
      <p:sp>
        <p:nvSpPr>
          <p:cNvPr id="15" name="マオウはもっとも重要な漢方薬原料の一つ">
            <a:extLst>
              <a:ext uri="{FF2B5EF4-FFF2-40B4-BE49-F238E27FC236}">
                <a16:creationId xmlns:a16="http://schemas.microsoft.com/office/drawing/2014/main" id="{74BCD547-3398-9545-9A5B-B9512F7D8E32}"/>
              </a:ext>
            </a:extLst>
          </p:cNvPr>
          <p:cNvSpPr txBox="1"/>
          <p:nvPr/>
        </p:nvSpPr>
        <p:spPr>
          <a:xfrm>
            <a:off x="1595143" y="7222435"/>
            <a:ext cx="849827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chemeClr val="accent5">
                    <a:hueOff val="-156745"/>
                    <a:satOff val="1646"/>
                    <a:lumOff val="-15251"/>
                  </a:schemeClr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マオウはもっとも重要な漢方薬原料の一つ</a:t>
            </a:r>
          </a:p>
        </p:txBody>
      </p:sp>
      <p:sp>
        <p:nvSpPr>
          <p:cNvPr id="16" name="葛根湯 麻黄湯 小青竜湯">
            <a:extLst>
              <a:ext uri="{FF2B5EF4-FFF2-40B4-BE49-F238E27FC236}">
                <a16:creationId xmlns:a16="http://schemas.microsoft.com/office/drawing/2014/main" id="{BF456346-914A-AE43-96B0-6E26CE887C41}"/>
              </a:ext>
            </a:extLst>
          </p:cNvPr>
          <p:cNvSpPr txBox="1"/>
          <p:nvPr/>
        </p:nvSpPr>
        <p:spPr>
          <a:xfrm>
            <a:off x="2602794" y="8074193"/>
            <a:ext cx="546382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1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葛根湯　麻黄湯　小青竜湯</a:t>
            </a:r>
          </a:p>
        </p:txBody>
      </p:sp>
      <p:pic>
        <p:nvPicPr>
          <p:cNvPr id="17" name="ephedrine.png" descr="ephedrine.png">
            <a:extLst>
              <a:ext uri="{FF2B5EF4-FFF2-40B4-BE49-F238E27FC236}">
                <a16:creationId xmlns:a16="http://schemas.microsoft.com/office/drawing/2014/main" id="{61A52D12-F215-AC48-BEC7-28FA58B55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0797" y="4777309"/>
            <a:ext cx="4646507" cy="2210366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Ephedra sinica">
            <a:extLst>
              <a:ext uri="{FF2B5EF4-FFF2-40B4-BE49-F238E27FC236}">
                <a16:creationId xmlns:a16="http://schemas.microsoft.com/office/drawing/2014/main" id="{71732674-C1E4-0F4A-A1D8-1E0D4BE2EFEB}"/>
              </a:ext>
            </a:extLst>
          </p:cNvPr>
          <p:cNvSpPr txBox="1"/>
          <p:nvPr/>
        </p:nvSpPr>
        <p:spPr>
          <a:xfrm>
            <a:off x="4466911" y="8936859"/>
            <a:ext cx="3737289" cy="707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650240">
              <a:defRPr sz="3982" b="1" i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sz="2560" b="0" i="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982" b="1" i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Ephedra sinica</a:t>
            </a:r>
          </a:p>
        </p:txBody>
      </p:sp>
      <p:pic>
        <p:nvPicPr>
          <p:cNvPr id="19" name="InsertedImage.jpg" descr="InsertedImage.jpg">
            <a:extLst>
              <a:ext uri="{FF2B5EF4-FFF2-40B4-BE49-F238E27FC236}">
                <a16:creationId xmlns:a16="http://schemas.microsoft.com/office/drawing/2014/main" id="{0C6F1682-2343-B240-B075-1436D1B151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6068"/>
            <a:ext cx="13004800" cy="8636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319112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 advAuto="0"/>
      <p:bldP spid="15" grpId="0" animBg="1" advAuto="0"/>
      <p:bldP spid="16" grpId="0" animBg="1" advAuto="0"/>
      <p:bldP spid="18" grpId="0" animBg="1" advAuto="0"/>
      <p:bldP spid="19" grpId="0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吉益東洞(1702-1773)">
            <a:extLst>
              <a:ext uri="{FF2B5EF4-FFF2-40B4-BE49-F238E27FC236}">
                <a16:creationId xmlns:a16="http://schemas.microsoft.com/office/drawing/2014/main" id="{3A0980E7-52D0-584F-8FF1-BFD43AB7E6D3}"/>
              </a:ext>
            </a:extLst>
          </p:cNvPr>
          <p:cNvSpPr txBox="1"/>
          <p:nvPr/>
        </p:nvSpPr>
        <p:spPr>
          <a:xfrm>
            <a:off x="1517226" y="433493"/>
            <a:ext cx="5978596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4551">
                <a:effectLst>
                  <a:outerShdw blurRad="12700" dist="25400" dir="2700000" rotWithShape="0">
                    <a:srgbClr val="000000"/>
                  </a:outerShdw>
                </a:effectLst>
              </a:rPr>
              <a:t>吉益東洞</a:t>
            </a:r>
            <a:r>
              <a:rPr sz="4500" b="1">
                <a:effectLst>
                  <a:outerShdw blurRad="12700" dist="25400" dir="2700000" rotWithShape="0">
                    <a:srgbClr val="000000"/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rPr>
              <a:t>(1702-1773)</a:t>
            </a:r>
          </a:p>
        </p:txBody>
      </p:sp>
      <p:pic>
        <p:nvPicPr>
          <p:cNvPr id="3" name="吉益東洞.jpg" descr="吉益東洞.jpg">
            <a:extLst>
              <a:ext uri="{FF2B5EF4-FFF2-40B4-BE49-F238E27FC236}">
                <a16:creationId xmlns:a16="http://schemas.microsoft.com/office/drawing/2014/main" id="{3128DA88-6918-5F42-AAF7-4FEC02F8C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8480" y="433493"/>
            <a:ext cx="2348090" cy="252871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薬徴２.jpg" descr="薬徴２.jpg">
            <a:extLst>
              <a:ext uri="{FF2B5EF4-FFF2-40B4-BE49-F238E27FC236}">
                <a16:creationId xmlns:a16="http://schemas.microsoft.com/office/drawing/2014/main" id="{87174161-1AD9-5D45-94D4-AB1EC6340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493" y="3576320"/>
            <a:ext cx="4045939" cy="5635414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エフェドリン：長井長義によって分離された">
            <a:extLst>
              <a:ext uri="{FF2B5EF4-FFF2-40B4-BE49-F238E27FC236}">
                <a16:creationId xmlns:a16="http://schemas.microsoft.com/office/drawing/2014/main" id="{0B4DEEBF-74C7-7742-A782-254775CF340E}"/>
              </a:ext>
            </a:extLst>
          </p:cNvPr>
          <p:cNvSpPr txBox="1"/>
          <p:nvPr/>
        </p:nvSpPr>
        <p:spPr>
          <a:xfrm>
            <a:off x="650239" y="8778240"/>
            <a:ext cx="7486792" cy="564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44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2844"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エフェドリン：長井長義によって分離された</a:t>
            </a:r>
          </a:p>
        </p:txBody>
      </p:sp>
      <p:pic>
        <p:nvPicPr>
          <p:cNvPr id="6" name="薬徴記述.png" descr="薬徴記述.png">
            <a:extLst>
              <a:ext uri="{FF2B5EF4-FFF2-40B4-BE49-F238E27FC236}">
                <a16:creationId xmlns:a16="http://schemas.microsoft.com/office/drawing/2014/main" id="{3FC37A82-7859-E048-B197-E15295569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239" y="1625599"/>
            <a:ext cx="7195540" cy="4217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アドレナリン.png" descr="アドレナリン.png">
            <a:extLst>
              <a:ext uri="{FF2B5EF4-FFF2-40B4-BE49-F238E27FC236}">
                <a16:creationId xmlns:a16="http://schemas.microsoft.com/office/drawing/2014/main" id="{74C58FA4-F405-5246-B5C6-DDD92E8F3A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119" y="6177280"/>
            <a:ext cx="7708055" cy="22803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08347243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強心薬ジギトキシン">
            <a:extLst>
              <a:ext uri="{FF2B5EF4-FFF2-40B4-BE49-F238E27FC236}">
                <a16:creationId xmlns:a16="http://schemas.microsoft.com/office/drawing/2014/main" id="{24C1168D-FD97-554A-85BE-6F6EE5351E04}"/>
              </a:ext>
            </a:extLst>
          </p:cNvPr>
          <p:cNvSpPr txBox="1"/>
          <p:nvPr/>
        </p:nvSpPr>
        <p:spPr>
          <a:xfrm>
            <a:off x="1517226" y="496711"/>
            <a:ext cx="5467492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455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455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強心薬ジギトキシン</a:t>
            </a:r>
          </a:p>
        </p:txBody>
      </p:sp>
      <p:sp>
        <p:nvSpPr>
          <p:cNvPr id="3" name="Digitalis purpureaの成分">
            <a:extLst>
              <a:ext uri="{FF2B5EF4-FFF2-40B4-BE49-F238E27FC236}">
                <a16:creationId xmlns:a16="http://schemas.microsoft.com/office/drawing/2014/main" id="{2C5F5B77-6A58-3441-A544-97505E4E4634}"/>
              </a:ext>
            </a:extLst>
          </p:cNvPr>
          <p:cNvSpPr txBox="1"/>
          <p:nvPr/>
        </p:nvSpPr>
        <p:spPr>
          <a:xfrm>
            <a:off x="2167466" y="1733973"/>
            <a:ext cx="5618834" cy="738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sz="3982" b="1" i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Digitalis purpurea</a:t>
            </a:r>
            <a:r>
              <a:rPr sz="3982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rPr>
              <a:t>の成分</a:t>
            </a:r>
          </a:p>
        </p:txBody>
      </p:sp>
      <p:sp>
        <p:nvSpPr>
          <p:cNvPr id="4" name="●シュロップシャー州の民間薬…">
            <a:extLst>
              <a:ext uri="{FF2B5EF4-FFF2-40B4-BE49-F238E27FC236}">
                <a16:creationId xmlns:a16="http://schemas.microsoft.com/office/drawing/2014/main" id="{02D1C611-1763-4149-837D-D4069089DFC2}"/>
              </a:ext>
            </a:extLst>
          </p:cNvPr>
          <p:cNvSpPr txBox="1"/>
          <p:nvPr/>
        </p:nvSpPr>
        <p:spPr>
          <a:xfrm>
            <a:off x="6718657" y="4702951"/>
            <a:ext cx="6121043" cy="20444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/>
          <a:p>
            <a:pPr algn="l" defTabSz="650240">
              <a:spcBef>
                <a:spcPts val="1000"/>
              </a:spcBef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●シュロップシャー州の民間薬</a:t>
            </a:r>
          </a:p>
          <a:p>
            <a:pPr algn="l" defTabSz="650240">
              <a:spcBef>
                <a:spcPts val="1000"/>
              </a:spcBef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●重い水腫の治療薬</a:t>
            </a:r>
          </a:p>
          <a:p>
            <a:pPr algn="l" defTabSz="650240">
              <a:spcBef>
                <a:spcPts val="1000"/>
              </a:spcBef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　　　うっ血性心不全</a:t>
            </a:r>
          </a:p>
        </p:txBody>
      </p:sp>
      <p:sp>
        <p:nvSpPr>
          <p:cNvPr id="5" name="1775年、W. Witheringが発掘">
            <a:extLst>
              <a:ext uri="{FF2B5EF4-FFF2-40B4-BE49-F238E27FC236}">
                <a16:creationId xmlns:a16="http://schemas.microsoft.com/office/drawing/2014/main" id="{69A998D8-18BA-C94E-BA7C-B8F7ECE09E5C}"/>
              </a:ext>
            </a:extLst>
          </p:cNvPr>
          <p:cNvSpPr txBox="1"/>
          <p:nvPr/>
        </p:nvSpPr>
        <p:spPr>
          <a:xfrm>
            <a:off x="6863918" y="7599584"/>
            <a:ext cx="5799025" cy="564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100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1775年、W. Witheringが発掘</a:t>
            </a:r>
          </a:p>
        </p:txBody>
      </p:sp>
      <p:pic>
        <p:nvPicPr>
          <p:cNvPr id="6" name="ジギタリス.png" descr="ジギタリス.png">
            <a:extLst>
              <a:ext uri="{FF2B5EF4-FFF2-40B4-BE49-F238E27FC236}">
                <a16:creationId xmlns:a16="http://schemas.microsoft.com/office/drawing/2014/main" id="{2207CB0C-FF20-FC4B-A200-A8AF15DBC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0" y="975359"/>
            <a:ext cx="4409441" cy="3325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digitoxin.png" descr="digitoxin.png">
            <a:extLst>
              <a:ext uri="{FF2B5EF4-FFF2-40B4-BE49-F238E27FC236}">
                <a16:creationId xmlns:a16="http://schemas.microsoft.com/office/drawing/2014/main" id="{3E0E982B-178F-6944-8E29-CC64A8615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87" y="3968697"/>
            <a:ext cx="6464019" cy="559025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48338035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ither1.jpg" descr="Wither1.jpg">
            <a:extLst>
              <a:ext uri="{FF2B5EF4-FFF2-40B4-BE49-F238E27FC236}">
                <a16:creationId xmlns:a16="http://schemas.microsoft.com/office/drawing/2014/main" id="{2A7C3E6F-946E-1341-9EC2-6A19987A34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6" y="866986"/>
            <a:ext cx="6064392" cy="7911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Wither2.jpg" descr="Wither2.jpg">
            <a:extLst>
              <a:ext uri="{FF2B5EF4-FFF2-40B4-BE49-F238E27FC236}">
                <a16:creationId xmlns:a16="http://schemas.microsoft.com/office/drawing/2014/main" id="{0F3F3EE0-26BF-B843-86B8-8DCE3EB84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262" y="325120"/>
            <a:ext cx="5050650" cy="910336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William Withering (1741-1799)">
            <a:extLst>
              <a:ext uri="{FF2B5EF4-FFF2-40B4-BE49-F238E27FC236}">
                <a16:creationId xmlns:a16="http://schemas.microsoft.com/office/drawing/2014/main" id="{A8304775-EDE6-F240-BFA9-8E8D8A9BDD28}"/>
              </a:ext>
            </a:extLst>
          </p:cNvPr>
          <p:cNvSpPr txBox="1"/>
          <p:nvPr/>
        </p:nvSpPr>
        <p:spPr>
          <a:xfrm>
            <a:off x="541866" y="8886613"/>
            <a:ext cx="604181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 b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b="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b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William Withering (1741-1799)</a:t>
            </a:r>
          </a:p>
        </p:txBody>
      </p:sp>
    </p:spTree>
    <p:extLst>
      <p:ext uri="{BB962C8B-B14F-4D97-AF65-F5344CB8AC3E}">
        <p14:creationId xmlns:p14="http://schemas.microsoft.com/office/powerpoint/2010/main" val="3566347886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illiam Withering (1741-1799)">
            <a:extLst>
              <a:ext uri="{FF2B5EF4-FFF2-40B4-BE49-F238E27FC236}">
                <a16:creationId xmlns:a16="http://schemas.microsoft.com/office/drawing/2014/main" id="{A8304775-EDE6-F240-BFA9-8E8D8A9BDD28}"/>
              </a:ext>
            </a:extLst>
          </p:cNvPr>
          <p:cNvSpPr txBox="1"/>
          <p:nvPr/>
        </p:nvSpPr>
        <p:spPr>
          <a:xfrm>
            <a:off x="2447373" y="4020145"/>
            <a:ext cx="8110054" cy="106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 b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 b="0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  <a:latin typeface="Tahoma"/>
                <a:ea typeface="Tahoma"/>
                <a:cs typeface="Tahoma"/>
                <a:sym typeface="Tahoma"/>
              </a:defRPr>
            </a:pPr>
            <a:r>
              <a:rPr lang="ja-JP" altLang="en-US" sz="6000" b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Hiragino Mincho ProN W3" panose="02020300000000000000" pitchFamily="18" charset="-128"/>
                <a:ea typeface="Hiragino Mincho ProN W3" panose="02020300000000000000" pitchFamily="18" charset="-128"/>
                <a:sym typeface="Times New Roman"/>
              </a:rPr>
              <a:t>民族植物学研究の実際</a:t>
            </a:r>
            <a:endParaRPr sz="6000" b="1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0000"/>
                </a:solidFill>
              </a:uFill>
              <a:latin typeface="Hiragino Mincho ProN W3" panose="02020300000000000000" pitchFamily="18" charset="-128"/>
              <a:ea typeface="Hiragino Mincho ProN W3" panose="02020300000000000000" pitchFamily="18" charset="-128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24647808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フィリピンにおけるフィールド調査研究"/>
          <p:cNvSpPr/>
          <p:nvPr/>
        </p:nvSpPr>
        <p:spPr>
          <a:xfrm>
            <a:off x="1259775" y="1473460"/>
            <a:ext cx="10845801" cy="901701"/>
          </a:xfrm>
          <a:prstGeom prst="rect">
            <a:avLst/>
          </a:prstGeom>
          <a:solidFill>
            <a:srgbClr val="9966FF"/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16709" tIns="66691" rIns="116709" bIns="66691" anchor="ctr"/>
          <a:lstStyle>
            <a:lvl1pPr algn="just" defTabSz="600221">
              <a:lnSpc>
                <a:spcPct val="150000"/>
              </a:lnSpc>
              <a:defRPr sz="4600">
                <a:solidFill>
                  <a:srgbClr val="0033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33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</a:rPr>
              <a:t>フィリピンにおけるフィールド調査研究</a:t>
            </a:r>
          </a:p>
        </p:txBody>
      </p:sp>
      <p:sp>
        <p:nvSpPr>
          <p:cNvPr id="211" name="１９９８年２月～３月"/>
          <p:cNvSpPr/>
          <p:nvPr/>
        </p:nvSpPr>
        <p:spPr>
          <a:xfrm>
            <a:off x="3638550" y="7277684"/>
            <a:ext cx="5727700" cy="800101"/>
          </a:xfrm>
          <a:prstGeom prst="rect">
            <a:avLst/>
          </a:prstGeom>
          <a:solidFill>
            <a:srgbClr val="9966FF"/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16709" tIns="66691" rIns="116709" bIns="66691" anchor="ctr"/>
          <a:lstStyle>
            <a:lvl1pPr algn="just" defTabSz="600221">
              <a:lnSpc>
                <a:spcPct val="150000"/>
              </a:lnSpc>
              <a:defRPr sz="4200">
                <a:solidFill>
                  <a:srgbClr val="0033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33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</a:rPr>
              <a:t>１９９８年２月～３月</a:t>
            </a:r>
          </a:p>
        </p:txBody>
      </p:sp>
      <p:sp>
        <p:nvSpPr>
          <p:cNvPr id="212" name="パラワン島"/>
          <p:cNvSpPr/>
          <p:nvPr/>
        </p:nvSpPr>
        <p:spPr>
          <a:xfrm>
            <a:off x="4000206" y="3647179"/>
            <a:ext cx="4635501" cy="800101"/>
          </a:xfrm>
          <a:prstGeom prst="rect">
            <a:avLst/>
          </a:prstGeom>
          <a:solidFill>
            <a:srgbClr val="9966FF"/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16709" tIns="66691" rIns="116709" bIns="66691" anchor="ctr"/>
          <a:lstStyle>
            <a:lvl1pPr algn="ctr" defTabSz="600221">
              <a:lnSpc>
                <a:spcPct val="150000"/>
              </a:lnSpc>
              <a:defRPr sz="4600">
                <a:solidFill>
                  <a:srgbClr val="0033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3366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003366"/>
                  </a:solidFill>
                </a:uFill>
              </a:rPr>
              <a:t>パラワン島</a:t>
            </a:r>
          </a:p>
        </p:txBody>
      </p:sp>
    </p:spTree>
    <p:extLst>
      <p:ext uri="{BB962C8B-B14F-4D97-AF65-F5344CB8AC3E}">
        <p14:creationId xmlns:p14="http://schemas.microsoft.com/office/powerpoint/2010/main" val="3406483985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Phi-013.jpg" descr="Phi-0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4371"/>
            <a:ext cx="13004800" cy="8634438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フィリピン科学技術省（ＤＯＳＴ）における折衝"/>
          <p:cNvSpPr txBox="1"/>
          <p:nvPr/>
        </p:nvSpPr>
        <p:spPr>
          <a:xfrm>
            <a:off x="925341" y="623146"/>
            <a:ext cx="10758661" cy="59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16709" tIns="66691" rIns="116709" bIns="66691"/>
          <a:lstStyle>
            <a:lvl1pPr defTabSz="600221">
              <a:defRPr sz="3675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363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sz="3675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</a:rPr>
              <a:t>フィリピン科学技術省（ＤＯＳＴ）における折衝</a:t>
            </a:r>
          </a:p>
        </p:txBody>
      </p:sp>
    </p:spTree>
    <p:extLst>
      <p:ext uri="{BB962C8B-B14F-4D97-AF65-F5344CB8AC3E}">
        <p14:creationId xmlns:p14="http://schemas.microsoft.com/office/powerpoint/2010/main" val="217813651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ダイコン…">
            <a:extLst>
              <a:ext uri="{FF2B5EF4-FFF2-40B4-BE49-F238E27FC236}">
                <a16:creationId xmlns:a16="http://schemas.microsoft.com/office/drawing/2014/main" id="{C3234D68-E987-2846-9E66-7C8B6C65F37F}"/>
              </a:ext>
            </a:extLst>
          </p:cNvPr>
          <p:cNvSpPr txBox="1"/>
          <p:nvPr/>
        </p:nvSpPr>
        <p:spPr>
          <a:xfrm>
            <a:off x="1083733" y="1083733"/>
            <a:ext cx="3985528" cy="1371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 dirty="0" err="1">
                <a:solidFill>
                  <a:srgbClr val="0432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ダイコン</a:t>
            </a:r>
            <a:endParaRPr sz="3982" dirty="0">
              <a:solidFill>
                <a:srgbClr val="0432FF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</a:endParaRPr>
          </a:p>
          <a:p>
            <a:pPr algn="l" defTabSz="650240">
              <a:defRPr sz="256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982" dirty="0">
                <a:solidFill>
                  <a:srgbClr val="0432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Raphanus sativus</a:t>
            </a:r>
          </a:p>
        </p:txBody>
      </p:sp>
      <p:sp>
        <p:nvSpPr>
          <p:cNvPr id="3" name="日本で著しく分化した">
            <a:extLst>
              <a:ext uri="{FF2B5EF4-FFF2-40B4-BE49-F238E27FC236}">
                <a16:creationId xmlns:a16="http://schemas.microsoft.com/office/drawing/2014/main" id="{29557762-9E1F-C348-BED3-1C18579C34B4}"/>
              </a:ext>
            </a:extLst>
          </p:cNvPr>
          <p:cNvSpPr txBox="1"/>
          <p:nvPr/>
        </p:nvSpPr>
        <p:spPr>
          <a:xfrm>
            <a:off x="6502400" y="1192106"/>
            <a:ext cx="5368919" cy="758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effectLst/>
              </a:defRPr>
            </a:pPr>
            <a:r>
              <a:rPr sz="3982" dirty="0" err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rPr>
              <a:t>日本で著しく分化した</a:t>
            </a:r>
            <a:endParaRPr sz="3982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</a:endParaRPr>
          </a:p>
        </p:txBody>
      </p:sp>
      <p:pic>
        <p:nvPicPr>
          <p:cNvPr id="4" name="image.png" descr="image.png">
            <a:extLst>
              <a:ext uri="{FF2B5EF4-FFF2-40B4-BE49-F238E27FC236}">
                <a16:creationId xmlns:a16="http://schemas.microsoft.com/office/drawing/2014/main" id="{BEC40C01-8734-0A46-AEF2-4837F9236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853" y="2829381"/>
            <a:ext cx="10187094" cy="3738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ダイコン１.png" descr="ダイコン１.png">
            <a:extLst>
              <a:ext uri="{FF2B5EF4-FFF2-40B4-BE49-F238E27FC236}">
                <a16:creationId xmlns:a16="http://schemas.microsoft.com/office/drawing/2014/main" id="{072AC085-0C09-7742-AF68-CC2A744D9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59" y="6884878"/>
            <a:ext cx="2101992" cy="283802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ダイコン２.png" descr="ダイコン２.png">
            <a:extLst>
              <a:ext uri="{FF2B5EF4-FFF2-40B4-BE49-F238E27FC236}">
                <a16:creationId xmlns:a16="http://schemas.microsoft.com/office/drawing/2014/main" id="{32AD72F9-36DD-604F-85E0-91EB102103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9182" y="7045180"/>
            <a:ext cx="5206437" cy="2517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ダイコン３.png" descr="ダイコン３.png">
            <a:extLst>
              <a:ext uri="{FF2B5EF4-FFF2-40B4-BE49-F238E27FC236}">
                <a16:creationId xmlns:a16="http://schemas.microsoft.com/office/drawing/2014/main" id="{E896AA16-0067-D645-9CD4-08790B0C6D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164" y="6840852"/>
            <a:ext cx="3221850" cy="292608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688697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4" grpId="0" animBg="1" advAuto="0"/>
      <p:bldP spid="5" grpId="0" animBg="1" advAuto="0"/>
      <p:bldP spid="6" grpId="0" animBg="1" advAuto="0"/>
      <p:bldP spid="7" grpId="0" animBg="1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.png" descr="image.png">
            <a:extLst>
              <a:ext uri="{FF2B5EF4-FFF2-40B4-BE49-F238E27FC236}">
                <a16:creationId xmlns:a16="http://schemas.microsoft.com/office/drawing/2014/main" id="{6FA789BC-8846-4840-9280-D73D8B4AE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10" y="-95449"/>
            <a:ext cx="12855346" cy="10630381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パラワン島">
            <a:extLst>
              <a:ext uri="{FF2B5EF4-FFF2-40B4-BE49-F238E27FC236}">
                <a16:creationId xmlns:a16="http://schemas.microsoft.com/office/drawing/2014/main" id="{FEA442DA-A86B-1046-BD82-28EF5D49F8A1}"/>
              </a:ext>
            </a:extLst>
          </p:cNvPr>
          <p:cNvSpPr txBox="1"/>
          <p:nvPr/>
        </p:nvSpPr>
        <p:spPr>
          <a:xfrm>
            <a:off x="1083733" y="4876800"/>
            <a:ext cx="2580315" cy="685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16709" tIns="66691" rIns="116709" bIns="66691"/>
          <a:lstStyle>
            <a:lvl1pPr defTabSz="600221">
              <a:defRPr sz="3675">
                <a:solidFill>
                  <a:srgbClr val="FF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363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3675">
                <a:solidFill>
                  <a:srgbClr val="FF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FF0000"/>
                  </a:solidFill>
                </a:uFill>
              </a:rPr>
              <a:t>パラワン島</a:t>
            </a:r>
          </a:p>
        </p:txBody>
      </p:sp>
      <p:sp>
        <p:nvSpPr>
          <p:cNvPr id="6" name="プエルトプリンセサ">
            <a:extLst>
              <a:ext uri="{FF2B5EF4-FFF2-40B4-BE49-F238E27FC236}">
                <a16:creationId xmlns:a16="http://schemas.microsoft.com/office/drawing/2014/main" id="{5874DD5B-7780-3440-B87C-3AAB88FFA0FF}"/>
              </a:ext>
            </a:extLst>
          </p:cNvPr>
          <p:cNvSpPr txBox="1"/>
          <p:nvPr/>
        </p:nvSpPr>
        <p:spPr>
          <a:xfrm>
            <a:off x="3786365" y="6648736"/>
            <a:ext cx="2046785" cy="374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16709" tIns="66691" rIns="116709" bIns="66691"/>
          <a:lstStyle>
            <a:lvl1pPr defTabSz="600221">
              <a:defRPr sz="1575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363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sz="1575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プエルトプリンセサ</a:t>
            </a:r>
          </a:p>
        </p:txBody>
      </p:sp>
      <p:sp>
        <p:nvSpPr>
          <p:cNvPr id="7" name="□">
            <a:extLst>
              <a:ext uri="{FF2B5EF4-FFF2-40B4-BE49-F238E27FC236}">
                <a16:creationId xmlns:a16="http://schemas.microsoft.com/office/drawing/2014/main" id="{136DF0BF-1255-0F43-B7FC-B7AB8BB14C33}"/>
              </a:ext>
            </a:extLst>
          </p:cNvPr>
          <p:cNvSpPr txBox="1"/>
          <p:nvPr/>
        </p:nvSpPr>
        <p:spPr>
          <a:xfrm>
            <a:off x="3577232" y="6976624"/>
            <a:ext cx="13836" cy="285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16709" tIns="66691" rIns="116709" bIns="66691"/>
          <a:lstStyle>
            <a:lvl1pPr defTabSz="600221">
              <a:defRPr sz="1050">
                <a:solidFill>
                  <a:srgbClr val="00060C"/>
                </a:solidFill>
                <a:uFill>
                  <a:solidFill>
                    <a:srgbClr val="00060C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pPr>
              <a:defRPr sz="2363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sz="1050">
                <a:solidFill>
                  <a:srgbClr val="00060C"/>
                </a:solidFill>
                <a:uFill>
                  <a:solidFill>
                    <a:srgbClr val="00060C"/>
                  </a:solidFill>
                </a:uFill>
              </a:rPr>
              <a:t>□</a:t>
            </a:r>
          </a:p>
        </p:txBody>
      </p:sp>
      <p:sp>
        <p:nvSpPr>
          <p:cNvPr id="8" name="アボラン">
            <a:extLst>
              <a:ext uri="{FF2B5EF4-FFF2-40B4-BE49-F238E27FC236}">
                <a16:creationId xmlns:a16="http://schemas.microsoft.com/office/drawing/2014/main" id="{894DCB12-B033-6144-AC6C-20DF9518729A}"/>
              </a:ext>
            </a:extLst>
          </p:cNvPr>
          <p:cNvSpPr txBox="1"/>
          <p:nvPr/>
        </p:nvSpPr>
        <p:spPr>
          <a:xfrm>
            <a:off x="3615918" y="6932174"/>
            <a:ext cx="1046415" cy="3746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16709" tIns="66691" rIns="116709" bIns="66691"/>
          <a:lstStyle>
            <a:lvl1pPr defTabSz="600221">
              <a:defRPr sz="157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363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sz="1575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</a:rPr>
              <a:t>アボラン</a:t>
            </a:r>
          </a:p>
        </p:txBody>
      </p:sp>
      <p:pic>
        <p:nvPicPr>
          <p:cNvPr id="9" name="パラワン矢印.png" descr="パラワン矢印.png">
            <a:extLst>
              <a:ext uri="{FF2B5EF4-FFF2-40B4-BE49-F238E27FC236}">
                <a16:creationId xmlns:a16="http://schemas.microsoft.com/office/drawing/2014/main" id="{5D2B7858-BE56-0F49-A809-63D954977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923" y="5477021"/>
            <a:ext cx="1300481" cy="130464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パラワン州">
            <a:extLst>
              <a:ext uri="{FF2B5EF4-FFF2-40B4-BE49-F238E27FC236}">
                <a16:creationId xmlns:a16="http://schemas.microsoft.com/office/drawing/2014/main" id="{40D8A573-A85C-784F-AADB-7C5A8584933E}"/>
              </a:ext>
            </a:extLst>
          </p:cNvPr>
          <p:cNvSpPr/>
          <p:nvPr/>
        </p:nvSpPr>
        <p:spPr>
          <a:xfrm>
            <a:off x="2978063" y="7619065"/>
            <a:ext cx="1854202" cy="438183"/>
          </a:xfrm>
          <a:prstGeom prst="rect">
            <a:avLst/>
          </a:prstGeom>
          <a:solidFill>
            <a:srgbClr val="9966FF"/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16709" tIns="66691" rIns="116709" bIns="66691"/>
          <a:lstStyle>
            <a:lvl1pPr defTabSz="600221">
              <a:defRPr sz="24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パラワン州</a:t>
            </a:r>
          </a:p>
        </p:txBody>
      </p:sp>
    </p:spTree>
    <p:extLst>
      <p:ext uri="{BB962C8B-B14F-4D97-AF65-F5344CB8AC3E}">
        <p14:creationId xmlns:p14="http://schemas.microsoft.com/office/powerpoint/2010/main" val="111325950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hi-004.jpg" descr="Phi-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8722"/>
            <a:ext cx="13004800" cy="877615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パラワン島プエルトプリンセサの沿海部"/>
          <p:cNvSpPr txBox="1">
            <a:spLocks noGrp="1"/>
          </p:cNvSpPr>
          <p:nvPr>
            <p:ph type="title"/>
          </p:nvPr>
        </p:nvSpPr>
        <p:spPr>
          <a:xfrm>
            <a:off x="17990" y="-2661"/>
            <a:ext cx="5839656" cy="531448"/>
          </a:xfrm>
          <a:prstGeom prst="rect">
            <a:avLst/>
          </a:prstGeom>
          <a:solidFill>
            <a:srgbClr val="FFFF00"/>
          </a:solidFill>
          <a:ln w="9525">
            <a:round/>
          </a:ln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16709" tIns="66691" rIns="116709" bIns="66691"/>
          <a:lstStyle>
            <a:lvl1pPr algn="l" defTabSz="1116412">
              <a:defRPr sz="2441">
                <a:solidFill>
                  <a:srgbClr val="00060C"/>
                </a:solidFill>
                <a:uFill>
                  <a:solidFill>
                    <a:srgbClr val="00060C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537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sz="2441">
                <a:solidFill>
                  <a:srgbClr val="00060C"/>
                </a:solidFill>
                <a:uFill>
                  <a:solidFill>
                    <a:srgbClr val="00060C"/>
                  </a:solidFill>
                </a:uFill>
              </a:rPr>
              <a:t>パラワン島プエルトプリンセサの沿海部</a:t>
            </a:r>
          </a:p>
        </p:txBody>
      </p:sp>
    </p:spTree>
    <p:extLst>
      <p:ext uri="{BB962C8B-B14F-4D97-AF65-F5344CB8AC3E}">
        <p14:creationId xmlns:p14="http://schemas.microsoft.com/office/powerpoint/2010/main" val="3629075205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TK06-14.jpg" descr="TK06-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68" y="650239"/>
            <a:ext cx="13038669" cy="8669868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パラワン島ウルガン湾"/>
          <p:cNvSpPr/>
          <p:nvPr/>
        </p:nvSpPr>
        <p:spPr>
          <a:xfrm>
            <a:off x="-76977" y="2540"/>
            <a:ext cx="3947020" cy="645161"/>
          </a:xfrm>
          <a:prstGeom prst="rect">
            <a:avLst/>
          </a:prstGeom>
          <a:solidFill>
            <a:srgbClr val="FFFF00"/>
          </a:solidFill>
          <a:effectLst>
            <a:outerShdw blurRad="63500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16709" tIns="66691" rIns="116709" bIns="66691" anchor="ctr"/>
          <a:lstStyle>
            <a:lvl1pPr defTabSz="1200443">
              <a:defRPr sz="2625">
                <a:solidFill>
                  <a:srgbClr val="00060C"/>
                </a:solidFill>
                <a:uFill>
                  <a:solidFill>
                    <a:srgbClr val="00060C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パラワン島ウルガン湾</a:t>
            </a:r>
          </a:p>
        </p:txBody>
      </p:sp>
    </p:spTree>
    <p:extLst>
      <p:ext uri="{BB962C8B-B14F-4D97-AF65-F5344CB8AC3E}">
        <p14:creationId xmlns:p14="http://schemas.microsoft.com/office/powerpoint/2010/main" val="585596757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TK02-15.jpg" descr="TK02-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287"/>
            <a:ext cx="13004800" cy="87157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71296592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TK08-07.jpg" descr="TK08-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277"/>
            <a:ext cx="13004800" cy="86469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06391007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Phi-005.jpg" descr="Phi-0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679"/>
            <a:ext cx="13004800" cy="8778242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パラワン島イラワン山中"/>
          <p:cNvSpPr txBox="1">
            <a:spLocks noGrp="1"/>
          </p:cNvSpPr>
          <p:nvPr>
            <p:ph type="title"/>
          </p:nvPr>
        </p:nvSpPr>
        <p:spPr>
          <a:xfrm>
            <a:off x="-1" y="-20841"/>
            <a:ext cx="3665938" cy="531447"/>
          </a:xfrm>
          <a:prstGeom prst="rect">
            <a:avLst/>
          </a:prstGeom>
          <a:solidFill>
            <a:srgbClr val="FFFF00"/>
          </a:solidFill>
          <a:ln w="9525">
            <a:round/>
          </a:ln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16709" tIns="66691" rIns="116709" bIns="66691"/>
          <a:lstStyle>
            <a:lvl1pPr algn="l" defTabSz="1116412">
              <a:defRPr sz="2441">
                <a:solidFill>
                  <a:srgbClr val="00060C"/>
                </a:solidFill>
                <a:uFill>
                  <a:solidFill>
                    <a:srgbClr val="00060C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5372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sz="2441">
                <a:solidFill>
                  <a:srgbClr val="00060C"/>
                </a:solidFill>
                <a:uFill>
                  <a:solidFill>
                    <a:srgbClr val="00060C"/>
                  </a:solidFill>
                </a:uFill>
              </a:rPr>
              <a:t>パラワン島イラワン山中</a:t>
            </a:r>
          </a:p>
        </p:txBody>
      </p:sp>
    </p:spTree>
    <p:extLst>
      <p:ext uri="{BB962C8B-B14F-4D97-AF65-F5344CB8AC3E}">
        <p14:creationId xmlns:p14="http://schemas.microsoft.com/office/powerpoint/2010/main" val="3043994363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Phi-002.jpg" descr="Phi-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679"/>
            <a:ext cx="13004800" cy="87073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80153157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hi-001.jpg" descr="Phi-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137"/>
            <a:ext cx="13004800" cy="87699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26634267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PhilTK1507slide.jpg" descr="PhilTK1507slid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9819"/>
            <a:ext cx="13004800" cy="8809503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バタック族集落"/>
          <p:cNvSpPr txBox="1"/>
          <p:nvPr/>
        </p:nvSpPr>
        <p:spPr>
          <a:xfrm>
            <a:off x="3301218" y="8378092"/>
            <a:ext cx="3513993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16709" tIns="66691" rIns="116709" bIns="66691"/>
          <a:lstStyle>
            <a:lvl1pPr defTabSz="600221">
              <a:defRPr sz="3675">
                <a:solidFill>
                  <a:srgbClr val="FF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363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3675">
                <a:solidFill>
                  <a:srgbClr val="FF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FF0000"/>
                  </a:solidFill>
                </a:uFill>
              </a:rPr>
              <a:t>バタック族集落</a:t>
            </a:r>
          </a:p>
        </p:txBody>
      </p:sp>
    </p:spTree>
    <p:extLst>
      <p:ext uri="{BB962C8B-B14F-4D97-AF65-F5344CB8AC3E}">
        <p14:creationId xmlns:p14="http://schemas.microsoft.com/office/powerpoint/2010/main" val="2625110355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TK14-35.jpg" descr="TK14-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277"/>
            <a:ext cx="13004800" cy="8646943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パラワン島バタック族"/>
          <p:cNvSpPr txBox="1">
            <a:spLocks noGrp="1"/>
          </p:cNvSpPr>
          <p:nvPr>
            <p:ph type="title"/>
          </p:nvPr>
        </p:nvSpPr>
        <p:spPr>
          <a:xfrm>
            <a:off x="8521" y="-8800"/>
            <a:ext cx="3653302" cy="501098"/>
          </a:xfrm>
          <a:prstGeom prst="rect">
            <a:avLst/>
          </a:prstGeom>
          <a:solidFill>
            <a:srgbClr val="FFFF00"/>
          </a:solidFill>
          <a:ln w="9525">
            <a:round/>
          </a:ln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16709" tIns="66691" rIns="116709" bIns="66691">
            <a:normAutofit fontScale="90000"/>
          </a:bodyPr>
          <a:lstStyle>
            <a:lvl1pPr algn="l" defTabSz="1200443">
              <a:defRPr sz="2625">
                <a:solidFill>
                  <a:srgbClr val="00060C"/>
                </a:solidFill>
                <a:uFill>
                  <a:solidFill>
                    <a:srgbClr val="00060C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5776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sz="2625">
                <a:solidFill>
                  <a:srgbClr val="00060C"/>
                </a:solidFill>
                <a:uFill>
                  <a:solidFill>
                    <a:srgbClr val="00060C"/>
                  </a:solidFill>
                </a:uFill>
              </a:rPr>
              <a:t>パラワン島バタック族</a:t>
            </a:r>
          </a:p>
        </p:txBody>
      </p:sp>
    </p:spTree>
    <p:extLst>
      <p:ext uri="{BB962C8B-B14F-4D97-AF65-F5344CB8AC3E}">
        <p14:creationId xmlns:p14="http://schemas.microsoft.com/office/powerpoint/2010/main" val="165800066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ダイコン…">
            <a:extLst>
              <a:ext uri="{FF2B5EF4-FFF2-40B4-BE49-F238E27FC236}">
                <a16:creationId xmlns:a16="http://schemas.microsoft.com/office/drawing/2014/main" id="{D3210A54-54BC-284F-AC8F-FD7D867D0108}"/>
              </a:ext>
            </a:extLst>
          </p:cNvPr>
          <p:cNvSpPr txBox="1"/>
          <p:nvPr/>
        </p:nvSpPr>
        <p:spPr>
          <a:xfrm>
            <a:off x="1083733" y="1083733"/>
            <a:ext cx="3985528" cy="1371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 dirty="0" err="1">
                <a:solidFill>
                  <a:srgbClr val="0432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ダイコン</a:t>
            </a:r>
            <a:endParaRPr sz="3982" dirty="0">
              <a:solidFill>
                <a:srgbClr val="0432FF"/>
              </a:solidFill>
              <a:effectLst>
                <a:outerShdw blurRad="12700" dist="25400" dir="2700000" rotWithShape="0">
                  <a:srgbClr val="000000"/>
                </a:outerShdw>
              </a:effectLst>
              <a:uFill>
                <a:solidFill>
                  <a:srgbClr val="FFFF00"/>
                </a:solidFill>
              </a:uFill>
            </a:endParaRPr>
          </a:p>
          <a:p>
            <a:pPr algn="l" defTabSz="650240">
              <a:defRPr sz="2560" b="1" i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3982" dirty="0">
                <a:solidFill>
                  <a:srgbClr val="0432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Raphanus sativus</a:t>
            </a:r>
          </a:p>
        </p:txBody>
      </p:sp>
      <p:sp>
        <p:nvSpPr>
          <p:cNvPr id="3" name="日本で著しく分化した">
            <a:extLst>
              <a:ext uri="{FF2B5EF4-FFF2-40B4-BE49-F238E27FC236}">
                <a16:creationId xmlns:a16="http://schemas.microsoft.com/office/drawing/2014/main" id="{68EFD722-4395-D14D-95A5-33FC8B838346}"/>
              </a:ext>
            </a:extLst>
          </p:cNvPr>
          <p:cNvSpPr txBox="1"/>
          <p:nvPr/>
        </p:nvSpPr>
        <p:spPr>
          <a:xfrm>
            <a:off x="6502400" y="1192106"/>
            <a:ext cx="5368919" cy="7587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982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560">
                <a:effectLst/>
              </a:defRPr>
            </a:pPr>
            <a:r>
              <a:rPr sz="3982" dirty="0" err="1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rPr>
              <a:t>日本で著しく分化した</a:t>
            </a:r>
            <a:endParaRPr sz="3982" dirty="0">
              <a:solidFill>
                <a:srgbClr val="FF0000"/>
              </a:solidFill>
              <a:effectLst>
                <a:outerShdw blurRad="12700" dist="25400" dir="2700000" rotWithShape="0">
                  <a:srgbClr val="000000"/>
                </a:outerShdw>
              </a:effectLst>
            </a:endParaRPr>
          </a:p>
        </p:txBody>
      </p:sp>
      <p:sp>
        <p:nvSpPr>
          <p:cNvPr id="4" name="桜島ダイコン">
            <a:extLst>
              <a:ext uri="{FF2B5EF4-FFF2-40B4-BE49-F238E27FC236}">
                <a16:creationId xmlns:a16="http://schemas.microsoft.com/office/drawing/2014/main" id="{9098F7DF-F12F-2E4E-B9D2-6CC300D4FCA7}"/>
              </a:ext>
            </a:extLst>
          </p:cNvPr>
          <p:cNvSpPr txBox="1"/>
          <p:nvPr/>
        </p:nvSpPr>
        <p:spPr>
          <a:xfrm>
            <a:off x="2492586" y="6935892"/>
            <a:ext cx="3142828" cy="699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650240">
              <a:spcBef>
                <a:spcPts val="1000"/>
              </a:spcBef>
              <a:defRPr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 dirty="0" err="1">
                <a:solidFill>
                  <a:srgbClr val="C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rPr>
              <a:t>桜島ダイコン</a:t>
            </a:r>
            <a:endParaRPr dirty="0">
              <a:solidFill>
                <a:srgbClr val="C00000"/>
              </a:solidFill>
              <a:effectLst>
                <a:outerShdw blurRad="12700" dist="25400" dir="2700000" rotWithShape="0">
                  <a:srgbClr val="000000"/>
                </a:outerShdw>
              </a:effectLst>
            </a:endParaRPr>
          </a:p>
        </p:txBody>
      </p:sp>
      <p:sp>
        <p:nvSpPr>
          <p:cNvPr id="5" name="守口ダイコン">
            <a:extLst>
              <a:ext uri="{FF2B5EF4-FFF2-40B4-BE49-F238E27FC236}">
                <a16:creationId xmlns:a16="http://schemas.microsoft.com/office/drawing/2014/main" id="{09D19F28-CB4C-784E-8CE6-058DF4089C2E}"/>
              </a:ext>
            </a:extLst>
          </p:cNvPr>
          <p:cNvSpPr txBox="1"/>
          <p:nvPr/>
        </p:nvSpPr>
        <p:spPr>
          <a:xfrm>
            <a:off x="9211733" y="6935892"/>
            <a:ext cx="3142827" cy="699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650240">
              <a:spcBef>
                <a:spcPts val="1000"/>
              </a:spcBef>
              <a:defRPr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solidFill>
                  <a:srgbClr val="C0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rPr>
              <a:t>守口ダイコン</a:t>
            </a:r>
          </a:p>
        </p:txBody>
      </p:sp>
      <p:pic>
        <p:nvPicPr>
          <p:cNvPr id="6" name="桜島ダイコン２.png" descr="桜島ダイコン２.png">
            <a:extLst>
              <a:ext uri="{FF2B5EF4-FFF2-40B4-BE49-F238E27FC236}">
                <a16:creationId xmlns:a16="http://schemas.microsoft.com/office/drawing/2014/main" id="{1D9056FE-9FAD-364D-95FC-0E233FDAA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4933" y="3467946"/>
            <a:ext cx="4305583" cy="3255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守口ダイコン.png" descr="守口ダイコン.png">
            <a:extLst>
              <a:ext uri="{FF2B5EF4-FFF2-40B4-BE49-F238E27FC236}">
                <a16:creationId xmlns:a16="http://schemas.microsoft.com/office/drawing/2014/main" id="{914C522B-7923-9F4F-B710-1CB8DD3EB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9866" y="3793066"/>
            <a:ext cx="3975948" cy="267546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www.jpg" descr="www.jpg">
            <a:extLst>
              <a:ext uri="{FF2B5EF4-FFF2-40B4-BE49-F238E27FC236}">
                <a16:creationId xmlns:a16="http://schemas.microsoft.com/office/drawing/2014/main" id="{2D4564FC-8506-7F4B-BAF5-E82C04C60A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119" y="3467946"/>
            <a:ext cx="3901441" cy="31225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727243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5" grpId="0" animBg="1" advAuto="0"/>
      <p:bldP spid="6" grpId="0" animBg="1" advAuto="0"/>
      <p:bldP spid="7" grpId="0" animBg="1" advAuto="0"/>
      <p:bldP spid="8" grpId="0" animBg="1" advAuto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TK15-12.jpg" descr="TK15-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277"/>
            <a:ext cx="13004800" cy="867820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75239469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TK15-10.jpg" descr="TK15-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7277"/>
            <a:ext cx="12998550" cy="868445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60372352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TK04-20.jpg" descr="TK04-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2488"/>
            <a:ext cx="13004800" cy="8688624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パラワン島熱帯降雨林"/>
          <p:cNvSpPr txBox="1">
            <a:spLocks noGrp="1"/>
          </p:cNvSpPr>
          <p:nvPr>
            <p:ph type="title"/>
          </p:nvPr>
        </p:nvSpPr>
        <p:spPr>
          <a:xfrm>
            <a:off x="17998" y="-12694"/>
            <a:ext cx="3302002" cy="539523"/>
          </a:xfrm>
          <a:prstGeom prst="rect">
            <a:avLst/>
          </a:prstGeom>
          <a:solidFill>
            <a:srgbClr val="FFFF00"/>
          </a:solidFill>
          <a:ln w="9525">
            <a:round/>
          </a:ln>
          <a:effectLst>
            <a:outerShdw blurRad="63500" rotWithShape="0">
              <a:srgbClr val="808080">
                <a:alpha val="75000"/>
              </a:srgbClr>
            </a:outerShdw>
          </a:effectLst>
        </p:spPr>
        <p:txBody>
          <a:bodyPr lIns="116709" tIns="66691" rIns="116709" bIns="66691"/>
          <a:lstStyle>
            <a:lvl1pPr algn="l" defTabSz="1104407">
              <a:defRPr sz="2415">
                <a:solidFill>
                  <a:srgbClr val="00060C"/>
                </a:solidFill>
                <a:uFill>
                  <a:solidFill>
                    <a:srgbClr val="00060C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5314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 sz="2415">
                <a:solidFill>
                  <a:srgbClr val="00060C"/>
                </a:solidFill>
                <a:uFill>
                  <a:solidFill>
                    <a:srgbClr val="00060C"/>
                  </a:solidFill>
                </a:uFill>
              </a:rPr>
              <a:t>パラワン島熱帯降雨林</a:t>
            </a:r>
          </a:p>
        </p:txBody>
      </p:sp>
    </p:spTree>
    <p:extLst>
      <p:ext uri="{BB962C8B-B14F-4D97-AF65-F5344CB8AC3E}">
        <p14:creationId xmlns:p14="http://schemas.microsoft.com/office/powerpoint/2010/main" val="1616751270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TK04-18.jpg" descr="TK04-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75138"/>
            <a:ext cx="12986044" cy="875531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29642938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TK05-16.jpg" descr="TK05-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277"/>
            <a:ext cx="13004800" cy="86573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17846559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TK05-06.jpg" descr="TK05-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277"/>
            <a:ext cx="13004800" cy="86469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70506079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TK04-37.jpg" descr="TK04-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5138"/>
            <a:ext cx="13004800" cy="88699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17328163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TK03-37.jpg" descr="TK03-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5249"/>
            <a:ext cx="13029810" cy="822387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18349412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hi-010.jpg" descr="Phi-0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4838"/>
            <a:ext cx="13004800" cy="8717802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パラワン島低地の原住部族"/>
          <p:cNvSpPr txBox="1"/>
          <p:nvPr/>
        </p:nvSpPr>
        <p:spPr>
          <a:xfrm>
            <a:off x="7825805" y="8469793"/>
            <a:ext cx="5047893" cy="600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16709" tIns="66691" rIns="116709" bIns="66691"/>
          <a:lstStyle>
            <a:lvl1pPr defTabSz="600221">
              <a:defRPr sz="3150">
                <a:solidFill>
                  <a:srgbClr val="FF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363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3150">
                <a:solidFill>
                  <a:srgbClr val="FF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FF0000"/>
                  </a:solidFill>
                </a:uFill>
              </a:rPr>
              <a:t>パラワン島低地の原住部族</a:t>
            </a:r>
          </a:p>
        </p:txBody>
      </p:sp>
      <p:sp>
        <p:nvSpPr>
          <p:cNvPr id="267" name="パラワン島南部タグバヌア族集落"/>
          <p:cNvSpPr/>
          <p:nvPr/>
        </p:nvSpPr>
        <p:spPr>
          <a:xfrm>
            <a:off x="1264" y="-3512"/>
            <a:ext cx="5372101" cy="596901"/>
          </a:xfrm>
          <a:prstGeom prst="rect">
            <a:avLst/>
          </a:prstGeom>
          <a:solidFill>
            <a:srgbClr val="FFFF00"/>
          </a:solidFill>
          <a:effectLst>
            <a:outerShdw blurRad="63500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16709" tIns="66691" rIns="116709" bIns="66691" anchor="ctr"/>
          <a:lstStyle>
            <a:lvl1pPr defTabSz="1200443">
              <a:defRPr sz="2625">
                <a:solidFill>
                  <a:srgbClr val="00060C"/>
                </a:solidFill>
                <a:uFill>
                  <a:solidFill>
                    <a:srgbClr val="00060C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パラワン島南部タグバヌア族集落</a:t>
            </a:r>
          </a:p>
        </p:txBody>
      </p:sp>
    </p:spTree>
    <p:extLst>
      <p:ext uri="{BB962C8B-B14F-4D97-AF65-F5344CB8AC3E}">
        <p14:creationId xmlns:p14="http://schemas.microsoft.com/office/powerpoint/2010/main" val="1584254523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hi-006.jpg" descr="Phi-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9" y="375138"/>
            <a:ext cx="12969372" cy="8786578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Pagdiwata（踊る療法師）"/>
          <p:cNvSpPr txBox="1"/>
          <p:nvPr/>
        </p:nvSpPr>
        <p:spPr>
          <a:xfrm>
            <a:off x="7428117" y="8438316"/>
            <a:ext cx="6429457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16709" tIns="66691" rIns="116709" bIns="66691"/>
          <a:lstStyle>
            <a:lvl1pPr algn="just" defTabSz="600221">
              <a:lnSpc>
                <a:spcPct val="150000"/>
              </a:lnSpc>
              <a:defRPr sz="3600">
                <a:solidFill>
                  <a:srgbClr val="FF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FF0000"/>
                  </a:solidFill>
                </a:uFill>
              </a:rPr>
              <a:t>Pagdiwata（踊る療法師）</a:t>
            </a:r>
          </a:p>
        </p:txBody>
      </p:sp>
    </p:spTree>
    <p:extLst>
      <p:ext uri="{BB962C8B-B14F-4D97-AF65-F5344CB8AC3E}">
        <p14:creationId xmlns:p14="http://schemas.microsoft.com/office/powerpoint/2010/main" val="111172621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ナシ Pyrus serotina">
            <a:extLst>
              <a:ext uri="{FF2B5EF4-FFF2-40B4-BE49-F238E27FC236}">
                <a16:creationId xmlns:a16="http://schemas.microsoft.com/office/drawing/2014/main" id="{AA7C92EE-CFBF-2848-884D-54DF327C77B8}"/>
              </a:ext>
            </a:extLst>
          </p:cNvPr>
          <p:cNvSpPr txBox="1"/>
          <p:nvPr/>
        </p:nvSpPr>
        <p:spPr>
          <a:xfrm>
            <a:off x="758613" y="1255324"/>
            <a:ext cx="4803670" cy="738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ナシ　</a:t>
            </a:r>
            <a:r>
              <a:rPr sz="3982" b="1" i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Pyrus serotina</a:t>
            </a:r>
          </a:p>
        </p:txBody>
      </p:sp>
      <p:sp>
        <p:nvSpPr>
          <p:cNvPr id="3" name="数少ない日本原生種の一つ">
            <a:extLst>
              <a:ext uri="{FF2B5EF4-FFF2-40B4-BE49-F238E27FC236}">
                <a16:creationId xmlns:a16="http://schemas.microsoft.com/office/drawing/2014/main" id="{44C87AFE-90B4-D744-8FF0-BF36392E0505}"/>
              </a:ext>
            </a:extLst>
          </p:cNvPr>
          <p:cNvSpPr txBox="1"/>
          <p:nvPr/>
        </p:nvSpPr>
        <p:spPr>
          <a:xfrm>
            <a:off x="1733973" y="2059093"/>
            <a:ext cx="546382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数少ない日本原生種の一つ</a:t>
            </a:r>
          </a:p>
        </p:txBody>
      </p:sp>
      <p:sp>
        <p:nvSpPr>
          <p:cNvPr id="4" name="平棚仕立てによる栽培">
            <a:extLst>
              <a:ext uri="{FF2B5EF4-FFF2-40B4-BE49-F238E27FC236}">
                <a16:creationId xmlns:a16="http://schemas.microsoft.com/office/drawing/2014/main" id="{C2934CAF-CDE2-B649-89D2-73B2FAFB85D4}"/>
              </a:ext>
            </a:extLst>
          </p:cNvPr>
          <p:cNvSpPr txBox="1"/>
          <p:nvPr/>
        </p:nvSpPr>
        <p:spPr>
          <a:xfrm>
            <a:off x="1733973" y="2817706"/>
            <a:ext cx="506193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650240">
              <a:spcBef>
                <a:spcPts val="1000"/>
              </a:spcBef>
              <a:defRPr sz="32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平棚仕立てによる栽培</a:t>
            </a:r>
          </a:p>
        </p:txBody>
      </p:sp>
      <p:sp>
        <p:nvSpPr>
          <p:cNvPr id="5" name="風害防止">
            <a:extLst>
              <a:ext uri="{FF2B5EF4-FFF2-40B4-BE49-F238E27FC236}">
                <a16:creationId xmlns:a16="http://schemas.microsoft.com/office/drawing/2014/main" id="{73C909DC-A6D0-FF40-9C10-12259A895500}"/>
              </a:ext>
            </a:extLst>
          </p:cNvPr>
          <p:cNvSpPr txBox="1"/>
          <p:nvPr/>
        </p:nvSpPr>
        <p:spPr>
          <a:xfrm>
            <a:off x="2384213" y="3901440"/>
            <a:ext cx="199587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風害防止</a:t>
            </a:r>
          </a:p>
        </p:txBody>
      </p:sp>
      <p:sp>
        <p:nvSpPr>
          <p:cNvPr id="6" name="日本独特の方式">
            <a:extLst>
              <a:ext uri="{FF2B5EF4-FFF2-40B4-BE49-F238E27FC236}">
                <a16:creationId xmlns:a16="http://schemas.microsoft.com/office/drawing/2014/main" id="{75670F3C-F7F4-6642-BDCA-E4A91FA08132}"/>
              </a:ext>
            </a:extLst>
          </p:cNvPr>
          <p:cNvSpPr txBox="1"/>
          <p:nvPr/>
        </p:nvSpPr>
        <p:spPr>
          <a:xfrm>
            <a:off x="4768426" y="3901440"/>
            <a:ext cx="329635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日本独特の方式</a:t>
            </a:r>
          </a:p>
        </p:txBody>
      </p:sp>
      <p:pic>
        <p:nvPicPr>
          <p:cNvPr id="7" name="ナシ.jpg" descr="ナシ.jpg">
            <a:extLst>
              <a:ext uri="{FF2B5EF4-FFF2-40B4-BE49-F238E27FC236}">
                <a16:creationId xmlns:a16="http://schemas.microsoft.com/office/drawing/2014/main" id="{871005A0-1834-3F49-B36C-F0E100CF3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147" y="5201919"/>
            <a:ext cx="5671539" cy="4253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ナシ花.jpg" descr="ナシ花.jpg">
            <a:extLst>
              <a:ext uri="{FF2B5EF4-FFF2-40B4-BE49-F238E27FC236}">
                <a16:creationId xmlns:a16="http://schemas.microsoft.com/office/drawing/2014/main" id="{07EB32B5-6916-024D-99F3-2466FB3A7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119" y="5201919"/>
            <a:ext cx="5671539" cy="4253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ナシ２.jpg" descr="ナシ２.jpg">
            <a:extLst>
              <a:ext uri="{FF2B5EF4-FFF2-40B4-BE49-F238E27FC236}">
                <a16:creationId xmlns:a16="http://schemas.microsoft.com/office/drawing/2014/main" id="{EB88F24B-C904-DD42-846D-970BF8BDF9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8000" y="325119"/>
            <a:ext cx="4587805" cy="37975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207158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4" grpId="0" animBg="1" advAuto="0"/>
      <p:bldP spid="5" grpId="0" animBg="1" advAuto="0"/>
      <p:bldP spid="6" grpId="0" animBg="1" advAuto="0"/>
      <p:bldP spid="7" grpId="0" animBg="1" advAuto="0"/>
      <p:bldP spid="8" grpId="0" animBg="1" advAuto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Phi-009.jpg" descr="Phi-0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75137"/>
            <a:ext cx="12923521" cy="8703214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全ての薬物は神の洗礼を受ける！"/>
          <p:cNvSpPr txBox="1"/>
          <p:nvPr/>
        </p:nvSpPr>
        <p:spPr>
          <a:xfrm>
            <a:off x="6660982" y="8393652"/>
            <a:ext cx="6342121" cy="600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16709" tIns="66691" rIns="116709" bIns="66691"/>
          <a:lstStyle>
            <a:lvl1pPr defTabSz="600221">
              <a:defRPr sz="3200">
                <a:solidFill>
                  <a:srgbClr val="FF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FF0000"/>
                  </a:solidFill>
                </a:uFill>
              </a:rPr>
              <a:t>全ての薬物は神の洗礼を受ける！</a:t>
            </a:r>
          </a:p>
        </p:txBody>
      </p:sp>
    </p:spTree>
    <p:extLst>
      <p:ext uri="{BB962C8B-B14F-4D97-AF65-F5344CB8AC3E}">
        <p14:creationId xmlns:p14="http://schemas.microsoft.com/office/powerpoint/2010/main" val="119299677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TK14-09.jpg" descr="TK14-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277"/>
            <a:ext cx="13004800" cy="8678205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パラワン州唯一の国立大学"/>
          <p:cNvSpPr txBox="1"/>
          <p:nvPr/>
        </p:nvSpPr>
        <p:spPr>
          <a:xfrm>
            <a:off x="7894458" y="8606845"/>
            <a:ext cx="5122920" cy="600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16709" tIns="66691" rIns="116709" bIns="66691"/>
          <a:lstStyle>
            <a:lvl1pPr defTabSz="600221">
              <a:defRPr sz="3200">
                <a:solidFill>
                  <a:srgbClr val="FF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FF0000"/>
                  </a:solidFill>
                </a:uFill>
              </a:rPr>
              <a:t>パラワン州唯一の国立大学</a:t>
            </a:r>
          </a:p>
        </p:txBody>
      </p:sp>
    </p:spTree>
    <p:extLst>
      <p:ext uri="{BB962C8B-B14F-4D97-AF65-F5344CB8AC3E}">
        <p14:creationId xmlns:p14="http://schemas.microsoft.com/office/powerpoint/2010/main" val="1458318826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TK13-39.jpg" descr="TK13-3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010" y="375138"/>
            <a:ext cx="13029810" cy="8876194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Pagdiwataの衣装"/>
          <p:cNvSpPr txBox="1"/>
          <p:nvPr/>
        </p:nvSpPr>
        <p:spPr>
          <a:xfrm>
            <a:off x="152280" y="606408"/>
            <a:ext cx="4927720" cy="666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16709" tIns="66691" rIns="116709" bIns="66691"/>
          <a:lstStyle>
            <a:lvl1pPr algn="just" defTabSz="600221">
              <a:lnSpc>
                <a:spcPct val="150000"/>
              </a:lnSpc>
              <a:defRPr sz="4201">
                <a:solidFill>
                  <a:srgbClr val="FFFF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FFFF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363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4201">
                <a:solidFill>
                  <a:srgbClr val="FFFF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FFFF00"/>
                  </a:solidFill>
                </a:uFill>
              </a:rPr>
              <a:t>Pagdiwataの衣装</a:t>
            </a:r>
          </a:p>
        </p:txBody>
      </p:sp>
      <p:sp>
        <p:nvSpPr>
          <p:cNvPr id="280" name="パラワン国立大学博物館"/>
          <p:cNvSpPr txBox="1"/>
          <p:nvPr/>
        </p:nvSpPr>
        <p:spPr>
          <a:xfrm>
            <a:off x="8015458" y="8563578"/>
            <a:ext cx="4716521" cy="600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16709" tIns="66691" rIns="116709" bIns="66691"/>
          <a:lstStyle>
            <a:lvl1pPr defTabSz="600221">
              <a:defRPr sz="3200">
                <a:solidFill>
                  <a:srgbClr val="FFFF66"/>
                </a:solidFill>
                <a:uFill>
                  <a:solidFill>
                    <a:srgbClr val="FFFF66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FF66"/>
                </a:solidFill>
                <a:uFill>
                  <a:solidFill>
                    <a:srgbClr val="FFFF66"/>
                  </a:solidFill>
                </a:uFill>
              </a:rPr>
              <a:t>パラワン国立大学博物館</a:t>
            </a:r>
          </a:p>
        </p:txBody>
      </p:sp>
    </p:spTree>
    <p:extLst>
      <p:ext uri="{BB962C8B-B14F-4D97-AF65-F5344CB8AC3E}">
        <p14:creationId xmlns:p14="http://schemas.microsoft.com/office/powerpoint/2010/main" val="1398999851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rice_terrace1.jpg" descr="rice_terrace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9436"/>
            <a:ext cx="13004800" cy="8649026"/>
          </a:xfrm>
          <a:prstGeom prst="rect">
            <a:avLst/>
          </a:prstGeom>
          <a:ln w="12700">
            <a:miter lim="400000"/>
          </a:ln>
        </p:spPr>
      </p:pic>
      <p:sp>
        <p:nvSpPr>
          <p:cNvPr id="283" name="ルソン島バナウエ棚田（世界文化遺産）"/>
          <p:cNvSpPr/>
          <p:nvPr/>
        </p:nvSpPr>
        <p:spPr>
          <a:xfrm>
            <a:off x="-12979" y="12700"/>
            <a:ext cx="5839657" cy="705941"/>
          </a:xfrm>
          <a:prstGeom prst="rect">
            <a:avLst/>
          </a:prstGeom>
          <a:solidFill>
            <a:srgbClr val="FFFF00"/>
          </a:solidFill>
          <a:effectLst>
            <a:outerShdw blurRad="63500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16709" tIns="66691" rIns="116709" bIns="66691" anchor="ctr"/>
          <a:lstStyle>
            <a:lvl1pPr defTabSz="1200443">
              <a:defRPr sz="2625">
                <a:solidFill>
                  <a:srgbClr val="00060C"/>
                </a:solidFill>
                <a:uFill>
                  <a:solidFill>
                    <a:srgbClr val="00060C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ルソン島バナウエ棚田（世界文化遺産）</a:t>
            </a:r>
          </a:p>
        </p:txBody>
      </p:sp>
    </p:spTree>
    <p:extLst>
      <p:ext uri="{BB962C8B-B14F-4D97-AF65-F5344CB8AC3E}">
        <p14:creationId xmlns:p14="http://schemas.microsoft.com/office/powerpoint/2010/main" val="17957308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DSC_5112.jpg" descr="DSC_51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2287"/>
            <a:ext cx="13004800" cy="8649026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ルソン島バナウエ棚田"/>
          <p:cNvSpPr/>
          <p:nvPr/>
        </p:nvSpPr>
        <p:spPr>
          <a:xfrm>
            <a:off x="15227" y="-26000"/>
            <a:ext cx="3633066" cy="531447"/>
          </a:xfrm>
          <a:prstGeom prst="rect">
            <a:avLst/>
          </a:prstGeom>
          <a:solidFill>
            <a:srgbClr val="FFFF00"/>
          </a:solidFill>
          <a:effectLst>
            <a:outerShdw blurRad="63500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16709" tIns="66691" rIns="116709" bIns="66691" anchor="ctr"/>
          <a:lstStyle>
            <a:lvl1pPr defTabSz="1200443">
              <a:defRPr sz="2625">
                <a:solidFill>
                  <a:srgbClr val="00060C"/>
                </a:solidFill>
                <a:uFill>
                  <a:solidFill>
                    <a:srgbClr val="00060C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ルソン島バナウエ棚田</a:t>
            </a:r>
          </a:p>
        </p:txBody>
      </p:sp>
    </p:spTree>
    <p:extLst>
      <p:ext uri="{BB962C8B-B14F-4D97-AF65-F5344CB8AC3E}">
        <p14:creationId xmlns:p14="http://schemas.microsoft.com/office/powerpoint/2010/main" val="1358058648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●地形による稲作農耕のタイプ分類"/>
          <p:cNvSpPr txBox="1"/>
          <p:nvPr/>
        </p:nvSpPr>
        <p:spPr>
          <a:xfrm>
            <a:off x="1800664" y="1075396"/>
            <a:ext cx="771554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16709" tIns="66691" rIns="116709" bIns="66691"/>
          <a:lstStyle>
            <a:lvl1pPr defTabSz="600221">
              <a:defRPr sz="3675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 sz="2363"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 sz="3675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●地形による稲作農耕のタイプ分類</a:t>
            </a:r>
          </a:p>
        </p:txBody>
      </p:sp>
      <p:pic>
        <p:nvPicPr>
          <p:cNvPr id="289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2547" y="2275839"/>
            <a:ext cx="5401995" cy="26593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58" y="2275840"/>
            <a:ext cx="6102253" cy="26739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age.png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366" y="5677095"/>
            <a:ext cx="5702105" cy="316783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16494788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バナウエ１.jpg" descr="バナウエ１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5212"/>
            <a:ext cx="13004800" cy="86469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48831678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バナウエ２.jpg" descr="バナウエ２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056" y="-42149"/>
            <a:ext cx="6510091" cy="97957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62725624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平地の水田.jpg" descr="平地の水田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5212"/>
            <a:ext cx="13004800" cy="86469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02358214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image.png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479" y="385558"/>
            <a:ext cx="10303805" cy="8992904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最古の稲作遺跡"/>
          <p:cNvSpPr txBox="1"/>
          <p:nvPr/>
        </p:nvSpPr>
        <p:spPr>
          <a:xfrm>
            <a:off x="1300479" y="375138"/>
            <a:ext cx="3090921" cy="600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16709" tIns="66691" rIns="116709" bIns="66691"/>
          <a:lstStyle>
            <a:lvl1pPr defTabSz="600221">
              <a:defRPr sz="3200">
                <a:solidFill>
                  <a:srgbClr val="FF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FF0000"/>
                  </a:solidFill>
                </a:uFill>
              </a:rPr>
              <a:t>最古の稲作遺跡</a:t>
            </a:r>
          </a:p>
        </p:txBody>
      </p:sp>
    </p:spTree>
    <p:extLst>
      <p:ext uri="{BB962C8B-B14F-4D97-AF65-F5344CB8AC3E}">
        <p14:creationId xmlns:p14="http://schemas.microsoft.com/office/powerpoint/2010/main" val="18489007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カキ Diospyros kaki">
            <a:extLst>
              <a:ext uri="{FF2B5EF4-FFF2-40B4-BE49-F238E27FC236}">
                <a16:creationId xmlns:a16="http://schemas.microsoft.com/office/drawing/2014/main" id="{EFA20D51-5F70-A141-AF05-C3DCDAA2F878}"/>
              </a:ext>
            </a:extLst>
          </p:cNvPr>
          <p:cNvSpPr txBox="1"/>
          <p:nvPr/>
        </p:nvSpPr>
        <p:spPr>
          <a:xfrm>
            <a:off x="758613" y="1255324"/>
            <a:ext cx="4887631" cy="738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カキ　</a:t>
            </a:r>
            <a:r>
              <a:rPr sz="3982" b="1" i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Diospyros kaki</a:t>
            </a:r>
          </a:p>
        </p:txBody>
      </p:sp>
      <p:sp>
        <p:nvSpPr>
          <p:cNvPr id="3" name="日本原生種ではない？">
            <a:extLst>
              <a:ext uri="{FF2B5EF4-FFF2-40B4-BE49-F238E27FC236}">
                <a16:creationId xmlns:a16="http://schemas.microsoft.com/office/drawing/2014/main" id="{4F692F06-C582-A247-A377-31C0AE8FF5A9}"/>
              </a:ext>
            </a:extLst>
          </p:cNvPr>
          <p:cNvSpPr txBox="1"/>
          <p:nvPr/>
        </p:nvSpPr>
        <p:spPr>
          <a:xfrm>
            <a:off x="1733973" y="2275839"/>
            <a:ext cx="4596836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日本原生種ではない？</a:t>
            </a:r>
          </a:p>
        </p:txBody>
      </p:sp>
      <p:sp>
        <p:nvSpPr>
          <p:cNvPr id="4" name="カキ属は熱帯に分布の中心をもつ">
            <a:extLst>
              <a:ext uri="{FF2B5EF4-FFF2-40B4-BE49-F238E27FC236}">
                <a16:creationId xmlns:a16="http://schemas.microsoft.com/office/drawing/2014/main" id="{F1D65E56-69B6-DD46-A197-A02B5EAA9C18}"/>
              </a:ext>
            </a:extLst>
          </p:cNvPr>
          <p:cNvSpPr txBox="1"/>
          <p:nvPr/>
        </p:nvSpPr>
        <p:spPr>
          <a:xfrm>
            <a:off x="1733973" y="3251200"/>
            <a:ext cx="676430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カキ属は熱帯に分布の中心をもつ</a:t>
            </a:r>
          </a:p>
        </p:txBody>
      </p:sp>
      <p:sp>
        <p:nvSpPr>
          <p:cNvPr id="5" name="1000種のうち、食用はわずか４種、大半は有毒">
            <a:extLst>
              <a:ext uri="{FF2B5EF4-FFF2-40B4-BE49-F238E27FC236}">
                <a16:creationId xmlns:a16="http://schemas.microsoft.com/office/drawing/2014/main" id="{39DF7D00-B4B8-8B4F-AC2B-80AEA51154BE}"/>
              </a:ext>
            </a:extLst>
          </p:cNvPr>
          <p:cNvSpPr txBox="1"/>
          <p:nvPr/>
        </p:nvSpPr>
        <p:spPr>
          <a:xfrm>
            <a:off x="1733973" y="4334933"/>
            <a:ext cx="956394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1000種のうち、</a:t>
            </a:r>
            <a:r>
              <a:rPr>
                <a:solidFill>
                  <a:schemeClr val="accent1">
                    <a:hueOff val="60270"/>
                    <a:satOff val="-20053"/>
                    <a:lumOff val="-13915"/>
                  </a:schemeClr>
                </a:solidFill>
                <a:effectLst>
                  <a:outerShdw blurRad="12700" dist="25400" dir="2700000" rotWithShape="0">
                    <a:srgbClr val="000000"/>
                  </a:outerShdw>
                </a:effectLst>
              </a:rPr>
              <a:t>食用はわずか４種</a:t>
            </a: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、大半は有毒</a:t>
            </a:r>
          </a:p>
        </p:txBody>
      </p:sp>
      <p:sp>
        <p:nvSpPr>
          <p:cNvPr id="6" name="縄文・弥生遺跡から遺体の報告なし">
            <a:extLst>
              <a:ext uri="{FF2B5EF4-FFF2-40B4-BE49-F238E27FC236}">
                <a16:creationId xmlns:a16="http://schemas.microsoft.com/office/drawing/2014/main" id="{7FDEC48B-3808-4841-831B-15DB772D72E8}"/>
              </a:ext>
            </a:extLst>
          </p:cNvPr>
          <p:cNvSpPr txBox="1"/>
          <p:nvPr/>
        </p:nvSpPr>
        <p:spPr>
          <a:xfrm>
            <a:off x="7296062" y="2020710"/>
            <a:ext cx="4080668" cy="1160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6435" tIns="72248" rIns="126435" bIns="72248">
            <a:spAutoFit/>
          </a:bodyPr>
          <a:lstStyle>
            <a:lvl1pPr algn="l" defTabSz="650240">
              <a:defRPr sz="3200"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000000"/>
                </a:solidFill>
                <a:effectLst>
                  <a:outerShdw blurRad="12700" dist="25400" dir="2700000" rotWithShape="0">
                    <a:srgbClr val="FFFFFF"/>
                  </a:outerShdw>
                </a:effectLst>
                <a:uFill>
                  <a:solidFill>
                    <a:srgbClr val="000000"/>
                  </a:solidFill>
                </a:uFill>
              </a:rPr>
              <a:t>縄文・弥生遺跡から遺体の報告なし</a:t>
            </a:r>
          </a:p>
        </p:txBody>
      </p:sp>
      <p:sp>
        <p:nvSpPr>
          <p:cNvPr id="7" name="甘柿は日本で発生、選抜された">
            <a:extLst>
              <a:ext uri="{FF2B5EF4-FFF2-40B4-BE49-F238E27FC236}">
                <a16:creationId xmlns:a16="http://schemas.microsoft.com/office/drawing/2014/main" id="{09733E78-45DA-FB47-8F77-589BD4539027}"/>
              </a:ext>
            </a:extLst>
          </p:cNvPr>
          <p:cNvSpPr txBox="1"/>
          <p:nvPr/>
        </p:nvSpPr>
        <p:spPr>
          <a:xfrm>
            <a:off x="1733973" y="5418666"/>
            <a:ext cx="6330810" cy="650241"/>
          </a:xfrm>
          <a:prstGeom prst="rect">
            <a:avLst/>
          </a:prstGeom>
          <a:ln w="12700">
            <a:miter lim="400000"/>
          </a:ln>
          <a:effectLst>
            <a:outerShdw blurRad="12700" dist="38100" dir="2700000" rotWithShape="0">
              <a:srgbClr val="80808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effectLst/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00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0000"/>
                  </a:solidFill>
                </a:uFill>
              </a:rPr>
              <a:t>甘柿は日本で発生、選抜された</a:t>
            </a:r>
          </a:p>
        </p:txBody>
      </p:sp>
      <p:pic>
        <p:nvPicPr>
          <p:cNvPr id="8" name="Philippine_kaki.jpg" descr="Philippine_kaki.jpg">
            <a:extLst>
              <a:ext uri="{FF2B5EF4-FFF2-40B4-BE49-F238E27FC236}">
                <a16:creationId xmlns:a16="http://schemas.microsoft.com/office/drawing/2014/main" id="{CC9F4EC5-899D-9949-8E33-FCFF39AAC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4074" y="6230456"/>
            <a:ext cx="3684695" cy="2964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Diospyros_discolor.jpg" descr="Diospyros_discolor.jpg">
            <a:extLst>
              <a:ext uri="{FF2B5EF4-FFF2-40B4-BE49-F238E27FC236}">
                <a16:creationId xmlns:a16="http://schemas.microsoft.com/office/drawing/2014/main" id="{1DC4D788-ACB9-6245-B1CA-299157959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145" y="6241745"/>
            <a:ext cx="4120871" cy="30233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kaki.jpg" descr="kaki.jpg">
            <a:extLst>
              <a:ext uri="{FF2B5EF4-FFF2-40B4-BE49-F238E27FC236}">
                <a16:creationId xmlns:a16="http://schemas.microsoft.com/office/drawing/2014/main" id="{F0DD10A6-C32A-BC4C-AB86-BE56E1C753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810" y="6263447"/>
            <a:ext cx="3973280" cy="297996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ケガキ（フィリピン原産）">
            <a:extLst>
              <a:ext uri="{FF2B5EF4-FFF2-40B4-BE49-F238E27FC236}">
                <a16:creationId xmlns:a16="http://schemas.microsoft.com/office/drawing/2014/main" id="{DA1C3D2E-FB3D-2D41-A295-C27FF8AE3E4D}"/>
              </a:ext>
            </a:extLst>
          </p:cNvPr>
          <p:cNvSpPr txBox="1"/>
          <p:nvPr/>
        </p:nvSpPr>
        <p:spPr>
          <a:xfrm>
            <a:off x="4660053" y="9227537"/>
            <a:ext cx="4504324" cy="526063"/>
          </a:xfrm>
          <a:prstGeom prst="rect">
            <a:avLst/>
          </a:prstGeom>
          <a:ln w="12700">
            <a:miter lim="400000"/>
          </a:ln>
          <a:effectLst>
            <a:outerShdw blurRad="12700" dist="38100" dir="2700000" rotWithShape="0">
              <a:srgbClr val="80808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280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pPr>
            <a:r>
              <a:rPr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</a:rPr>
              <a:t>ケガキ（フィリピン原産）</a:t>
            </a:r>
          </a:p>
        </p:txBody>
      </p:sp>
    </p:spTree>
    <p:extLst>
      <p:ext uri="{BB962C8B-B14F-4D97-AF65-F5344CB8AC3E}">
        <p14:creationId xmlns:p14="http://schemas.microsoft.com/office/powerpoint/2010/main" val="38460252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4" grpId="0" animBg="1" advAuto="0"/>
      <p:bldP spid="5" grpId="0" animBg="1" advAuto="0"/>
      <p:bldP spid="6" grpId="0" animBg="1" advAuto="0"/>
      <p:bldP spid="7" grpId="0" animBg="1" advAuto="0"/>
      <p:bldP spid="8" grpId="0" animBg="1" advAuto="0"/>
      <p:bldP spid="9" grpId="0" animBg="1" advAuto="0"/>
      <p:bldP spid="11" grpId="0" animBg="1" advAuto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Ifgao_2.jpg" descr="Ifgao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7277"/>
            <a:ext cx="13004800" cy="8646943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ルソン島北部イフガオ族"/>
          <p:cNvSpPr/>
          <p:nvPr/>
        </p:nvSpPr>
        <p:spPr>
          <a:xfrm>
            <a:off x="-10501" y="-17757"/>
            <a:ext cx="4011001" cy="576558"/>
          </a:xfrm>
          <a:prstGeom prst="rect">
            <a:avLst/>
          </a:prstGeom>
          <a:solidFill>
            <a:srgbClr val="FFFF00"/>
          </a:solidFill>
          <a:effectLst>
            <a:outerShdw blurRad="63500" rotWithShape="0">
              <a:srgbClr val="80808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16709" tIns="66691" rIns="116709" bIns="66691" anchor="ctr"/>
          <a:lstStyle>
            <a:lvl1pPr defTabSz="1200443">
              <a:defRPr sz="2625">
                <a:solidFill>
                  <a:srgbClr val="00060C"/>
                </a:solidFill>
                <a:uFill>
                  <a:solidFill>
                    <a:srgbClr val="00060C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r>
              <a:t>ルソン島北部イフガオ族</a:t>
            </a:r>
          </a:p>
        </p:txBody>
      </p:sp>
    </p:spTree>
    <p:extLst>
      <p:ext uri="{BB962C8B-B14F-4D97-AF65-F5344CB8AC3E}">
        <p14:creationId xmlns:p14="http://schemas.microsoft.com/office/powerpoint/2010/main" val="1583427765"/>
      </p:ext>
    </p:extLst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Ifgao_1.jpg" descr="Ifgao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676" y="0"/>
            <a:ext cx="6486596" cy="9753600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4225396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カキ Diospyros kaki">
            <a:extLst>
              <a:ext uri="{FF2B5EF4-FFF2-40B4-BE49-F238E27FC236}">
                <a16:creationId xmlns:a16="http://schemas.microsoft.com/office/drawing/2014/main" id="{B8ED5DE1-2EC0-D04F-BA4E-F9FFCAE549E7}"/>
              </a:ext>
            </a:extLst>
          </p:cNvPr>
          <p:cNvSpPr txBox="1"/>
          <p:nvPr/>
        </p:nvSpPr>
        <p:spPr>
          <a:xfrm>
            <a:off x="758613" y="821830"/>
            <a:ext cx="4887631" cy="73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/>
          <a:p>
            <a:pPr algn="l" defTabSz="650240">
              <a:defRPr sz="256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pPr>
            <a:r>
              <a:rPr sz="3982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</a:rPr>
              <a:t>カキ　</a:t>
            </a:r>
            <a:r>
              <a:rPr sz="3982" b="1" i="1">
                <a:solidFill>
                  <a:srgbClr val="FFFF00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rPr>
              <a:t>Diospyros kaki</a:t>
            </a:r>
          </a:p>
        </p:txBody>
      </p:sp>
      <p:sp>
        <p:nvSpPr>
          <p:cNvPr id="3" name="平棚方式で栽培">
            <a:extLst>
              <a:ext uri="{FF2B5EF4-FFF2-40B4-BE49-F238E27FC236}">
                <a16:creationId xmlns:a16="http://schemas.microsoft.com/office/drawing/2014/main" id="{7A19E842-7CF8-9B4E-AB13-0D590CA79DBD}"/>
              </a:ext>
            </a:extLst>
          </p:cNvPr>
          <p:cNvSpPr txBox="1"/>
          <p:nvPr/>
        </p:nvSpPr>
        <p:spPr>
          <a:xfrm>
            <a:off x="6610773" y="866986"/>
            <a:ext cx="329635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26435" tIns="72248" rIns="126435" bIns="72248">
            <a:spAutoFit/>
          </a:bodyPr>
          <a:lstStyle>
            <a:lvl1pPr algn="l" defTabSz="650240">
              <a:defRPr sz="3200">
                <a:solidFill>
                  <a:srgbClr val="FFFFFF"/>
                </a:solidFill>
                <a:effectLst>
                  <a:outerShdw blurRad="12700" dist="25400" dir="2700000" rotWithShape="0">
                    <a:srgbClr val="000000"/>
                  </a:outerShdw>
                </a:effectLst>
                <a:uFill>
                  <a:solidFill>
                    <a:srgbClr val="FFFFFF"/>
                  </a:solidFill>
                </a:uFill>
                <a:latin typeface="ヒラギノ明朝 ProN W6"/>
                <a:ea typeface="ヒラギノ明朝 ProN W6"/>
                <a:cs typeface="ヒラギノ明朝 ProN W6"/>
                <a:sym typeface="ヒラギノ明朝 ProN W6"/>
              </a:defRPr>
            </a:lvl1pPr>
          </a:lstStyle>
          <a:p>
            <a:pPr>
              <a:defRPr>
                <a:effectLst/>
              </a:defRPr>
            </a:pPr>
            <a:r>
              <a:rPr>
                <a:effectLst>
                  <a:outerShdw blurRad="12700" dist="25400" dir="2700000" rotWithShape="0">
                    <a:srgbClr val="000000"/>
                  </a:outerShdw>
                </a:effectLst>
              </a:rPr>
              <a:t>平棚方式で栽培</a:t>
            </a:r>
          </a:p>
        </p:txBody>
      </p:sp>
      <p:pic>
        <p:nvPicPr>
          <p:cNvPr id="4" name="柿栽培１jpg.jpg" descr="柿栽培１jpg.jpg">
            <a:extLst>
              <a:ext uri="{FF2B5EF4-FFF2-40B4-BE49-F238E27FC236}">
                <a16:creationId xmlns:a16="http://schemas.microsoft.com/office/drawing/2014/main" id="{D48F95F6-C6CC-2B49-9327-C6A389666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5600"/>
            <a:ext cx="13058988" cy="8683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柿栽培２.jpg" descr="柿栽培２.jpg">
            <a:extLst>
              <a:ext uri="{FF2B5EF4-FFF2-40B4-BE49-F238E27FC236}">
                <a16:creationId xmlns:a16="http://schemas.microsoft.com/office/drawing/2014/main" id="{7E693711-A841-4846-B5DF-B9C1E8002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25600"/>
            <a:ext cx="13058988" cy="8683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カキ栽培２.jpg" descr="カキ栽培２.jpg">
            <a:extLst>
              <a:ext uri="{FF2B5EF4-FFF2-40B4-BE49-F238E27FC236}">
                <a16:creationId xmlns:a16="http://schemas.microsoft.com/office/drawing/2014/main" id="{F25725CF-71C9-5C4F-886A-94313E5701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25600"/>
            <a:ext cx="6531751" cy="8669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カキ栽培３.jpg" descr="カキ栽培３.jpg">
            <a:extLst>
              <a:ext uri="{FF2B5EF4-FFF2-40B4-BE49-F238E27FC236}">
                <a16:creationId xmlns:a16="http://schemas.microsoft.com/office/drawing/2014/main" id="{A2FE7B2B-E51A-4244-B3FE-F9683AD46C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3049" y="1625600"/>
            <a:ext cx="6531752" cy="86698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672283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4" grpId="0" animBg="1" advAuto="0"/>
      <p:bldP spid="5" grpId="0" animBg="1" advAuto="0"/>
      <p:bldP spid="6" grpId="0" animBg="1" advAuto="0"/>
      <p:bldP spid="7" grpId="0" animBg="1" advAuto="0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42464D"/>
      </a:dk2>
      <a:lt2>
        <a:srgbClr val="D4D6D9"/>
      </a:lt2>
      <a:accent1>
        <a:srgbClr val="095CC4"/>
      </a:accent1>
      <a:accent2>
        <a:srgbClr val="1B8518"/>
      </a:accent2>
      <a:accent3>
        <a:srgbClr val="D3B21C"/>
      </a:accent3>
      <a:accent4>
        <a:srgbClr val="D45510"/>
      </a:accent4>
      <a:accent5>
        <a:srgbClr val="BA120A"/>
      </a:accent5>
      <a:accent6>
        <a:srgbClr val="62298A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42464D"/>
      </a:dk2>
      <a:lt2>
        <a:srgbClr val="D4D6D9"/>
      </a:lt2>
      <a:accent1>
        <a:srgbClr val="095CC4"/>
      </a:accent1>
      <a:accent2>
        <a:srgbClr val="1B8518"/>
      </a:accent2>
      <a:accent3>
        <a:srgbClr val="D3B21C"/>
      </a:accent3>
      <a:accent4>
        <a:srgbClr val="D45510"/>
      </a:accent4>
      <a:accent5>
        <a:srgbClr val="BA120A"/>
      </a:accent5>
      <a:accent6>
        <a:srgbClr val="62298A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766</Words>
  <Application>Microsoft Macintosh PowerPoint</Application>
  <PresentationFormat>ユーザー設定</PresentationFormat>
  <Paragraphs>282</Paragraphs>
  <Slides>81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81</vt:i4>
      </vt:variant>
    </vt:vector>
  </HeadingPairs>
  <TitlesOfParts>
    <vt:vector size="89" baseType="lpstr">
      <vt:lpstr>Hiragino Mincho ProN W3</vt:lpstr>
      <vt:lpstr>HiraMinPro-W6</vt:lpstr>
      <vt:lpstr>ヒラギノ明朝 ProN W6</vt:lpstr>
      <vt:lpstr>Helvetica Light</vt:lpstr>
      <vt:lpstr>Helvetica Neue</vt:lpstr>
      <vt:lpstr>Tahoma</vt:lpstr>
      <vt:lpstr>Times New Roman</vt:lpstr>
      <vt:lpstr>White</vt:lpstr>
      <vt:lpstr>薬 用 植 物 学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バイオプロスペクティング (1)</vt:lpstr>
      <vt:lpstr>バイオプロスペクティング (2)</vt:lpstr>
      <vt:lpstr>バイオプロスペクティング (3)</vt:lpstr>
      <vt:lpstr>創薬指向のバイオプロスペクティング</vt:lpstr>
      <vt:lpstr>バイオプロスペクティングの問題点</vt:lpstr>
      <vt:lpstr>Bioprospectingの円滑な遂行</vt:lpstr>
      <vt:lpstr>民 族 植 物 学 に つ い て(1)</vt:lpstr>
      <vt:lpstr>民 族 植 物 学 に つ い て(2)</vt:lpstr>
      <vt:lpstr>民 族 植 物 学 に つ い て(3)</vt:lpstr>
      <vt:lpstr>民 族 植 物 学 に つ い て(4)</vt:lpstr>
      <vt:lpstr>民 族 植 物 学 に つ い て(5)</vt:lpstr>
      <vt:lpstr>民 族 植 物 学 に つ い て(6)</vt:lpstr>
      <vt:lpstr>民 族 植 物 学 に つ い て(7)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パラワン島プエルトプリンセサの沿海部</vt:lpstr>
      <vt:lpstr>PowerPoint プレゼンテーション</vt:lpstr>
      <vt:lpstr>PowerPoint プレゼンテーション</vt:lpstr>
      <vt:lpstr>PowerPoint プレゼンテーション</vt:lpstr>
      <vt:lpstr>パラワン島イラワン山中</vt:lpstr>
      <vt:lpstr>PowerPoint プレゼンテーション</vt:lpstr>
      <vt:lpstr>PowerPoint プレゼンテーション</vt:lpstr>
      <vt:lpstr>PowerPoint プレゼンテーション</vt:lpstr>
      <vt:lpstr>パラワン島バタック族</vt:lpstr>
      <vt:lpstr>PowerPoint プレゼンテーション</vt:lpstr>
      <vt:lpstr>PowerPoint プレゼンテーション</vt:lpstr>
      <vt:lpstr>パラワン島熱帯降雨林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薬 用 植 物 学</dc:title>
  <cp:lastModifiedBy>木下 いづみ</cp:lastModifiedBy>
  <cp:revision>19</cp:revision>
  <dcterms:modified xsi:type="dcterms:W3CDTF">2021-02-06T13:09:22Z</dcterms:modified>
</cp:coreProperties>
</file>