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9"/>
  </p:notesMasterIdLst>
  <p:sldIdLst>
    <p:sldId id="256" r:id="rId2"/>
    <p:sldId id="316" r:id="rId3"/>
    <p:sldId id="319" r:id="rId4"/>
    <p:sldId id="320" r:id="rId5"/>
    <p:sldId id="318" r:id="rId6"/>
    <p:sldId id="304" r:id="rId7"/>
    <p:sldId id="306" r:id="rId8"/>
    <p:sldId id="321" r:id="rId9"/>
    <p:sldId id="309" r:id="rId10"/>
    <p:sldId id="308" r:id="rId11"/>
    <p:sldId id="307" r:id="rId12"/>
    <p:sldId id="315" r:id="rId13"/>
    <p:sldId id="311" r:id="rId14"/>
    <p:sldId id="314" r:id="rId15"/>
    <p:sldId id="322" r:id="rId16"/>
    <p:sldId id="305" r:id="rId17"/>
    <p:sldId id="310" r:id="rId18"/>
    <p:sldId id="317" r:id="rId19"/>
    <p:sldId id="327" r:id="rId20"/>
    <p:sldId id="326" r:id="rId21"/>
    <p:sldId id="325" r:id="rId22"/>
    <p:sldId id="328" r:id="rId23"/>
    <p:sldId id="324" r:id="rId24"/>
    <p:sldId id="330" r:id="rId25"/>
    <p:sldId id="313" r:id="rId26"/>
    <p:sldId id="323" r:id="rId27"/>
    <p:sldId id="332" r:id="rId28"/>
    <p:sldId id="334" r:id="rId29"/>
    <p:sldId id="336" r:id="rId30"/>
    <p:sldId id="335" r:id="rId31"/>
    <p:sldId id="333" r:id="rId32"/>
    <p:sldId id="338" r:id="rId33"/>
    <p:sldId id="337" r:id="rId34"/>
    <p:sldId id="339" r:id="rId35"/>
    <p:sldId id="340" r:id="rId36"/>
    <p:sldId id="342" r:id="rId37"/>
    <p:sldId id="341" r:id="rId38"/>
    <p:sldId id="344" r:id="rId39"/>
    <p:sldId id="343" r:id="rId40"/>
    <p:sldId id="331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  <p:sldId id="280" r:id="rId65"/>
    <p:sldId id="281" r:id="rId66"/>
    <p:sldId id="282" r:id="rId67"/>
    <p:sldId id="283" r:id="rId68"/>
    <p:sldId id="284" r:id="rId69"/>
    <p:sldId id="285" r:id="rId70"/>
    <p:sldId id="286" r:id="rId71"/>
    <p:sldId id="287" r:id="rId72"/>
    <p:sldId id="288" r:id="rId73"/>
    <p:sldId id="289" r:id="rId74"/>
    <p:sldId id="290" r:id="rId75"/>
    <p:sldId id="291" r:id="rId76"/>
    <p:sldId id="292" r:id="rId77"/>
    <p:sldId id="293" r:id="rId78"/>
    <p:sldId id="294" r:id="rId79"/>
    <p:sldId id="295" r:id="rId80"/>
    <p:sldId id="296" r:id="rId81"/>
    <p:sldId id="297" r:id="rId82"/>
    <p:sldId id="298" r:id="rId83"/>
    <p:sldId id="299" r:id="rId84"/>
    <p:sldId id="300" r:id="rId85"/>
    <p:sldId id="301" r:id="rId86"/>
    <p:sldId id="302" r:id="rId87"/>
    <p:sldId id="303" r:id="rId8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9"/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/>
    <p:restoredTop sz="94533"/>
  </p:normalViewPr>
  <p:slideViewPr>
    <p:cSldViewPr snapToGrid="0" snapToObjects="1">
      <p:cViewPr varScale="1">
        <p:scale>
          <a:sx n="102" d="100"/>
          <a:sy n="102" d="100"/>
        </p:scale>
        <p:origin x="4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88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45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イメージ"/>
          <p:cNvSpPr>
            <a:spLocks noGrp="1"/>
          </p:cNvSpPr>
          <p:nvPr>
            <p:ph type="pic" sz="half" idx="21"/>
          </p:nvPr>
        </p:nvSpPr>
        <p:spPr>
          <a:xfrm>
            <a:off x="2438400" y="850900"/>
            <a:ext cx="8128000" cy="5415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1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イメージ"/>
          <p:cNvSpPr>
            <a:spLocks noGrp="1"/>
          </p:cNvSpPr>
          <p:nvPr>
            <p:ph type="pic" sz="quarter" idx="21"/>
          </p:nvPr>
        </p:nvSpPr>
        <p:spPr>
          <a:xfrm>
            <a:off x="7188435" y="2552700"/>
            <a:ext cx="4102101" cy="615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1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イメージ"/>
          <p:cNvSpPr>
            <a:spLocks noGrp="1"/>
          </p:cNvSpPr>
          <p:nvPr>
            <p:ph type="pic" idx="21"/>
          </p:nvPr>
        </p:nvSpPr>
        <p:spPr>
          <a:xfrm>
            <a:off x="775756" y="1041400"/>
            <a:ext cx="11550367" cy="769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" name="タイトルテキスト"/>
          <p:cNvSpPr>
            <a:spLocks noGrp="1"/>
          </p:cNvSpPr>
          <p:nvPr>
            <p:ph type="title"/>
          </p:nvPr>
        </p:nvSpPr>
        <p:spPr>
          <a:xfrm>
            <a:off x="0" y="0"/>
            <a:ext cx="1270000" cy="1270000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62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天 然 物 化 学 2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/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然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化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学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ja-JP" altLang="en-US" sz="768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１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3" name="各論 1:シキミ酸経路で生合成される化合物…"/>
          <p:cNvSpPr txBox="1">
            <a:spLocks noGrp="1"/>
          </p:cNvSpPr>
          <p:nvPr>
            <p:ph type="body" sz="quarter" idx="1"/>
          </p:nvPr>
        </p:nvSpPr>
        <p:spPr>
          <a:xfrm>
            <a:off x="1342103" y="4551679"/>
            <a:ext cx="10323871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/>
          <a:lstStyle/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総　</a:t>
            </a:r>
            <a:r>
              <a:rPr dirty="0" err="1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論</a:t>
            </a: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（１）：薬としての天然有機化合物</a:t>
            </a:r>
            <a:endParaRPr dirty="0">
              <a:solidFill>
                <a:srgbClr val="FFFF00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dirty="0">
              <a:solidFill>
                <a:srgbClr val="FFFF00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dirty="0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dirty="0">
              <a:solidFill>
                <a:srgbClr val="003366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CC2049-DD5F-2E44-B750-A3C7EB97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9" y="1752883"/>
            <a:ext cx="9676600" cy="7926976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6" name="薬用植物の成分について(3)">
            <a:extLst>
              <a:ext uri="{FF2B5EF4-FFF2-40B4-BE49-F238E27FC236}">
                <a16:creationId xmlns:a16="http://schemas.microsoft.com/office/drawing/2014/main" id="{2C7A8D2F-6621-7941-AB67-9BE60CD6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(9)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8284306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665767-A728-2348-AE5D-F4D45D5D5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3" y="2210018"/>
            <a:ext cx="11274547" cy="7469841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2A70C9-0501-FA4C-B492-F635BCCF51ED}"/>
              </a:ext>
            </a:extLst>
          </p:cNvPr>
          <p:cNvSpPr txBox="1"/>
          <p:nvPr/>
        </p:nvSpPr>
        <p:spPr>
          <a:xfrm>
            <a:off x="2793516" y="1423991"/>
            <a:ext cx="71718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天然有機化合物の生合成前駆体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7" name="薬用植物の成分について(3)">
            <a:extLst>
              <a:ext uri="{FF2B5EF4-FFF2-40B4-BE49-F238E27FC236}">
                <a16:creationId xmlns:a16="http://schemas.microsoft.com/office/drawing/2014/main" id="{7A67EF95-8B8B-8640-A271-165D4DFB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(10)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3F2F602-01C5-B743-9D79-24E0EDFCA767}"/>
              </a:ext>
            </a:extLst>
          </p:cNvPr>
          <p:cNvGrpSpPr/>
          <p:nvPr/>
        </p:nvGrpSpPr>
        <p:grpSpPr>
          <a:xfrm>
            <a:off x="8716296" y="3993535"/>
            <a:ext cx="3039936" cy="795863"/>
            <a:chOff x="8716296" y="3993535"/>
            <a:chExt cx="3039936" cy="79586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2EEB168-6D94-6E40-9293-3F24317B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296" y="3993535"/>
              <a:ext cx="439584" cy="439584"/>
            </a:xfrm>
            <a:prstGeom prst="rect">
              <a:avLst/>
            </a:prstGeom>
          </p:spPr>
        </p:pic>
        <p:sp>
          <p:nvSpPr>
            <p:cNvPr id="8" name="二次代謝物">
              <a:extLst>
                <a:ext uri="{FF2B5EF4-FFF2-40B4-BE49-F238E27FC236}">
                  <a16:creationId xmlns:a16="http://schemas.microsoft.com/office/drawing/2014/main" id="{CB7FD3E2-33AE-BF4C-B47D-2BB32BFAF70E}"/>
                </a:ext>
              </a:extLst>
            </p:cNvPr>
            <p:cNvSpPr txBox="1"/>
            <p:nvPr/>
          </p:nvSpPr>
          <p:spPr>
            <a:xfrm>
              <a:off x="8936088" y="4335714"/>
              <a:ext cx="2820144" cy="4536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solidFill>
                    <a:srgbClr val="0000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0000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ja-JP" altLang="en-US" sz="2000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0000FF"/>
                    </a:solidFill>
                  </a:uFill>
                </a:rPr>
                <a:t>デオキシキシルロース</a:t>
              </a:r>
              <a:endParaRPr sz="20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6113B991-DE12-FB4A-BD2D-9511F858D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6" y="3263880"/>
            <a:ext cx="615764" cy="2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6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>
            <a:extLst>
              <a:ext uri="{FF2B5EF4-FFF2-40B4-BE49-F238E27FC236}">
                <a16:creationId xmlns:a16="http://schemas.microsoft.com/office/drawing/2014/main" id="{BB9497F4-E97A-1B46-B8F1-5276B54B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68" y="2380226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１．</a:t>
            </a:r>
            <a:r>
              <a:rPr kumimoji="1" lang="ja-JP" alt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シキミ酸経絡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CF820E42-BFE5-B242-A3A7-FD75D168E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68" y="3402392"/>
            <a:ext cx="4339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２．</a:t>
            </a:r>
            <a:r>
              <a:rPr kumimoji="1" lang="ja-JP" alt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ポリケチド経絡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4DA3635-E6ED-BF47-96A9-731B6010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68" y="4604357"/>
            <a:ext cx="52629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３．</a:t>
            </a:r>
            <a:r>
              <a:rPr kumimoji="1" lang="ja-JP" alt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イソプレノイド経絡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5A311906-217E-924F-A201-DF577013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67" y="6041105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４．</a:t>
            </a:r>
            <a:r>
              <a:rPr kumimoji="1" lang="ja-JP" alt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アミノ酸経絡</a:t>
            </a:r>
          </a:p>
        </p:txBody>
      </p:sp>
      <p:sp>
        <p:nvSpPr>
          <p:cNvPr id="14" name="サポニン">
            <a:extLst>
              <a:ext uri="{FF2B5EF4-FFF2-40B4-BE49-F238E27FC236}">
                <a16:creationId xmlns:a16="http://schemas.microsoft.com/office/drawing/2014/main" id="{21689AFE-B73E-AF4D-B823-EBFCBF4F3FA6}"/>
              </a:ext>
            </a:extLst>
          </p:cNvPr>
          <p:cNvSpPr txBox="1"/>
          <p:nvPr/>
        </p:nvSpPr>
        <p:spPr>
          <a:xfrm>
            <a:off x="5938971" y="3410373"/>
            <a:ext cx="5551661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アセチル</a:t>
            </a:r>
            <a:r>
              <a:rPr lang="en-US" altLang="ja-JP" sz="3200"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CoA•</a:t>
            </a:r>
            <a:r>
              <a:rPr lang="ja-JP" altLang="en-US" sz="32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マロニル</a:t>
            </a:r>
            <a:r>
              <a:rPr lang="en-US" altLang="ja-JP" sz="3200"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CoA</a:t>
            </a:r>
            <a:endParaRPr sz="3200"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641BEF6-1DE2-7745-A7D2-B0388163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267" y="8374875"/>
            <a:ext cx="664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ja-JP" altLang="en-US" kern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複合経絡：</a:t>
            </a: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１</a:t>
            </a:r>
            <a:r>
              <a:rPr kumimoji="1" lang="en-US" altLang="ja-JP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〜</a:t>
            </a: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４</a:t>
            </a:r>
            <a:r>
              <a:rPr kumimoji="1" lang="ja-JP" alt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の組み合わせ</a:t>
            </a:r>
          </a:p>
        </p:txBody>
      </p:sp>
      <p:sp>
        <p:nvSpPr>
          <p:cNvPr id="17" name="サポニン">
            <a:extLst>
              <a:ext uri="{FF2B5EF4-FFF2-40B4-BE49-F238E27FC236}">
                <a16:creationId xmlns:a16="http://schemas.microsoft.com/office/drawing/2014/main" id="{35198DE0-87E0-284E-A711-CBF950B55148}"/>
              </a:ext>
            </a:extLst>
          </p:cNvPr>
          <p:cNvSpPr txBox="1"/>
          <p:nvPr/>
        </p:nvSpPr>
        <p:spPr>
          <a:xfrm>
            <a:off x="5545680" y="2384216"/>
            <a:ext cx="189681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シキミ酸</a:t>
            </a:r>
            <a:endParaRPr sz="3200"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18" name="サポニン">
            <a:extLst>
              <a:ext uri="{FF2B5EF4-FFF2-40B4-BE49-F238E27FC236}">
                <a16:creationId xmlns:a16="http://schemas.microsoft.com/office/drawing/2014/main" id="{59D2AC67-1A37-AB4F-8789-C49752EA38EE}"/>
              </a:ext>
            </a:extLst>
          </p:cNvPr>
          <p:cNvSpPr txBox="1"/>
          <p:nvPr/>
        </p:nvSpPr>
        <p:spPr>
          <a:xfrm>
            <a:off x="7172919" y="4614841"/>
            <a:ext cx="3127921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メバロン酸経絡</a:t>
            </a:r>
            <a:endParaRPr sz="3200"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19" name="サポニン">
            <a:extLst>
              <a:ext uri="{FF2B5EF4-FFF2-40B4-BE49-F238E27FC236}">
                <a16:creationId xmlns:a16="http://schemas.microsoft.com/office/drawing/2014/main" id="{CEC38724-7563-C443-87A9-AAF7ADAD62DC}"/>
              </a:ext>
            </a:extLst>
          </p:cNvPr>
          <p:cNvSpPr txBox="1"/>
          <p:nvPr/>
        </p:nvSpPr>
        <p:spPr>
          <a:xfrm>
            <a:off x="7172918" y="5257711"/>
            <a:ext cx="27175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ＤＯＸＰ経絡</a:t>
            </a:r>
            <a:endParaRPr sz="3200"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20" name="サポニン">
            <a:extLst>
              <a:ext uri="{FF2B5EF4-FFF2-40B4-BE49-F238E27FC236}">
                <a16:creationId xmlns:a16="http://schemas.microsoft.com/office/drawing/2014/main" id="{1181ACED-CA0F-8740-AACE-7FFAD526DD8B}"/>
              </a:ext>
            </a:extLst>
          </p:cNvPr>
          <p:cNvSpPr txBox="1"/>
          <p:nvPr/>
        </p:nvSpPr>
        <p:spPr>
          <a:xfrm>
            <a:off x="5673499" y="6045095"/>
            <a:ext cx="27175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各種アミノ酸</a:t>
            </a:r>
            <a:endParaRPr sz="3200"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21" name="→泡立つ性質をもつ">
            <a:extLst>
              <a:ext uri="{FF2B5EF4-FFF2-40B4-BE49-F238E27FC236}">
                <a16:creationId xmlns:a16="http://schemas.microsoft.com/office/drawing/2014/main" id="{23009459-A748-7D41-B637-C143DD80A54E}"/>
              </a:ext>
            </a:extLst>
          </p:cNvPr>
          <p:cNvSpPr txBox="1"/>
          <p:nvPr/>
        </p:nvSpPr>
        <p:spPr>
          <a:xfrm>
            <a:off x="5848842" y="6763467"/>
            <a:ext cx="3486993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 lang="ja-JP" altLang="en-US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真正アルカロイド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22" name="→泡立つ性質をもつ">
            <a:extLst>
              <a:ext uri="{FF2B5EF4-FFF2-40B4-BE49-F238E27FC236}">
                <a16:creationId xmlns:a16="http://schemas.microsoft.com/office/drawing/2014/main" id="{37D0D2AD-BA4A-044D-AD53-37C5CFFCED97}"/>
              </a:ext>
            </a:extLst>
          </p:cNvPr>
          <p:cNvSpPr txBox="1"/>
          <p:nvPr/>
        </p:nvSpPr>
        <p:spPr>
          <a:xfrm>
            <a:off x="5848841" y="7402346"/>
            <a:ext cx="5683107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　</a:t>
            </a:r>
            <a:r>
              <a:rPr lang="ja-JP" altLang="en-US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偽アルカロイド</a:t>
            </a: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← </a:t>
            </a: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１</a:t>
            </a:r>
            <a:r>
              <a:rPr kumimoji="1" lang="en-US" altLang="ja-JP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〜</a:t>
            </a:r>
            <a:r>
              <a:rPr kumimoji="1" lang="ja-JP" altLang="en-US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３</a:t>
            </a:r>
            <a:r>
              <a:rPr kumimoji="1" lang="ja-JP" altLang="en-US" kern="1200">
                <a:solidFill>
                  <a:srgbClr val="043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＋</a:t>
            </a:r>
            <a:r>
              <a:rPr kumimoji="1" lang="en-US" altLang="ja-JP" kern="1200" dirty="0">
                <a:solidFill>
                  <a:srgbClr val="043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NH</a:t>
            </a:r>
            <a:r>
              <a:rPr kumimoji="1" lang="en-US" altLang="ja-JP" kern="1200" baseline="-25000" dirty="0">
                <a:solidFill>
                  <a:srgbClr val="043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3</a:t>
            </a:r>
            <a:endParaRPr baseline="-25000" dirty="0">
              <a:solidFill>
                <a:srgbClr val="0432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61BD4C-C5E4-4C44-A976-870E73B58008}"/>
              </a:ext>
            </a:extLst>
          </p:cNvPr>
          <p:cNvSpPr txBox="1"/>
          <p:nvPr/>
        </p:nvSpPr>
        <p:spPr>
          <a:xfrm>
            <a:off x="2793516" y="1423991"/>
            <a:ext cx="67005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天然有機化合物の生合成経路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24" name="薬用植物の成分について(3)">
            <a:extLst>
              <a:ext uri="{FF2B5EF4-FFF2-40B4-BE49-F238E27FC236}">
                <a16:creationId xmlns:a16="http://schemas.microsoft.com/office/drawing/2014/main" id="{09EF5D96-C919-DC46-99ED-55C1F045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(11)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145685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6" grpId="0" build="p" autoUpdateAnimBg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イソフラボン">
            <a:extLst>
              <a:ext uri="{FF2B5EF4-FFF2-40B4-BE49-F238E27FC236}">
                <a16:creationId xmlns:a16="http://schemas.microsoft.com/office/drawing/2014/main" id="{C80D8FB8-EC16-4D4A-9B79-120BEA1E4464}"/>
              </a:ext>
            </a:extLst>
          </p:cNvPr>
          <p:cNvSpPr txBox="1"/>
          <p:nvPr/>
        </p:nvSpPr>
        <p:spPr>
          <a:xfrm>
            <a:off x="6861103" y="3256279"/>
            <a:ext cx="28899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イソフラボン</a:t>
            </a:r>
            <a:endParaRPr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4" name="●骨格構造による分類">
            <a:extLst>
              <a:ext uri="{FF2B5EF4-FFF2-40B4-BE49-F238E27FC236}">
                <a16:creationId xmlns:a16="http://schemas.microsoft.com/office/drawing/2014/main" id="{33D33921-C79D-9B45-BC3C-44561C741E18}"/>
              </a:ext>
            </a:extLst>
          </p:cNvPr>
          <p:cNvSpPr txBox="1"/>
          <p:nvPr/>
        </p:nvSpPr>
        <p:spPr>
          <a:xfrm>
            <a:off x="2384213" y="2926079"/>
            <a:ext cx="480455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●</a:t>
            </a:r>
            <a:r>
              <a:rPr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骨格構造による分類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5" name="フラボノイド">
            <a:extLst>
              <a:ext uri="{FF2B5EF4-FFF2-40B4-BE49-F238E27FC236}">
                <a16:creationId xmlns:a16="http://schemas.microsoft.com/office/drawing/2014/main" id="{37D41942-590B-DD46-A6B6-539967766E33}"/>
              </a:ext>
            </a:extLst>
          </p:cNvPr>
          <p:cNvSpPr txBox="1"/>
          <p:nvPr/>
        </p:nvSpPr>
        <p:spPr>
          <a:xfrm>
            <a:off x="6832035" y="4081252"/>
            <a:ext cx="28312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フラボノイド</a:t>
            </a:r>
            <a:endParaRPr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6" name="●成分の特性による分類">
            <a:extLst>
              <a:ext uri="{FF2B5EF4-FFF2-40B4-BE49-F238E27FC236}">
                <a16:creationId xmlns:a16="http://schemas.microsoft.com/office/drawing/2014/main" id="{EFE82626-9F64-0144-BB20-E3953361A2D1}"/>
              </a:ext>
            </a:extLst>
          </p:cNvPr>
          <p:cNvSpPr txBox="1"/>
          <p:nvPr/>
        </p:nvSpPr>
        <p:spPr>
          <a:xfrm>
            <a:off x="2384213" y="4985173"/>
            <a:ext cx="524256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●</a:t>
            </a: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成分の特性による分類</a:t>
            </a:r>
          </a:p>
        </p:txBody>
      </p:sp>
      <p:sp>
        <p:nvSpPr>
          <p:cNvPr id="7" name="骨格名">
            <a:extLst>
              <a:ext uri="{FF2B5EF4-FFF2-40B4-BE49-F238E27FC236}">
                <a16:creationId xmlns:a16="http://schemas.microsoft.com/office/drawing/2014/main" id="{74CEE1CF-6F4B-6D4D-86A3-0C756453ACFD}"/>
              </a:ext>
            </a:extLst>
          </p:cNvPr>
          <p:cNvSpPr txBox="1"/>
          <p:nvPr/>
        </p:nvSpPr>
        <p:spPr>
          <a:xfrm>
            <a:off x="4786489" y="3772745"/>
            <a:ext cx="15759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骨格名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" name="サポニン">
            <a:extLst>
              <a:ext uri="{FF2B5EF4-FFF2-40B4-BE49-F238E27FC236}">
                <a16:creationId xmlns:a16="http://schemas.microsoft.com/office/drawing/2014/main" id="{08D351C4-4704-7F49-8FAC-6D8F85FA5B73}"/>
              </a:ext>
            </a:extLst>
          </p:cNvPr>
          <p:cNvSpPr txBox="1"/>
          <p:nvPr/>
        </p:nvSpPr>
        <p:spPr>
          <a:xfrm>
            <a:off x="3034453" y="5757333"/>
            <a:ext cx="20139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 err="1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サポニン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9" name="タンニン">
            <a:extLst>
              <a:ext uri="{FF2B5EF4-FFF2-40B4-BE49-F238E27FC236}">
                <a16:creationId xmlns:a16="http://schemas.microsoft.com/office/drawing/2014/main" id="{0AD10D62-246D-674D-B7B9-F99EE2A3D3DB}"/>
              </a:ext>
            </a:extLst>
          </p:cNvPr>
          <p:cNvSpPr txBox="1"/>
          <p:nvPr/>
        </p:nvSpPr>
        <p:spPr>
          <a:xfrm>
            <a:off x="3034453" y="6515946"/>
            <a:ext cx="199136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タンニン</a:t>
            </a:r>
          </a:p>
        </p:txBody>
      </p:sp>
      <p:sp>
        <p:nvSpPr>
          <p:cNvPr id="10" name="配糖体">
            <a:extLst>
              <a:ext uri="{FF2B5EF4-FFF2-40B4-BE49-F238E27FC236}">
                <a16:creationId xmlns:a16="http://schemas.microsoft.com/office/drawing/2014/main" id="{CA99ED09-6715-F242-B509-1C9E5C3828D8}"/>
              </a:ext>
            </a:extLst>
          </p:cNvPr>
          <p:cNvSpPr txBox="1"/>
          <p:nvPr/>
        </p:nvSpPr>
        <p:spPr>
          <a:xfrm>
            <a:off x="3034453" y="8010595"/>
            <a:ext cx="16120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配糖体</a:t>
            </a:r>
          </a:p>
        </p:txBody>
      </p:sp>
      <p:sp>
        <p:nvSpPr>
          <p:cNvPr id="11" name="→泡立つ性質をもつ">
            <a:extLst>
              <a:ext uri="{FF2B5EF4-FFF2-40B4-BE49-F238E27FC236}">
                <a16:creationId xmlns:a16="http://schemas.microsoft.com/office/drawing/2014/main" id="{86C6F3DD-5533-AB46-99A3-404E9EB68315}"/>
              </a:ext>
            </a:extLst>
          </p:cNvPr>
          <p:cNvSpPr txBox="1"/>
          <p:nvPr/>
        </p:nvSpPr>
        <p:spPr>
          <a:xfrm>
            <a:off x="5310293" y="5743786"/>
            <a:ext cx="435299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泡立つ性質をもつ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2" name="→収斂作用、下痢止め作用">
            <a:extLst>
              <a:ext uri="{FF2B5EF4-FFF2-40B4-BE49-F238E27FC236}">
                <a16:creationId xmlns:a16="http://schemas.microsoft.com/office/drawing/2014/main" id="{5FB58ABB-288F-C046-979C-72495E905337}"/>
              </a:ext>
            </a:extLst>
          </p:cNvPr>
          <p:cNvSpPr txBox="1"/>
          <p:nvPr/>
        </p:nvSpPr>
        <p:spPr>
          <a:xfrm>
            <a:off x="5310293" y="6502400"/>
            <a:ext cx="568057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収斂作用、下痢止め作用</a:t>
            </a:r>
          </a:p>
        </p:txBody>
      </p:sp>
      <p:sp>
        <p:nvSpPr>
          <p:cNvPr id="13" name="→一次、二次代謝物のハイブリッド物質">
            <a:extLst>
              <a:ext uri="{FF2B5EF4-FFF2-40B4-BE49-F238E27FC236}">
                <a16:creationId xmlns:a16="http://schemas.microsoft.com/office/drawing/2014/main" id="{E50512B5-8109-2E4B-899A-AE995776D8FD}"/>
              </a:ext>
            </a:extLst>
          </p:cNvPr>
          <p:cNvSpPr txBox="1"/>
          <p:nvPr/>
        </p:nvSpPr>
        <p:spPr>
          <a:xfrm>
            <a:off x="5368738" y="7949682"/>
            <a:ext cx="7086601" cy="50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一次、二次代謝物のハイブリッド物質</a:t>
            </a:r>
          </a:p>
        </p:txBody>
      </p:sp>
      <p:sp>
        <p:nvSpPr>
          <p:cNvPr id="14" name="→有用な医薬原料物質">
            <a:extLst>
              <a:ext uri="{FF2B5EF4-FFF2-40B4-BE49-F238E27FC236}">
                <a16:creationId xmlns:a16="http://schemas.microsoft.com/office/drawing/2014/main" id="{67895499-5733-A046-BD9E-A2754DB67FB3}"/>
              </a:ext>
            </a:extLst>
          </p:cNvPr>
          <p:cNvSpPr txBox="1"/>
          <p:nvPr/>
        </p:nvSpPr>
        <p:spPr>
          <a:xfrm>
            <a:off x="6068906" y="7261013"/>
            <a:ext cx="480455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有用な医薬原料物質</a:t>
            </a:r>
          </a:p>
        </p:txBody>
      </p:sp>
      <p:sp>
        <p:nvSpPr>
          <p:cNvPr id="15" name="→心臓の妙薬">
            <a:extLst>
              <a:ext uri="{FF2B5EF4-FFF2-40B4-BE49-F238E27FC236}">
                <a16:creationId xmlns:a16="http://schemas.microsoft.com/office/drawing/2014/main" id="{62D19347-D21A-2E41-9D31-4ED59D34FF83}"/>
              </a:ext>
            </a:extLst>
          </p:cNvPr>
          <p:cNvSpPr txBox="1"/>
          <p:nvPr/>
        </p:nvSpPr>
        <p:spPr>
          <a:xfrm>
            <a:off x="6610773" y="8778240"/>
            <a:ext cx="28899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心臓の妙薬</a:t>
            </a:r>
          </a:p>
        </p:txBody>
      </p:sp>
      <p:sp>
        <p:nvSpPr>
          <p:cNvPr id="16" name="高等植物に特有">
            <a:extLst>
              <a:ext uri="{FF2B5EF4-FFF2-40B4-BE49-F238E27FC236}">
                <a16:creationId xmlns:a16="http://schemas.microsoft.com/office/drawing/2014/main" id="{2E43DC8C-706C-CC4C-8AF7-FB1BB72F4B5D}"/>
              </a:ext>
            </a:extLst>
          </p:cNvPr>
          <p:cNvSpPr txBox="1"/>
          <p:nvPr/>
        </p:nvSpPr>
        <p:spPr>
          <a:xfrm>
            <a:off x="1903259" y="5650641"/>
            <a:ext cx="801604" cy="370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高等植物に特有</a:t>
            </a:r>
          </a:p>
        </p:txBody>
      </p:sp>
      <p:pic>
        <p:nvPicPr>
          <p:cNvPr id="17" name="フラボン.png" descr="フラボン.png">
            <a:extLst>
              <a:ext uri="{FF2B5EF4-FFF2-40B4-BE49-F238E27FC236}">
                <a16:creationId xmlns:a16="http://schemas.microsoft.com/office/drawing/2014/main" id="{4A9F664B-4F13-6E4C-93F4-B23145A2E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350" y="4057226"/>
            <a:ext cx="2569353" cy="2063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イソフラボン.png" descr="イソフラボン.png">
            <a:extLst>
              <a:ext uri="{FF2B5EF4-FFF2-40B4-BE49-F238E27FC236}">
                <a16:creationId xmlns:a16="http://schemas.microsoft.com/office/drawing/2014/main" id="{91AA30ED-D83E-114C-9461-881D8327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350" y="1907822"/>
            <a:ext cx="2562579" cy="194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括弧１.png" descr="括弧１.png">
            <a:extLst>
              <a:ext uri="{FF2B5EF4-FFF2-40B4-BE49-F238E27FC236}">
                <a16:creationId xmlns:a16="http://schemas.microsoft.com/office/drawing/2014/main" id="{D0C21F29-DAC9-3542-9C7D-3CC05F8CB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390" y="5797973"/>
            <a:ext cx="512517" cy="26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サポニン">
            <a:extLst>
              <a:ext uri="{FF2B5EF4-FFF2-40B4-BE49-F238E27FC236}">
                <a16:creationId xmlns:a16="http://schemas.microsoft.com/office/drawing/2014/main" id="{672D4DDF-48D2-3D4A-90DA-39C18B51BB43}"/>
              </a:ext>
            </a:extLst>
          </p:cNvPr>
          <p:cNvSpPr txBox="1"/>
          <p:nvPr/>
        </p:nvSpPr>
        <p:spPr>
          <a:xfrm>
            <a:off x="3034453" y="7251982"/>
            <a:ext cx="2409775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アルカロイド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23" name="サポニン">
            <a:extLst>
              <a:ext uri="{FF2B5EF4-FFF2-40B4-BE49-F238E27FC236}">
                <a16:creationId xmlns:a16="http://schemas.microsoft.com/office/drawing/2014/main" id="{011A8EE5-2E8C-704F-AA11-06525BC87DDA}"/>
              </a:ext>
            </a:extLst>
          </p:cNvPr>
          <p:cNvSpPr txBox="1"/>
          <p:nvPr/>
        </p:nvSpPr>
        <p:spPr>
          <a:xfrm>
            <a:off x="4085228" y="8785049"/>
            <a:ext cx="2050703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強心配糖体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B8BBF29-77A4-6844-AC13-F49A2F61B21E}"/>
              </a:ext>
            </a:extLst>
          </p:cNvPr>
          <p:cNvSpPr txBox="1"/>
          <p:nvPr/>
        </p:nvSpPr>
        <p:spPr>
          <a:xfrm>
            <a:off x="519907" y="2227195"/>
            <a:ext cx="9056967" cy="656590"/>
          </a:xfrm>
          <a:prstGeom prst="rect">
            <a:avLst/>
          </a:prstGeom>
          <a:solidFill>
            <a:srgbClr val="008080"/>
          </a:solidFill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25400" dist="50800" dir="1800000" algn="ctr" rotWithShape="0">
                    <a:srgbClr val="000000">
                      <a:alpha val="43137"/>
                    </a:srgbClr>
                  </a:outerShdw>
                </a:effectLst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いずれも構造の多様性に対処するに不十分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81E9BD-C839-F449-921F-571C218004B9}"/>
              </a:ext>
            </a:extLst>
          </p:cNvPr>
          <p:cNvSpPr txBox="1"/>
          <p:nvPr/>
        </p:nvSpPr>
        <p:spPr>
          <a:xfrm>
            <a:off x="2793516" y="1423991"/>
            <a:ext cx="52867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天然有機化合物の分類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26" name="薬用植物の成分について(3)">
            <a:extLst>
              <a:ext uri="{FF2B5EF4-FFF2-40B4-BE49-F238E27FC236}">
                <a16:creationId xmlns:a16="http://schemas.microsoft.com/office/drawing/2014/main" id="{4A538CD3-6C87-DA49-911C-6B9BC63F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(12)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96365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2" grpId="1" animBg="1"/>
      <p:bldP spid="23" grpId="0" animBg="1" advAuto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●強い生物活性がある">
            <a:extLst>
              <a:ext uri="{FF2B5EF4-FFF2-40B4-BE49-F238E27FC236}">
                <a16:creationId xmlns:a16="http://schemas.microsoft.com/office/drawing/2014/main" id="{C9D188E2-CBF4-8347-96F0-9B93A470D235}"/>
              </a:ext>
            </a:extLst>
          </p:cNvPr>
          <p:cNvSpPr txBox="1"/>
          <p:nvPr/>
        </p:nvSpPr>
        <p:spPr>
          <a:xfrm>
            <a:off x="2467568" y="2428652"/>
            <a:ext cx="600050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ja-JP" altLang="en-US">
                <a:solidFill>
                  <a:srgbClr val="8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化合物の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構造</a:t>
            </a:r>
            <a:r>
              <a:rPr lang="ja-JP" altLang="en-US">
                <a:solidFill>
                  <a:srgbClr val="8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を明らかにする</a:t>
            </a:r>
            <a:endParaRPr dirty="0">
              <a:solidFill>
                <a:srgbClr val="80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0000"/>
                </a:solidFill>
              </a:uFill>
            </a:endParaRPr>
          </a:p>
        </p:txBody>
      </p:sp>
      <p:sp>
        <p:nvSpPr>
          <p:cNvPr id="6" name="●強い生物活性がある">
            <a:extLst>
              <a:ext uri="{FF2B5EF4-FFF2-40B4-BE49-F238E27FC236}">
                <a16:creationId xmlns:a16="http://schemas.microsoft.com/office/drawing/2014/main" id="{AF957476-D750-CE4A-ACE4-8ABD5339B3D2}"/>
              </a:ext>
            </a:extLst>
          </p:cNvPr>
          <p:cNvSpPr txBox="1"/>
          <p:nvPr/>
        </p:nvSpPr>
        <p:spPr>
          <a:xfrm>
            <a:off x="2467568" y="3893658"/>
            <a:ext cx="600050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ja-JP" altLang="en-US">
                <a:solidFill>
                  <a:srgbClr val="8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化合物の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性質</a:t>
            </a:r>
            <a:r>
              <a:rPr lang="ja-JP" altLang="en-US">
                <a:solidFill>
                  <a:srgbClr val="8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を明らかにする</a:t>
            </a:r>
            <a:endParaRPr dirty="0">
              <a:solidFill>
                <a:srgbClr val="80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0000"/>
                </a:solidFill>
              </a:uFill>
            </a:endParaRPr>
          </a:p>
        </p:txBody>
      </p:sp>
      <p:sp>
        <p:nvSpPr>
          <p:cNvPr id="7" name="有毒">
            <a:extLst>
              <a:ext uri="{FF2B5EF4-FFF2-40B4-BE49-F238E27FC236}">
                <a16:creationId xmlns:a16="http://schemas.microsoft.com/office/drawing/2014/main" id="{D6EAD625-EF2C-6F4F-A6DE-25124205DD79}"/>
              </a:ext>
            </a:extLst>
          </p:cNvPr>
          <p:cNvSpPr txBox="1"/>
          <p:nvPr/>
        </p:nvSpPr>
        <p:spPr>
          <a:xfrm>
            <a:off x="9072017" y="2428240"/>
            <a:ext cx="2307183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構造解析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" name="有毒">
            <a:extLst>
              <a:ext uri="{FF2B5EF4-FFF2-40B4-BE49-F238E27FC236}">
                <a16:creationId xmlns:a16="http://schemas.microsoft.com/office/drawing/2014/main" id="{9732564D-5F63-F545-916C-3B85744AB561}"/>
              </a:ext>
            </a:extLst>
          </p:cNvPr>
          <p:cNvSpPr txBox="1"/>
          <p:nvPr/>
        </p:nvSpPr>
        <p:spPr>
          <a:xfrm>
            <a:off x="9072016" y="3066590"/>
            <a:ext cx="3746680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en-US" altLang="ja-JP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NMR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演習の意義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9" name="有毒">
            <a:extLst>
              <a:ext uri="{FF2B5EF4-FFF2-40B4-BE49-F238E27FC236}">
                <a16:creationId xmlns:a16="http://schemas.microsoft.com/office/drawing/2014/main" id="{555D5881-9E6E-DF41-8C94-5A663BEEAEA1}"/>
              </a:ext>
            </a:extLst>
          </p:cNvPr>
          <p:cNvSpPr txBox="1"/>
          <p:nvPr/>
        </p:nvSpPr>
        <p:spPr>
          <a:xfrm>
            <a:off x="9056142" y="4470511"/>
            <a:ext cx="2307183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生物活性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0" name="有毒">
            <a:extLst>
              <a:ext uri="{FF2B5EF4-FFF2-40B4-BE49-F238E27FC236}">
                <a16:creationId xmlns:a16="http://schemas.microsoft.com/office/drawing/2014/main" id="{90B81CD3-0FD4-7940-AE61-870939E3FE96}"/>
              </a:ext>
            </a:extLst>
          </p:cNvPr>
          <p:cNvSpPr txBox="1"/>
          <p:nvPr/>
        </p:nvSpPr>
        <p:spPr>
          <a:xfrm>
            <a:off x="9056142" y="5108861"/>
            <a:ext cx="3948658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医薬品開発への道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1" name="●強い生物活性がある">
            <a:extLst>
              <a:ext uri="{FF2B5EF4-FFF2-40B4-BE49-F238E27FC236}">
                <a16:creationId xmlns:a16="http://schemas.microsoft.com/office/drawing/2014/main" id="{03EC6352-5FB1-F84A-BA65-EC27D65D98D0}"/>
              </a:ext>
            </a:extLst>
          </p:cNvPr>
          <p:cNvSpPr txBox="1"/>
          <p:nvPr/>
        </p:nvSpPr>
        <p:spPr>
          <a:xfrm>
            <a:off x="2467568" y="5997424"/>
            <a:ext cx="600050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ja-JP" altLang="en-US">
                <a:solidFill>
                  <a:srgbClr val="8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化合物の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系統</a:t>
            </a:r>
            <a:r>
              <a:rPr lang="ja-JP" altLang="en-US">
                <a:solidFill>
                  <a:srgbClr val="8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0000"/>
                  </a:solidFill>
                </a:uFill>
              </a:rPr>
              <a:t>を明らかにする</a:t>
            </a:r>
            <a:endParaRPr dirty="0">
              <a:solidFill>
                <a:srgbClr val="80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0000"/>
                </a:solidFill>
              </a:uFill>
            </a:endParaRPr>
          </a:p>
        </p:txBody>
      </p:sp>
      <p:sp>
        <p:nvSpPr>
          <p:cNvPr id="12" name="有毒">
            <a:extLst>
              <a:ext uri="{FF2B5EF4-FFF2-40B4-BE49-F238E27FC236}">
                <a16:creationId xmlns:a16="http://schemas.microsoft.com/office/drawing/2014/main" id="{7931C37F-A85C-3D43-B7BB-8035655A0582}"/>
              </a:ext>
            </a:extLst>
          </p:cNvPr>
          <p:cNvSpPr txBox="1"/>
          <p:nvPr/>
        </p:nvSpPr>
        <p:spPr>
          <a:xfrm>
            <a:off x="9072016" y="5997424"/>
            <a:ext cx="27175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生合成経路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3" name="有毒">
            <a:extLst>
              <a:ext uri="{FF2B5EF4-FFF2-40B4-BE49-F238E27FC236}">
                <a16:creationId xmlns:a16="http://schemas.microsoft.com/office/drawing/2014/main" id="{F772F41B-B50D-CC4A-B228-4B9D4FC5DC5B}"/>
              </a:ext>
            </a:extLst>
          </p:cNvPr>
          <p:cNvSpPr txBox="1"/>
          <p:nvPr/>
        </p:nvSpPr>
        <p:spPr>
          <a:xfrm>
            <a:off x="9064950" y="6635774"/>
            <a:ext cx="3538289" cy="113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有用成分の人工</a:t>
            </a:r>
            <a:endParaRPr lang="en-US" altLang="ja-JP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/>
              <a:t>　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生産</a:t>
            </a:r>
            <a:endParaRPr lang="en-US" altLang="ja-JP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6" name="ケシ科：全ての種に含まれる">
            <a:extLst>
              <a:ext uri="{FF2B5EF4-FFF2-40B4-BE49-F238E27FC236}">
                <a16:creationId xmlns:a16="http://schemas.microsoft.com/office/drawing/2014/main" id="{AC8F60F9-BEE6-A949-B6DF-3216CE087EE9}"/>
              </a:ext>
            </a:extLst>
          </p:cNvPr>
          <p:cNvSpPr txBox="1"/>
          <p:nvPr/>
        </p:nvSpPr>
        <p:spPr>
          <a:xfrm>
            <a:off x="1408853" y="8044067"/>
            <a:ext cx="92834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天然有機化合物の構造から様々な情報を読み取る</a:t>
            </a:r>
            <a:endParaRPr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17" name="有毒">
            <a:extLst>
              <a:ext uri="{FF2B5EF4-FFF2-40B4-BE49-F238E27FC236}">
                <a16:creationId xmlns:a16="http://schemas.microsoft.com/office/drawing/2014/main" id="{69050DF3-C8B0-EC4F-8DDB-2F0A517AB98F}"/>
              </a:ext>
            </a:extLst>
          </p:cNvPr>
          <p:cNvSpPr txBox="1"/>
          <p:nvPr/>
        </p:nvSpPr>
        <p:spPr>
          <a:xfrm>
            <a:off x="9056141" y="3891471"/>
            <a:ext cx="27175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→</a:t>
            </a:r>
            <a:r>
              <a:rPr lang="ja-JP" altLang="en-US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毒性の有無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A1F23EC-BA59-E74E-8B33-45663F35BB58}"/>
              </a:ext>
            </a:extLst>
          </p:cNvPr>
          <p:cNvGrpSpPr/>
          <p:nvPr/>
        </p:nvGrpSpPr>
        <p:grpSpPr>
          <a:xfrm>
            <a:off x="9807077" y="1322749"/>
            <a:ext cx="2884107" cy="2429972"/>
            <a:chOff x="9807077" y="1792649"/>
            <a:chExt cx="2884107" cy="2429972"/>
          </a:xfrm>
        </p:grpSpPr>
        <p:pic>
          <p:nvPicPr>
            <p:cNvPr id="18" name="○.png" descr="○.png">
              <a:extLst>
                <a:ext uri="{FF2B5EF4-FFF2-40B4-BE49-F238E27FC236}">
                  <a16:creationId xmlns:a16="http://schemas.microsoft.com/office/drawing/2014/main" id="{F4DAD14A-4760-524A-8763-C67769D6A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7077" y="2760105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AA0FBA1-6304-B444-A0E3-3B5F832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193" y="2088899"/>
              <a:ext cx="1092200" cy="1092200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C4A27F0-D02B-F241-9CAC-7F19805B6715}"/>
                </a:ext>
              </a:extLst>
            </p:cNvPr>
            <p:cNvSpPr txBox="1"/>
            <p:nvPr/>
          </p:nvSpPr>
          <p:spPr>
            <a:xfrm>
              <a:off x="10761168" y="1792649"/>
              <a:ext cx="193001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800" b="1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  <a:latin typeface="Hiragino Mincho Pro W3" panose="02020300000000000000" pitchFamily="18" charset="-128"/>
                  <a:ea typeface="Hiragino Mincho Pro W3" panose="02020300000000000000" pitchFamily="18" charset="-128"/>
                </a:rPr>
                <a:t>機器分析学</a:t>
              </a:r>
              <a:endParaRPr kumimoji="0" lang="ja-JP" alt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iragino Mincho Pro W3" panose="02020300000000000000" pitchFamily="18" charset="-128"/>
                <a:ea typeface="Hiragino Mincho Pro W3" panose="02020300000000000000" pitchFamily="18" charset="-128"/>
                <a:sym typeface="Helvetica Light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ABEE200-8862-F249-A2A4-B87C5730335B}"/>
              </a:ext>
            </a:extLst>
          </p:cNvPr>
          <p:cNvGrpSpPr/>
          <p:nvPr/>
        </p:nvGrpSpPr>
        <p:grpSpPr>
          <a:xfrm>
            <a:off x="7584926" y="4326290"/>
            <a:ext cx="3682460" cy="1462516"/>
            <a:chOff x="7584926" y="4796190"/>
            <a:chExt cx="3682460" cy="1462516"/>
          </a:xfrm>
        </p:grpSpPr>
        <p:pic>
          <p:nvPicPr>
            <p:cNvPr id="19" name="○.png" descr="○.png">
              <a:extLst>
                <a:ext uri="{FF2B5EF4-FFF2-40B4-BE49-F238E27FC236}">
                  <a16:creationId xmlns:a16="http://schemas.microsoft.com/office/drawing/2014/main" id="{875B3C5A-CEBC-5B46-ADBD-935F4D5A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7077" y="4796190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BEEDEFF8-EA08-894D-98FD-44B2104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998" y="5385202"/>
              <a:ext cx="1074973" cy="378375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15DA2F5-57E3-7F41-8B5F-C2E6EAC5C0FC}"/>
                </a:ext>
              </a:extLst>
            </p:cNvPr>
            <p:cNvSpPr txBox="1"/>
            <p:nvPr/>
          </p:nvSpPr>
          <p:spPr>
            <a:xfrm>
              <a:off x="7584926" y="5307649"/>
              <a:ext cx="119904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800" b="1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  <a:latin typeface="Hiragino Mincho Pro W3" panose="02020300000000000000" pitchFamily="18" charset="-128"/>
                  <a:ea typeface="Hiragino Mincho Pro W3" panose="02020300000000000000" pitchFamily="18" charset="-128"/>
                </a:rPr>
                <a:t>薬物学</a:t>
              </a:r>
              <a:endParaRPr kumimoji="0" lang="ja-JP" alt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iragino Mincho Pro W3" panose="02020300000000000000" pitchFamily="18" charset="-128"/>
                <a:ea typeface="Hiragino Mincho Pro W3" panose="02020300000000000000" pitchFamily="18" charset="-128"/>
                <a:sym typeface="Helvetica Light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3B87FC6-EC7F-E84C-90CA-0D6540C1EC8D}"/>
              </a:ext>
            </a:extLst>
          </p:cNvPr>
          <p:cNvGrpSpPr/>
          <p:nvPr/>
        </p:nvGrpSpPr>
        <p:grpSpPr>
          <a:xfrm>
            <a:off x="5427406" y="6419874"/>
            <a:ext cx="5932874" cy="1462516"/>
            <a:chOff x="5427406" y="6889774"/>
            <a:chExt cx="5932874" cy="1462516"/>
          </a:xfrm>
        </p:grpSpPr>
        <p:pic>
          <p:nvPicPr>
            <p:cNvPr id="20" name="○.png" descr="○.png">
              <a:extLst>
                <a:ext uri="{FF2B5EF4-FFF2-40B4-BE49-F238E27FC236}">
                  <a16:creationId xmlns:a16="http://schemas.microsoft.com/office/drawing/2014/main" id="{7468FCBE-398A-CA4C-B6B9-EECF5A693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9971" y="6889774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08B7C215-2EB3-8344-8622-4C970B4A7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196" y="7424506"/>
              <a:ext cx="1074973" cy="378375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7A0C86B-522B-A24A-B4F1-8F0F2804EB71}"/>
                </a:ext>
              </a:extLst>
            </p:cNvPr>
            <p:cNvSpPr txBox="1"/>
            <p:nvPr/>
          </p:nvSpPr>
          <p:spPr>
            <a:xfrm>
              <a:off x="5427406" y="7321574"/>
              <a:ext cx="362873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ja-JP" altLang="en-US" sz="2800" b="1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  <a:latin typeface="Hiragino Mincho Pro W3" panose="02020300000000000000" pitchFamily="18" charset="-128"/>
                  <a:ea typeface="Hiragino Mincho Pro W3" panose="02020300000000000000" pitchFamily="18" charset="-128"/>
                </a:rPr>
                <a:t>バイオテクノロジー</a:t>
              </a:r>
              <a:endParaRPr kumimoji="0" lang="ja-JP" alt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iragino Mincho Pro W3" panose="02020300000000000000" pitchFamily="18" charset="-128"/>
                <a:ea typeface="Hiragino Mincho Pro W3" panose="02020300000000000000" pitchFamily="18" charset="-128"/>
                <a:sym typeface="Helvetica Light"/>
              </a:endParaRPr>
            </a:p>
          </p:txBody>
        </p:sp>
      </p:grpSp>
      <p:sp>
        <p:nvSpPr>
          <p:cNvPr id="32" name="薬用植物の成分について(3)">
            <a:extLst>
              <a:ext uri="{FF2B5EF4-FFF2-40B4-BE49-F238E27FC236}">
                <a16:creationId xmlns:a16="http://schemas.microsoft.com/office/drawing/2014/main" id="{C3C5215B-E0DB-8147-B215-E28846FA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(13)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5BDF581-01FD-2D4B-A899-C495F8501324}"/>
              </a:ext>
            </a:extLst>
          </p:cNvPr>
          <p:cNvSpPr txBox="1"/>
          <p:nvPr/>
        </p:nvSpPr>
        <p:spPr>
          <a:xfrm>
            <a:off x="2793516" y="1423991"/>
            <a:ext cx="38728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天然化学とは？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595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6" grpId="0" animBg="1" advAuto="0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天 然 物 化 学 2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/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然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化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学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ja-JP" altLang="en-US" sz="768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２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3" name="各論 1:シキミ酸経路で生合成される化合物…"/>
          <p:cNvSpPr txBox="1">
            <a:spLocks noGrp="1"/>
          </p:cNvSpPr>
          <p:nvPr>
            <p:ph type="body" sz="quarter" idx="1"/>
          </p:nvPr>
        </p:nvSpPr>
        <p:spPr>
          <a:xfrm>
            <a:off x="1342103" y="4551679"/>
            <a:ext cx="10323871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/>
          <a:lstStyle/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総　</a:t>
            </a:r>
            <a:r>
              <a:rPr dirty="0" err="1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論</a:t>
            </a: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（２）：薬としての天然有機化合物</a:t>
            </a:r>
            <a:endParaRPr dirty="0">
              <a:solidFill>
                <a:srgbClr val="FFFF00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dirty="0">
              <a:solidFill>
                <a:srgbClr val="FFFF00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dirty="0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dirty="0">
              <a:solidFill>
                <a:srgbClr val="003366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128597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生命の維持に必須の普遍的成分">
            <a:extLst>
              <a:ext uri="{FF2B5EF4-FFF2-40B4-BE49-F238E27FC236}">
                <a16:creationId xmlns:a16="http://schemas.microsoft.com/office/drawing/2014/main" id="{18DE6F41-8C38-C44D-8E68-EEEAE8EA0723}"/>
              </a:ext>
            </a:extLst>
          </p:cNvPr>
          <p:cNvSpPr txBox="1"/>
          <p:nvPr/>
        </p:nvSpPr>
        <p:spPr>
          <a:xfrm>
            <a:off x="5241898" y="3279665"/>
            <a:ext cx="65543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生命の維持に必須の普遍的成分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6" name="各生物種に固有">
            <a:extLst>
              <a:ext uri="{FF2B5EF4-FFF2-40B4-BE49-F238E27FC236}">
                <a16:creationId xmlns:a16="http://schemas.microsoft.com/office/drawing/2014/main" id="{06F183CA-0155-0547-B2E2-B1927C0ECE1D}"/>
              </a:ext>
            </a:extLst>
          </p:cNvPr>
          <p:cNvSpPr txBox="1"/>
          <p:nvPr/>
        </p:nvSpPr>
        <p:spPr>
          <a:xfrm>
            <a:off x="5308035" y="5375699"/>
            <a:ext cx="5641429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必須ではないが、</a:t>
            </a:r>
            <a:r>
              <a:rPr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各生物種に固有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7" name="●一次代謝物">
            <a:extLst>
              <a:ext uri="{FF2B5EF4-FFF2-40B4-BE49-F238E27FC236}">
                <a16:creationId xmlns:a16="http://schemas.microsoft.com/office/drawing/2014/main" id="{4E841C3A-6745-9845-9A82-5292C28C2BE5}"/>
              </a:ext>
            </a:extLst>
          </p:cNvPr>
          <p:cNvSpPr txBox="1"/>
          <p:nvPr/>
        </p:nvSpPr>
        <p:spPr>
          <a:xfrm>
            <a:off x="2384213" y="2443479"/>
            <a:ext cx="27175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一次代謝物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8" name="●二次代謝物">
            <a:extLst>
              <a:ext uri="{FF2B5EF4-FFF2-40B4-BE49-F238E27FC236}">
                <a16:creationId xmlns:a16="http://schemas.microsoft.com/office/drawing/2014/main" id="{E972257C-0AA7-2349-B99C-D1DA2D6A1BA7}"/>
              </a:ext>
            </a:extLst>
          </p:cNvPr>
          <p:cNvSpPr txBox="1"/>
          <p:nvPr/>
        </p:nvSpPr>
        <p:spPr>
          <a:xfrm>
            <a:off x="2384213" y="4443306"/>
            <a:ext cx="2717552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二次代謝物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9" name="Primary metabolite">
            <a:extLst>
              <a:ext uri="{FF2B5EF4-FFF2-40B4-BE49-F238E27FC236}">
                <a16:creationId xmlns:a16="http://schemas.microsoft.com/office/drawing/2014/main" id="{6DBBCEF9-7B63-ED4B-A2F1-FEAB0AE3DE2C}"/>
              </a:ext>
            </a:extLst>
          </p:cNvPr>
          <p:cNvSpPr txBox="1"/>
          <p:nvPr/>
        </p:nvSpPr>
        <p:spPr>
          <a:xfrm>
            <a:off x="5308035" y="2493414"/>
            <a:ext cx="466005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Primary metabolite</a:t>
            </a:r>
          </a:p>
        </p:txBody>
      </p:sp>
      <p:sp>
        <p:nvSpPr>
          <p:cNvPr id="10" name="Secondary metabolite">
            <a:extLst>
              <a:ext uri="{FF2B5EF4-FFF2-40B4-BE49-F238E27FC236}">
                <a16:creationId xmlns:a16="http://schemas.microsoft.com/office/drawing/2014/main" id="{D7E5F4DF-3AD9-0446-8505-448B279AB6B3}"/>
              </a:ext>
            </a:extLst>
          </p:cNvPr>
          <p:cNvSpPr txBox="1"/>
          <p:nvPr/>
        </p:nvSpPr>
        <p:spPr>
          <a:xfrm>
            <a:off x="5308035" y="4507567"/>
            <a:ext cx="517708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Secondary metabolite</a:t>
            </a:r>
          </a:p>
        </p:txBody>
      </p:sp>
      <p:sp>
        <p:nvSpPr>
          <p:cNvPr id="11" name="薬効成分として重要">
            <a:extLst>
              <a:ext uri="{FF2B5EF4-FFF2-40B4-BE49-F238E27FC236}">
                <a16:creationId xmlns:a16="http://schemas.microsoft.com/office/drawing/2014/main" id="{37FE2E8F-F2A4-1344-8CF2-49D4CC2BE7AF}"/>
              </a:ext>
            </a:extLst>
          </p:cNvPr>
          <p:cNvSpPr txBox="1"/>
          <p:nvPr/>
        </p:nvSpPr>
        <p:spPr>
          <a:xfrm>
            <a:off x="1280159" y="6954519"/>
            <a:ext cx="456421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生薬の薬効</a:t>
            </a:r>
            <a:r>
              <a:rPr dirty="0" err="1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成分として重要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12" name="医薬原料">
            <a:extLst>
              <a:ext uri="{FF2B5EF4-FFF2-40B4-BE49-F238E27FC236}">
                <a16:creationId xmlns:a16="http://schemas.microsoft.com/office/drawing/2014/main" id="{A628A6B8-858E-E94A-A811-7380355C2CAE}"/>
              </a:ext>
            </a:extLst>
          </p:cNvPr>
          <p:cNvSpPr txBox="1"/>
          <p:nvPr/>
        </p:nvSpPr>
        <p:spPr>
          <a:xfrm>
            <a:off x="1302737" y="7692813"/>
            <a:ext cx="4205139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 err="1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医薬原料</a:t>
            </a:r>
            <a:r>
              <a:rPr lang="ja-JP" altLang="en-US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、創薬のシード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sp>
        <p:nvSpPr>
          <p:cNvPr id="17" name="薬用植物の成分について(3)">
            <a:extLst>
              <a:ext uri="{FF2B5EF4-FFF2-40B4-BE49-F238E27FC236}">
                <a16:creationId xmlns:a16="http://schemas.microsoft.com/office/drawing/2014/main" id="{32DDDE3A-C631-D94F-9BED-E3054786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(14)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76953C-64F0-DF4D-AD39-93C5C0C5B854}"/>
              </a:ext>
            </a:extLst>
          </p:cNvPr>
          <p:cNvSpPr txBox="1"/>
          <p:nvPr/>
        </p:nvSpPr>
        <p:spPr>
          <a:xfrm>
            <a:off x="2603016" y="1423991"/>
            <a:ext cx="85856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医薬のソースとして重要な有機化合物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20" name="ゴマ科ゴマSesamum indicum">
            <a:extLst>
              <a:ext uri="{FF2B5EF4-FFF2-40B4-BE49-F238E27FC236}">
                <a16:creationId xmlns:a16="http://schemas.microsoft.com/office/drawing/2014/main" id="{CBCAE6A9-21CC-5A42-95D0-225ECDDE477F}"/>
              </a:ext>
            </a:extLst>
          </p:cNvPr>
          <p:cNvSpPr txBox="1"/>
          <p:nvPr/>
        </p:nvSpPr>
        <p:spPr>
          <a:xfrm>
            <a:off x="571634" y="8667020"/>
            <a:ext cx="12053441" cy="76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ja-JP" altLang="en-US"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全医薬品の</a:t>
            </a:r>
            <a:r>
              <a:rPr lang="ja-JP" altLang="en-US" sz="4000"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６</a:t>
            </a:r>
            <a:r>
              <a:rPr lang="en-US" altLang="ja-JP" sz="4000" dirty="0"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〜</a:t>
            </a:r>
            <a:r>
              <a:rPr lang="ja-JP" altLang="en-US" sz="4000"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７割</a:t>
            </a:r>
            <a:r>
              <a:rPr lang="ja-JP" altLang="en-US" sz="40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は天然有機化合物起源である！</a:t>
            </a:r>
            <a:endParaRPr sz="4000" b="1" i="1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DD5530-F158-1F49-959B-DA2E6C301A65}"/>
              </a:ext>
            </a:extLst>
          </p:cNvPr>
          <p:cNvGrpSpPr/>
          <p:nvPr/>
        </p:nvGrpSpPr>
        <p:grpSpPr>
          <a:xfrm>
            <a:off x="2099733" y="4057226"/>
            <a:ext cx="3377636" cy="3141134"/>
            <a:chOff x="2099733" y="4057226"/>
            <a:chExt cx="3377636" cy="3141134"/>
          </a:xfrm>
        </p:grpSpPr>
        <p:pic>
          <p:nvPicPr>
            <p:cNvPr id="14" name="矢印２.png" descr="矢印２.png">
              <a:extLst>
                <a:ext uri="{FF2B5EF4-FFF2-40B4-BE49-F238E27FC236}">
                  <a16:creationId xmlns:a16="http://schemas.microsoft.com/office/drawing/2014/main" id="{870BF9BE-3718-3C45-B8A0-0C5FC224C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9733" y="4906715"/>
              <a:ext cx="1560125" cy="22916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囲い１.png" descr="囲い１.png">
              <a:extLst>
                <a:ext uri="{FF2B5EF4-FFF2-40B4-BE49-F238E27FC236}">
                  <a16:creationId xmlns:a16="http://schemas.microsoft.com/office/drawing/2014/main" id="{9FE0984F-29ED-5547-B26F-3438727D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9733" y="4057226"/>
              <a:ext cx="3377636" cy="150819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25198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 advAuto="0"/>
      <p:bldP spid="12" grpId="0" animBg="1" advAuto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薬用植物の成分について(3)">
            <a:extLst>
              <a:ext uri="{FF2B5EF4-FFF2-40B4-BE49-F238E27FC236}">
                <a16:creationId xmlns:a16="http://schemas.microsoft.com/office/drawing/2014/main" id="{183F701D-3962-3247-BAA8-65DFE5E3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(15)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7" name="化学構造の多様性">
            <a:extLst>
              <a:ext uri="{FF2B5EF4-FFF2-40B4-BE49-F238E27FC236}">
                <a16:creationId xmlns:a16="http://schemas.microsoft.com/office/drawing/2014/main" id="{D46DEBB3-B13C-214C-9775-2DD372A057C6}"/>
              </a:ext>
            </a:extLst>
          </p:cNvPr>
          <p:cNvSpPr txBox="1"/>
          <p:nvPr/>
        </p:nvSpPr>
        <p:spPr>
          <a:xfrm>
            <a:off x="6794779" y="2433319"/>
            <a:ext cx="376371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化学構造の多様性</a:t>
            </a:r>
          </a:p>
        </p:txBody>
      </p:sp>
      <p:sp>
        <p:nvSpPr>
          <p:cNvPr id="8" name="全ての二次代謝物は潜在的な医薬資源である！">
            <a:extLst>
              <a:ext uri="{FF2B5EF4-FFF2-40B4-BE49-F238E27FC236}">
                <a16:creationId xmlns:a16="http://schemas.microsoft.com/office/drawing/2014/main" id="{F102DE8D-89FF-8740-B615-69D1C5317E42}"/>
              </a:ext>
            </a:extLst>
          </p:cNvPr>
          <p:cNvSpPr txBox="1"/>
          <p:nvPr/>
        </p:nvSpPr>
        <p:spPr>
          <a:xfrm>
            <a:off x="1950720" y="4075006"/>
            <a:ext cx="96023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全ての二次代謝物は潜在的な医薬資源である</a:t>
            </a:r>
            <a:r>
              <a:rPr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！</a:t>
            </a:r>
          </a:p>
        </p:txBody>
      </p:sp>
      <p:sp>
        <p:nvSpPr>
          <p:cNvPr id="9" name="●化学的多様性">
            <a:extLst>
              <a:ext uri="{FF2B5EF4-FFF2-40B4-BE49-F238E27FC236}">
                <a16:creationId xmlns:a16="http://schemas.microsoft.com/office/drawing/2014/main" id="{27F8A064-AE1E-2143-A9EF-8F2C870DDE73}"/>
              </a:ext>
            </a:extLst>
          </p:cNvPr>
          <p:cNvSpPr txBox="1"/>
          <p:nvPr/>
        </p:nvSpPr>
        <p:spPr>
          <a:xfrm>
            <a:off x="2459846" y="2433319"/>
            <a:ext cx="2768848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化学的多様性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0" name="化学的特性の多様性">
            <a:extLst>
              <a:ext uri="{FF2B5EF4-FFF2-40B4-BE49-F238E27FC236}">
                <a16:creationId xmlns:a16="http://schemas.microsoft.com/office/drawing/2014/main" id="{AA336EDF-5BD9-6D42-93BF-3364B8B1C4AE}"/>
              </a:ext>
            </a:extLst>
          </p:cNvPr>
          <p:cNvSpPr txBox="1"/>
          <p:nvPr/>
        </p:nvSpPr>
        <p:spPr>
          <a:xfrm>
            <a:off x="6794779" y="3083560"/>
            <a:ext cx="436654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化学的特性の多様性</a:t>
            </a:r>
          </a:p>
        </p:txBody>
      </p:sp>
      <p:sp>
        <p:nvSpPr>
          <p:cNvPr id="11" name="１、そのままで薬になるもの">
            <a:extLst>
              <a:ext uri="{FF2B5EF4-FFF2-40B4-BE49-F238E27FC236}">
                <a16:creationId xmlns:a16="http://schemas.microsoft.com/office/drawing/2014/main" id="{CB78186D-E640-1642-843A-40B9E4CA15BF}"/>
              </a:ext>
            </a:extLst>
          </p:cNvPr>
          <p:cNvSpPr txBox="1"/>
          <p:nvPr/>
        </p:nvSpPr>
        <p:spPr>
          <a:xfrm>
            <a:off x="2926079" y="4967393"/>
            <a:ext cx="61163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１、そのままで薬になるもの</a:t>
            </a:r>
          </a:p>
        </p:txBody>
      </p:sp>
      <p:sp>
        <p:nvSpPr>
          <p:cNvPr id="12" name="２、化学的に加工すればで薬になるもの">
            <a:extLst>
              <a:ext uri="{FF2B5EF4-FFF2-40B4-BE49-F238E27FC236}">
                <a16:creationId xmlns:a16="http://schemas.microsoft.com/office/drawing/2014/main" id="{614921CB-1DF5-834F-9558-AF81730BED2D}"/>
              </a:ext>
            </a:extLst>
          </p:cNvPr>
          <p:cNvSpPr txBox="1"/>
          <p:nvPr/>
        </p:nvSpPr>
        <p:spPr>
          <a:xfrm>
            <a:off x="2948657" y="6374553"/>
            <a:ext cx="830636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２、化学的に加工すればで薬になるもの</a:t>
            </a:r>
          </a:p>
        </p:txBody>
      </p:sp>
      <p:sp>
        <p:nvSpPr>
          <p:cNvPr id="13" name="３、医薬品の合成原料になるもの">
            <a:extLst>
              <a:ext uri="{FF2B5EF4-FFF2-40B4-BE49-F238E27FC236}">
                <a16:creationId xmlns:a16="http://schemas.microsoft.com/office/drawing/2014/main" id="{DE55B056-D2CF-F845-891A-4460C92ECA11}"/>
              </a:ext>
            </a:extLst>
          </p:cNvPr>
          <p:cNvSpPr txBox="1"/>
          <p:nvPr/>
        </p:nvSpPr>
        <p:spPr>
          <a:xfrm>
            <a:off x="2948657" y="7687733"/>
            <a:ext cx="69923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３、医薬品の合成原料になるもの</a:t>
            </a:r>
          </a:p>
        </p:txBody>
      </p:sp>
      <p:sp>
        <p:nvSpPr>
          <p:cNvPr id="14" name="例： モルヒネ（鎮痛薬）">
            <a:extLst>
              <a:ext uri="{FF2B5EF4-FFF2-40B4-BE49-F238E27FC236}">
                <a16:creationId xmlns:a16="http://schemas.microsoft.com/office/drawing/2014/main" id="{60A194D3-8F79-8040-8EBF-592A0F254BD6}"/>
              </a:ext>
            </a:extLst>
          </p:cNvPr>
          <p:cNvSpPr txBox="1"/>
          <p:nvPr/>
        </p:nvSpPr>
        <p:spPr>
          <a:xfrm>
            <a:off x="4962595" y="5654886"/>
            <a:ext cx="477745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44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2844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例</a:t>
            </a:r>
            <a:r>
              <a:rPr sz="2844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：　</a:t>
            </a:r>
            <a:r>
              <a:rPr sz="2844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モルヒネ（鎮痛薬</a:t>
            </a:r>
            <a:r>
              <a:rPr sz="2844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）</a:t>
            </a:r>
          </a:p>
        </p:txBody>
      </p:sp>
      <p:sp>
        <p:nvSpPr>
          <p:cNvPr id="15" name="例： イリノテカン（抗癌薬）">
            <a:extLst>
              <a:ext uri="{FF2B5EF4-FFF2-40B4-BE49-F238E27FC236}">
                <a16:creationId xmlns:a16="http://schemas.microsoft.com/office/drawing/2014/main" id="{8A8A6308-1E1D-D344-A154-CEAC537CCFA5}"/>
              </a:ext>
            </a:extLst>
          </p:cNvPr>
          <p:cNvSpPr txBox="1"/>
          <p:nvPr/>
        </p:nvSpPr>
        <p:spPr>
          <a:xfrm>
            <a:off x="4969945" y="6970007"/>
            <a:ext cx="547962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44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例：　イリノテカン（抗癌薬）</a:t>
            </a:r>
          </a:p>
        </p:txBody>
      </p:sp>
      <p:sp>
        <p:nvSpPr>
          <p:cNvPr id="16" name="例： シキミ酸（タミフル原料）">
            <a:extLst>
              <a:ext uri="{FF2B5EF4-FFF2-40B4-BE49-F238E27FC236}">
                <a16:creationId xmlns:a16="http://schemas.microsoft.com/office/drawing/2014/main" id="{B4AAC18C-FD49-3B4E-8D1D-172169428A4E}"/>
              </a:ext>
            </a:extLst>
          </p:cNvPr>
          <p:cNvSpPr txBox="1"/>
          <p:nvPr/>
        </p:nvSpPr>
        <p:spPr>
          <a:xfrm>
            <a:off x="4985173" y="8466666"/>
            <a:ext cx="587022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44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例：　シキミ酸（タミフル原料）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2B2E40-DF26-9343-8374-862DFB6777D7}"/>
              </a:ext>
            </a:extLst>
          </p:cNvPr>
          <p:cNvSpPr txBox="1"/>
          <p:nvPr/>
        </p:nvSpPr>
        <p:spPr>
          <a:xfrm>
            <a:off x="2793516" y="1423991"/>
            <a:ext cx="4815421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二次代謝産物の特徴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C5BF763-F8C1-274B-B7B5-872A4C833392}"/>
              </a:ext>
            </a:extLst>
          </p:cNvPr>
          <p:cNvGrpSpPr/>
          <p:nvPr/>
        </p:nvGrpSpPr>
        <p:grpSpPr>
          <a:xfrm>
            <a:off x="3771694" y="5056610"/>
            <a:ext cx="6762667" cy="4244870"/>
            <a:chOff x="3844043" y="5025884"/>
            <a:chExt cx="6762667" cy="4244870"/>
          </a:xfrm>
        </p:grpSpPr>
        <p:pic>
          <p:nvPicPr>
            <p:cNvPr id="20" name="タミフル.png" descr="タミフル.png">
              <a:extLst>
                <a:ext uri="{FF2B5EF4-FFF2-40B4-BE49-F238E27FC236}">
                  <a16:creationId xmlns:a16="http://schemas.microsoft.com/office/drawing/2014/main" id="{09866ABA-0059-EF4A-9339-984B079F2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043" y="5025884"/>
              <a:ext cx="5287052" cy="424487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" name="Oseltamivir">
              <a:extLst>
                <a:ext uri="{FF2B5EF4-FFF2-40B4-BE49-F238E27FC236}">
                  <a16:creationId xmlns:a16="http://schemas.microsoft.com/office/drawing/2014/main" id="{854E8E65-AE3F-4A46-8EDD-24DEE769824B}"/>
                </a:ext>
              </a:extLst>
            </p:cNvPr>
            <p:cNvSpPr/>
            <p:nvPr/>
          </p:nvSpPr>
          <p:spPr>
            <a:xfrm>
              <a:off x="7789002" y="8074942"/>
              <a:ext cx="2817708" cy="658425"/>
            </a:xfrm>
            <a:prstGeom prst="rect">
              <a:avLst/>
            </a:prstGeom>
            <a:solidFill>
              <a:srgbClr val="0B002C"/>
            </a:solidFill>
            <a:ln w="36124">
              <a:solidFill>
                <a:srgbClr val="000000"/>
              </a:solidFill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126435" tIns="72248" rIns="126435" bIns="72248" anchor="ctr">
              <a:spAutoFit/>
            </a:bodyPr>
            <a:lstStyle>
              <a:lvl1pPr defTabSz="650240">
                <a:spcBef>
                  <a:spcPts val="1000"/>
                </a:spcBef>
                <a:defRPr sz="2800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dirty="0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</a:rPr>
                <a:t>Oseltamivir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9D1D614-FD26-0C4A-BBC7-134EBDB57D7F}"/>
              </a:ext>
            </a:extLst>
          </p:cNvPr>
          <p:cNvGrpSpPr/>
          <p:nvPr/>
        </p:nvGrpSpPr>
        <p:grpSpPr>
          <a:xfrm>
            <a:off x="317500" y="1489828"/>
            <a:ext cx="4442181" cy="3601832"/>
            <a:chOff x="-499" y="1439933"/>
            <a:chExt cx="4442181" cy="3601832"/>
          </a:xfrm>
        </p:grpSpPr>
        <p:pic>
          <p:nvPicPr>
            <p:cNvPr id="17" name="モルヒネ.png" descr="モルヒネ.png">
              <a:extLst>
                <a:ext uri="{FF2B5EF4-FFF2-40B4-BE49-F238E27FC236}">
                  <a16:creationId xmlns:a16="http://schemas.microsoft.com/office/drawing/2014/main" id="{F46240CF-B188-EB45-A1F3-7DB80C839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99" y="1439933"/>
              <a:ext cx="4442181" cy="36018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" name="モルヒネ">
              <a:extLst>
                <a:ext uri="{FF2B5EF4-FFF2-40B4-BE49-F238E27FC236}">
                  <a16:creationId xmlns:a16="http://schemas.microsoft.com/office/drawing/2014/main" id="{36CE3DEC-CE20-FB40-B142-50702EAB304F}"/>
                </a:ext>
              </a:extLst>
            </p:cNvPr>
            <p:cNvSpPr txBox="1"/>
            <p:nvPr/>
          </p:nvSpPr>
          <p:spPr>
            <a:xfrm>
              <a:off x="2403965" y="4288966"/>
              <a:ext cx="2013939" cy="660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 dirty="0" err="1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</a:rPr>
                <a:t>モルヒネ</a:t>
              </a:r>
              <a:endPara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1B36834-3D16-FB4B-8427-A0064B05F770}"/>
              </a:ext>
            </a:extLst>
          </p:cNvPr>
          <p:cNvGrpSpPr/>
          <p:nvPr/>
        </p:nvGrpSpPr>
        <p:grpSpPr>
          <a:xfrm>
            <a:off x="4692057" y="1517768"/>
            <a:ext cx="4338236" cy="3573892"/>
            <a:chOff x="4374058" y="1467873"/>
            <a:chExt cx="4338236" cy="3573892"/>
          </a:xfrm>
        </p:grpSpPr>
        <p:pic>
          <p:nvPicPr>
            <p:cNvPr id="18" name="カンプトテシン.png" descr="カンプトテシン.png">
              <a:extLst>
                <a:ext uri="{FF2B5EF4-FFF2-40B4-BE49-F238E27FC236}">
                  <a16:creationId xmlns:a16="http://schemas.microsoft.com/office/drawing/2014/main" id="{502C153A-4E46-954A-B6DE-3AE36679B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058" y="1467873"/>
              <a:ext cx="4338236" cy="357389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" name="イリノテカン">
              <a:extLst>
                <a:ext uri="{FF2B5EF4-FFF2-40B4-BE49-F238E27FC236}">
                  <a16:creationId xmlns:a16="http://schemas.microsoft.com/office/drawing/2014/main" id="{87CB1EE9-BFEB-924C-8C8D-3E09EB7BC468}"/>
                </a:ext>
              </a:extLst>
            </p:cNvPr>
            <p:cNvSpPr txBox="1"/>
            <p:nvPr/>
          </p:nvSpPr>
          <p:spPr>
            <a:xfrm>
              <a:off x="4663834" y="4314366"/>
              <a:ext cx="2889957" cy="660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 dirty="0" err="1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</a:rPr>
                <a:t>イリノテカン</a:t>
              </a:r>
              <a:endParaRPr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50CDFF5-440B-B24D-9CDB-1A9D7D7864B6}"/>
              </a:ext>
            </a:extLst>
          </p:cNvPr>
          <p:cNvGrpSpPr/>
          <p:nvPr/>
        </p:nvGrpSpPr>
        <p:grpSpPr>
          <a:xfrm>
            <a:off x="8945361" y="1502527"/>
            <a:ext cx="3747340" cy="3593627"/>
            <a:chOff x="8792462" y="1439932"/>
            <a:chExt cx="3747340" cy="3593627"/>
          </a:xfrm>
        </p:grpSpPr>
        <p:pic>
          <p:nvPicPr>
            <p:cNvPr id="19" name="シキミ酸.png" descr="シキミ酸.png">
              <a:extLst>
                <a:ext uri="{FF2B5EF4-FFF2-40B4-BE49-F238E27FC236}">
                  <a16:creationId xmlns:a16="http://schemas.microsoft.com/office/drawing/2014/main" id="{300B0091-9F22-5A44-8D36-7146A4BDA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2462" y="1439932"/>
              <a:ext cx="3747340" cy="359362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" name="シキミ酸">
              <a:extLst>
                <a:ext uri="{FF2B5EF4-FFF2-40B4-BE49-F238E27FC236}">
                  <a16:creationId xmlns:a16="http://schemas.microsoft.com/office/drawing/2014/main" id="{3479D30E-767E-EA43-BF09-374B5AABF388}"/>
                </a:ext>
              </a:extLst>
            </p:cNvPr>
            <p:cNvSpPr txBox="1"/>
            <p:nvPr/>
          </p:nvSpPr>
          <p:spPr>
            <a:xfrm>
              <a:off x="8972608" y="1888655"/>
              <a:ext cx="1687972" cy="5260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</a:rPr>
                <a:t>シキミ酸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169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ケシ科：全ての種に含まれる">
            <a:extLst>
              <a:ext uri="{FF2B5EF4-FFF2-40B4-BE49-F238E27FC236}">
                <a16:creationId xmlns:a16="http://schemas.microsoft.com/office/drawing/2014/main" id="{47CA8B6C-3262-1D46-B831-D5EBBA8B98E3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(1)</a:t>
            </a:r>
          </a:p>
        </p:txBody>
      </p:sp>
      <p:sp>
        <p:nvSpPr>
          <p:cNvPr id="9" name="生命の維持に必須の普遍的成分">
            <a:extLst>
              <a:ext uri="{FF2B5EF4-FFF2-40B4-BE49-F238E27FC236}">
                <a16:creationId xmlns:a16="http://schemas.microsoft.com/office/drawing/2014/main" id="{D0DF634F-8E91-3E45-A148-B84F5F8FBE73}"/>
              </a:ext>
            </a:extLst>
          </p:cNvPr>
          <p:cNvSpPr txBox="1"/>
          <p:nvPr/>
        </p:nvSpPr>
        <p:spPr>
          <a:xfrm>
            <a:off x="657013" y="1071879"/>
            <a:ext cx="537533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１．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構造の一部を置き換える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(1)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83ACC3-15A3-1547-A222-646C2D355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823235"/>
            <a:ext cx="10980242" cy="7768009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665BDE-4AE0-9642-897B-BEB0754ACA05}"/>
              </a:ext>
            </a:extLst>
          </p:cNvPr>
          <p:cNvSpPr txBox="1"/>
          <p:nvPr/>
        </p:nvSpPr>
        <p:spPr>
          <a:xfrm>
            <a:off x="4740303" y="5813039"/>
            <a:ext cx="22955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風邪薬に配合</a:t>
            </a:r>
            <a:endParaRPr kumimoji="0" lang="ja-JP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17F821-4AB0-4D48-8A8E-4110260280E9}"/>
              </a:ext>
            </a:extLst>
          </p:cNvPr>
          <p:cNvSpPr txBox="1"/>
          <p:nvPr/>
        </p:nvSpPr>
        <p:spPr>
          <a:xfrm>
            <a:off x="4740303" y="8414981"/>
            <a:ext cx="2660985" cy="53347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弱麻薬性鎮痛薬</a:t>
            </a:r>
            <a:endParaRPr kumimoji="0" lang="ja-JP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8171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ケシ科：全ての種に含まれる">
            <a:extLst>
              <a:ext uri="{FF2B5EF4-FFF2-40B4-BE49-F238E27FC236}">
                <a16:creationId xmlns:a16="http://schemas.microsoft.com/office/drawing/2014/main" id="{31D62C8F-4A77-E74B-9DB7-F71715F63F39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(2)</a:t>
            </a:r>
          </a:p>
        </p:txBody>
      </p:sp>
      <p:sp>
        <p:nvSpPr>
          <p:cNvPr id="3" name="生命の維持に必須の普遍的成分">
            <a:extLst>
              <a:ext uri="{FF2B5EF4-FFF2-40B4-BE49-F238E27FC236}">
                <a16:creationId xmlns:a16="http://schemas.microsoft.com/office/drawing/2014/main" id="{930C0630-F695-5841-B9F5-A1FAD10F0FBB}"/>
              </a:ext>
            </a:extLst>
          </p:cNvPr>
          <p:cNvSpPr txBox="1"/>
          <p:nvPr/>
        </p:nvSpPr>
        <p:spPr>
          <a:xfrm>
            <a:off x="657013" y="1071879"/>
            <a:ext cx="537533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２．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構造の一部を置き換える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(2)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859745-8C01-F840-B491-D33E0CE7E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47" y="1802914"/>
            <a:ext cx="10783305" cy="7691719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056883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3963C51-4EBF-D148-BA89-7A04F29B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6" y="2125240"/>
            <a:ext cx="5445993" cy="76283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75845F7-4998-C240-9ADE-C95898B1B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125240"/>
            <a:ext cx="5356289" cy="7628360"/>
          </a:xfrm>
          <a:prstGeom prst="rect">
            <a:avLst/>
          </a:prstGeom>
        </p:spPr>
      </p:pic>
      <p:sp>
        <p:nvSpPr>
          <p:cNvPr id="7" name="薬用植物の成分について(3)">
            <a:extLst>
              <a:ext uri="{FF2B5EF4-FFF2-40B4-BE49-F238E27FC236}">
                <a16:creationId xmlns:a16="http://schemas.microsoft.com/office/drawing/2014/main" id="{B2F8089F-AAE2-B24C-89F2-EB549D31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55FCDF-2882-464D-A6F3-EF0B3B2149C9}"/>
              </a:ext>
            </a:extLst>
          </p:cNvPr>
          <p:cNvSpPr txBox="1"/>
          <p:nvPr/>
        </p:nvSpPr>
        <p:spPr>
          <a:xfrm>
            <a:off x="2793516" y="1385891"/>
            <a:ext cx="91739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多様な薬物を産み出す天然有機化合物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(1)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95940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ケシ科：全ての種に含まれる">
            <a:extLst>
              <a:ext uri="{FF2B5EF4-FFF2-40B4-BE49-F238E27FC236}">
                <a16:creationId xmlns:a16="http://schemas.microsoft.com/office/drawing/2014/main" id="{3632D8A0-78E8-7548-8ED1-3482038BF6F8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(3)</a:t>
            </a:r>
          </a:p>
        </p:txBody>
      </p:sp>
      <p:sp>
        <p:nvSpPr>
          <p:cNvPr id="3" name="生命の維持に必須の普遍的成分">
            <a:extLst>
              <a:ext uri="{FF2B5EF4-FFF2-40B4-BE49-F238E27FC236}">
                <a16:creationId xmlns:a16="http://schemas.microsoft.com/office/drawing/2014/main" id="{663A140F-3576-8F44-B229-4FAA012F702A}"/>
              </a:ext>
            </a:extLst>
          </p:cNvPr>
          <p:cNvSpPr txBox="1"/>
          <p:nvPr/>
        </p:nvSpPr>
        <p:spPr>
          <a:xfrm>
            <a:off x="657013" y="1071879"/>
            <a:ext cx="3939040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３．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骨格を改変する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(1)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6" name="サポニン">
            <a:extLst>
              <a:ext uri="{FF2B5EF4-FFF2-40B4-BE49-F238E27FC236}">
                <a16:creationId xmlns:a16="http://schemas.microsoft.com/office/drawing/2014/main" id="{AA9FDF50-078B-DD45-AEE4-9177E447E169}"/>
              </a:ext>
            </a:extLst>
          </p:cNvPr>
          <p:cNvSpPr txBox="1"/>
          <p:nvPr/>
        </p:nvSpPr>
        <p:spPr>
          <a:xfrm>
            <a:off x="4596053" y="1071879"/>
            <a:ext cx="8042487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ファーマコア</a:t>
            </a:r>
            <a:r>
              <a:rPr lang="ja-JP" altLang="en-US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を意識したドラッグデザイン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D6D675-2CC0-004B-9CF2-D7583876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23235"/>
            <a:ext cx="10957225" cy="7729304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704947-7686-1243-A7CB-A795EBB1E3C8}"/>
              </a:ext>
            </a:extLst>
          </p:cNvPr>
          <p:cNvSpPr txBox="1"/>
          <p:nvPr/>
        </p:nvSpPr>
        <p:spPr>
          <a:xfrm>
            <a:off x="3518835" y="5568169"/>
            <a:ext cx="2154436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モルヒネ則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FC17A6B-836E-E349-9F8F-54C732653014}"/>
              </a:ext>
            </a:extLst>
          </p:cNvPr>
          <p:cNvGrpSpPr/>
          <p:nvPr/>
        </p:nvGrpSpPr>
        <p:grpSpPr>
          <a:xfrm>
            <a:off x="2381006" y="6960134"/>
            <a:ext cx="7753697" cy="443965"/>
            <a:chOff x="2381006" y="6960134"/>
            <a:chExt cx="7753697" cy="443965"/>
          </a:xfrm>
        </p:grpSpPr>
        <p:pic>
          <p:nvPicPr>
            <p:cNvPr id="11" name="○.png" descr="○.png">
              <a:extLst>
                <a:ext uri="{FF2B5EF4-FFF2-40B4-BE49-F238E27FC236}">
                  <a16:creationId xmlns:a16="http://schemas.microsoft.com/office/drawing/2014/main" id="{3A6461B1-6449-2C4C-8453-0CC78D2E2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006" y="6960136"/>
              <a:ext cx="443293" cy="4439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○.png" descr="○.png">
              <a:extLst>
                <a:ext uri="{FF2B5EF4-FFF2-40B4-BE49-F238E27FC236}">
                  <a16:creationId xmlns:a16="http://schemas.microsoft.com/office/drawing/2014/main" id="{BBDA81B5-3F55-FA48-A660-7C58B01E1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806" y="6960135"/>
              <a:ext cx="443293" cy="4439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○.png" descr="○.png">
              <a:extLst>
                <a:ext uri="{FF2B5EF4-FFF2-40B4-BE49-F238E27FC236}">
                  <a16:creationId xmlns:a16="http://schemas.microsoft.com/office/drawing/2014/main" id="{32313D99-C591-9B4C-B689-EDD4800F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1410" y="6960134"/>
              <a:ext cx="443293" cy="443963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514093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ケシ科：全ての種に含まれる">
            <a:extLst>
              <a:ext uri="{FF2B5EF4-FFF2-40B4-BE49-F238E27FC236}">
                <a16:creationId xmlns:a16="http://schemas.microsoft.com/office/drawing/2014/main" id="{8FD0C0AB-5048-2B42-8AEF-1A0B16D6348E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(4)</a:t>
            </a:r>
          </a:p>
        </p:txBody>
      </p:sp>
      <p:sp>
        <p:nvSpPr>
          <p:cNvPr id="5" name="生命の維持に必須の普遍的成分">
            <a:extLst>
              <a:ext uri="{FF2B5EF4-FFF2-40B4-BE49-F238E27FC236}">
                <a16:creationId xmlns:a16="http://schemas.microsoft.com/office/drawing/2014/main" id="{1F191DC2-2BFD-DB42-96A4-4180CFDECBE4}"/>
              </a:ext>
            </a:extLst>
          </p:cNvPr>
          <p:cNvSpPr txBox="1"/>
          <p:nvPr/>
        </p:nvSpPr>
        <p:spPr>
          <a:xfrm>
            <a:off x="657013" y="1071879"/>
            <a:ext cx="3939040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４．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骨格を改変する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(2)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6" name="サポニン">
            <a:extLst>
              <a:ext uri="{FF2B5EF4-FFF2-40B4-BE49-F238E27FC236}">
                <a16:creationId xmlns:a16="http://schemas.microsoft.com/office/drawing/2014/main" id="{383D2BC2-71BC-664E-AE8F-0FFD9ACA1CFC}"/>
              </a:ext>
            </a:extLst>
          </p:cNvPr>
          <p:cNvSpPr txBox="1"/>
          <p:nvPr/>
        </p:nvSpPr>
        <p:spPr>
          <a:xfrm>
            <a:off x="4596053" y="1071879"/>
            <a:ext cx="8042487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ファーマコア</a:t>
            </a:r>
            <a:r>
              <a:rPr lang="ja-JP" altLang="en-US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</a:rPr>
              <a:t>を意識したドラッグデザイン</a:t>
            </a:r>
            <a:endParaRPr dirty="0">
              <a:solidFill>
                <a:srgbClr val="804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E5FDD27-5205-FD4B-88BE-D13A8A3A5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1" y="1764407"/>
            <a:ext cx="10752999" cy="7771566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3EC503-2F89-EA47-B0CB-918A3D04ED63}"/>
              </a:ext>
            </a:extLst>
          </p:cNvPr>
          <p:cNvSpPr txBox="1"/>
          <p:nvPr/>
        </p:nvSpPr>
        <p:spPr>
          <a:xfrm>
            <a:off x="4206900" y="5223103"/>
            <a:ext cx="22955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カルバメート</a:t>
            </a:r>
            <a:endParaRPr kumimoji="0" lang="ja-JP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2317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ケシ科：全ての種に含まれる">
            <a:extLst>
              <a:ext uri="{FF2B5EF4-FFF2-40B4-BE49-F238E27FC236}">
                <a16:creationId xmlns:a16="http://schemas.microsoft.com/office/drawing/2014/main" id="{5A7EDD2E-90D0-2D4B-A575-7F4D3E369956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(4)</a:t>
            </a:r>
          </a:p>
        </p:txBody>
      </p:sp>
      <p:sp>
        <p:nvSpPr>
          <p:cNvPr id="3" name="生命の維持に必須の普遍的成分">
            <a:extLst>
              <a:ext uri="{FF2B5EF4-FFF2-40B4-BE49-F238E27FC236}">
                <a16:creationId xmlns:a16="http://schemas.microsoft.com/office/drawing/2014/main" id="{72E40503-E2BC-5E41-9451-AE68D763BEC2}"/>
              </a:ext>
            </a:extLst>
          </p:cNvPr>
          <p:cNvSpPr txBox="1"/>
          <p:nvPr/>
        </p:nvSpPr>
        <p:spPr>
          <a:xfrm>
            <a:off x="657013" y="1071879"/>
            <a:ext cx="5641429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５．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試行錯誤のドラッグデザイン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B897E4-C03F-BD45-8B3B-E383BDECD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7" y="1823236"/>
            <a:ext cx="11176851" cy="7665624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FDB2E9-314D-5B40-B611-88E460CA7097}"/>
              </a:ext>
            </a:extLst>
          </p:cNvPr>
          <p:cNvSpPr txBox="1"/>
          <p:nvPr/>
        </p:nvSpPr>
        <p:spPr>
          <a:xfrm>
            <a:off x="6911083" y="1062758"/>
            <a:ext cx="4866717" cy="5950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25400" dist="50800" dir="2400000" algn="ctr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アンミ実、薬物誌の</a:t>
            </a:r>
            <a:r>
              <a:rPr kumimoji="0" lang="en-US" altLang="ja-JP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25400" dist="50800" dir="2400000" algn="ctr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AMMI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05CCFFC-54EB-7743-B940-3613539B3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" y="1104900"/>
            <a:ext cx="12995455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6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ケシ科：全ての種に含まれる">
            <a:extLst>
              <a:ext uri="{FF2B5EF4-FFF2-40B4-BE49-F238E27FC236}">
                <a16:creationId xmlns:a16="http://schemas.microsoft.com/office/drawing/2014/main" id="{85A53696-4EAD-0E44-A97E-FC62AC3CF008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(5)</a:t>
            </a:r>
          </a:p>
        </p:txBody>
      </p:sp>
      <p:sp>
        <p:nvSpPr>
          <p:cNvPr id="3" name="生命の維持に必須の普遍的成分">
            <a:extLst>
              <a:ext uri="{FF2B5EF4-FFF2-40B4-BE49-F238E27FC236}">
                <a16:creationId xmlns:a16="http://schemas.microsoft.com/office/drawing/2014/main" id="{6AB145D9-0616-4340-87FA-137153380740}"/>
              </a:ext>
            </a:extLst>
          </p:cNvPr>
          <p:cNvSpPr txBox="1"/>
          <p:nvPr/>
        </p:nvSpPr>
        <p:spPr>
          <a:xfrm>
            <a:off x="657013" y="1071879"/>
            <a:ext cx="7529767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６．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基本骨格を維持したドラッグデザイン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(1)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7525B0-15D5-C74C-8F75-CB6E5C192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0" y="1823235"/>
            <a:ext cx="11180704" cy="7753007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938976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ケシ科：全ての種に含まれる">
            <a:extLst>
              <a:ext uri="{FF2B5EF4-FFF2-40B4-BE49-F238E27FC236}">
                <a16:creationId xmlns:a16="http://schemas.microsoft.com/office/drawing/2014/main" id="{1CF8E680-DBF8-594C-B6EC-BE4F08207743}"/>
              </a:ext>
            </a:extLst>
          </p:cNvPr>
          <p:cNvSpPr txBox="1"/>
          <p:nvPr/>
        </p:nvSpPr>
        <p:spPr>
          <a:xfrm>
            <a:off x="2602653" y="258967"/>
            <a:ext cx="733580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天然有機化合物をシードとした創薬</a:t>
            </a: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(6)</a:t>
            </a:r>
          </a:p>
        </p:txBody>
      </p:sp>
      <p:sp>
        <p:nvSpPr>
          <p:cNvPr id="3" name="生命の維持に必須の普遍的成分">
            <a:extLst>
              <a:ext uri="{FF2B5EF4-FFF2-40B4-BE49-F238E27FC236}">
                <a16:creationId xmlns:a16="http://schemas.microsoft.com/office/drawing/2014/main" id="{B8265EEA-DADC-5A40-AB97-D47E30E4E082}"/>
              </a:ext>
            </a:extLst>
          </p:cNvPr>
          <p:cNvSpPr txBox="1"/>
          <p:nvPr/>
        </p:nvSpPr>
        <p:spPr>
          <a:xfrm>
            <a:off x="657013" y="1071879"/>
            <a:ext cx="7529767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７．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基本骨格を維持したドラッグデザイン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(2)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743AB9-582B-544A-A7B8-AD627376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60599"/>
            <a:ext cx="9197680" cy="7537126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9BF438-DCE1-994D-8B38-B24EBD138EA2}"/>
              </a:ext>
            </a:extLst>
          </p:cNvPr>
          <p:cNvSpPr txBox="1"/>
          <p:nvPr/>
        </p:nvSpPr>
        <p:spPr>
          <a:xfrm>
            <a:off x="5202888" y="8046642"/>
            <a:ext cx="2297104" cy="53347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25400" dist="50800" dir="2400000" algn="ctr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薬物誌の</a:t>
            </a:r>
            <a:r>
              <a:rPr kumimoji="0" lang="en-US" altLang="ja-JP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25400" dist="50800" dir="2400000" algn="ctr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ITEA</a:t>
            </a:r>
          </a:p>
        </p:txBody>
      </p:sp>
      <p:sp>
        <p:nvSpPr>
          <p:cNvPr id="7" name="★無機化合物">
            <a:extLst>
              <a:ext uri="{FF2B5EF4-FFF2-40B4-BE49-F238E27FC236}">
                <a16:creationId xmlns:a16="http://schemas.microsoft.com/office/drawing/2014/main" id="{AF298C41-4E85-9C41-B191-2F40B98CAEC6}"/>
              </a:ext>
            </a:extLst>
          </p:cNvPr>
          <p:cNvSpPr txBox="1"/>
          <p:nvPr/>
        </p:nvSpPr>
        <p:spPr>
          <a:xfrm>
            <a:off x="8486419" y="8175935"/>
            <a:ext cx="2463861" cy="88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1897年</a:t>
            </a:r>
          </a:p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史上初の合成薬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4153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E4838A-A6D0-4147-8724-6213AE8DB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9" y="2167980"/>
            <a:ext cx="10337801" cy="7499973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19DCC9-DE56-AE48-851C-3162CF80A7ED}"/>
              </a:ext>
            </a:extLst>
          </p:cNvPr>
          <p:cNvGrpSpPr/>
          <p:nvPr/>
        </p:nvGrpSpPr>
        <p:grpSpPr>
          <a:xfrm>
            <a:off x="1282699" y="3940970"/>
            <a:ext cx="2650029" cy="1375599"/>
            <a:chOff x="1061892" y="3623470"/>
            <a:chExt cx="2650029" cy="1375599"/>
          </a:xfrm>
        </p:grpSpPr>
        <p:sp>
          <p:nvSpPr>
            <p:cNvPr id="4" name="★無機化合物">
              <a:extLst>
                <a:ext uri="{FF2B5EF4-FFF2-40B4-BE49-F238E27FC236}">
                  <a16:creationId xmlns:a16="http://schemas.microsoft.com/office/drawing/2014/main" id="{A90CD848-A352-644B-9B96-B53DE8FCB364}"/>
                </a:ext>
              </a:extLst>
            </p:cNvPr>
            <p:cNvSpPr txBox="1"/>
            <p:nvPr/>
          </p:nvSpPr>
          <p:spPr>
            <a:xfrm>
              <a:off x="1061892" y="4114498"/>
              <a:ext cx="2650029" cy="8845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6435" tIns="72248" rIns="126435" bIns="72248">
              <a:spAutoFit/>
            </a:bodyPr>
            <a:lstStyle/>
            <a:p>
              <a:pPr algn="l" defTabSz="650240">
                <a:defRPr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0000"/>
                    </a:solidFill>
                  </a:uFill>
                </a:rPr>
                <a:t>Bioprospecting</a:t>
              </a:r>
            </a:p>
            <a:p>
              <a:pPr algn="l" defTabSz="650240">
                <a:defRPr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pP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0000"/>
                    </a:solidFill>
                  </a:uFill>
                </a:rPr>
                <a:t>Ethnobotany</a:t>
              </a:r>
              <a:endParaRPr sz="24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FDC9A7C-C06E-9641-8785-DF9DD872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13" y="3623470"/>
              <a:ext cx="226274" cy="642850"/>
            </a:xfrm>
            <a:prstGeom prst="rect">
              <a:avLst/>
            </a:prstGeom>
          </p:spPr>
        </p:pic>
      </p:grpSp>
      <p:sp>
        <p:nvSpPr>
          <p:cNvPr id="8" name="★無機化合物">
            <a:extLst>
              <a:ext uri="{FF2B5EF4-FFF2-40B4-BE49-F238E27FC236}">
                <a16:creationId xmlns:a16="http://schemas.microsoft.com/office/drawing/2014/main" id="{AA565F69-2246-774B-B68A-6876E09795AD}"/>
              </a:ext>
            </a:extLst>
          </p:cNvPr>
          <p:cNvSpPr txBox="1"/>
          <p:nvPr/>
        </p:nvSpPr>
        <p:spPr>
          <a:xfrm>
            <a:off x="5887639" y="2241508"/>
            <a:ext cx="4797210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High Throughput Screening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9" name="★無機化合物">
            <a:extLst>
              <a:ext uri="{FF2B5EF4-FFF2-40B4-BE49-F238E27FC236}">
                <a16:creationId xmlns:a16="http://schemas.microsoft.com/office/drawing/2014/main" id="{22DDB3A2-DDD9-0447-B62B-2824D3AAAB5A}"/>
              </a:ext>
            </a:extLst>
          </p:cNvPr>
          <p:cNvSpPr txBox="1"/>
          <p:nvPr/>
        </p:nvSpPr>
        <p:spPr>
          <a:xfrm>
            <a:off x="6667439" y="4262395"/>
            <a:ext cx="203590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天然物化学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0" name="★無機化合物">
            <a:extLst>
              <a:ext uri="{FF2B5EF4-FFF2-40B4-BE49-F238E27FC236}">
                <a16:creationId xmlns:a16="http://schemas.microsoft.com/office/drawing/2014/main" id="{AE0F0442-22AB-1347-A414-AF416F5A0A14}"/>
              </a:ext>
            </a:extLst>
          </p:cNvPr>
          <p:cNvSpPr txBox="1"/>
          <p:nvPr/>
        </p:nvSpPr>
        <p:spPr>
          <a:xfrm>
            <a:off x="3762328" y="8913241"/>
            <a:ext cx="2125311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有機合成化学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★無機化合物">
            <a:extLst>
              <a:ext uri="{FF2B5EF4-FFF2-40B4-BE49-F238E27FC236}">
                <a16:creationId xmlns:a16="http://schemas.microsoft.com/office/drawing/2014/main" id="{1BDF3D93-4A66-3A45-8A64-71E8E543A868}"/>
              </a:ext>
            </a:extLst>
          </p:cNvPr>
          <p:cNvSpPr txBox="1"/>
          <p:nvPr/>
        </p:nvSpPr>
        <p:spPr>
          <a:xfrm>
            <a:off x="7933087" y="7814990"/>
            <a:ext cx="1235709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薬理学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3" name="薬用植物の成分について(3)">
            <a:extLst>
              <a:ext uri="{FF2B5EF4-FFF2-40B4-BE49-F238E27FC236}">
                <a16:creationId xmlns:a16="http://schemas.microsoft.com/office/drawing/2014/main" id="{E6D96474-4EA4-7247-A833-BEBEE440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(16)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440363-0C4B-0748-B219-31225F69908A}"/>
              </a:ext>
            </a:extLst>
          </p:cNvPr>
          <p:cNvSpPr txBox="1"/>
          <p:nvPr/>
        </p:nvSpPr>
        <p:spPr>
          <a:xfrm>
            <a:off x="2793516" y="1423991"/>
            <a:ext cx="85856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天然有機化合物から創薬へのプロセス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1459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天 然 物 化 学 2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/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然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化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学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ja-JP" altLang="en-US" sz="768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３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3" name="各論 1:シキミ酸経路で生合成される化合物…"/>
          <p:cNvSpPr txBox="1">
            <a:spLocks noGrp="1"/>
          </p:cNvSpPr>
          <p:nvPr>
            <p:ph type="body" sz="quarter" idx="1"/>
          </p:nvPr>
        </p:nvSpPr>
        <p:spPr>
          <a:xfrm>
            <a:off x="1342103" y="4551679"/>
            <a:ext cx="10323871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/>
          <a:lstStyle/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各論 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1:</a:t>
            </a: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炭水化物（単糖・オリゴ糖・多糖体）</a:t>
            </a: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dirty="0">
              <a:solidFill>
                <a:srgbClr val="FFFF00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dirty="0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dirty="0">
              <a:solidFill>
                <a:srgbClr val="003366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236960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薬用植物の成分について(3)">
            <a:extLst>
              <a:ext uri="{FF2B5EF4-FFF2-40B4-BE49-F238E27FC236}">
                <a16:creationId xmlns:a16="http://schemas.microsoft.com/office/drawing/2014/main" id="{DBCC8634-3EA6-1D4A-B8BF-E66AD2C8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12A87C-4DD0-5244-8CE3-1C359D08FCC7}"/>
              </a:ext>
            </a:extLst>
          </p:cNvPr>
          <p:cNvSpPr txBox="1"/>
          <p:nvPr/>
        </p:nvSpPr>
        <p:spPr>
          <a:xfrm>
            <a:off x="2793516" y="1423991"/>
            <a:ext cx="72888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単糖類の種類および立体化学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(1)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5B8D37-E0D9-8240-9352-838C050B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2210019"/>
            <a:ext cx="9134644" cy="7416582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13" name="★無機化合物">
            <a:extLst>
              <a:ext uri="{FF2B5EF4-FFF2-40B4-BE49-F238E27FC236}">
                <a16:creationId xmlns:a16="http://schemas.microsoft.com/office/drawing/2014/main" id="{608747E4-B763-DE42-9D1D-9BD8DACEFAEE}"/>
              </a:ext>
            </a:extLst>
          </p:cNvPr>
          <p:cNvSpPr txBox="1"/>
          <p:nvPr/>
        </p:nvSpPr>
        <p:spPr>
          <a:xfrm>
            <a:off x="2545948" y="4657280"/>
            <a:ext cx="203590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ピラノース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4" name="★無機化合物">
            <a:extLst>
              <a:ext uri="{FF2B5EF4-FFF2-40B4-BE49-F238E27FC236}">
                <a16:creationId xmlns:a16="http://schemas.microsoft.com/office/drawing/2014/main" id="{17093D20-704E-D645-B3D6-3927714869D2}"/>
              </a:ext>
            </a:extLst>
          </p:cNvPr>
          <p:cNvSpPr txBox="1"/>
          <p:nvPr/>
        </p:nvSpPr>
        <p:spPr>
          <a:xfrm>
            <a:off x="7270348" y="7104542"/>
            <a:ext cx="203590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フラノース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5" name="セリ科Ammi majus の果実…">
            <a:extLst>
              <a:ext uri="{FF2B5EF4-FFF2-40B4-BE49-F238E27FC236}">
                <a16:creationId xmlns:a16="http://schemas.microsoft.com/office/drawing/2014/main" id="{3F7F3C45-1EF2-1B48-8B52-3F4E45239442}"/>
              </a:ext>
            </a:extLst>
          </p:cNvPr>
          <p:cNvSpPr txBox="1"/>
          <p:nvPr/>
        </p:nvSpPr>
        <p:spPr>
          <a:xfrm>
            <a:off x="537490" y="2586039"/>
            <a:ext cx="1351793" cy="583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五炭糖</a:t>
            </a:r>
            <a:endParaRPr sz="2844" dirty="0">
              <a:effectLst>
                <a:outerShdw blurRad="12700" dist="25400" dir="2700000" rotWithShape="0">
                  <a:srgbClr val="000000"/>
                </a:outerShdw>
              </a:effectLst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  <p:sp>
        <p:nvSpPr>
          <p:cNvPr id="16" name="セリ科Ammi majus の果実…">
            <a:extLst>
              <a:ext uri="{FF2B5EF4-FFF2-40B4-BE49-F238E27FC236}">
                <a16:creationId xmlns:a16="http://schemas.microsoft.com/office/drawing/2014/main" id="{3B395179-4C62-EE41-A64D-11F86C1FF481}"/>
              </a:ext>
            </a:extLst>
          </p:cNvPr>
          <p:cNvSpPr txBox="1"/>
          <p:nvPr/>
        </p:nvSpPr>
        <p:spPr>
          <a:xfrm>
            <a:off x="493245" y="3343123"/>
            <a:ext cx="1351793" cy="583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六炭糖</a:t>
            </a:r>
            <a:endParaRPr sz="2844" dirty="0">
              <a:effectLst>
                <a:outerShdw blurRad="12700" dist="25400" dir="2700000" rotWithShape="0">
                  <a:srgbClr val="000000"/>
                </a:outerShdw>
              </a:effectLst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8D5A121-D82E-494E-B41E-452EAC5F7ADE}"/>
              </a:ext>
            </a:extLst>
          </p:cNvPr>
          <p:cNvGrpSpPr/>
          <p:nvPr/>
        </p:nvGrpSpPr>
        <p:grpSpPr>
          <a:xfrm>
            <a:off x="4924037" y="6007100"/>
            <a:ext cx="1534266" cy="1470177"/>
            <a:chOff x="4924037" y="6007100"/>
            <a:chExt cx="1534266" cy="147017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6115A1D-E5D7-BA49-A1AC-8A956C71C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300" y="6007100"/>
              <a:ext cx="828534" cy="825500"/>
            </a:xfrm>
            <a:prstGeom prst="rect">
              <a:avLst/>
            </a:prstGeom>
          </p:spPr>
        </p:pic>
        <p:sp>
          <p:nvSpPr>
            <p:cNvPr id="19" name="★無機化合物">
              <a:extLst>
                <a:ext uri="{FF2B5EF4-FFF2-40B4-BE49-F238E27FC236}">
                  <a16:creationId xmlns:a16="http://schemas.microsoft.com/office/drawing/2014/main" id="{31E7697D-0C0F-0646-96AD-7D0CA6CBE510}"/>
                </a:ext>
              </a:extLst>
            </p:cNvPr>
            <p:cNvSpPr txBox="1"/>
            <p:nvPr/>
          </p:nvSpPr>
          <p:spPr>
            <a:xfrm>
              <a:off x="4924037" y="6962038"/>
              <a:ext cx="1534266" cy="5152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6435" tIns="72248" rIns="126435" bIns="72248">
              <a:spAutoFit/>
            </a:bodyPr>
            <a:lstStyle/>
            <a:p>
              <a:pPr algn="l" defTabSz="650240">
                <a:defRPr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pPr>
              <a:r>
                <a:rPr lang="en-US" sz="2400" dirty="0" err="1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0000"/>
                    </a:solidFill>
                  </a:uFill>
                </a:rPr>
                <a:t>アミノ糖</a:t>
              </a:r>
              <a:endParaRPr sz="24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674F52A-40A2-C14D-B8FA-11296C637DC6}"/>
              </a:ext>
            </a:extLst>
          </p:cNvPr>
          <p:cNvGrpSpPr/>
          <p:nvPr/>
        </p:nvGrpSpPr>
        <p:grpSpPr>
          <a:xfrm>
            <a:off x="7581900" y="4502150"/>
            <a:ext cx="2087617" cy="977388"/>
            <a:chOff x="7581900" y="4502150"/>
            <a:chExt cx="2087617" cy="977388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E8752D8-8AB3-3A47-84A9-58E32DF6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900" y="4502150"/>
              <a:ext cx="828534" cy="825500"/>
            </a:xfrm>
            <a:prstGeom prst="rect">
              <a:avLst/>
            </a:prstGeom>
          </p:spPr>
        </p:pic>
        <p:sp>
          <p:nvSpPr>
            <p:cNvPr id="20" name="★無機化合物">
              <a:extLst>
                <a:ext uri="{FF2B5EF4-FFF2-40B4-BE49-F238E27FC236}">
                  <a16:creationId xmlns:a16="http://schemas.microsoft.com/office/drawing/2014/main" id="{8CAE9F5F-B36D-4A40-A3B7-B222244B4597}"/>
                </a:ext>
              </a:extLst>
            </p:cNvPr>
            <p:cNvSpPr txBox="1"/>
            <p:nvPr/>
          </p:nvSpPr>
          <p:spPr>
            <a:xfrm>
              <a:off x="8410434" y="4964299"/>
              <a:ext cx="1259083" cy="5152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6435" tIns="72248" rIns="126435" bIns="72248">
              <a:spAutoFit/>
            </a:bodyPr>
            <a:lstStyle/>
            <a:p>
              <a:pPr algn="l" defTabSz="650240">
                <a:defRPr sz="256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pPr>
              <a:r>
                <a:rPr lang="en-US" sz="2400" dirty="0" err="1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0000"/>
                    </a:solidFill>
                  </a:uFill>
                </a:rPr>
                <a:t>酸性糖</a:t>
              </a:r>
              <a:endParaRPr sz="24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210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0D01F246-778B-9343-94C6-45631018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(2)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A9D7FE-E75B-BF4B-9431-6AC4B39B5848}"/>
              </a:ext>
            </a:extLst>
          </p:cNvPr>
          <p:cNvSpPr txBox="1"/>
          <p:nvPr/>
        </p:nvSpPr>
        <p:spPr>
          <a:xfrm>
            <a:off x="2793516" y="1423991"/>
            <a:ext cx="72888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単糖類の種類および立体化学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(2)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A207A0-DE3D-6A4A-99C7-3392E8422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" y="2387600"/>
            <a:ext cx="12281837" cy="7040881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pic>
        <p:nvPicPr>
          <p:cNvPr id="8" name="○.png" descr="○.png">
            <a:extLst>
              <a:ext uri="{FF2B5EF4-FFF2-40B4-BE49-F238E27FC236}">
                <a16:creationId xmlns:a16="http://schemas.microsoft.com/office/drawing/2014/main" id="{F0E990F8-DEAE-BE40-ADCC-7D3AB67F5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3173627"/>
            <a:ext cx="976659" cy="978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○.png" descr="○.png">
            <a:extLst>
              <a:ext uri="{FF2B5EF4-FFF2-40B4-BE49-F238E27FC236}">
                <a16:creationId xmlns:a16="http://schemas.microsoft.com/office/drawing/2014/main" id="{B13ECC98-FAF0-D348-AF43-5CE5B38A4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0" y="3465727"/>
            <a:ext cx="976659" cy="9781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★無機化合物">
            <a:extLst>
              <a:ext uri="{FF2B5EF4-FFF2-40B4-BE49-F238E27FC236}">
                <a16:creationId xmlns:a16="http://schemas.microsoft.com/office/drawing/2014/main" id="{7D4B3180-CEC6-7F4A-AB87-38AEF8AB628B}"/>
              </a:ext>
            </a:extLst>
          </p:cNvPr>
          <p:cNvSpPr txBox="1"/>
          <p:nvPr/>
        </p:nvSpPr>
        <p:spPr>
          <a:xfrm>
            <a:off x="5174629" y="7514780"/>
            <a:ext cx="203590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アセタール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★無機化合物">
            <a:extLst>
              <a:ext uri="{FF2B5EF4-FFF2-40B4-BE49-F238E27FC236}">
                <a16:creationId xmlns:a16="http://schemas.microsoft.com/office/drawing/2014/main" id="{7694BB9D-6364-A446-9C99-71DC8C4474F8}"/>
              </a:ext>
            </a:extLst>
          </p:cNvPr>
          <p:cNvSpPr txBox="1"/>
          <p:nvPr/>
        </p:nvSpPr>
        <p:spPr>
          <a:xfrm>
            <a:off x="9175129" y="7366000"/>
            <a:ext cx="203590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4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ケタール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3" name="骨格名">
            <a:extLst>
              <a:ext uri="{FF2B5EF4-FFF2-40B4-BE49-F238E27FC236}">
                <a16:creationId xmlns:a16="http://schemas.microsoft.com/office/drawing/2014/main" id="{ABA842F1-B4B9-7F40-BE3B-6CA4B8E88C65}"/>
              </a:ext>
            </a:extLst>
          </p:cNvPr>
          <p:cNvSpPr txBox="1"/>
          <p:nvPr/>
        </p:nvSpPr>
        <p:spPr>
          <a:xfrm>
            <a:off x="5386943" y="5392801"/>
            <a:ext cx="2101999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2400">
                <a:solidFill>
                  <a:srgbClr val="0432FF"/>
                </a:solidFill>
                <a:effectLst>
                  <a:outerShdw blurRad="25400" dist="76200" dir="2700000" rotWithShape="0">
                    <a:srgbClr val="FFFFFF"/>
                  </a:outerShdw>
                </a:effectLst>
              </a:rPr>
              <a:t>ハース投影式</a:t>
            </a:r>
            <a:endParaRPr lang="ja-JP" altLang="en-US" sz="2400" dirty="0">
              <a:solidFill>
                <a:srgbClr val="0432FF"/>
              </a:solidFill>
              <a:effectLst>
                <a:outerShdw blurRad="25400" dist="76200" dir="2700000" rotWithShape="0">
                  <a:srgbClr val="FFFFFF"/>
                </a:outerShdw>
              </a:effectLst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95F5F87-3421-7141-8AB4-BF0CE80E0A2A}"/>
              </a:ext>
            </a:extLst>
          </p:cNvPr>
          <p:cNvGrpSpPr/>
          <p:nvPr/>
        </p:nvGrpSpPr>
        <p:grpSpPr>
          <a:xfrm>
            <a:off x="390807" y="5392801"/>
            <a:ext cx="12046010" cy="515239"/>
            <a:chOff x="390807" y="5392801"/>
            <a:chExt cx="12046010" cy="515239"/>
          </a:xfrm>
        </p:grpSpPr>
        <p:sp>
          <p:nvSpPr>
            <p:cNvPr id="12" name="骨格名">
              <a:extLst>
                <a:ext uri="{FF2B5EF4-FFF2-40B4-BE49-F238E27FC236}">
                  <a16:creationId xmlns:a16="http://schemas.microsoft.com/office/drawing/2014/main" id="{8760505E-7F05-F64D-9F64-92E7A7ADECD9}"/>
                </a:ext>
              </a:extLst>
            </p:cNvPr>
            <p:cNvSpPr txBox="1"/>
            <p:nvPr/>
          </p:nvSpPr>
          <p:spPr>
            <a:xfrm>
              <a:off x="390807" y="5392801"/>
              <a:ext cx="3025328" cy="5152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3200">
                  <a:effectLst>
                    <a:outerShdw blurRad="12700" dist="25400" dir="2700000" rotWithShape="0">
                      <a:srgbClr val="FFFFFF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ja-JP" altLang="en-US" sz="2400">
                  <a:solidFill>
                    <a:srgbClr val="0432FF"/>
                  </a:solidFill>
                  <a:effectLst>
                    <a:outerShdw blurRad="25400" dist="76200" dir="2700000" rotWithShape="0">
                      <a:srgbClr val="FFFFFF"/>
                    </a:outerShdw>
                  </a:effectLst>
                </a:rPr>
                <a:t>フィッシャー投影式</a:t>
              </a:r>
              <a:endParaRPr lang="ja-JP" altLang="en-US" sz="2400" dirty="0">
                <a:solidFill>
                  <a:srgbClr val="0432FF"/>
                </a:solidFill>
                <a:effectLst>
                  <a:outerShdw blurRad="25400" dist="76200" dir="2700000" rotWithShape="0">
                    <a:srgbClr val="FFFFFF"/>
                  </a:outerShdw>
                </a:effectLst>
              </a:endParaRPr>
            </a:p>
          </p:txBody>
        </p:sp>
        <p:sp>
          <p:nvSpPr>
            <p:cNvPr id="14" name="骨格名">
              <a:extLst>
                <a:ext uri="{FF2B5EF4-FFF2-40B4-BE49-F238E27FC236}">
                  <a16:creationId xmlns:a16="http://schemas.microsoft.com/office/drawing/2014/main" id="{F3FA56AD-47C2-1C40-94B1-9FB719951427}"/>
                </a:ext>
              </a:extLst>
            </p:cNvPr>
            <p:cNvSpPr txBox="1"/>
            <p:nvPr/>
          </p:nvSpPr>
          <p:spPr>
            <a:xfrm>
              <a:off x="9411489" y="5392801"/>
              <a:ext cx="3025328" cy="5152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3200">
                  <a:effectLst>
                    <a:outerShdw blurRad="12700" dist="25400" dir="2700000" rotWithShape="0">
                      <a:srgbClr val="FFFFFF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ja-JP" altLang="en-US" sz="2400">
                  <a:solidFill>
                    <a:srgbClr val="0432FF"/>
                  </a:solidFill>
                  <a:effectLst>
                    <a:outerShdw blurRad="25400" dist="76200" dir="2700000" rotWithShape="0">
                      <a:srgbClr val="FFFFFF"/>
                    </a:outerShdw>
                  </a:effectLst>
                </a:rPr>
                <a:t>フィッシャー投影式</a:t>
              </a:r>
              <a:endParaRPr lang="ja-JP" altLang="en-US" sz="2400" dirty="0">
                <a:solidFill>
                  <a:srgbClr val="0432FF"/>
                </a:solidFill>
                <a:effectLst>
                  <a:outerShdw blurRad="25400" dist="76200" dir="2700000" rotWithShape="0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086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0D01F246-778B-9343-94C6-45631018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(3)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A9D7FE-E75B-BF4B-9431-6AC4B39B5848}"/>
              </a:ext>
            </a:extLst>
          </p:cNvPr>
          <p:cNvSpPr txBox="1"/>
          <p:nvPr/>
        </p:nvSpPr>
        <p:spPr>
          <a:xfrm>
            <a:off x="2793516" y="1423991"/>
            <a:ext cx="72888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単糖類の種類および立体化学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(3)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3E45AF4-709B-EF4D-9FC8-3DD5E35C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6" y="2210018"/>
            <a:ext cx="9959248" cy="7167205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964045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72CEF4-464E-694B-90C8-0E5964A6B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60574"/>
            <a:ext cx="5387340" cy="75930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FD830F-89B2-2442-868C-E9B9EB109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59" y="2160572"/>
            <a:ext cx="5152747" cy="7593027"/>
          </a:xfrm>
          <a:prstGeom prst="rect">
            <a:avLst/>
          </a:prstGeom>
        </p:spPr>
      </p:pic>
      <p:sp>
        <p:nvSpPr>
          <p:cNvPr id="8" name="薬用植物の成分について(3)">
            <a:extLst>
              <a:ext uri="{FF2B5EF4-FFF2-40B4-BE49-F238E27FC236}">
                <a16:creationId xmlns:a16="http://schemas.microsoft.com/office/drawing/2014/main" id="{AE96C2D1-66BA-0943-A7AC-E6C78A13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(2)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E5E6ED-E310-7E46-B8AC-F5E4F842E28F}"/>
              </a:ext>
            </a:extLst>
          </p:cNvPr>
          <p:cNvSpPr txBox="1"/>
          <p:nvPr/>
        </p:nvSpPr>
        <p:spPr>
          <a:xfrm>
            <a:off x="2793516" y="1385891"/>
            <a:ext cx="91739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多様な薬物を産み出す天然有機化合物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(2)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16422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0D01F246-778B-9343-94C6-45631018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(4)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A9D7FE-E75B-BF4B-9431-6AC4B39B5848}"/>
              </a:ext>
            </a:extLst>
          </p:cNvPr>
          <p:cNvSpPr txBox="1"/>
          <p:nvPr/>
        </p:nvSpPr>
        <p:spPr>
          <a:xfrm>
            <a:off x="2793516" y="1423991"/>
            <a:ext cx="72888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単糖類の種類および立体化学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(4)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C24976-4FAB-874D-BBC1-7E6F7DD1C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59" y="2336800"/>
            <a:ext cx="10600741" cy="6972299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5" name="★無機化合物">
            <a:extLst>
              <a:ext uri="{FF2B5EF4-FFF2-40B4-BE49-F238E27FC236}">
                <a16:creationId xmlns:a16="http://schemas.microsoft.com/office/drawing/2014/main" id="{FCF7B353-84FB-D748-9603-1342D2977A1F}"/>
              </a:ext>
            </a:extLst>
          </p:cNvPr>
          <p:cNvSpPr txBox="1"/>
          <p:nvPr/>
        </p:nvSpPr>
        <p:spPr>
          <a:xfrm>
            <a:off x="1509598" y="5822949"/>
            <a:ext cx="2567836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8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Symbol" pitchFamily="2" charset="2"/>
              </a:rPr>
              <a:t>a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⇄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Symbol" pitchFamily="2" charset="2"/>
              </a:rPr>
              <a:t>b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の異性化</a:t>
            </a:r>
            <a:endParaRPr sz="28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7" name="★無機化合物">
            <a:extLst>
              <a:ext uri="{FF2B5EF4-FFF2-40B4-BE49-F238E27FC236}">
                <a16:creationId xmlns:a16="http://schemas.microsoft.com/office/drawing/2014/main" id="{60200FD5-D0D4-054C-9A34-8D7BAACAEF32}"/>
              </a:ext>
            </a:extLst>
          </p:cNvPr>
          <p:cNvSpPr txBox="1"/>
          <p:nvPr/>
        </p:nvSpPr>
        <p:spPr>
          <a:xfrm>
            <a:off x="5856698" y="5822949"/>
            <a:ext cx="6141339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8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フルクトース⇄ピラノースの異性化</a:t>
            </a:r>
            <a:endParaRPr sz="28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15994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25CB7121-550A-C141-9B4F-AC25A351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(5)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88C497-0575-314C-9774-2B712BD72692}"/>
              </a:ext>
            </a:extLst>
          </p:cNvPr>
          <p:cNvSpPr txBox="1"/>
          <p:nvPr/>
        </p:nvSpPr>
        <p:spPr>
          <a:xfrm>
            <a:off x="2793516" y="1423991"/>
            <a:ext cx="39898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主なオリゴ糖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(1)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9768D3-0E94-2B44-AF79-32DA6EB3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235418"/>
            <a:ext cx="12039600" cy="7289800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BE8172-E235-1A40-A003-6D816496C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996177"/>
            <a:ext cx="1473200" cy="14678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AC9BD2-3245-864B-BA7C-4FE3BE4AA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2996177"/>
            <a:ext cx="1473200" cy="1467804"/>
          </a:xfrm>
          <a:prstGeom prst="rect">
            <a:avLst/>
          </a:prstGeom>
        </p:spPr>
      </p:pic>
      <p:sp>
        <p:nvSpPr>
          <p:cNvPr id="9" name="二次代謝物">
            <a:extLst>
              <a:ext uri="{FF2B5EF4-FFF2-40B4-BE49-F238E27FC236}">
                <a16:creationId xmlns:a16="http://schemas.microsoft.com/office/drawing/2014/main" id="{7741FAC0-1E0B-1B45-964F-06306AB430D9}"/>
              </a:ext>
            </a:extLst>
          </p:cNvPr>
          <p:cNvSpPr txBox="1"/>
          <p:nvPr/>
        </p:nvSpPr>
        <p:spPr>
          <a:xfrm>
            <a:off x="5296945" y="5085670"/>
            <a:ext cx="1486446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還元糖</a:t>
            </a:r>
            <a:endParaRPr sz="32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10" name="二次代謝物">
            <a:extLst>
              <a:ext uri="{FF2B5EF4-FFF2-40B4-BE49-F238E27FC236}">
                <a16:creationId xmlns:a16="http://schemas.microsoft.com/office/drawing/2014/main" id="{CE83F039-D944-A748-BCCE-30544A93FCA7}"/>
              </a:ext>
            </a:extLst>
          </p:cNvPr>
          <p:cNvSpPr txBox="1"/>
          <p:nvPr/>
        </p:nvSpPr>
        <p:spPr>
          <a:xfrm>
            <a:off x="5169453" y="8788887"/>
            <a:ext cx="189681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非還元糖</a:t>
            </a:r>
            <a:endParaRPr sz="32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D34785-4119-8742-A7BE-7A5BAFA0D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66" y="6885345"/>
            <a:ext cx="1523912" cy="15183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52A1F28-86B0-3A4B-B9F7-EF7E22DCC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85" y="6885345"/>
            <a:ext cx="1523912" cy="15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2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CB2CFFEA-A62F-C548-AF0F-21B0AEC9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(6)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B8EC3B-EAF3-A04D-B62C-58451452B651}"/>
              </a:ext>
            </a:extLst>
          </p:cNvPr>
          <p:cNvSpPr txBox="1"/>
          <p:nvPr/>
        </p:nvSpPr>
        <p:spPr>
          <a:xfrm>
            <a:off x="2793516" y="1423991"/>
            <a:ext cx="39898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主なオリゴ糖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(2)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D7C0A5-CA19-F645-B7D3-50C475538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" y="2620645"/>
            <a:ext cx="6465637" cy="6142355"/>
          </a:xfrm>
          <a:prstGeom prst="rect">
            <a:avLst/>
          </a:prstGeom>
          <a:solidFill>
            <a:srgbClr val="FFFDA9"/>
          </a:solidFill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31B7DB-8424-EB44-97C0-0D9F5A15C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3084953"/>
            <a:ext cx="6287837" cy="51382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916302-63B5-7640-B3E2-D9B8BC0C5B08}"/>
              </a:ext>
            </a:extLst>
          </p:cNvPr>
          <p:cNvSpPr txBox="1"/>
          <p:nvPr/>
        </p:nvSpPr>
        <p:spPr>
          <a:xfrm>
            <a:off x="9952682" y="9100185"/>
            <a:ext cx="3052118" cy="65659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Wikipedia</a:t>
            </a:r>
            <a:r>
              <a:rPr kumimoji="0" lang="ja-JP" altLang="en-US" sz="36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より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CF047F-6BDA-9E4D-988D-4ED927B99A61}"/>
              </a:ext>
            </a:extLst>
          </p:cNvPr>
          <p:cNvSpPr txBox="1"/>
          <p:nvPr/>
        </p:nvSpPr>
        <p:spPr>
          <a:xfrm>
            <a:off x="4470031" y="8919844"/>
            <a:ext cx="43441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シクロデキストリン</a:t>
            </a:r>
            <a:endParaRPr lang="en-US" altLang="ja-JP" b="1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10" name="ゴシポール">
            <a:extLst>
              <a:ext uri="{FF2B5EF4-FFF2-40B4-BE49-F238E27FC236}">
                <a16:creationId xmlns:a16="http://schemas.microsoft.com/office/drawing/2014/main" id="{F3571DDE-C3F7-7D49-9E57-D30DBA2A56F5}"/>
              </a:ext>
            </a:extLst>
          </p:cNvPr>
          <p:cNvSpPr txBox="1"/>
          <p:nvPr/>
        </p:nvSpPr>
        <p:spPr>
          <a:xfrm>
            <a:off x="1959993" y="5164655"/>
            <a:ext cx="2443439" cy="671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ja-JP" altLang="en-US"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包摂化合物</a:t>
            </a:r>
            <a:endParaRPr sz="3413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604309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7DBEBAE4-2B5B-C348-81D2-A564F940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(7)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98FE57-627E-694F-8CAD-D0B7CF051C94}"/>
              </a:ext>
            </a:extLst>
          </p:cNvPr>
          <p:cNvSpPr txBox="1"/>
          <p:nvPr/>
        </p:nvSpPr>
        <p:spPr>
          <a:xfrm>
            <a:off x="2793516" y="1423991"/>
            <a:ext cx="76431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穀物由来の多糖体デンプンの構造</a:t>
            </a:r>
            <a:endParaRPr lang="en-US" altLang="ja-JP" b="1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329759A-58B0-0A4A-B605-A01EA219D1B5}"/>
              </a:ext>
            </a:extLst>
          </p:cNvPr>
          <p:cNvGrpSpPr/>
          <p:nvPr/>
        </p:nvGrpSpPr>
        <p:grpSpPr>
          <a:xfrm>
            <a:off x="1203298" y="7394192"/>
            <a:ext cx="8835975" cy="576794"/>
            <a:chOff x="1203298" y="7571992"/>
            <a:chExt cx="8835975" cy="576794"/>
          </a:xfrm>
        </p:grpSpPr>
        <p:sp>
          <p:nvSpPr>
            <p:cNvPr id="8" name="生命の維持に必須の普遍的成分">
              <a:extLst>
                <a:ext uri="{FF2B5EF4-FFF2-40B4-BE49-F238E27FC236}">
                  <a16:creationId xmlns:a16="http://schemas.microsoft.com/office/drawing/2014/main" id="{81846EA9-60C9-C44E-92A7-CCD44CC884DD}"/>
                </a:ext>
              </a:extLst>
            </p:cNvPr>
            <p:cNvSpPr txBox="1"/>
            <p:nvPr/>
          </p:nvSpPr>
          <p:spPr>
            <a:xfrm>
              <a:off x="1203298" y="7571992"/>
              <a:ext cx="4564211" cy="576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ja-JP" altLang="en-US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</a:rPr>
                <a:t>うる稲・うる粟・うる黍：</a:t>
              </a:r>
              <a:endParaRPr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B49958C-7A34-B14E-AFC2-C0E52FC1CE56}"/>
                </a:ext>
              </a:extLst>
            </p:cNvPr>
            <p:cNvSpPr txBox="1"/>
            <p:nvPr/>
          </p:nvSpPr>
          <p:spPr>
            <a:xfrm>
              <a:off x="5627809" y="7593649"/>
              <a:ext cx="4411464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25400" dir="2400000" algn="ctr" rotWithShape="0">
                <a:srgbClr val="000000">
                  <a:alpha val="43137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ja-JP" altLang="en-US" sz="2800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Hiragino Mincho ProN W3" panose="02020300000000000000" pitchFamily="18" charset="-128"/>
                  <a:ea typeface="Hiragino Mincho ProN W3" panose="02020300000000000000" pitchFamily="18" charset="-128"/>
                </a:rPr>
                <a:t>粘りがなく堅くなりやすい</a:t>
              </a:r>
              <a:endParaRPr lang="en-US" altLang="ja-JP" sz="28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9C8AC3D-54AF-FB48-997A-0097204A58C9}"/>
              </a:ext>
            </a:extLst>
          </p:cNvPr>
          <p:cNvGrpSpPr/>
          <p:nvPr/>
        </p:nvGrpSpPr>
        <p:grpSpPr>
          <a:xfrm>
            <a:off x="3177072" y="7892655"/>
            <a:ext cx="5250338" cy="638350"/>
            <a:chOff x="3634272" y="8108555"/>
            <a:chExt cx="5250338" cy="638350"/>
          </a:xfrm>
        </p:grpSpPr>
        <p:sp>
          <p:nvSpPr>
            <p:cNvPr id="10" name="ケシ科：全ての種に含まれる">
              <a:extLst>
                <a:ext uri="{FF2B5EF4-FFF2-40B4-BE49-F238E27FC236}">
                  <a16:creationId xmlns:a16="http://schemas.microsoft.com/office/drawing/2014/main" id="{6EBD7D52-920A-F04F-A1F0-E68023347374}"/>
                </a:ext>
              </a:extLst>
            </p:cNvPr>
            <p:cNvSpPr txBox="1"/>
            <p:nvPr/>
          </p:nvSpPr>
          <p:spPr>
            <a:xfrm>
              <a:off x="3634272" y="8129880"/>
              <a:ext cx="1807046" cy="576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en-US" altLang="ja-JP" sz="2800" dirty="0"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Amylose</a:t>
              </a:r>
              <a:endParaRPr sz="2800" dirty="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ケシ科：全ての種に含まれる">
              <a:extLst>
                <a:ext uri="{FF2B5EF4-FFF2-40B4-BE49-F238E27FC236}">
                  <a16:creationId xmlns:a16="http://schemas.microsoft.com/office/drawing/2014/main" id="{741D31FC-E8A4-3D42-9D06-D1B898903F4A}"/>
                </a:ext>
              </a:extLst>
            </p:cNvPr>
            <p:cNvSpPr txBox="1"/>
            <p:nvPr/>
          </p:nvSpPr>
          <p:spPr>
            <a:xfrm>
              <a:off x="6333770" y="8129880"/>
              <a:ext cx="2550840" cy="576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en-US" altLang="ja-JP" sz="2800" dirty="0"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Amylopectin</a:t>
              </a:r>
              <a:endParaRPr sz="2800" dirty="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アミノ酸">
              <a:extLst>
                <a:ext uri="{FF2B5EF4-FFF2-40B4-BE49-F238E27FC236}">
                  <a16:creationId xmlns:a16="http://schemas.microsoft.com/office/drawing/2014/main" id="{DD599234-7967-D94D-B953-B309706E64F9}"/>
                </a:ext>
              </a:extLst>
            </p:cNvPr>
            <p:cNvSpPr txBox="1"/>
            <p:nvPr/>
          </p:nvSpPr>
          <p:spPr>
            <a:xfrm>
              <a:off x="5597751" y="8108555"/>
              <a:ext cx="665708" cy="6383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effectLst>
                    <a:outerShdw blurRad="12700" dist="25400" dir="2700000" rotWithShape="0">
                      <a:srgbClr val="FFFFFF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  <a:uFill>
                    <a:solidFill>
                      <a:srgbClr val="000000"/>
                    </a:solidFill>
                  </a:uFill>
                </a:rPr>
                <a:t>&gt;&gt;</a:t>
              </a:r>
              <a:endParaRPr sz="32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283B553-C84F-2F4A-9C77-E7D409BBE464}"/>
              </a:ext>
            </a:extLst>
          </p:cNvPr>
          <p:cNvGrpSpPr/>
          <p:nvPr/>
        </p:nvGrpSpPr>
        <p:grpSpPr>
          <a:xfrm>
            <a:off x="1203298" y="8489634"/>
            <a:ext cx="8835975" cy="576794"/>
            <a:chOff x="1203298" y="8642034"/>
            <a:chExt cx="8835975" cy="576794"/>
          </a:xfrm>
        </p:grpSpPr>
        <p:sp>
          <p:nvSpPr>
            <p:cNvPr id="13" name="生命の維持に必須の普遍的成分">
              <a:extLst>
                <a:ext uri="{FF2B5EF4-FFF2-40B4-BE49-F238E27FC236}">
                  <a16:creationId xmlns:a16="http://schemas.microsoft.com/office/drawing/2014/main" id="{F8D25834-DF59-804F-BD30-9D22843659BD}"/>
                </a:ext>
              </a:extLst>
            </p:cNvPr>
            <p:cNvSpPr txBox="1"/>
            <p:nvPr/>
          </p:nvSpPr>
          <p:spPr>
            <a:xfrm>
              <a:off x="1203298" y="8642034"/>
              <a:ext cx="4564211" cy="576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ja-JP" altLang="en-US">
                  <a:solidFill>
                    <a:srgbClr val="FFFF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00"/>
                    </a:solidFill>
                  </a:uFill>
                </a:rPr>
                <a:t>もち稲・もち粟・もち黍：</a:t>
              </a:r>
              <a:endParaRPr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51C985D-31E8-F542-861A-7DE5DDFE371B}"/>
                </a:ext>
              </a:extLst>
            </p:cNvPr>
            <p:cNvSpPr txBox="1"/>
            <p:nvPr/>
          </p:nvSpPr>
          <p:spPr>
            <a:xfrm>
              <a:off x="5627809" y="8663691"/>
              <a:ext cx="4411464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25400" dir="2400000" algn="ctr" rotWithShape="0">
                <a:srgbClr val="000000">
                  <a:alpha val="43137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ja-JP" altLang="en-US" sz="2800">
                  <a:solidFill>
                    <a:srgbClr val="FF0000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Hiragino Mincho ProN W3" panose="02020300000000000000" pitchFamily="18" charset="-128"/>
                  <a:ea typeface="Hiragino Mincho ProN W3" panose="02020300000000000000" pitchFamily="18" charset="-128"/>
                </a:rPr>
                <a:t>粘りがあり堅くなりにくい</a:t>
              </a:r>
              <a:endParaRPr lang="en-US" altLang="ja-JP" sz="2800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17F52FD-86DC-CE43-9503-E0AC28C9EFDC}"/>
              </a:ext>
            </a:extLst>
          </p:cNvPr>
          <p:cNvGrpSpPr/>
          <p:nvPr/>
        </p:nvGrpSpPr>
        <p:grpSpPr>
          <a:xfrm>
            <a:off x="3181090" y="9065287"/>
            <a:ext cx="5250338" cy="638350"/>
            <a:chOff x="3634272" y="9085249"/>
            <a:chExt cx="5250338" cy="638350"/>
          </a:xfrm>
        </p:grpSpPr>
        <p:sp>
          <p:nvSpPr>
            <p:cNvPr id="15" name="ケシ科：全ての種に含まれる">
              <a:extLst>
                <a:ext uri="{FF2B5EF4-FFF2-40B4-BE49-F238E27FC236}">
                  <a16:creationId xmlns:a16="http://schemas.microsoft.com/office/drawing/2014/main" id="{C56B3920-E0E1-EF4E-840B-0D5528BDFE0C}"/>
                </a:ext>
              </a:extLst>
            </p:cNvPr>
            <p:cNvSpPr txBox="1"/>
            <p:nvPr/>
          </p:nvSpPr>
          <p:spPr>
            <a:xfrm>
              <a:off x="3634272" y="9106574"/>
              <a:ext cx="1807046" cy="576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en-US" altLang="ja-JP" sz="2800" dirty="0"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Amylose</a:t>
              </a:r>
              <a:endParaRPr sz="2800" dirty="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6" name="ケシ科：全ての種に含まれる">
              <a:extLst>
                <a:ext uri="{FF2B5EF4-FFF2-40B4-BE49-F238E27FC236}">
                  <a16:creationId xmlns:a16="http://schemas.microsoft.com/office/drawing/2014/main" id="{1A8F61EA-6AA6-9D43-B1EF-6C5CC95CED67}"/>
                </a:ext>
              </a:extLst>
            </p:cNvPr>
            <p:cNvSpPr txBox="1"/>
            <p:nvPr/>
          </p:nvSpPr>
          <p:spPr>
            <a:xfrm>
              <a:off x="6333770" y="9106574"/>
              <a:ext cx="2550840" cy="576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en-US" altLang="ja-JP" sz="2800" dirty="0">
                  <a:effectLst>
                    <a:outerShdw blurRad="12700" dist="25400" dir="2700000" rotWithShape="0">
                      <a:srgbClr val="000000"/>
                    </a:outerShdw>
                  </a:effectLst>
                </a:rPr>
                <a:t>Amylopectin</a:t>
              </a:r>
              <a:endParaRPr sz="2800" dirty="0">
                <a:effectLst>
                  <a:outerShdw blurRad="12700" dist="25400" dir="2700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アミノ酸">
              <a:extLst>
                <a:ext uri="{FF2B5EF4-FFF2-40B4-BE49-F238E27FC236}">
                  <a16:creationId xmlns:a16="http://schemas.microsoft.com/office/drawing/2014/main" id="{04A3F8B9-4CC9-6742-BFFC-0F9FF4CA90DE}"/>
                </a:ext>
              </a:extLst>
            </p:cNvPr>
            <p:cNvSpPr txBox="1"/>
            <p:nvPr/>
          </p:nvSpPr>
          <p:spPr>
            <a:xfrm>
              <a:off x="5597751" y="9085249"/>
              <a:ext cx="665708" cy="6383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6435" tIns="72248" rIns="126435" bIns="72248">
              <a:spAutoFit/>
            </a:bodyPr>
            <a:lstStyle>
              <a:lvl1pPr algn="l" defTabSz="650240">
                <a:defRPr sz="2800">
                  <a:effectLst>
                    <a:outerShdw blurRad="12700" dist="25400" dir="2700000" rotWithShape="0">
                      <a:srgbClr val="FFFFFF"/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ヒラギノ明朝 ProN W6"/>
                  <a:ea typeface="ヒラギノ明朝 ProN W6"/>
                  <a:cs typeface="ヒラギノ明朝 ProN W6"/>
                  <a:sym typeface="ヒラギノ明朝 ProN W6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</a:defRPr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  <a:uFill>
                    <a:solidFill>
                      <a:srgbClr val="000000"/>
                    </a:solidFill>
                  </a:uFill>
                </a:rPr>
                <a:t>&lt;&lt;</a:t>
              </a:r>
              <a:endParaRPr sz="32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endParaRP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9561290D-2764-5349-87C1-BD718341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8" y="2242446"/>
            <a:ext cx="11740803" cy="4886663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420611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31022FEC-0073-424F-80CB-E14E36EA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(8)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ED0442-9125-6347-A580-C3198E314EF0}"/>
              </a:ext>
            </a:extLst>
          </p:cNvPr>
          <p:cNvSpPr txBox="1"/>
          <p:nvPr/>
        </p:nvSpPr>
        <p:spPr>
          <a:xfrm>
            <a:off x="2793516" y="1423991"/>
            <a:ext cx="4932441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海藻由来の多糖体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(1)</a:t>
            </a:r>
          </a:p>
        </p:txBody>
      </p:sp>
      <p:sp>
        <p:nvSpPr>
          <p:cNvPr id="8" name="生命の維持に必須の普遍的成分">
            <a:extLst>
              <a:ext uri="{FF2B5EF4-FFF2-40B4-BE49-F238E27FC236}">
                <a16:creationId xmlns:a16="http://schemas.microsoft.com/office/drawing/2014/main" id="{EE1BD217-9EA3-E845-8C15-3DE7EE59DD66}"/>
              </a:ext>
            </a:extLst>
          </p:cNvPr>
          <p:cNvSpPr txBox="1"/>
          <p:nvPr/>
        </p:nvSpPr>
        <p:spPr>
          <a:xfrm>
            <a:off x="1444598" y="7245922"/>
            <a:ext cx="9413296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テングサ</a:t>
            </a:r>
            <a:r>
              <a:rPr lang="en-US" altLang="ja-JP"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Geidium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en-US" altLang="ja-JP"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amansii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など紅藻類に含まれる多糖体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9" name="生命の維持に必須の普遍的成分">
            <a:extLst>
              <a:ext uri="{FF2B5EF4-FFF2-40B4-BE49-F238E27FC236}">
                <a16:creationId xmlns:a16="http://schemas.microsoft.com/office/drawing/2014/main" id="{5E69111B-4FEA-904C-9A4D-53D05D97A713}"/>
              </a:ext>
            </a:extLst>
          </p:cNvPr>
          <p:cNvSpPr txBox="1"/>
          <p:nvPr/>
        </p:nvSpPr>
        <p:spPr>
          <a:xfrm>
            <a:off x="1444598" y="7822716"/>
            <a:ext cx="9591228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ゲル化したものを</a:t>
            </a: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トコロテン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、乾燥したものを</a:t>
            </a: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寒天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という</a:t>
            </a: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0" name="生命の維持に必須の普遍的成分">
            <a:extLst>
              <a:ext uri="{FF2B5EF4-FFF2-40B4-BE49-F238E27FC236}">
                <a16:creationId xmlns:a16="http://schemas.microsoft.com/office/drawing/2014/main" id="{16AF9252-AD32-0D4F-9823-EC1B634001CD}"/>
              </a:ext>
            </a:extLst>
          </p:cNvPr>
          <p:cNvSpPr txBox="1"/>
          <p:nvPr/>
        </p:nvSpPr>
        <p:spPr>
          <a:xfrm>
            <a:off x="1444598" y="8399510"/>
            <a:ext cx="712100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古語</a:t>
            </a:r>
            <a:r>
              <a:rPr lang="en-US" altLang="ja-JP" dirty="0"/>
              <a:t> 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：こころ</a:t>
            </a:r>
            <a:r>
              <a:rPr lang="en-US" altLang="ja-JP" dirty="0"/>
              <a:t>–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ぶと、凝る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–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ぶと</a:t>
            </a:r>
            <a:r>
              <a:rPr lang="ja-JP" altLang="en-US" sz="20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（食物の意）</a:t>
            </a:r>
            <a:endParaRPr sz="20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1" name="生命の維持に必須の普遍的成分">
            <a:extLst>
              <a:ext uri="{FF2B5EF4-FFF2-40B4-BE49-F238E27FC236}">
                <a16:creationId xmlns:a16="http://schemas.microsoft.com/office/drawing/2014/main" id="{099CE4CF-2352-B34A-91DD-BDA408C0462F}"/>
              </a:ext>
            </a:extLst>
          </p:cNvPr>
          <p:cNvSpPr txBox="1"/>
          <p:nvPr/>
        </p:nvSpPr>
        <p:spPr>
          <a:xfrm>
            <a:off x="1444597" y="8976304"/>
            <a:ext cx="1001442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寒天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は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1658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年に京都で売り出されたのが始まり</a:t>
            </a:r>
            <a:r>
              <a:rPr lang="ja-JP" altLang="en-US" sz="20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（和漢三才図会）</a:t>
            </a:r>
            <a:endParaRPr sz="20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B45F9D3-7EE9-D749-8959-E667E3D0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92454"/>
            <a:ext cx="11824938" cy="4491904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12" name="ケシ科：全ての種に含まれる">
            <a:extLst>
              <a:ext uri="{FF2B5EF4-FFF2-40B4-BE49-F238E27FC236}">
                <a16:creationId xmlns:a16="http://schemas.microsoft.com/office/drawing/2014/main" id="{2E4D65E3-1761-4647-89CF-8DEFC9B4E733}"/>
              </a:ext>
            </a:extLst>
          </p:cNvPr>
          <p:cNvSpPr txBox="1"/>
          <p:nvPr/>
        </p:nvSpPr>
        <p:spPr>
          <a:xfrm>
            <a:off x="7853024" y="1396886"/>
            <a:ext cx="487198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 sz="3600">
                <a:effectLst>
                  <a:outerShdw blurRad="12700" dist="25400" dir="2700000" rotWithShape="0">
                    <a:srgbClr val="000000"/>
                  </a:outerShdw>
                </a:effectLst>
              </a:rPr>
              <a:t>カンテンとトコロテン</a:t>
            </a:r>
            <a:endParaRPr sz="3600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32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6D7C1624-6627-7E45-9EAA-37A4079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(9)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EAA666-C86D-A140-9AD8-818998220888}"/>
              </a:ext>
            </a:extLst>
          </p:cNvPr>
          <p:cNvSpPr txBox="1"/>
          <p:nvPr/>
        </p:nvSpPr>
        <p:spPr>
          <a:xfrm>
            <a:off x="2793516" y="1423991"/>
            <a:ext cx="4932441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海藻由来の多糖体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(2)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B9B163F-B21D-A947-AB7D-32585846A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2768600"/>
            <a:ext cx="8475187" cy="6870700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8" name="生命の維持に必須の普遍的成分">
            <a:extLst>
              <a:ext uri="{FF2B5EF4-FFF2-40B4-BE49-F238E27FC236}">
                <a16:creationId xmlns:a16="http://schemas.microsoft.com/office/drawing/2014/main" id="{D15E0B9C-CDEE-B349-8E55-C70212B27E2A}"/>
              </a:ext>
            </a:extLst>
          </p:cNvPr>
          <p:cNvSpPr txBox="1"/>
          <p:nvPr/>
        </p:nvSpPr>
        <p:spPr>
          <a:xfrm>
            <a:off x="3090283" y="2053590"/>
            <a:ext cx="8733622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ツノマタ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Chondrus ocellatus</a:t>
            </a: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ほか紅藻類に含まれる</a:t>
            </a:r>
            <a:endParaRPr sz="20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66692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75FFA825-640B-F645-86AE-0E0B3CCE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(10)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DFF78B-0158-E141-A116-F2A18BB9F5BB}"/>
              </a:ext>
            </a:extLst>
          </p:cNvPr>
          <p:cNvSpPr txBox="1"/>
          <p:nvPr/>
        </p:nvSpPr>
        <p:spPr>
          <a:xfrm>
            <a:off x="2793516" y="1423991"/>
            <a:ext cx="25760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配糖体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(1)</a:t>
            </a:r>
          </a:p>
        </p:txBody>
      </p:sp>
      <p:sp>
        <p:nvSpPr>
          <p:cNvPr id="4" name="生命の維持に必須の普遍的成分">
            <a:extLst>
              <a:ext uri="{FF2B5EF4-FFF2-40B4-BE49-F238E27FC236}">
                <a16:creationId xmlns:a16="http://schemas.microsoft.com/office/drawing/2014/main" id="{B68DA34F-A1C4-0A44-9DDD-BE55437F0E37}"/>
              </a:ext>
            </a:extLst>
          </p:cNvPr>
          <p:cNvSpPr txBox="1"/>
          <p:nvPr/>
        </p:nvSpPr>
        <p:spPr>
          <a:xfrm>
            <a:off x="3133698" y="2210018"/>
            <a:ext cx="8052346" cy="113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二次代謝産物と一次代謝産物の単糖または</a:t>
            </a:r>
            <a:endParaRPr lang="en-US" altLang="ja-JP" sz="32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オリゴ糖からなるハイブリッド有機化合物</a:t>
            </a:r>
            <a:endParaRPr lang="en-US" altLang="ja-JP" sz="32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5" name="●一次代謝物">
            <a:extLst>
              <a:ext uri="{FF2B5EF4-FFF2-40B4-BE49-F238E27FC236}">
                <a16:creationId xmlns:a16="http://schemas.microsoft.com/office/drawing/2014/main" id="{8565B2B0-E9E3-B645-B2B2-45315CED6F5C}"/>
              </a:ext>
            </a:extLst>
          </p:cNvPr>
          <p:cNvSpPr txBox="1"/>
          <p:nvPr/>
        </p:nvSpPr>
        <p:spPr>
          <a:xfrm>
            <a:off x="2015913" y="3545938"/>
            <a:ext cx="2512368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en-US" i="1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−</a:t>
            </a:r>
            <a:r>
              <a:rPr lang="en-US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配糖体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6" name="Primary metabolite">
            <a:extLst>
              <a:ext uri="{FF2B5EF4-FFF2-40B4-BE49-F238E27FC236}">
                <a16:creationId xmlns:a16="http://schemas.microsoft.com/office/drawing/2014/main" id="{E7000D5A-9758-FF48-9BF8-22DFFDAA0E23}"/>
              </a:ext>
            </a:extLst>
          </p:cNvPr>
          <p:cNvSpPr txBox="1"/>
          <p:nvPr/>
        </p:nvSpPr>
        <p:spPr>
          <a:xfrm>
            <a:off x="3026057" y="4184288"/>
            <a:ext cx="7311758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O–H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（アルコール性、フェノール性）</a:t>
            </a: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＋糖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（還元末端）</a:t>
            </a:r>
            <a:endParaRPr sz="2000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11" name="●一次代謝物">
            <a:extLst>
              <a:ext uri="{FF2B5EF4-FFF2-40B4-BE49-F238E27FC236}">
                <a16:creationId xmlns:a16="http://schemas.microsoft.com/office/drawing/2014/main" id="{446FC128-F498-5B49-B1C2-F7BDE778AB76}"/>
              </a:ext>
            </a:extLst>
          </p:cNvPr>
          <p:cNvSpPr txBox="1"/>
          <p:nvPr/>
        </p:nvSpPr>
        <p:spPr>
          <a:xfrm>
            <a:off x="2015913" y="4826000"/>
            <a:ext cx="2382525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en-US" i="1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−</a:t>
            </a:r>
            <a:r>
              <a:rPr lang="en-US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配糖体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2" name="Primary metabolite">
            <a:extLst>
              <a:ext uri="{FF2B5EF4-FFF2-40B4-BE49-F238E27FC236}">
                <a16:creationId xmlns:a16="http://schemas.microsoft.com/office/drawing/2014/main" id="{9EF8C564-725B-084C-9FDC-8BE59BFE4CC8}"/>
              </a:ext>
            </a:extLst>
          </p:cNvPr>
          <p:cNvSpPr txBox="1"/>
          <p:nvPr/>
        </p:nvSpPr>
        <p:spPr>
          <a:xfrm>
            <a:off x="3026057" y="5464350"/>
            <a:ext cx="4923284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S–H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（チオール）</a:t>
            </a: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＋糖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（還元末端）</a:t>
            </a:r>
            <a:endParaRPr sz="2000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13" name="●一次代謝物">
            <a:extLst>
              <a:ext uri="{FF2B5EF4-FFF2-40B4-BE49-F238E27FC236}">
                <a16:creationId xmlns:a16="http://schemas.microsoft.com/office/drawing/2014/main" id="{DD3F7374-422F-934C-996F-8AE07BC41D46}"/>
              </a:ext>
            </a:extLst>
          </p:cNvPr>
          <p:cNvSpPr txBox="1"/>
          <p:nvPr/>
        </p:nvSpPr>
        <p:spPr>
          <a:xfrm>
            <a:off x="2015913" y="6106062"/>
            <a:ext cx="2451453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en-US" i="1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−</a:t>
            </a:r>
            <a:r>
              <a:rPr lang="en-US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配糖体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4" name="Primary metabolite">
            <a:extLst>
              <a:ext uri="{FF2B5EF4-FFF2-40B4-BE49-F238E27FC236}">
                <a16:creationId xmlns:a16="http://schemas.microsoft.com/office/drawing/2014/main" id="{BEEF7AF5-6D6B-924D-AF4A-BE2EC3538989}"/>
              </a:ext>
            </a:extLst>
          </p:cNvPr>
          <p:cNvSpPr txBox="1"/>
          <p:nvPr/>
        </p:nvSpPr>
        <p:spPr>
          <a:xfrm>
            <a:off x="3026057" y="6744412"/>
            <a:ext cx="4742145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N–H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（アミン）</a:t>
            </a: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＋糖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（還元末端）</a:t>
            </a:r>
            <a:endParaRPr sz="2000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15" name="●一次代謝物">
            <a:extLst>
              <a:ext uri="{FF2B5EF4-FFF2-40B4-BE49-F238E27FC236}">
                <a16:creationId xmlns:a16="http://schemas.microsoft.com/office/drawing/2014/main" id="{D55B4C25-8E95-FD4D-9FC0-EDC1E74F6513}"/>
              </a:ext>
            </a:extLst>
          </p:cNvPr>
          <p:cNvSpPr txBox="1"/>
          <p:nvPr/>
        </p:nvSpPr>
        <p:spPr>
          <a:xfrm>
            <a:off x="2015913" y="7500900"/>
            <a:ext cx="2451453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★</a:t>
            </a:r>
            <a:r>
              <a:rPr lang="en-US" i="1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−</a:t>
            </a:r>
            <a:r>
              <a:rPr lang="en-US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配糖体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6" name="Primary metabolite">
            <a:extLst>
              <a:ext uri="{FF2B5EF4-FFF2-40B4-BE49-F238E27FC236}">
                <a16:creationId xmlns:a16="http://schemas.microsoft.com/office/drawing/2014/main" id="{144D88FE-5220-2B48-AE60-5EACA9FB6D62}"/>
              </a:ext>
            </a:extLst>
          </p:cNvPr>
          <p:cNvSpPr txBox="1"/>
          <p:nvPr/>
        </p:nvSpPr>
        <p:spPr>
          <a:xfrm>
            <a:off x="3026057" y="8139250"/>
            <a:ext cx="3257764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en-US" altLang="ja-JP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C–H</a:t>
            </a: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＋糖</a:t>
            </a:r>
            <a:r>
              <a:rPr lang="ja-JP" altLang="en-US" sz="200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（還元末端）</a:t>
            </a:r>
            <a:endParaRPr sz="2000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17" name="生命の維持に必須の普遍的成分">
            <a:extLst>
              <a:ext uri="{FF2B5EF4-FFF2-40B4-BE49-F238E27FC236}">
                <a16:creationId xmlns:a16="http://schemas.microsoft.com/office/drawing/2014/main" id="{53616CE8-8321-254D-8BAF-E897227D2A29}"/>
              </a:ext>
            </a:extLst>
          </p:cNvPr>
          <p:cNvSpPr txBox="1"/>
          <p:nvPr/>
        </p:nvSpPr>
        <p:spPr>
          <a:xfrm>
            <a:off x="4603622" y="3576716"/>
            <a:ext cx="4923284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最も一般的、加水分解は容易</a:t>
            </a:r>
            <a:endParaRPr lang="en-US" altLang="ja-JP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8003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4DA063A7-4B16-8D47-BCF8-58412A3B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(11)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E813F1-B4B3-3C48-BB9C-08AB7E95F70B}"/>
              </a:ext>
            </a:extLst>
          </p:cNvPr>
          <p:cNvSpPr txBox="1"/>
          <p:nvPr/>
        </p:nvSpPr>
        <p:spPr>
          <a:xfrm>
            <a:off x="2793516" y="1423991"/>
            <a:ext cx="2497479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Hiragino Mincho ProN W3" panose="02020300000000000000" pitchFamily="18" charset="-128"/>
                <a:cs typeface="Times New Roman" panose="02020603050405020304" pitchFamily="18" charset="0"/>
              </a:rPr>
              <a:t>S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–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配糖体</a:t>
            </a:r>
            <a:endParaRPr lang="en-US" altLang="ja-JP" b="1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4" name="Primary metabolite">
            <a:extLst>
              <a:ext uri="{FF2B5EF4-FFF2-40B4-BE49-F238E27FC236}">
                <a16:creationId xmlns:a16="http://schemas.microsoft.com/office/drawing/2014/main" id="{EABCF25C-B198-134D-A474-3831967DF4CA}"/>
              </a:ext>
            </a:extLst>
          </p:cNvPr>
          <p:cNvSpPr txBox="1"/>
          <p:nvPr/>
        </p:nvSpPr>
        <p:spPr>
          <a:xfrm>
            <a:off x="5388257" y="1463889"/>
            <a:ext cx="6205686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lang="ja-JP" altLang="en-US">
                <a:effectLst>
                  <a:outerShdw blurRad="12700" dist="25400" dir="2700000" rotWithShape="0">
                    <a:srgbClr val="000000"/>
                  </a:outerShdw>
                </a:effectLst>
              </a:rPr>
              <a:t>グルコシノレート</a:t>
            </a:r>
            <a:r>
              <a:rPr lang="ja-JP" altLang="en-US" sz="24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（アブラナ科に多い）</a:t>
            </a:r>
            <a:endParaRPr sz="24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7EE40C-DD64-B74E-A9A0-FE4C5F851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6" y="2362200"/>
            <a:ext cx="12780303" cy="7161599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43F2611-D8FC-C34A-87A5-B724486F119D}"/>
              </a:ext>
            </a:extLst>
          </p:cNvPr>
          <p:cNvGrpSpPr/>
          <p:nvPr/>
        </p:nvGrpSpPr>
        <p:grpSpPr>
          <a:xfrm>
            <a:off x="6692899" y="2397130"/>
            <a:ext cx="1536701" cy="6110808"/>
            <a:chOff x="6692899" y="2397130"/>
            <a:chExt cx="1536701" cy="611080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00178BF-F999-854A-8A6F-8EE22E9DA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899" y="2397130"/>
              <a:ext cx="1155701" cy="1151468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23237F2-B7D0-4D40-862E-90240954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899" y="4791531"/>
              <a:ext cx="1155701" cy="1151468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EB26010-E308-554D-B0D4-DC2A1B03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899" y="7356470"/>
              <a:ext cx="1155701" cy="1151468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6BDFDFBE-9590-ED44-B53E-8C937B03A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9" y="4010029"/>
            <a:ext cx="3479800" cy="11885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499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4F82CA2B-1C73-D845-8904-24ECC91C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(12)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9DE5F4-1668-4B47-BF86-3F6E7EF3209B}"/>
              </a:ext>
            </a:extLst>
          </p:cNvPr>
          <p:cNvSpPr txBox="1"/>
          <p:nvPr/>
        </p:nvSpPr>
        <p:spPr>
          <a:xfrm>
            <a:off x="2793516" y="1423991"/>
            <a:ext cx="25359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Hiragino Mincho ProN W3" panose="02020300000000000000" pitchFamily="18" charset="-128"/>
                <a:cs typeface="Times New Roman" panose="02020603050405020304" pitchFamily="18" charset="0"/>
              </a:rPr>
              <a:t>N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–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配糖体</a:t>
            </a:r>
            <a:endParaRPr lang="en-US" altLang="ja-JP" b="1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E3FC7B-4987-BA4E-96EE-DC2D81945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1" y="2210017"/>
            <a:ext cx="6988794" cy="7170503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0A6798-994D-9E4C-9ECB-557743ADD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67" y="3454864"/>
            <a:ext cx="1587500" cy="15816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94DEA26-A28F-EA40-9AC7-96965C23A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5" y="3454863"/>
            <a:ext cx="1587500" cy="15816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3F3FC07-0004-6E4E-9A7A-8331B8F94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3" y="7125164"/>
            <a:ext cx="1587500" cy="158168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9BCE8E-4ADF-CA43-B065-3C91427E5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85" y="7391864"/>
            <a:ext cx="1587500" cy="1581685"/>
          </a:xfrm>
          <a:prstGeom prst="rect">
            <a:avLst/>
          </a:prstGeom>
        </p:spPr>
      </p:pic>
      <p:sp>
        <p:nvSpPr>
          <p:cNvPr id="11" name="二次代謝物">
            <a:extLst>
              <a:ext uri="{FF2B5EF4-FFF2-40B4-BE49-F238E27FC236}">
                <a16:creationId xmlns:a16="http://schemas.microsoft.com/office/drawing/2014/main" id="{18F983FF-06BE-3648-9C94-B51AF07B5147}"/>
              </a:ext>
            </a:extLst>
          </p:cNvPr>
          <p:cNvSpPr txBox="1"/>
          <p:nvPr/>
        </p:nvSpPr>
        <p:spPr>
          <a:xfrm>
            <a:off x="5426410" y="5766155"/>
            <a:ext cx="2409775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リボフラノース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69927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薬用植物の成分について(3)">
            <a:extLst>
              <a:ext uri="{FF2B5EF4-FFF2-40B4-BE49-F238E27FC236}">
                <a16:creationId xmlns:a16="http://schemas.microsoft.com/office/drawing/2014/main" id="{0E4E596C-88F6-8C44-A111-81A88F17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4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炭水化物</a:t>
            </a:r>
            <a:r>
              <a:rPr lang="en-US" altLang="ja-JP" sz="48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(13)</a:t>
            </a:r>
            <a:endParaRPr sz="48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BA2EE4-F571-5143-BABF-5D997C024177}"/>
              </a:ext>
            </a:extLst>
          </p:cNvPr>
          <p:cNvSpPr txBox="1"/>
          <p:nvPr/>
        </p:nvSpPr>
        <p:spPr>
          <a:xfrm>
            <a:off x="2793516" y="1423991"/>
            <a:ext cx="25359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Hiragino Mincho ProN W3" panose="020203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–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配糖体</a:t>
            </a:r>
            <a:endParaRPr lang="en-US" altLang="ja-JP" b="1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2FBF43-B1A4-AA44-AAEE-E225279C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82850"/>
            <a:ext cx="12649200" cy="4787900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6" name="生命の維持に必須の普遍的成分">
            <a:extLst>
              <a:ext uri="{FF2B5EF4-FFF2-40B4-BE49-F238E27FC236}">
                <a16:creationId xmlns:a16="http://schemas.microsoft.com/office/drawing/2014/main" id="{4C73450F-64FE-9948-AC48-F25700ACDC6C}"/>
              </a:ext>
            </a:extLst>
          </p:cNvPr>
          <p:cNvSpPr txBox="1"/>
          <p:nvPr/>
        </p:nvSpPr>
        <p:spPr>
          <a:xfrm>
            <a:off x="5479922" y="1463889"/>
            <a:ext cx="4923284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通常の条件では加水分解不能</a:t>
            </a:r>
            <a:endParaRPr lang="en-US" altLang="ja-JP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7" name="1) 単純フェニルプロパノイド">
            <a:extLst>
              <a:ext uri="{FF2B5EF4-FFF2-40B4-BE49-F238E27FC236}">
                <a16:creationId xmlns:a16="http://schemas.microsoft.com/office/drawing/2014/main" id="{396D8D60-0B5B-B84A-A5EB-168A0420DA69}"/>
              </a:ext>
            </a:extLst>
          </p:cNvPr>
          <p:cNvSpPr txBox="1"/>
          <p:nvPr/>
        </p:nvSpPr>
        <p:spPr>
          <a:xfrm>
            <a:off x="2275839" y="6501552"/>
            <a:ext cx="1730588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>
            <a:lvl1pPr algn="l" defTabSz="1300480"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アロエ</a:t>
            </a:r>
            <a:endParaRPr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8" name="1) 単純フェニルプロパノイド">
            <a:extLst>
              <a:ext uri="{FF2B5EF4-FFF2-40B4-BE49-F238E27FC236}">
                <a16:creationId xmlns:a16="http://schemas.microsoft.com/office/drawing/2014/main" id="{01D0EFD1-2514-D641-ADB9-4944E17F9EFE}"/>
              </a:ext>
            </a:extLst>
          </p:cNvPr>
          <p:cNvSpPr txBox="1"/>
          <p:nvPr/>
        </p:nvSpPr>
        <p:spPr>
          <a:xfrm>
            <a:off x="8248770" y="6501552"/>
            <a:ext cx="2304930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>
            <a:lvl1pPr algn="l" defTabSz="1300480"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センブリ</a:t>
            </a:r>
            <a:endParaRPr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9" name="●一次代謝物">
            <a:extLst>
              <a:ext uri="{FF2B5EF4-FFF2-40B4-BE49-F238E27FC236}">
                <a16:creationId xmlns:a16="http://schemas.microsoft.com/office/drawing/2014/main" id="{599CBF33-0A43-D143-8AD8-2C09668725C5}"/>
              </a:ext>
            </a:extLst>
          </p:cNvPr>
          <p:cNvSpPr txBox="1"/>
          <p:nvPr/>
        </p:nvSpPr>
        <p:spPr>
          <a:xfrm>
            <a:off x="3755813" y="2613698"/>
            <a:ext cx="3538289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アンス（ト）ロン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0" name="●一次代謝物">
            <a:extLst>
              <a:ext uri="{FF2B5EF4-FFF2-40B4-BE49-F238E27FC236}">
                <a16:creationId xmlns:a16="http://schemas.microsoft.com/office/drawing/2014/main" id="{D40CE179-1879-8D43-BDAD-48093C728856}"/>
              </a:ext>
            </a:extLst>
          </p:cNvPr>
          <p:cNvSpPr txBox="1"/>
          <p:nvPr/>
        </p:nvSpPr>
        <p:spPr>
          <a:xfrm>
            <a:off x="8099213" y="2618394"/>
            <a:ext cx="1896814" cy="63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フラボン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06557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321012-1CA6-D445-973E-A8AE8376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2137570"/>
            <a:ext cx="5323345" cy="76102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553A60-837C-FF45-BAEE-DD15549EB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71" y="2161776"/>
            <a:ext cx="4779629" cy="3543667"/>
          </a:xfrm>
          <a:prstGeom prst="rect">
            <a:avLst/>
          </a:prstGeom>
        </p:spPr>
      </p:pic>
      <p:sp>
        <p:nvSpPr>
          <p:cNvPr id="7" name="薬用植物の成分について(3)">
            <a:extLst>
              <a:ext uri="{FF2B5EF4-FFF2-40B4-BE49-F238E27FC236}">
                <a16:creationId xmlns:a16="http://schemas.microsoft.com/office/drawing/2014/main" id="{691373E5-6473-4A4F-8C63-CAE0737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(3)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DEA040-8161-0544-9582-E2AF09C6A200}"/>
              </a:ext>
            </a:extLst>
          </p:cNvPr>
          <p:cNvSpPr txBox="1"/>
          <p:nvPr/>
        </p:nvSpPr>
        <p:spPr>
          <a:xfrm>
            <a:off x="2793516" y="1385891"/>
            <a:ext cx="91739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多様な薬物を産み出す天然有機化合物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(3)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33866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天 然 物 化 学 2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/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然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化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学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ja-JP" altLang="en-US" sz="768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４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3" name="各論 1:シキミ酸経路で生合成される化合物…"/>
          <p:cNvSpPr txBox="1">
            <a:spLocks noGrp="1"/>
          </p:cNvSpPr>
          <p:nvPr>
            <p:ph type="body" sz="quarter" idx="1"/>
          </p:nvPr>
        </p:nvSpPr>
        <p:spPr>
          <a:xfrm>
            <a:off x="1342103" y="4551679"/>
            <a:ext cx="10323871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/>
          <a:lstStyle/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各論 </a:t>
            </a:r>
            <a:r>
              <a:rPr lang="en-US" altLang="ja-JP" dirty="0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2:</a:t>
            </a:r>
            <a:r>
              <a:rPr lang="ja-JP" altLang="en-US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シキミ酸経路で生合成される化合物</a:t>
            </a: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00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dirty="0">
              <a:solidFill>
                <a:srgbClr val="FFFF00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27379">
              <a:spcBef>
                <a:spcPts val="600"/>
              </a:spcBef>
              <a:buSzTx/>
              <a:buNone/>
              <a:defRPr sz="35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dirty="0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0033" dist="20066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dirty="0">
              <a:solidFill>
                <a:srgbClr val="003366"/>
              </a:solidFill>
              <a:effectLst>
                <a:outerShdw blurRad="10033" dist="20066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513372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２．芳香族化合物(1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２．芳香族化合物(1)</a:t>
            </a:r>
          </a:p>
        </p:txBody>
      </p:sp>
      <p:sp>
        <p:nvSpPr>
          <p:cNvPr id="86" name="２-1．シキミ酸経路で生合成される化合物"/>
          <p:cNvSpPr txBox="1"/>
          <p:nvPr/>
        </p:nvSpPr>
        <p:spPr>
          <a:xfrm>
            <a:off x="1408852" y="1842346"/>
            <a:ext cx="1072896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</a:t>
            </a: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-1</a:t>
            </a: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．シキミ酸経路で生合成される化合物</a:t>
            </a:r>
          </a:p>
        </p:txBody>
      </p:sp>
      <p:grpSp>
        <p:nvGrpSpPr>
          <p:cNvPr id="89" name="グループ"/>
          <p:cNvGrpSpPr/>
          <p:nvPr/>
        </p:nvGrpSpPr>
        <p:grpSpPr>
          <a:xfrm>
            <a:off x="433493" y="3142826"/>
            <a:ext cx="12137814" cy="6089228"/>
            <a:chOff x="0" y="0"/>
            <a:chExt cx="12137813" cy="6089226"/>
          </a:xfrm>
        </p:grpSpPr>
        <p:sp>
          <p:nvSpPr>
            <p:cNvPr id="87" name="四角形"/>
            <p:cNvSpPr/>
            <p:nvPr/>
          </p:nvSpPr>
          <p:spPr>
            <a:xfrm>
              <a:off x="0" y="0"/>
              <a:ext cx="12137814" cy="608922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8" name="シキミ酸経路-small.png" descr="シキミ酸経路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37814" cy="608922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534BC5-BB91-CC41-9CEC-FC05C5C7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25"/>
            <a:ext cx="13004800" cy="94497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9481E7-E8FA-8B4A-9702-79A61C9C3788}"/>
              </a:ext>
            </a:extLst>
          </p:cNvPr>
          <p:cNvSpPr txBox="1"/>
          <p:nvPr/>
        </p:nvSpPr>
        <p:spPr>
          <a:xfrm>
            <a:off x="72463" y="4907577"/>
            <a:ext cx="2169293" cy="656590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ケイヒ・チョウジ・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ウイキョウなど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0843D7-AF02-4643-8FBE-082E614B4356}"/>
              </a:ext>
            </a:extLst>
          </p:cNvPr>
          <p:cNvSpPr txBox="1"/>
          <p:nvPr/>
        </p:nvSpPr>
        <p:spPr>
          <a:xfrm>
            <a:off x="72463" y="9097010"/>
            <a:ext cx="2169293" cy="656590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アカメガシワ・ゲンノショウコなど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0CB696-8B95-FA4E-BEC6-88DA6DF6AB52}"/>
              </a:ext>
            </a:extLst>
          </p:cNvPr>
          <p:cNvSpPr txBox="1"/>
          <p:nvPr/>
        </p:nvSpPr>
        <p:spPr>
          <a:xfrm>
            <a:off x="5634064" y="9298046"/>
            <a:ext cx="3978427" cy="379591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ゴミシ・トチュウ・レンギョウなど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075CFD-7267-2A48-A714-C8EA78C72F78}"/>
              </a:ext>
            </a:extLst>
          </p:cNvPr>
          <p:cNvSpPr txBox="1"/>
          <p:nvPr/>
        </p:nvSpPr>
        <p:spPr>
          <a:xfrm>
            <a:off x="4549417" y="8369379"/>
            <a:ext cx="2169293" cy="379591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セリ科基原生薬など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43D25E-A674-1A40-B5D1-5592EE9004DC}"/>
              </a:ext>
            </a:extLst>
          </p:cNvPr>
          <p:cNvSpPr txBox="1"/>
          <p:nvPr/>
        </p:nvSpPr>
        <p:spPr>
          <a:xfrm>
            <a:off x="10835507" y="7438298"/>
            <a:ext cx="2169293" cy="656590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ケイヒ・ダイオウ・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アセンヤクなど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4799A8-163B-574A-95FE-570E1859B40D}"/>
              </a:ext>
            </a:extLst>
          </p:cNvPr>
          <p:cNvSpPr txBox="1"/>
          <p:nvPr/>
        </p:nvSpPr>
        <p:spPr>
          <a:xfrm>
            <a:off x="10763044" y="4309979"/>
            <a:ext cx="2169293" cy="656590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アヘン・オウレン・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オウバクなど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73CFAE-3CA5-0F42-9232-2D07442E10A7}"/>
              </a:ext>
            </a:extLst>
          </p:cNvPr>
          <p:cNvSpPr txBox="1"/>
          <p:nvPr/>
        </p:nvSpPr>
        <p:spPr>
          <a:xfrm>
            <a:off x="10763043" y="5700842"/>
            <a:ext cx="2169293" cy="933589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オウゴン・エイジツ・</a:t>
            </a:r>
            <a:r>
              <a:rPr lang="ja-JP" altLang="en-US" sz="1800">
                <a:solidFill>
                  <a:srgbClr val="FFFF00"/>
                </a:solid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ジュウヤク・カッコン</a:t>
            </a: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など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4B60B-8299-774D-A6B0-537FC08B9F45}"/>
              </a:ext>
            </a:extLst>
          </p:cNvPr>
          <p:cNvSpPr txBox="1"/>
          <p:nvPr/>
        </p:nvSpPr>
        <p:spPr>
          <a:xfrm>
            <a:off x="10772877" y="834687"/>
            <a:ext cx="2169293" cy="656590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ホミカ・ゴシュユ・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チョウトウコウなど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２．芳香族化合物(2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２．芳香族化合物(2)</a:t>
            </a:r>
          </a:p>
        </p:txBody>
      </p:sp>
      <p:sp>
        <p:nvSpPr>
          <p:cNvPr id="94" name="2-1-1．フェニルプロパノイド"/>
          <p:cNvSpPr txBox="1"/>
          <p:nvPr/>
        </p:nvSpPr>
        <p:spPr>
          <a:xfrm>
            <a:off x="2167466" y="1842346"/>
            <a:ext cx="9861975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2-1-1．フェニルプロパノイド</a:t>
            </a:r>
          </a:p>
        </p:txBody>
      </p:sp>
      <p:sp>
        <p:nvSpPr>
          <p:cNvPr id="95" name="カフェ酸（コーヒー豆ほか）"/>
          <p:cNvSpPr txBox="1"/>
          <p:nvPr/>
        </p:nvSpPr>
        <p:spPr>
          <a:xfrm>
            <a:off x="3716303" y="4662454"/>
            <a:ext cx="589731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カフェ酸（コーヒー豆ほか）</a:t>
            </a:r>
          </a:p>
        </p:txBody>
      </p:sp>
      <p:sp>
        <p:nvSpPr>
          <p:cNvPr id="96" name="ケイヒアルデヒド（ケイヒの香気成分）"/>
          <p:cNvSpPr txBox="1"/>
          <p:nvPr/>
        </p:nvSpPr>
        <p:spPr>
          <a:xfrm>
            <a:off x="3707270" y="6665830"/>
            <a:ext cx="806478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ケイヒアルデヒド（ケイヒの</a:t>
            </a:r>
            <a:r>
              <a:rPr sz="3413" u="sng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香気成分</a:t>
            </a: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）</a:t>
            </a:r>
          </a:p>
        </p:txBody>
      </p:sp>
      <p:sp>
        <p:nvSpPr>
          <p:cNvPr id="97" name="シナモン臭"/>
          <p:cNvSpPr txBox="1"/>
          <p:nvPr/>
        </p:nvSpPr>
        <p:spPr>
          <a:xfrm>
            <a:off x="9451058" y="7424432"/>
            <a:ext cx="2071794" cy="56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シナモン臭</a:t>
            </a:r>
          </a:p>
        </p:txBody>
      </p:sp>
      <p:sp>
        <p:nvSpPr>
          <p:cNvPr id="98" name="コニフェリルアルコール"/>
          <p:cNvSpPr txBox="1"/>
          <p:nvPr/>
        </p:nvSpPr>
        <p:spPr>
          <a:xfrm>
            <a:off x="3676814" y="8349548"/>
            <a:ext cx="503033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コニフェリルアルコール</a:t>
            </a:r>
          </a:p>
        </p:txBody>
      </p:sp>
      <p:sp>
        <p:nvSpPr>
          <p:cNvPr id="99" name="リグナン・リグニンの生合成前駆体"/>
          <p:cNvSpPr txBox="1"/>
          <p:nvPr/>
        </p:nvSpPr>
        <p:spPr>
          <a:xfrm>
            <a:off x="5317642" y="9085297"/>
            <a:ext cx="719779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リグナン・リグニンの生合成前駆体</a:t>
            </a:r>
          </a:p>
        </p:txBody>
      </p:sp>
      <p:sp>
        <p:nvSpPr>
          <p:cNvPr id="100" name="a) C6-C3 カルボン酸"/>
          <p:cNvSpPr txBox="1"/>
          <p:nvPr/>
        </p:nvSpPr>
        <p:spPr>
          <a:xfrm>
            <a:off x="3142827" y="3576319"/>
            <a:ext cx="42540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a) 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6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-C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 カルボン酸</a:t>
            </a:r>
          </a:p>
        </p:txBody>
      </p:sp>
      <p:sp>
        <p:nvSpPr>
          <p:cNvPr id="101" name="b) C6-C3 アルデヒド"/>
          <p:cNvSpPr txBox="1"/>
          <p:nvPr/>
        </p:nvSpPr>
        <p:spPr>
          <a:xfrm>
            <a:off x="3131122" y="5595059"/>
            <a:ext cx="427740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b) 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6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-C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 アルデヒド</a:t>
            </a:r>
          </a:p>
        </p:txBody>
      </p:sp>
      <p:sp>
        <p:nvSpPr>
          <p:cNvPr id="102" name="c) C6-C3 アルコール"/>
          <p:cNvSpPr txBox="1"/>
          <p:nvPr/>
        </p:nvSpPr>
        <p:spPr>
          <a:xfrm>
            <a:off x="3161250" y="7613799"/>
            <a:ext cx="4237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c) 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6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-C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 アルコール</a:t>
            </a:r>
          </a:p>
        </p:txBody>
      </p:sp>
      <p:sp>
        <p:nvSpPr>
          <p:cNvPr id="103" name="1) 単純フェニルプロパノイド"/>
          <p:cNvSpPr txBox="1"/>
          <p:nvPr/>
        </p:nvSpPr>
        <p:spPr>
          <a:xfrm>
            <a:off x="2570277" y="2709333"/>
            <a:ext cx="9861975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1) </a:t>
            </a:r>
            <a:r>
              <a:rPr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単純フェニルプロパノイド</a:t>
            </a:r>
            <a:endParaRPr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２．芳香族化合物(3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２．芳香族化合物(3)</a:t>
            </a:r>
          </a:p>
        </p:txBody>
      </p:sp>
      <p:sp>
        <p:nvSpPr>
          <p:cNvPr id="106" name="アネトール（ウイキョウの香気成分）"/>
          <p:cNvSpPr txBox="1"/>
          <p:nvPr/>
        </p:nvSpPr>
        <p:spPr>
          <a:xfrm>
            <a:off x="3878862" y="2729653"/>
            <a:ext cx="763128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u="sng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アネトール</a:t>
            </a: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（ウイキョウの香気成分）</a:t>
            </a:r>
          </a:p>
        </p:txBody>
      </p:sp>
      <p:sp>
        <p:nvSpPr>
          <p:cNvPr id="107" name="オイゲノール（チョウジの精油成分）"/>
          <p:cNvSpPr txBox="1"/>
          <p:nvPr/>
        </p:nvSpPr>
        <p:spPr>
          <a:xfrm>
            <a:off x="3793066" y="4443306"/>
            <a:ext cx="763129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オイゲノール（チョウジの精油成分）</a:t>
            </a:r>
          </a:p>
        </p:txBody>
      </p:sp>
      <p:sp>
        <p:nvSpPr>
          <p:cNvPr id="108" name="バニラ香気成分の原料"/>
          <p:cNvSpPr txBox="1"/>
          <p:nvPr/>
        </p:nvSpPr>
        <p:spPr>
          <a:xfrm>
            <a:off x="4660053" y="5201920"/>
            <a:ext cx="3874348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バニラ香気成分の原料</a:t>
            </a:r>
          </a:p>
        </p:txBody>
      </p:sp>
      <p:sp>
        <p:nvSpPr>
          <p:cNvPr id="109" name="サフロール"/>
          <p:cNvSpPr txBox="1"/>
          <p:nvPr/>
        </p:nvSpPr>
        <p:spPr>
          <a:xfrm>
            <a:off x="3793066" y="6068906"/>
            <a:ext cx="24293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 u="sng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 u="none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u="sng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サフロール</a:t>
            </a:r>
          </a:p>
        </p:txBody>
      </p:sp>
      <p:sp>
        <p:nvSpPr>
          <p:cNvPr id="110" name="サッサフラスの精油成分"/>
          <p:cNvSpPr txBox="1"/>
          <p:nvPr/>
        </p:nvSpPr>
        <p:spPr>
          <a:xfrm>
            <a:off x="6502400" y="6068906"/>
            <a:ext cx="503033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サッサフラスの精油成分</a:t>
            </a:r>
          </a:p>
        </p:txBody>
      </p:sp>
      <p:sp>
        <p:nvSpPr>
          <p:cNvPr id="111" name="アニス（欧州産ハーブ）…"/>
          <p:cNvSpPr txBox="1"/>
          <p:nvPr/>
        </p:nvSpPr>
        <p:spPr>
          <a:xfrm>
            <a:off x="4660053" y="3467946"/>
            <a:ext cx="7486792" cy="103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アニス（欧州産ハーブ）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スターアニス：トウシキミ（大ウイキョウ）</a:t>
            </a:r>
          </a:p>
        </p:txBody>
      </p:sp>
      <p:sp>
        <p:nvSpPr>
          <p:cNvPr id="112" name="日本産シキミ：有毒"/>
          <p:cNvSpPr/>
          <p:nvPr/>
        </p:nvSpPr>
        <p:spPr>
          <a:xfrm>
            <a:off x="216746" y="3576320"/>
            <a:ext cx="4212168" cy="695396"/>
          </a:xfrm>
          <a:prstGeom prst="rect">
            <a:avLst/>
          </a:prstGeom>
          <a:solidFill>
            <a:srgbClr val="003366"/>
          </a:solidFill>
          <a:ln w="45155">
            <a:solidFill>
              <a:srgbClr val="99CC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日本産シキミ：有毒</a:t>
            </a:r>
          </a:p>
        </p:txBody>
      </p:sp>
      <p:grpSp>
        <p:nvGrpSpPr>
          <p:cNvPr id="115" name="グループ"/>
          <p:cNvGrpSpPr/>
          <p:nvPr/>
        </p:nvGrpSpPr>
        <p:grpSpPr>
          <a:xfrm>
            <a:off x="541866" y="6935893"/>
            <a:ext cx="12137814" cy="2210366"/>
            <a:chOff x="0" y="0"/>
            <a:chExt cx="12137813" cy="2210364"/>
          </a:xfrm>
        </p:grpSpPr>
        <p:sp>
          <p:nvSpPr>
            <p:cNvPr id="113" name="四角形"/>
            <p:cNvSpPr/>
            <p:nvPr/>
          </p:nvSpPr>
          <p:spPr>
            <a:xfrm>
              <a:off x="0" y="0"/>
              <a:ext cx="12137814" cy="2210365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4" name="サフロール.png" descr="サフロール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37814" cy="2210365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116" name="発ガン性"/>
          <p:cNvSpPr/>
          <p:nvPr/>
        </p:nvSpPr>
        <p:spPr>
          <a:xfrm>
            <a:off x="975359" y="6068906"/>
            <a:ext cx="2041033" cy="695397"/>
          </a:xfrm>
          <a:prstGeom prst="rect">
            <a:avLst/>
          </a:prstGeom>
          <a:solidFill>
            <a:srgbClr val="003366"/>
          </a:solidFill>
          <a:ln w="45155">
            <a:solidFill>
              <a:srgbClr val="99CC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発ガン性</a:t>
            </a:r>
          </a:p>
        </p:txBody>
      </p:sp>
      <p:sp>
        <p:nvSpPr>
          <p:cNvPr id="117" name="d) C6-C3 オレフィン"/>
          <p:cNvSpPr txBox="1"/>
          <p:nvPr/>
        </p:nvSpPr>
        <p:spPr>
          <a:xfrm>
            <a:off x="3034453" y="1950719"/>
            <a:ext cx="427171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d) 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6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-C</a:t>
            </a:r>
            <a:r>
              <a:rPr sz="3413" baseline="-19359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</a:t>
            </a: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 オレフィン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  <p:bldP spid="115" grpId="3" animBg="1" advAuto="0"/>
      <p:bldP spid="116" grpId="2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２．芳香族化合物(4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２．芳香族化合物(4)</a:t>
            </a:r>
          </a:p>
        </p:txBody>
      </p:sp>
      <p:grpSp>
        <p:nvGrpSpPr>
          <p:cNvPr id="122" name="グループ"/>
          <p:cNvGrpSpPr/>
          <p:nvPr/>
        </p:nvGrpSpPr>
        <p:grpSpPr>
          <a:xfrm>
            <a:off x="8128000" y="1950719"/>
            <a:ext cx="3980463" cy="2228428"/>
            <a:chOff x="0" y="0"/>
            <a:chExt cx="3980462" cy="2228426"/>
          </a:xfrm>
        </p:grpSpPr>
        <p:sp>
          <p:nvSpPr>
            <p:cNvPr id="120" name="四角形"/>
            <p:cNvSpPr/>
            <p:nvPr/>
          </p:nvSpPr>
          <p:spPr>
            <a:xfrm>
              <a:off x="0" y="0"/>
              <a:ext cx="3980463" cy="2228427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1" name="クマリン.png" descr="クマリ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980463" cy="222842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123" name="●蛍光性…"/>
          <p:cNvSpPr txBox="1"/>
          <p:nvPr/>
        </p:nvSpPr>
        <p:spPr>
          <a:xfrm>
            <a:off x="2648420" y="2628194"/>
            <a:ext cx="5506484" cy="103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●</a:t>
            </a: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蛍光性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●</a:t>
            </a: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光増感作用（フロクマリン）</a:t>
            </a:r>
          </a:p>
        </p:txBody>
      </p:sp>
      <p:sp>
        <p:nvSpPr>
          <p:cNvPr id="124" name="アモイジン"/>
          <p:cNvSpPr txBox="1"/>
          <p:nvPr/>
        </p:nvSpPr>
        <p:spPr>
          <a:xfrm>
            <a:off x="3578096" y="4205321"/>
            <a:ext cx="24293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アモイジン</a:t>
            </a:r>
          </a:p>
        </p:txBody>
      </p:sp>
      <p:sp>
        <p:nvSpPr>
          <p:cNvPr id="125" name="セリ科Ammi majus の果実…"/>
          <p:cNvSpPr txBox="1"/>
          <p:nvPr/>
        </p:nvSpPr>
        <p:spPr>
          <a:xfrm>
            <a:off x="4359287" y="4986512"/>
            <a:ext cx="7848037" cy="106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セリ科</a:t>
            </a:r>
            <a:r>
              <a:rPr sz="2844" b="1" i="1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Ammi</a:t>
            </a:r>
            <a:r>
              <a:rPr sz="2844" b="1" i="1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majus</a:t>
            </a:r>
            <a:r>
              <a:rPr sz="2844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 </a:t>
            </a:r>
            <a:r>
              <a:rPr sz="2844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の果実</a:t>
            </a:r>
            <a:endParaRPr sz="2844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 dirty="0" err="1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合成品：メトキサレン（尋常性白斑病治療薬</a:t>
            </a:r>
            <a:r>
              <a:rPr sz="2844" dirty="0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）</a:t>
            </a:r>
          </a:p>
        </p:txBody>
      </p:sp>
      <p:sp>
        <p:nvSpPr>
          <p:cNvPr id="126" name="ベルガプテン・ベルガモッチン"/>
          <p:cNvSpPr txBox="1"/>
          <p:nvPr/>
        </p:nvSpPr>
        <p:spPr>
          <a:xfrm>
            <a:off x="3663891" y="6027348"/>
            <a:ext cx="633081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ベルガプテン・ベルガモッチン</a:t>
            </a:r>
          </a:p>
        </p:txBody>
      </p:sp>
      <p:sp>
        <p:nvSpPr>
          <p:cNvPr id="127" name="ミカン科グレープフルーツCitrus paradisi…"/>
          <p:cNvSpPr txBox="1"/>
          <p:nvPr/>
        </p:nvSpPr>
        <p:spPr>
          <a:xfrm>
            <a:off x="4445083" y="6810798"/>
            <a:ext cx="6800886" cy="106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ミカン科グレープフルーツ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Citrus paradisi</a:t>
            </a:r>
            <a:endParaRPr sz="2844" i="1">
              <a:effectLst>
                <a:outerShdw blurRad="12700" dist="25400" dir="2700000" rotWithShape="0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薬物相互作用あり</a:t>
            </a:r>
          </a:p>
        </p:txBody>
      </p:sp>
      <p:sp>
        <p:nvSpPr>
          <p:cNvPr id="128" name="Ｐ450阻害作用 → 薬物代謝活性の低下…"/>
          <p:cNvSpPr/>
          <p:nvPr/>
        </p:nvSpPr>
        <p:spPr>
          <a:xfrm>
            <a:off x="2059093" y="8453119"/>
            <a:ext cx="9712114" cy="1084863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Ｐ450阻害作用　→　薬物代謝活性の低下　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　　　　　→　薬物血中濃度上昇　→薬が効きすぎる</a:t>
            </a:r>
          </a:p>
        </p:txBody>
      </p:sp>
      <p:sp>
        <p:nvSpPr>
          <p:cNvPr id="129" name="2) 環状フェニルプロパノイド"/>
          <p:cNvSpPr txBox="1"/>
          <p:nvPr/>
        </p:nvSpPr>
        <p:spPr>
          <a:xfrm>
            <a:off x="2004906" y="1757750"/>
            <a:ext cx="9861975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2) 環状フェニルプロパノイド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8" grpId="2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２．芳香族化合物(5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２．芳香族化合物(5)</a:t>
            </a:r>
          </a:p>
        </p:txBody>
      </p:sp>
      <p:sp>
        <p:nvSpPr>
          <p:cNvPr id="132" name="ジクマロール"/>
          <p:cNvSpPr txBox="1"/>
          <p:nvPr/>
        </p:nvSpPr>
        <p:spPr>
          <a:xfrm>
            <a:off x="3561091" y="2020569"/>
            <a:ext cx="28628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ジクマロール</a:t>
            </a:r>
          </a:p>
        </p:txBody>
      </p:sp>
      <p:sp>
        <p:nvSpPr>
          <p:cNvPr id="133" name="マメ科ムラサキウマゴヤシMedicago sativa（牧草）…"/>
          <p:cNvSpPr txBox="1"/>
          <p:nvPr/>
        </p:nvSpPr>
        <p:spPr>
          <a:xfrm>
            <a:off x="4337767" y="2822129"/>
            <a:ext cx="8439574" cy="112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マメ科ムラサキウマゴヤシ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Medicago sativa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（牧草）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抗凝血作用　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抗凝血薬ワルファリンカリウム</a:t>
            </a:r>
          </a:p>
        </p:txBody>
      </p:sp>
      <p:grpSp>
        <p:nvGrpSpPr>
          <p:cNvPr id="136" name="グループ"/>
          <p:cNvGrpSpPr/>
          <p:nvPr/>
        </p:nvGrpSpPr>
        <p:grpSpPr>
          <a:xfrm>
            <a:off x="2507814" y="4341424"/>
            <a:ext cx="7802882" cy="4605868"/>
            <a:chOff x="0" y="0"/>
            <a:chExt cx="7802880" cy="4605866"/>
          </a:xfrm>
        </p:grpSpPr>
        <p:sp>
          <p:nvSpPr>
            <p:cNvPr id="134" name="四角形"/>
            <p:cNvSpPr/>
            <p:nvPr/>
          </p:nvSpPr>
          <p:spPr>
            <a:xfrm>
              <a:off x="0" y="0"/>
              <a:ext cx="7802881" cy="460586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5" name="ワルファリンカリウム.png" descr="ワルファリンカリウム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802881" cy="460586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２．芳香族化合物(6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２．芳香族化合物(6)</a:t>
            </a:r>
          </a:p>
        </p:txBody>
      </p:sp>
      <p:sp>
        <p:nvSpPr>
          <p:cNvPr id="139" name="3) C6-C７-C6化合物（ジアリールヘプタノイド）"/>
          <p:cNvSpPr txBox="1"/>
          <p:nvPr/>
        </p:nvSpPr>
        <p:spPr>
          <a:xfrm>
            <a:off x="2600959" y="2167466"/>
            <a:ext cx="964748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3) C</a:t>
            </a:r>
            <a:r>
              <a:rPr sz="3413" baseline="-19359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6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-C</a:t>
            </a:r>
            <a:r>
              <a:rPr sz="3413" baseline="-19359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７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-C</a:t>
            </a:r>
            <a:r>
              <a:rPr sz="3413" baseline="-19359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6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化合物（ジアリールヘプタノイド）</a:t>
            </a:r>
          </a:p>
        </p:txBody>
      </p:sp>
      <p:sp>
        <p:nvSpPr>
          <p:cNvPr id="140" name="クルクミン"/>
          <p:cNvSpPr txBox="1"/>
          <p:nvPr/>
        </p:nvSpPr>
        <p:spPr>
          <a:xfrm>
            <a:off x="3576319" y="3142826"/>
            <a:ext cx="243303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クルクミン</a:t>
            </a:r>
          </a:p>
        </p:txBody>
      </p:sp>
      <p:sp>
        <p:nvSpPr>
          <p:cNvPr id="141" name="ショウガ科ウコンCurcuma longa の色素成分…"/>
          <p:cNvSpPr txBox="1"/>
          <p:nvPr/>
        </p:nvSpPr>
        <p:spPr>
          <a:xfrm>
            <a:off x="3901440" y="3793066"/>
            <a:ext cx="8925983" cy="240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lnSpc>
                <a:spcPct val="150000"/>
              </a:lnSpc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413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ショウガ科ウコン</a:t>
            </a:r>
            <a:r>
              <a:rPr sz="3413" b="1" i="1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Curcuma</a:t>
            </a:r>
            <a:r>
              <a:rPr sz="3413" b="1" i="1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longa</a:t>
            </a:r>
            <a:r>
              <a:rPr sz="3413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13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の色素成分</a:t>
            </a:r>
            <a:endParaRPr sz="3413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lnSpc>
                <a:spcPct val="150000"/>
              </a:lnSpc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413" dirty="0" err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抗ＮＯ活性あり</a:t>
            </a:r>
            <a:endParaRPr sz="3413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lnSpc>
                <a:spcPct val="150000"/>
              </a:lnSpc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413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C</a:t>
            </a:r>
            <a:r>
              <a:rPr sz="3413" baseline="-19359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6</a:t>
            </a:r>
            <a:r>
              <a:rPr sz="3413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-C</a:t>
            </a:r>
            <a:r>
              <a:rPr sz="3413" baseline="-19359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3</a:t>
            </a:r>
            <a:r>
              <a:rPr sz="3413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＋ C</a:t>
            </a:r>
            <a:r>
              <a:rPr sz="3413" baseline="-19359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6</a:t>
            </a:r>
            <a:r>
              <a:rPr sz="3413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-C</a:t>
            </a:r>
            <a:r>
              <a:rPr sz="3413" baseline="-19359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3</a:t>
            </a:r>
            <a:r>
              <a:rPr sz="3413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 ＋</a:t>
            </a:r>
            <a:r>
              <a:rPr sz="3413" dirty="0" err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マロン酸から生合成</a:t>
            </a:r>
            <a:endParaRPr sz="3413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2FEDF1-E859-4A45-9544-C728FF323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7079097"/>
            <a:ext cx="7937500" cy="2077601"/>
          </a:xfrm>
          <a:prstGeom prst="rect">
            <a:avLst/>
          </a:prstGeom>
          <a:solidFill>
            <a:srgbClr val="FFFF66"/>
          </a:solidFill>
          <a:ln w="31750">
            <a:solidFill>
              <a:srgbClr val="C00000"/>
            </a:solidFill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２．芳香族化合物(7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２．芳香族化合物(7)</a:t>
            </a:r>
          </a:p>
        </p:txBody>
      </p:sp>
      <p:grpSp>
        <p:nvGrpSpPr>
          <p:cNvPr id="146" name="グループ"/>
          <p:cNvGrpSpPr/>
          <p:nvPr/>
        </p:nvGrpSpPr>
        <p:grpSpPr>
          <a:xfrm>
            <a:off x="325119" y="3815644"/>
            <a:ext cx="12354562" cy="2120054"/>
            <a:chOff x="0" y="0"/>
            <a:chExt cx="12354560" cy="2120053"/>
          </a:xfrm>
        </p:grpSpPr>
        <p:sp>
          <p:nvSpPr>
            <p:cNvPr id="144" name="四角形"/>
            <p:cNvSpPr/>
            <p:nvPr/>
          </p:nvSpPr>
          <p:spPr>
            <a:xfrm>
              <a:off x="0" y="0"/>
              <a:ext cx="12354561" cy="2120054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45" name="C6-C1.png" descr="C6-C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354561" cy="2120054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147" name="安息香酸、没食子酸…"/>
          <p:cNvSpPr txBox="1"/>
          <p:nvPr/>
        </p:nvSpPr>
        <p:spPr>
          <a:xfrm>
            <a:off x="7044266" y="1950719"/>
            <a:ext cx="3874348" cy="156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安息香酸、没食子酸</a:t>
            </a:r>
            <a:endParaRPr sz="2844">
              <a:solidFill>
                <a:srgbClr val="003366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バニリン、サリシン、</a:t>
            </a:r>
            <a:endParaRPr sz="2844">
              <a:solidFill>
                <a:srgbClr val="003366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サリチル酸メチル</a:t>
            </a:r>
          </a:p>
        </p:txBody>
      </p:sp>
      <p:grpSp>
        <p:nvGrpSpPr>
          <p:cNvPr id="150" name="グループ"/>
          <p:cNvGrpSpPr/>
          <p:nvPr/>
        </p:nvGrpSpPr>
        <p:grpSpPr>
          <a:xfrm>
            <a:off x="1517226" y="6319520"/>
            <a:ext cx="4551681" cy="3061548"/>
            <a:chOff x="0" y="0"/>
            <a:chExt cx="4551679" cy="3061546"/>
          </a:xfrm>
        </p:grpSpPr>
        <p:sp>
          <p:nvSpPr>
            <p:cNvPr id="148" name="四角形"/>
            <p:cNvSpPr/>
            <p:nvPr/>
          </p:nvSpPr>
          <p:spPr>
            <a:xfrm>
              <a:off x="0" y="0"/>
              <a:ext cx="4551680" cy="306154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49" name="bergenin.png" descr="bergen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551680" cy="306154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151" name="トウダイグサ科アカメガシワ樹皮…"/>
          <p:cNvSpPr txBox="1"/>
          <p:nvPr/>
        </p:nvSpPr>
        <p:spPr>
          <a:xfrm>
            <a:off x="6502400" y="7044266"/>
            <a:ext cx="5680570" cy="215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トウダイグサ科アカメガシワ樹皮</a:t>
            </a:r>
            <a:endParaRPr sz="2844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抗潰瘍活性成分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没食子酸のＣ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-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配糖体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タンニン様成分</a:t>
            </a:r>
          </a:p>
        </p:txBody>
      </p:sp>
      <p:sp>
        <p:nvSpPr>
          <p:cNvPr id="152" name="4) C6-C1化合物"/>
          <p:cNvSpPr txBox="1"/>
          <p:nvPr/>
        </p:nvSpPr>
        <p:spPr>
          <a:xfrm>
            <a:off x="2004906" y="2166747"/>
            <a:ext cx="9861975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130048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4) </a:t>
            </a:r>
            <a:r>
              <a:rPr sz="3413">
                <a:solidFill>
                  <a:schemeClr val="accent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</a:rPr>
              <a:t>C</a:t>
            </a:r>
            <a:r>
              <a:rPr sz="3413" baseline="-19359">
                <a:solidFill>
                  <a:schemeClr val="accent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</a:rPr>
              <a:t>6</a:t>
            </a:r>
            <a:r>
              <a:rPr sz="3413">
                <a:solidFill>
                  <a:schemeClr val="accent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</a:rPr>
              <a:t>-C</a:t>
            </a:r>
            <a:r>
              <a:rPr sz="3413" baseline="-19359">
                <a:solidFill>
                  <a:schemeClr val="accent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</a:rPr>
              <a:t>1</a:t>
            </a:r>
            <a:r>
              <a:rPr sz="3413">
                <a:solidFill>
                  <a:schemeClr val="accent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</a:rPr>
              <a:t>化合物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50" grpId="2" animBg="1" advAuto="0"/>
      <p:bldP spid="151" grpId="3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２．芳香族化合物(8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２．芳香族化合物(8)</a:t>
            </a:r>
          </a:p>
        </p:txBody>
      </p:sp>
      <p:sp>
        <p:nvSpPr>
          <p:cNvPr id="155" name="2-1-2．リグナン"/>
          <p:cNvSpPr txBox="1"/>
          <p:nvPr/>
        </p:nvSpPr>
        <p:spPr>
          <a:xfrm>
            <a:off x="2167466" y="1842346"/>
            <a:ext cx="4637595" cy="758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2-1-2．リグナン</a:t>
            </a:r>
          </a:p>
        </p:txBody>
      </p:sp>
      <p:grpSp>
        <p:nvGrpSpPr>
          <p:cNvPr id="158" name="グループ"/>
          <p:cNvGrpSpPr/>
          <p:nvPr/>
        </p:nvGrpSpPr>
        <p:grpSpPr>
          <a:xfrm>
            <a:off x="1300479" y="2600959"/>
            <a:ext cx="10187095" cy="6911059"/>
            <a:chOff x="0" y="0"/>
            <a:chExt cx="10187093" cy="6911058"/>
          </a:xfrm>
        </p:grpSpPr>
        <p:sp>
          <p:nvSpPr>
            <p:cNvPr id="156" name="四角形"/>
            <p:cNvSpPr/>
            <p:nvPr/>
          </p:nvSpPr>
          <p:spPr>
            <a:xfrm>
              <a:off x="0" y="0"/>
              <a:ext cx="10187094" cy="6911059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57" name="lignan path-small.png" descr="lignan path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187094" cy="6911059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159" name="βラジカル"/>
          <p:cNvSpPr/>
          <p:nvPr/>
        </p:nvSpPr>
        <p:spPr>
          <a:xfrm>
            <a:off x="9536853" y="7586133"/>
            <a:ext cx="2483557" cy="704428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βラジカル</a:t>
            </a:r>
          </a:p>
        </p:txBody>
      </p:sp>
      <p:sp>
        <p:nvSpPr>
          <p:cNvPr id="160" name="シキミ酸由来"/>
          <p:cNvSpPr/>
          <p:nvPr/>
        </p:nvSpPr>
        <p:spPr>
          <a:xfrm>
            <a:off x="541866" y="7044266"/>
            <a:ext cx="2917050" cy="704428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シキミ酸由来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2" animBg="1" advAuto="0"/>
      <p:bldP spid="16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>
            <a:extLst>
              <a:ext uri="{FF2B5EF4-FFF2-40B4-BE49-F238E27FC236}">
                <a16:creationId xmlns:a16="http://schemas.microsoft.com/office/drawing/2014/main" id="{D5609DEA-DA2E-494F-9BB0-616C1339C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3244"/>
            <a:ext cx="11032917" cy="7487312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薬用植物の成分について(3)">
            <a:extLst>
              <a:ext uri="{FF2B5EF4-FFF2-40B4-BE49-F238E27FC236}">
                <a16:creationId xmlns:a16="http://schemas.microsoft.com/office/drawing/2014/main" id="{D3616446-1EE3-7E49-96A6-E9E9DBE4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(4)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2B9CB9-B4FC-1B40-9B5E-85FE3CD8DBD4}"/>
              </a:ext>
            </a:extLst>
          </p:cNvPr>
          <p:cNvSpPr txBox="1"/>
          <p:nvPr/>
        </p:nvSpPr>
        <p:spPr>
          <a:xfrm>
            <a:off x="2793516" y="1385891"/>
            <a:ext cx="91739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多様な薬物を産み出す天然有機化合物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(4)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7" name="→泡立つ性質をもつ">
            <a:extLst>
              <a:ext uri="{FF2B5EF4-FFF2-40B4-BE49-F238E27FC236}">
                <a16:creationId xmlns:a16="http://schemas.microsoft.com/office/drawing/2014/main" id="{6F9A63F6-4D1C-0D40-92BE-B0411D857356}"/>
              </a:ext>
            </a:extLst>
          </p:cNvPr>
          <p:cNvSpPr txBox="1"/>
          <p:nvPr/>
        </p:nvSpPr>
        <p:spPr>
          <a:xfrm>
            <a:off x="4713393" y="5013791"/>
            <a:ext cx="1178669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園芸植物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8" name="→泡立つ性質をもつ">
            <a:extLst>
              <a:ext uri="{FF2B5EF4-FFF2-40B4-BE49-F238E27FC236}">
                <a16:creationId xmlns:a16="http://schemas.microsoft.com/office/drawing/2014/main" id="{15397373-1375-7A44-A348-158CA213A0D2}"/>
              </a:ext>
            </a:extLst>
          </p:cNvPr>
          <p:cNvSpPr txBox="1"/>
          <p:nvPr/>
        </p:nvSpPr>
        <p:spPr>
          <a:xfrm>
            <a:off x="9069828" y="4112808"/>
            <a:ext cx="1794222" cy="45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20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インド民間薬</a:t>
            </a:r>
            <a:endParaRPr sz="20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9" name="→泡立つ性質をもつ">
            <a:extLst>
              <a:ext uri="{FF2B5EF4-FFF2-40B4-BE49-F238E27FC236}">
                <a16:creationId xmlns:a16="http://schemas.microsoft.com/office/drawing/2014/main" id="{3CB1ADD5-F88E-AB43-A8EC-9C488B412452}"/>
              </a:ext>
            </a:extLst>
          </p:cNvPr>
          <p:cNvSpPr txBox="1"/>
          <p:nvPr/>
        </p:nvSpPr>
        <p:spPr>
          <a:xfrm>
            <a:off x="9966939" y="6614029"/>
            <a:ext cx="1409502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欧州民間薬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0" name="→泡立つ性質をもつ">
            <a:extLst>
              <a:ext uri="{FF2B5EF4-FFF2-40B4-BE49-F238E27FC236}">
                <a16:creationId xmlns:a16="http://schemas.microsoft.com/office/drawing/2014/main" id="{A998DDD9-0017-6A46-BA20-7778ED023760}"/>
              </a:ext>
            </a:extLst>
          </p:cNvPr>
          <p:cNvSpPr txBox="1"/>
          <p:nvPr/>
        </p:nvSpPr>
        <p:spPr>
          <a:xfrm>
            <a:off x="3037861" y="4430122"/>
            <a:ext cx="1871166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自然界より選抜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1" name="→泡立つ性質をもつ">
            <a:extLst>
              <a:ext uri="{FF2B5EF4-FFF2-40B4-BE49-F238E27FC236}">
                <a16:creationId xmlns:a16="http://schemas.microsoft.com/office/drawing/2014/main" id="{9BA067DE-D914-FE4C-AE2D-CFEC63183029}"/>
              </a:ext>
            </a:extLst>
          </p:cNvPr>
          <p:cNvSpPr txBox="1"/>
          <p:nvPr/>
        </p:nvSpPr>
        <p:spPr>
          <a:xfrm>
            <a:off x="5938465" y="7486856"/>
            <a:ext cx="1871166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アマゾンの秘薬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2" name="→泡立つ性質をもつ">
            <a:extLst>
              <a:ext uri="{FF2B5EF4-FFF2-40B4-BE49-F238E27FC236}">
                <a16:creationId xmlns:a16="http://schemas.microsoft.com/office/drawing/2014/main" id="{77AC7D30-0460-6141-891F-6AA9F395D1E8}"/>
              </a:ext>
            </a:extLst>
          </p:cNvPr>
          <p:cNvSpPr txBox="1"/>
          <p:nvPr/>
        </p:nvSpPr>
        <p:spPr>
          <a:xfrm>
            <a:off x="9969171" y="9242250"/>
            <a:ext cx="1760560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KOLCHIKON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3" name="→泡立つ性質をもつ">
            <a:extLst>
              <a:ext uri="{FF2B5EF4-FFF2-40B4-BE49-F238E27FC236}">
                <a16:creationId xmlns:a16="http://schemas.microsoft.com/office/drawing/2014/main" id="{BC2EB911-D0AB-4145-ADE9-B68AE4F95DF7}"/>
              </a:ext>
            </a:extLst>
          </p:cNvPr>
          <p:cNvSpPr txBox="1"/>
          <p:nvPr/>
        </p:nvSpPr>
        <p:spPr>
          <a:xfrm>
            <a:off x="6613374" y="9217027"/>
            <a:ext cx="2794496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アフリカ原産の有毒植物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4" name="→泡立つ性質をもつ">
            <a:extLst>
              <a:ext uri="{FF2B5EF4-FFF2-40B4-BE49-F238E27FC236}">
                <a16:creationId xmlns:a16="http://schemas.microsoft.com/office/drawing/2014/main" id="{58BC8244-E67B-2E46-9BD1-774E6A06E826}"/>
              </a:ext>
            </a:extLst>
          </p:cNvPr>
          <p:cNvSpPr txBox="1"/>
          <p:nvPr/>
        </p:nvSpPr>
        <p:spPr>
          <a:xfrm>
            <a:off x="1135939" y="5760847"/>
            <a:ext cx="2101999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ベラドンナの代替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5" name="→泡立つ性質をもつ">
            <a:extLst>
              <a:ext uri="{FF2B5EF4-FFF2-40B4-BE49-F238E27FC236}">
                <a16:creationId xmlns:a16="http://schemas.microsoft.com/office/drawing/2014/main" id="{63B1131D-EE3A-AB44-BE21-027EFA489E14}"/>
              </a:ext>
            </a:extLst>
          </p:cNvPr>
          <p:cNvSpPr txBox="1"/>
          <p:nvPr/>
        </p:nvSpPr>
        <p:spPr>
          <a:xfrm>
            <a:off x="1542361" y="7809297"/>
            <a:ext cx="2101999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最古の文明の秘薬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6" name="→泡立つ性質をもつ">
            <a:extLst>
              <a:ext uri="{FF2B5EF4-FFF2-40B4-BE49-F238E27FC236}">
                <a16:creationId xmlns:a16="http://schemas.microsoft.com/office/drawing/2014/main" id="{381F1530-2E75-914C-922B-682D32AF1FDA}"/>
              </a:ext>
            </a:extLst>
          </p:cNvPr>
          <p:cNvSpPr txBox="1"/>
          <p:nvPr/>
        </p:nvSpPr>
        <p:spPr>
          <a:xfrm>
            <a:off x="3469661" y="8948050"/>
            <a:ext cx="1640334" cy="4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800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修験者の秘薬</a:t>
            </a:r>
            <a:endParaRPr sz="18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18" name="→泡立つ性質をもつ">
            <a:extLst>
              <a:ext uri="{FF2B5EF4-FFF2-40B4-BE49-F238E27FC236}">
                <a16:creationId xmlns:a16="http://schemas.microsoft.com/office/drawing/2014/main" id="{4B90B81D-7BA2-4D42-AF95-C878CF7A848E}"/>
              </a:ext>
            </a:extLst>
          </p:cNvPr>
          <p:cNvSpPr txBox="1"/>
          <p:nvPr/>
        </p:nvSpPr>
        <p:spPr>
          <a:xfrm>
            <a:off x="1018902" y="9169030"/>
            <a:ext cx="1981774" cy="33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en-US" sz="1200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APSINTHION TRITON</a:t>
            </a:r>
            <a:endParaRPr sz="12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01251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２．芳香族化合物(9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２．芳香族化合物(9)</a:t>
            </a:r>
          </a:p>
        </p:txBody>
      </p:sp>
      <p:sp>
        <p:nvSpPr>
          <p:cNvPr id="163" name="a) 典型的なリグナン"/>
          <p:cNvSpPr txBox="1"/>
          <p:nvPr/>
        </p:nvSpPr>
        <p:spPr>
          <a:xfrm>
            <a:off x="2682876" y="2437271"/>
            <a:ext cx="48213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a) 典型的なリグナン</a:t>
            </a:r>
          </a:p>
        </p:txBody>
      </p:sp>
      <p:sp>
        <p:nvSpPr>
          <p:cNvPr id="164" name="βラジカル同士の結合で生合成されるもの"/>
          <p:cNvSpPr txBox="1"/>
          <p:nvPr/>
        </p:nvSpPr>
        <p:spPr>
          <a:xfrm>
            <a:off x="3901440" y="3901440"/>
            <a:ext cx="6975758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β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ラジカル同士の結合で生合成されるもの</a:t>
            </a:r>
          </a:p>
        </p:txBody>
      </p:sp>
      <p:sp>
        <p:nvSpPr>
          <p:cNvPr id="165" name="アークティイン"/>
          <p:cNvSpPr txBox="1"/>
          <p:nvPr/>
        </p:nvSpPr>
        <p:spPr>
          <a:xfrm>
            <a:off x="3684693" y="4551679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アークティイン</a:t>
            </a:r>
          </a:p>
        </p:txBody>
      </p:sp>
      <p:sp>
        <p:nvSpPr>
          <p:cNvPr id="166" name="キク科ゴボウArctium lappa の果実（ゴボウシ）…"/>
          <p:cNvSpPr txBox="1"/>
          <p:nvPr/>
        </p:nvSpPr>
        <p:spPr>
          <a:xfrm>
            <a:off x="4465884" y="5332870"/>
            <a:ext cx="7920515" cy="1602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キク科ゴボウ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Arctium lappa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 の果実（ゴボウシ）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アグリコン：アークティゲニン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　　　　レンギョウにも含まれる</a:t>
            </a:r>
          </a:p>
        </p:txBody>
      </p:sp>
      <p:sp>
        <p:nvSpPr>
          <p:cNvPr id="167" name="シサンドリン"/>
          <p:cNvSpPr txBox="1"/>
          <p:nvPr/>
        </p:nvSpPr>
        <p:spPr>
          <a:xfrm>
            <a:off x="3662115" y="6915573"/>
            <a:ext cx="28628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シサンドリン</a:t>
            </a:r>
          </a:p>
        </p:txBody>
      </p:sp>
      <p:sp>
        <p:nvSpPr>
          <p:cNvPr id="168" name="マツブサ科チョウセンゴミシSchisandra chinensis…"/>
          <p:cNvSpPr txBox="1"/>
          <p:nvPr/>
        </p:nvSpPr>
        <p:spPr>
          <a:xfrm>
            <a:off x="4443306" y="7699022"/>
            <a:ext cx="8129356" cy="106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マツブサ科チョウセンゴミシ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Schisandra chinensis</a:t>
            </a:r>
            <a:endParaRPr sz="2844" i="1">
              <a:effectLst>
                <a:outerShdw blurRad="12700" dist="25400" dir="2700000" rotWithShape="0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ビフェニル：回転不斉あり</a:t>
            </a:r>
          </a:p>
        </p:txBody>
      </p:sp>
      <p:grpSp>
        <p:nvGrpSpPr>
          <p:cNvPr id="171" name="グループ"/>
          <p:cNvGrpSpPr/>
          <p:nvPr/>
        </p:nvGrpSpPr>
        <p:grpSpPr>
          <a:xfrm>
            <a:off x="216746" y="4768426"/>
            <a:ext cx="3467948" cy="3097672"/>
            <a:chOff x="0" y="0"/>
            <a:chExt cx="3467946" cy="3097671"/>
          </a:xfrm>
        </p:grpSpPr>
        <p:sp>
          <p:nvSpPr>
            <p:cNvPr id="169" name="四角形"/>
            <p:cNvSpPr/>
            <p:nvPr/>
          </p:nvSpPr>
          <p:spPr>
            <a:xfrm>
              <a:off x="0" y="0"/>
              <a:ext cx="3467947" cy="3097672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70" name="シサンドリン.png" descr="シサンドリ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467947" cy="3097672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２．芳香族化合物(10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２．芳香族化合物(10)</a:t>
            </a:r>
          </a:p>
        </p:txBody>
      </p:sp>
      <p:sp>
        <p:nvSpPr>
          <p:cNvPr id="174" name="セサミノール"/>
          <p:cNvSpPr txBox="1"/>
          <p:nvPr/>
        </p:nvSpPr>
        <p:spPr>
          <a:xfrm>
            <a:off x="3454494" y="2295874"/>
            <a:ext cx="28628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セサミノール</a:t>
            </a:r>
          </a:p>
        </p:txBody>
      </p:sp>
      <p:sp>
        <p:nvSpPr>
          <p:cNvPr id="175" name="ゴマ科ゴマSesamum indicum"/>
          <p:cNvSpPr txBox="1"/>
          <p:nvPr/>
        </p:nvSpPr>
        <p:spPr>
          <a:xfrm>
            <a:off x="4213107" y="2993527"/>
            <a:ext cx="57452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ゴマ科ゴマ</a:t>
            </a:r>
            <a:r>
              <a:rPr sz="3413" b="1" i="1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Sesamum</a:t>
            </a:r>
            <a:r>
              <a:rPr sz="3413" b="1" i="1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indicum</a:t>
            </a:r>
          </a:p>
        </p:txBody>
      </p:sp>
      <p:sp>
        <p:nvSpPr>
          <p:cNvPr id="176" name="ピノレジノール"/>
          <p:cNvSpPr txBox="1"/>
          <p:nvPr/>
        </p:nvSpPr>
        <p:spPr>
          <a:xfrm>
            <a:off x="3454494" y="3813101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ピノレジノール</a:t>
            </a:r>
          </a:p>
        </p:txBody>
      </p:sp>
      <p:sp>
        <p:nvSpPr>
          <p:cNvPr id="177" name="トチュウ科トチュウEucommia ulmoides"/>
          <p:cNvSpPr txBox="1"/>
          <p:nvPr/>
        </p:nvSpPr>
        <p:spPr>
          <a:xfrm>
            <a:off x="4235686" y="4531074"/>
            <a:ext cx="781405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トチュウ科トチュウ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Eucommia ulmoides</a:t>
            </a:r>
          </a:p>
        </p:txBody>
      </p:sp>
      <p:sp>
        <p:nvSpPr>
          <p:cNvPr id="178" name="ポドフィロトキシン"/>
          <p:cNvSpPr txBox="1"/>
          <p:nvPr/>
        </p:nvSpPr>
        <p:spPr>
          <a:xfrm>
            <a:off x="3454494" y="5547074"/>
            <a:ext cx="416334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ポドフィロトキシン</a:t>
            </a:r>
          </a:p>
        </p:txBody>
      </p:sp>
      <p:sp>
        <p:nvSpPr>
          <p:cNvPr id="179" name="メギ科ポドフィルムPodophyllum peltatum…"/>
          <p:cNvSpPr txBox="1"/>
          <p:nvPr/>
        </p:nvSpPr>
        <p:spPr>
          <a:xfrm>
            <a:off x="4235686" y="6265051"/>
            <a:ext cx="8177613" cy="196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メギ科ポドフィルム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Podophyllum peltatum</a:t>
            </a:r>
            <a:endParaRPr sz="3413" i="1">
              <a:effectLst>
                <a:outerShdw blurRad="12700" dist="25400" dir="2700000" rotWithShape="0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有毒、抗腫瘍活性あり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エトポシド、テニポシド</a:t>
            </a:r>
          </a:p>
        </p:txBody>
      </p:sp>
      <p:sp>
        <p:nvSpPr>
          <p:cNvPr id="180" name="ポドフィルム根：北米原産の民間薬（瀉下薬）"/>
          <p:cNvSpPr txBox="1"/>
          <p:nvPr/>
        </p:nvSpPr>
        <p:spPr>
          <a:xfrm>
            <a:off x="2479134" y="8306085"/>
            <a:ext cx="936526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ポドフィルム根：北米原産の民間薬（瀉下薬）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Etoposides-small.png" descr="Etoposides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59" y="1395306"/>
            <a:ext cx="10139682" cy="8094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ポドフィロトキシン系抗腫瘍薬"/>
          <p:cNvSpPr txBox="1"/>
          <p:nvPr/>
        </p:nvSpPr>
        <p:spPr>
          <a:xfrm>
            <a:off x="2513267" y="268675"/>
            <a:ext cx="7368666" cy="763412"/>
          </a:xfrm>
          <a:prstGeom prst="rect">
            <a:avLst/>
          </a:prstGeom>
          <a:solidFill>
            <a:srgbClr val="008000"/>
          </a:solidFill>
          <a:ln w="90311">
            <a:solidFill>
              <a:srgbClr val="8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1300480">
              <a:buClr>
                <a:srgbClr val="FFFF99"/>
              </a:buClr>
              <a:buFont typeface="ヒラギノ明朝 ProN W3"/>
              <a:defRPr sz="3982">
                <a:solidFill>
                  <a:srgbClr val="FFFF99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99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ポドフィロトキシン系抗腫瘍薬</a:t>
            </a:r>
          </a:p>
        </p:txBody>
      </p:sp>
      <p:pic>
        <p:nvPicPr>
          <p:cNvPr id="184" name="丸記号.png" descr="丸記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79" y="5310293"/>
            <a:ext cx="1566899" cy="156689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トポイソメラーゼⅡと結合…"/>
          <p:cNvSpPr txBox="1"/>
          <p:nvPr/>
        </p:nvSpPr>
        <p:spPr>
          <a:xfrm>
            <a:off x="8032857" y="1950719"/>
            <a:ext cx="4184295" cy="1517228"/>
          </a:xfrm>
          <a:prstGeom prst="rect">
            <a:avLst/>
          </a:prstGeom>
          <a:solidFill>
            <a:srgbClr val="000090"/>
          </a:solidFill>
          <a:ln w="54186">
            <a:solidFill>
              <a:srgbClr val="0058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1300480">
              <a:buClr>
                <a:srgbClr val="FFFF00"/>
              </a:buClr>
              <a:buFont typeface="ヒラギノ明朝 ProN W3"/>
              <a:defRPr sz="256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t>トポイソメラーゼⅡと結合</a:t>
            </a:r>
          </a:p>
          <a:p>
            <a:pPr marL="40639" marR="40639" defTabSz="1300480">
              <a:buClr>
                <a:srgbClr val="FFFF00"/>
              </a:buClr>
              <a:buFont typeface="ヒラギノ明朝 ProN W3"/>
              <a:defRPr sz="256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t>↓</a:t>
            </a:r>
          </a:p>
          <a:p>
            <a:pPr marL="40639" marR="40639" defTabSz="1300480">
              <a:buClr>
                <a:srgbClr val="FFFF00"/>
              </a:buClr>
              <a:buFont typeface="ヒラギノ明朝 ProN W3"/>
              <a:defRPr sz="256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t>DNA合成阻害</a:t>
            </a:r>
          </a:p>
        </p:txBody>
      </p:sp>
      <p:sp>
        <p:nvSpPr>
          <p:cNvPr id="6" name="2-1-2．リグナン">
            <a:extLst>
              <a:ext uri="{FF2B5EF4-FFF2-40B4-BE49-F238E27FC236}">
                <a16:creationId xmlns:a16="http://schemas.microsoft.com/office/drawing/2014/main" id="{A87A0839-366A-4B49-BF15-33617F8FF7C8}"/>
              </a:ext>
            </a:extLst>
          </p:cNvPr>
          <p:cNvSpPr txBox="1"/>
          <p:nvPr/>
        </p:nvSpPr>
        <p:spPr>
          <a:xfrm>
            <a:off x="6599662" y="6820519"/>
            <a:ext cx="228903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28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チオフェン</a:t>
            </a:r>
            <a:endParaRPr sz="28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２．芳香族化合物(11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２．芳香族化合物(11)</a:t>
            </a:r>
          </a:p>
        </p:txBody>
      </p:sp>
      <p:sp>
        <p:nvSpPr>
          <p:cNvPr id="188" name="βラジカルとβラジカル以外のラジカルの結合で…"/>
          <p:cNvSpPr txBox="1"/>
          <p:nvPr/>
        </p:nvSpPr>
        <p:spPr>
          <a:xfrm>
            <a:off x="3901440" y="2600960"/>
            <a:ext cx="7906033" cy="108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β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ラジカルと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β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ラジカル以外のラジカルの結合で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生合成されるもの</a:t>
            </a:r>
          </a:p>
        </p:txBody>
      </p:sp>
      <p:sp>
        <p:nvSpPr>
          <p:cNvPr id="189" name="マグノロール、ホーノキオール"/>
          <p:cNvSpPr txBox="1"/>
          <p:nvPr/>
        </p:nvSpPr>
        <p:spPr>
          <a:xfrm>
            <a:off x="3499556" y="3901440"/>
            <a:ext cx="633081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マグノロール、ホーノキオール</a:t>
            </a:r>
          </a:p>
        </p:txBody>
      </p:sp>
      <p:sp>
        <p:nvSpPr>
          <p:cNvPr id="190" name="モクレン科ホオノキMagnolia obovata…"/>
          <p:cNvSpPr txBox="1"/>
          <p:nvPr/>
        </p:nvSpPr>
        <p:spPr>
          <a:xfrm>
            <a:off x="3914214" y="4666967"/>
            <a:ext cx="7353583" cy="196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モクレン科ホオノキ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Magnolia obovata</a:t>
            </a:r>
            <a:endParaRPr sz="3413" i="1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　　　（コウボク）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ビフェニル誘導体</a:t>
            </a:r>
          </a:p>
        </p:txBody>
      </p:sp>
      <p:sp>
        <p:nvSpPr>
          <p:cNvPr id="191" name="カズレノン"/>
          <p:cNvSpPr txBox="1"/>
          <p:nvPr/>
        </p:nvSpPr>
        <p:spPr>
          <a:xfrm>
            <a:off x="3585974" y="6827520"/>
            <a:ext cx="24293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カズレノン</a:t>
            </a:r>
          </a:p>
        </p:txBody>
      </p:sp>
      <p:sp>
        <p:nvSpPr>
          <p:cNvPr id="192" name="コショウ科フウトウカズラPiper futokadzura…"/>
          <p:cNvSpPr txBox="1"/>
          <p:nvPr/>
        </p:nvSpPr>
        <p:spPr>
          <a:xfrm>
            <a:off x="3948900" y="7473526"/>
            <a:ext cx="8689711" cy="1275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コショウ科フウトウカズラ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Piper futokadzura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 u="sng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ＰＡＦ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アンタゴニスト作用</a:t>
            </a:r>
          </a:p>
        </p:txBody>
      </p:sp>
      <p:sp>
        <p:nvSpPr>
          <p:cNvPr id="193" name="Platlet Aggregating Factor：血小板凝集因子"/>
          <p:cNvSpPr txBox="1"/>
          <p:nvPr/>
        </p:nvSpPr>
        <p:spPr>
          <a:xfrm>
            <a:off x="3066686" y="9009923"/>
            <a:ext cx="935376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Platlet Aggregating Factor：血小板凝集因子</a:t>
            </a:r>
          </a:p>
        </p:txBody>
      </p:sp>
      <p:sp>
        <p:nvSpPr>
          <p:cNvPr id="194" name="b) ネオリグナン"/>
          <p:cNvSpPr txBox="1"/>
          <p:nvPr/>
        </p:nvSpPr>
        <p:spPr>
          <a:xfrm>
            <a:off x="2871915" y="1812854"/>
            <a:ext cx="385748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b) ネオリグナン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天 然 物 化 学 3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/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然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化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学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5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97" name="各論２:酢酸•マロン酸経路で生合成される化合物…"/>
          <p:cNvSpPr txBox="1">
            <a:spLocks noGrp="1"/>
          </p:cNvSpPr>
          <p:nvPr>
            <p:ph type="body" sz="half" idx="1"/>
          </p:nvPr>
        </p:nvSpPr>
        <p:spPr>
          <a:xfrm>
            <a:off x="1224116" y="4551679"/>
            <a:ext cx="10500852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>
            <a:normAutofit/>
          </a:bodyPr>
          <a:lstStyle/>
          <a:p>
            <a:pPr marL="0" indent="0" algn="ctr" defTabSz="1001369">
              <a:spcBef>
                <a:spcPts val="500"/>
              </a:spcBef>
              <a:buSzTx/>
              <a:buNone/>
              <a:defRPr sz="350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600" dirty="0">
                <a:solidFill>
                  <a:srgbClr val="FFFF00"/>
                </a:solidFill>
                <a:effectLst>
                  <a:outerShdw blurRad="9779" dist="19558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各論２:酢酸•マロン酸経路で生合成される化合物</a:t>
            </a:r>
          </a:p>
          <a:p>
            <a:pPr marL="0" indent="0" algn="ctr" defTabSz="1001369">
              <a:spcBef>
                <a:spcPts val="500"/>
              </a:spcBef>
              <a:buSzTx/>
              <a:buNone/>
              <a:defRPr sz="3504">
                <a:solidFill>
                  <a:srgbClr val="FFFF00"/>
                </a:solidFill>
                <a:effectLst>
                  <a:outerShdw blurRad="9779" dist="19558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sz="3600" dirty="0">
              <a:solidFill>
                <a:srgbClr val="FFFF00"/>
              </a:solidFill>
              <a:effectLst>
                <a:outerShdw blurRad="9779" dist="19558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001369">
              <a:spcBef>
                <a:spcPts val="500"/>
              </a:spcBef>
              <a:buSzTx/>
              <a:buNone/>
              <a:defRPr sz="350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600" dirty="0" err="1">
                <a:solidFill>
                  <a:srgbClr val="003366"/>
                </a:solidFill>
                <a:effectLst>
                  <a:outerShdw blurRad="9779" dist="19558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sz="3600" dirty="0">
                <a:solidFill>
                  <a:srgbClr val="003366"/>
                </a:solidFill>
                <a:effectLst>
                  <a:outerShdw blurRad="9779" dist="19558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sz="3600" dirty="0" err="1">
                <a:solidFill>
                  <a:srgbClr val="003366"/>
                </a:solidFill>
                <a:effectLst>
                  <a:outerShdw blurRad="9779" dist="19558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sz="3600" dirty="0">
              <a:solidFill>
                <a:srgbClr val="003366"/>
              </a:solidFill>
              <a:effectLst>
                <a:outerShdw blurRad="9779" dist="19558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２．芳香族化合物(12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２．芳香族化合物(12)</a:t>
            </a:r>
          </a:p>
        </p:txBody>
      </p:sp>
      <p:sp>
        <p:nvSpPr>
          <p:cNvPr id="200" name="２-２．ポリケチド経路で生合成される化合物"/>
          <p:cNvSpPr txBox="1"/>
          <p:nvPr/>
        </p:nvSpPr>
        <p:spPr>
          <a:xfrm>
            <a:off x="1408852" y="1842346"/>
            <a:ext cx="1072896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２-２．ポリケチド経路で生合成される化合物</a:t>
            </a:r>
          </a:p>
        </p:txBody>
      </p:sp>
      <p:grpSp>
        <p:nvGrpSpPr>
          <p:cNvPr id="203" name="グループ"/>
          <p:cNvGrpSpPr/>
          <p:nvPr/>
        </p:nvGrpSpPr>
        <p:grpSpPr>
          <a:xfrm>
            <a:off x="225777" y="3467946"/>
            <a:ext cx="12453904" cy="5420925"/>
            <a:chOff x="0" y="0"/>
            <a:chExt cx="12453902" cy="5420924"/>
          </a:xfrm>
        </p:grpSpPr>
        <p:sp>
          <p:nvSpPr>
            <p:cNvPr id="201" name="四角形"/>
            <p:cNvSpPr/>
            <p:nvPr/>
          </p:nvSpPr>
          <p:spPr>
            <a:xfrm>
              <a:off x="0" y="0"/>
              <a:ext cx="12453903" cy="5420925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2" name="酢酸ｰマロン酸経路図-small.png" descr="酢酸ｰマロン酸経路図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453903" cy="5420925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04" name="非常に反応性高い…"/>
          <p:cNvSpPr txBox="1"/>
          <p:nvPr/>
        </p:nvSpPr>
        <p:spPr>
          <a:xfrm>
            <a:off x="7694507" y="7802880"/>
            <a:ext cx="4600505" cy="103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非常に反応性高い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→芳香族化合物の前駆体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ポリケチド則-small.png" descr="ポリケチド則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" y="354470"/>
            <a:ext cx="11812695" cy="91259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グループ"/>
          <p:cNvGrpSpPr/>
          <p:nvPr/>
        </p:nvGrpSpPr>
        <p:grpSpPr>
          <a:xfrm>
            <a:off x="325119" y="7811911"/>
            <a:ext cx="4551681" cy="1291450"/>
            <a:chOff x="0" y="0"/>
            <a:chExt cx="4551679" cy="1291448"/>
          </a:xfrm>
        </p:grpSpPr>
        <p:sp>
          <p:nvSpPr>
            <p:cNvPr id="207" name="四角形"/>
            <p:cNvSpPr/>
            <p:nvPr/>
          </p:nvSpPr>
          <p:spPr>
            <a:xfrm>
              <a:off x="0" y="0"/>
              <a:ext cx="4551680" cy="1291449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8" name="ポリケチドコンポ.png" descr="ポリケチドコンポ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51680" cy="1291449"/>
            </a:xfrm>
            <a:prstGeom prst="rect">
              <a:avLst/>
            </a:prstGeom>
            <a:ln w="9525" cap="flat">
              <a:solidFill>
                <a:srgbClr val="0033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２．芳香族化合物(13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２．芳香族化合物(13)</a:t>
            </a:r>
          </a:p>
        </p:txBody>
      </p:sp>
      <p:sp>
        <p:nvSpPr>
          <p:cNvPr id="212" name="2-2-1．アントラキノン及びアントロン"/>
          <p:cNvSpPr txBox="1"/>
          <p:nvPr/>
        </p:nvSpPr>
        <p:spPr>
          <a:xfrm>
            <a:off x="2167466" y="1842346"/>
            <a:ext cx="9861975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2-2-1．アントラキノン及びアントロン</a:t>
            </a:r>
          </a:p>
        </p:txBody>
      </p:sp>
      <p:grpSp>
        <p:nvGrpSpPr>
          <p:cNvPr id="215" name="グループ"/>
          <p:cNvGrpSpPr/>
          <p:nvPr/>
        </p:nvGrpSpPr>
        <p:grpSpPr>
          <a:xfrm>
            <a:off x="325119" y="2817706"/>
            <a:ext cx="12354563" cy="6504660"/>
            <a:chOff x="0" y="0"/>
            <a:chExt cx="12354561" cy="6504659"/>
          </a:xfrm>
        </p:grpSpPr>
        <p:sp>
          <p:nvSpPr>
            <p:cNvPr id="213" name="四角形"/>
            <p:cNvSpPr/>
            <p:nvPr/>
          </p:nvSpPr>
          <p:spPr>
            <a:xfrm>
              <a:off x="0" y="0"/>
              <a:ext cx="12354561" cy="6504659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4" name="ポリケチド-small.png" descr="ポリケチド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354561" cy="6504659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16" name="アントロン・ビアントロン：瀉下活性成分"/>
          <p:cNvSpPr/>
          <p:nvPr/>
        </p:nvSpPr>
        <p:spPr>
          <a:xfrm>
            <a:off x="650239" y="8669866"/>
            <a:ext cx="6497039" cy="575735"/>
          </a:xfrm>
          <a:prstGeom prst="rect">
            <a:avLst/>
          </a:prstGeom>
          <a:solidFill>
            <a:srgbClr val="003300"/>
          </a:solidFill>
          <a:ln w="54186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56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アントロン・ビアントロン：瀉下活性成分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グループ"/>
          <p:cNvGrpSpPr/>
          <p:nvPr/>
        </p:nvGrpSpPr>
        <p:grpSpPr>
          <a:xfrm>
            <a:off x="2438399" y="2804159"/>
            <a:ext cx="8128001" cy="6619806"/>
            <a:chOff x="0" y="0"/>
            <a:chExt cx="8128000" cy="6619804"/>
          </a:xfrm>
        </p:grpSpPr>
        <p:sp>
          <p:nvSpPr>
            <p:cNvPr id="218" name="四角形"/>
            <p:cNvSpPr/>
            <p:nvPr/>
          </p:nvSpPr>
          <p:spPr>
            <a:xfrm>
              <a:off x="0" y="0"/>
              <a:ext cx="8128000" cy="6619805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9" name="バルバロイン.png" descr="バルバロイ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28000" cy="6619805"/>
            </a:xfrm>
            <a:prstGeom prst="rect">
              <a:avLst/>
            </a:prstGeom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</p:pic>
      </p:grpSp>
      <p:sp>
        <p:nvSpPr>
          <p:cNvPr id="221" name="２．芳香族化合物(14)"/>
          <p:cNvSpPr/>
          <p:nvPr/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 anchor="ctr">
            <a:normAutofit/>
          </a:bodyPr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２．芳香族化合物(14)</a:t>
            </a:r>
          </a:p>
        </p:txBody>
      </p:sp>
      <p:sp>
        <p:nvSpPr>
          <p:cNvPr id="222" name="バルバロイン(アロエの瀉下有効成分)"/>
          <p:cNvSpPr txBox="1"/>
          <p:nvPr/>
        </p:nvSpPr>
        <p:spPr>
          <a:xfrm>
            <a:off x="2938515" y="1889759"/>
            <a:ext cx="745289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バルバロイン(アロエの瀉下有効成分)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２．芳香族化合物(15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２．芳香族化合物(15)</a:t>
            </a:r>
          </a:p>
        </p:txBody>
      </p:sp>
      <p:grpSp>
        <p:nvGrpSpPr>
          <p:cNvPr id="227" name="グループ"/>
          <p:cNvGrpSpPr/>
          <p:nvPr/>
        </p:nvGrpSpPr>
        <p:grpSpPr>
          <a:xfrm>
            <a:off x="336408" y="4078746"/>
            <a:ext cx="12331984" cy="4924214"/>
            <a:chOff x="0" y="0"/>
            <a:chExt cx="12331982" cy="4924213"/>
          </a:xfrm>
        </p:grpSpPr>
        <p:sp>
          <p:nvSpPr>
            <p:cNvPr id="225" name="四角形"/>
            <p:cNvSpPr/>
            <p:nvPr/>
          </p:nvSpPr>
          <p:spPr>
            <a:xfrm>
              <a:off x="0" y="0"/>
              <a:ext cx="12331983" cy="4924214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6" name="アリザリン-small.png" descr="アリザリン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331983" cy="4924214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28" name="アリザリン：アカネ科アカネRubia akaneの色素…"/>
          <p:cNvSpPr txBox="1"/>
          <p:nvPr/>
        </p:nvSpPr>
        <p:spPr>
          <a:xfrm>
            <a:off x="2466069" y="2249240"/>
            <a:ext cx="9477729" cy="126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アリザリン：</a:t>
            </a: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アカネ科アカネ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Rubia akane</a:t>
            </a: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の色素</a:t>
            </a:r>
            <a:endParaRPr sz="3413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ポリケチド則に合わない！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リン酸塩、ケイ酸塩、Na塩">
            <a:extLst>
              <a:ext uri="{FF2B5EF4-FFF2-40B4-BE49-F238E27FC236}">
                <a16:creationId xmlns:a16="http://schemas.microsoft.com/office/drawing/2014/main" id="{CB619374-1394-DA47-B40F-19C9F942A381}"/>
              </a:ext>
            </a:extLst>
          </p:cNvPr>
          <p:cNvSpPr txBox="1"/>
          <p:nvPr/>
        </p:nvSpPr>
        <p:spPr>
          <a:xfrm>
            <a:off x="4794743" y="2372542"/>
            <a:ext cx="741274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</a:defRPr>
            </a:pPr>
            <a:r>
              <a:rPr sz="3600" dirty="0" err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リン酸塩、ケイ酸塩、Na塩</a:t>
            </a:r>
            <a:r>
              <a:rPr lang="ja-JP" altLang="en-US" sz="3600">
                <a:effectLst>
                  <a:outerShdw blurRad="12700" dist="25400" dir="2700000" rotWithShape="0">
                    <a:srgbClr val="000000"/>
                  </a:outerShdw>
                </a:effectLst>
              </a:rPr>
              <a:t>、</a:t>
            </a:r>
            <a:r>
              <a:rPr lang="en-US" altLang="ja-JP" sz="3600" dirty="0">
                <a:effectLst>
                  <a:outerShdw blurRad="12700" dist="25400" dir="2700000" rotWithShape="0">
                    <a:srgbClr val="000000"/>
                  </a:outerShdw>
                </a:effectLst>
              </a:rPr>
              <a:t>Al</a:t>
            </a:r>
            <a:r>
              <a:rPr lang="ja-JP" altLang="en-US" sz="3600">
                <a:effectLst>
                  <a:outerShdw blurRad="12700" dist="25400" dir="2700000" rotWithShape="0">
                    <a:srgbClr val="000000"/>
                  </a:outerShdw>
                </a:effectLst>
              </a:rPr>
              <a:t>塩</a:t>
            </a:r>
            <a:endParaRPr sz="3600" dirty="0"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12" name="C, H, O, N, (S)">
            <a:extLst>
              <a:ext uri="{FF2B5EF4-FFF2-40B4-BE49-F238E27FC236}">
                <a16:creationId xmlns:a16="http://schemas.microsoft.com/office/drawing/2014/main" id="{E24CEC25-8873-454F-8EB7-38BF83B344CD}"/>
              </a:ext>
            </a:extLst>
          </p:cNvPr>
          <p:cNvSpPr txBox="1"/>
          <p:nvPr/>
        </p:nvSpPr>
        <p:spPr>
          <a:xfrm>
            <a:off x="4809913" y="3136933"/>
            <a:ext cx="3504627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</a:defRPr>
            </a:pPr>
            <a:r>
              <a:rPr sz="3600">
                <a:effectLst>
                  <a:outerShdw blurRad="12700" dist="25400" dir="2700000" rotWithShape="0">
                    <a:srgbClr val="000000"/>
                  </a:outerShdw>
                </a:effectLst>
              </a:rPr>
              <a:t>C, H, O, N, (S)</a:t>
            </a:r>
          </a:p>
        </p:txBody>
      </p:sp>
      <p:sp>
        <p:nvSpPr>
          <p:cNvPr id="13" name="高分子化合物">
            <a:extLst>
              <a:ext uri="{FF2B5EF4-FFF2-40B4-BE49-F238E27FC236}">
                <a16:creationId xmlns:a16="http://schemas.microsoft.com/office/drawing/2014/main" id="{F8028DAD-15D0-CC4A-8927-020C6DE4BD05}"/>
              </a:ext>
            </a:extLst>
          </p:cNvPr>
          <p:cNvSpPr txBox="1"/>
          <p:nvPr/>
        </p:nvSpPr>
        <p:spPr>
          <a:xfrm>
            <a:off x="7261013" y="3832013"/>
            <a:ext cx="302532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高分子化合物</a:t>
            </a:r>
          </a:p>
        </p:txBody>
      </p:sp>
      <p:sp>
        <p:nvSpPr>
          <p:cNvPr id="14" name="低分子化合物">
            <a:extLst>
              <a:ext uri="{FF2B5EF4-FFF2-40B4-BE49-F238E27FC236}">
                <a16:creationId xmlns:a16="http://schemas.microsoft.com/office/drawing/2014/main" id="{739CD1DD-1945-5048-BE89-C22DC645081F}"/>
              </a:ext>
            </a:extLst>
          </p:cNvPr>
          <p:cNvSpPr txBox="1"/>
          <p:nvPr/>
        </p:nvSpPr>
        <p:spPr>
          <a:xfrm>
            <a:off x="2468090" y="3832013"/>
            <a:ext cx="302532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600"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低分子化合物</a:t>
            </a:r>
            <a:endParaRPr sz="36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5" name="アミノ酸">
            <a:extLst>
              <a:ext uri="{FF2B5EF4-FFF2-40B4-BE49-F238E27FC236}">
                <a16:creationId xmlns:a16="http://schemas.microsoft.com/office/drawing/2014/main" id="{DEFD25A5-695A-2F4B-996E-C928E4AF6F11}"/>
              </a:ext>
            </a:extLst>
          </p:cNvPr>
          <p:cNvSpPr txBox="1"/>
          <p:nvPr/>
        </p:nvSpPr>
        <p:spPr>
          <a:xfrm>
            <a:off x="4368557" y="4941146"/>
            <a:ext cx="20139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アミノ酸</a:t>
            </a:r>
            <a:endParaRPr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6" name="核  酸">
            <a:extLst>
              <a:ext uri="{FF2B5EF4-FFF2-40B4-BE49-F238E27FC236}">
                <a16:creationId xmlns:a16="http://schemas.microsoft.com/office/drawing/2014/main" id="{1BBA435C-EC9B-9347-BFC2-F24829720D99}"/>
              </a:ext>
            </a:extLst>
          </p:cNvPr>
          <p:cNvSpPr txBox="1"/>
          <p:nvPr/>
        </p:nvSpPr>
        <p:spPr>
          <a:xfrm>
            <a:off x="4368557" y="5483013"/>
            <a:ext cx="20139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核　　酸</a:t>
            </a:r>
          </a:p>
        </p:txBody>
      </p:sp>
      <p:sp>
        <p:nvSpPr>
          <p:cNvPr id="17" name="糖  類">
            <a:extLst>
              <a:ext uri="{FF2B5EF4-FFF2-40B4-BE49-F238E27FC236}">
                <a16:creationId xmlns:a16="http://schemas.microsoft.com/office/drawing/2014/main" id="{A866FA25-E985-0244-8C27-4A337B49624B}"/>
              </a:ext>
            </a:extLst>
          </p:cNvPr>
          <p:cNvSpPr txBox="1"/>
          <p:nvPr/>
        </p:nvSpPr>
        <p:spPr>
          <a:xfrm>
            <a:off x="4368557" y="6133253"/>
            <a:ext cx="20320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糖　　類</a:t>
            </a:r>
          </a:p>
        </p:txBody>
      </p:sp>
      <p:sp>
        <p:nvSpPr>
          <p:cNvPr id="18" name="脂  肪  酸">
            <a:extLst>
              <a:ext uri="{FF2B5EF4-FFF2-40B4-BE49-F238E27FC236}">
                <a16:creationId xmlns:a16="http://schemas.microsoft.com/office/drawing/2014/main" id="{0EBA83DF-2CE7-2347-AE50-7F6A62BD39CF}"/>
              </a:ext>
            </a:extLst>
          </p:cNvPr>
          <p:cNvSpPr txBox="1"/>
          <p:nvPr/>
        </p:nvSpPr>
        <p:spPr>
          <a:xfrm>
            <a:off x="4443306" y="6783492"/>
            <a:ext cx="21584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脂  肪  酸</a:t>
            </a:r>
          </a:p>
        </p:txBody>
      </p:sp>
      <p:sp>
        <p:nvSpPr>
          <p:cNvPr id="19" name="蛋  白  質">
            <a:extLst>
              <a:ext uri="{FF2B5EF4-FFF2-40B4-BE49-F238E27FC236}">
                <a16:creationId xmlns:a16="http://schemas.microsoft.com/office/drawing/2014/main" id="{6D4DFD9D-FCCA-544B-8716-355C750A48B7}"/>
              </a:ext>
            </a:extLst>
          </p:cNvPr>
          <p:cNvSpPr txBox="1"/>
          <p:nvPr/>
        </p:nvSpPr>
        <p:spPr>
          <a:xfrm>
            <a:off x="7511384" y="4988559"/>
            <a:ext cx="21584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蛋  白  質</a:t>
            </a:r>
          </a:p>
        </p:txBody>
      </p:sp>
      <p:sp>
        <p:nvSpPr>
          <p:cNvPr id="20" name="DNA, RNA">
            <a:extLst>
              <a:ext uri="{FF2B5EF4-FFF2-40B4-BE49-F238E27FC236}">
                <a16:creationId xmlns:a16="http://schemas.microsoft.com/office/drawing/2014/main" id="{B4D9BDB8-8B74-1E41-AF36-3A5ABF93F7A8}"/>
              </a:ext>
            </a:extLst>
          </p:cNvPr>
          <p:cNvSpPr txBox="1"/>
          <p:nvPr/>
        </p:nvSpPr>
        <p:spPr>
          <a:xfrm>
            <a:off x="7511384" y="5483013"/>
            <a:ext cx="26145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DNA, RNA</a:t>
            </a:r>
          </a:p>
        </p:txBody>
      </p:sp>
      <p:sp>
        <p:nvSpPr>
          <p:cNvPr id="21" name="炭水化物">
            <a:extLst>
              <a:ext uri="{FF2B5EF4-FFF2-40B4-BE49-F238E27FC236}">
                <a16:creationId xmlns:a16="http://schemas.microsoft.com/office/drawing/2014/main" id="{9EB19ED4-D061-1B4C-ADA3-D9F02A776A51}"/>
              </a:ext>
            </a:extLst>
          </p:cNvPr>
          <p:cNvSpPr txBox="1"/>
          <p:nvPr/>
        </p:nvSpPr>
        <p:spPr>
          <a:xfrm>
            <a:off x="7511384" y="6133253"/>
            <a:ext cx="20139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炭水化物</a:t>
            </a:r>
          </a:p>
        </p:txBody>
      </p:sp>
      <p:sp>
        <p:nvSpPr>
          <p:cNvPr id="22" name="脂  質">
            <a:extLst>
              <a:ext uri="{FF2B5EF4-FFF2-40B4-BE49-F238E27FC236}">
                <a16:creationId xmlns:a16="http://schemas.microsoft.com/office/drawing/2014/main" id="{9BE4CEF0-F8F5-1346-A4A0-43FCD061272F}"/>
              </a:ext>
            </a:extLst>
          </p:cNvPr>
          <p:cNvSpPr txBox="1"/>
          <p:nvPr/>
        </p:nvSpPr>
        <p:spPr>
          <a:xfrm>
            <a:off x="7586133" y="6736080"/>
            <a:ext cx="20139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脂　　質</a:t>
            </a:r>
          </a:p>
        </p:txBody>
      </p:sp>
      <p:sp>
        <p:nvSpPr>
          <p:cNvPr id="23" name="繊  維  質">
            <a:extLst>
              <a:ext uri="{FF2B5EF4-FFF2-40B4-BE49-F238E27FC236}">
                <a16:creationId xmlns:a16="http://schemas.microsoft.com/office/drawing/2014/main" id="{275EA71C-71AA-6541-B961-F55B2B05A3D3}"/>
              </a:ext>
            </a:extLst>
          </p:cNvPr>
          <p:cNvSpPr txBox="1"/>
          <p:nvPr/>
        </p:nvSpPr>
        <p:spPr>
          <a:xfrm>
            <a:off x="7586133" y="7433733"/>
            <a:ext cx="21584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繊  維  質</a:t>
            </a:r>
          </a:p>
        </p:txBody>
      </p:sp>
      <p:sp>
        <p:nvSpPr>
          <p:cNvPr id="24" name="→セルロース…">
            <a:extLst>
              <a:ext uri="{FF2B5EF4-FFF2-40B4-BE49-F238E27FC236}">
                <a16:creationId xmlns:a16="http://schemas.microsoft.com/office/drawing/2014/main" id="{93B15A45-24E5-7847-96CA-EA5C847439FA}"/>
              </a:ext>
            </a:extLst>
          </p:cNvPr>
          <p:cNvSpPr txBox="1"/>
          <p:nvPr/>
        </p:nvSpPr>
        <p:spPr>
          <a:xfrm>
            <a:off x="9753600" y="7433733"/>
            <a:ext cx="2448247" cy="102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2844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→</a:t>
            </a:r>
            <a:r>
              <a:rPr sz="2844" dirty="0" err="1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セルロース</a:t>
            </a:r>
            <a:endParaRPr sz="2844" dirty="0">
              <a:solidFill>
                <a:srgbClr val="FFC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2844"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　</a:t>
            </a:r>
            <a:r>
              <a:rPr sz="2844" dirty="0" err="1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リグニン</a:t>
            </a:r>
            <a:endParaRPr sz="2844" dirty="0">
              <a:solidFill>
                <a:srgbClr val="FFC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25" name="→">
            <a:extLst>
              <a:ext uri="{FF2B5EF4-FFF2-40B4-BE49-F238E27FC236}">
                <a16:creationId xmlns:a16="http://schemas.microsoft.com/office/drawing/2014/main" id="{9D0C30EC-70BD-1449-9CE1-AB7F4F562D59}"/>
              </a:ext>
            </a:extLst>
          </p:cNvPr>
          <p:cNvSpPr txBox="1"/>
          <p:nvPr/>
        </p:nvSpPr>
        <p:spPr>
          <a:xfrm>
            <a:off x="6644397" y="4941146"/>
            <a:ext cx="6999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56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→</a:t>
            </a:r>
          </a:p>
        </p:txBody>
      </p:sp>
      <p:sp>
        <p:nvSpPr>
          <p:cNvPr id="26" name="→">
            <a:extLst>
              <a:ext uri="{FF2B5EF4-FFF2-40B4-BE49-F238E27FC236}">
                <a16:creationId xmlns:a16="http://schemas.microsoft.com/office/drawing/2014/main" id="{379B9F15-C894-A248-8B07-8A63634802D4}"/>
              </a:ext>
            </a:extLst>
          </p:cNvPr>
          <p:cNvSpPr txBox="1"/>
          <p:nvPr/>
        </p:nvSpPr>
        <p:spPr>
          <a:xfrm>
            <a:off x="6644397" y="5483013"/>
            <a:ext cx="6999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56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→</a:t>
            </a:r>
          </a:p>
        </p:txBody>
      </p:sp>
      <p:sp>
        <p:nvSpPr>
          <p:cNvPr id="27" name="→">
            <a:extLst>
              <a:ext uri="{FF2B5EF4-FFF2-40B4-BE49-F238E27FC236}">
                <a16:creationId xmlns:a16="http://schemas.microsoft.com/office/drawing/2014/main" id="{E87C91DE-B3E2-BC44-BCE9-D9E676F08EF4}"/>
              </a:ext>
            </a:extLst>
          </p:cNvPr>
          <p:cNvSpPr txBox="1"/>
          <p:nvPr/>
        </p:nvSpPr>
        <p:spPr>
          <a:xfrm>
            <a:off x="6719146" y="6133253"/>
            <a:ext cx="6999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56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→</a:t>
            </a:r>
          </a:p>
        </p:txBody>
      </p:sp>
      <p:sp>
        <p:nvSpPr>
          <p:cNvPr id="28" name="→">
            <a:extLst>
              <a:ext uri="{FF2B5EF4-FFF2-40B4-BE49-F238E27FC236}">
                <a16:creationId xmlns:a16="http://schemas.microsoft.com/office/drawing/2014/main" id="{2B3C4142-0BFB-1448-909B-52D5DF133504}"/>
              </a:ext>
            </a:extLst>
          </p:cNvPr>
          <p:cNvSpPr txBox="1"/>
          <p:nvPr/>
        </p:nvSpPr>
        <p:spPr>
          <a:xfrm>
            <a:off x="6719146" y="6783492"/>
            <a:ext cx="6999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56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→</a:t>
            </a:r>
          </a:p>
        </p:txBody>
      </p:sp>
      <p:sp>
        <p:nvSpPr>
          <p:cNvPr id="29" name="その他化合物">
            <a:extLst>
              <a:ext uri="{FF2B5EF4-FFF2-40B4-BE49-F238E27FC236}">
                <a16:creationId xmlns:a16="http://schemas.microsoft.com/office/drawing/2014/main" id="{5BBE9A8F-2F6D-0341-986C-92FBA593FCBA}"/>
              </a:ext>
            </a:extLst>
          </p:cNvPr>
          <p:cNvSpPr txBox="1"/>
          <p:nvPr/>
        </p:nvSpPr>
        <p:spPr>
          <a:xfrm>
            <a:off x="683864" y="4941146"/>
            <a:ext cx="28899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その他化合物</a:t>
            </a:r>
          </a:p>
        </p:txBody>
      </p:sp>
      <p:sp>
        <p:nvSpPr>
          <p:cNvPr id="30" name="生命の維持に必須の普遍的成分">
            <a:extLst>
              <a:ext uri="{FF2B5EF4-FFF2-40B4-BE49-F238E27FC236}">
                <a16:creationId xmlns:a16="http://schemas.microsoft.com/office/drawing/2014/main" id="{409E5CB9-6F56-F246-8C81-B42D6E98A69F}"/>
              </a:ext>
            </a:extLst>
          </p:cNvPr>
          <p:cNvSpPr txBox="1"/>
          <p:nvPr/>
        </p:nvSpPr>
        <p:spPr>
          <a:xfrm>
            <a:off x="4831115" y="8517466"/>
            <a:ext cx="65543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生命の維持に必須の普遍的成分</a:t>
            </a:r>
          </a:p>
        </p:txBody>
      </p:sp>
      <p:sp>
        <p:nvSpPr>
          <p:cNvPr id="31" name="必須ではない">
            <a:extLst>
              <a:ext uri="{FF2B5EF4-FFF2-40B4-BE49-F238E27FC236}">
                <a16:creationId xmlns:a16="http://schemas.microsoft.com/office/drawing/2014/main" id="{8744EF22-4510-1B4F-B22D-E64778BD6A63}"/>
              </a:ext>
            </a:extLst>
          </p:cNvPr>
          <p:cNvSpPr txBox="1"/>
          <p:nvPr/>
        </p:nvSpPr>
        <p:spPr>
          <a:xfrm>
            <a:off x="866986" y="7108613"/>
            <a:ext cx="288995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必須ではない</a:t>
            </a:r>
          </a:p>
        </p:txBody>
      </p:sp>
      <p:sp>
        <p:nvSpPr>
          <p:cNvPr id="32" name="各生物種に固有">
            <a:extLst>
              <a:ext uri="{FF2B5EF4-FFF2-40B4-BE49-F238E27FC236}">
                <a16:creationId xmlns:a16="http://schemas.microsoft.com/office/drawing/2014/main" id="{EFEF7B39-7EBA-FF49-A688-265200636283}"/>
              </a:ext>
            </a:extLst>
          </p:cNvPr>
          <p:cNvSpPr txBox="1"/>
          <p:nvPr/>
        </p:nvSpPr>
        <p:spPr>
          <a:xfrm>
            <a:off x="866986" y="7758853"/>
            <a:ext cx="33257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各生物種に固有</a:t>
            </a:r>
          </a:p>
        </p:txBody>
      </p:sp>
      <p:sp>
        <p:nvSpPr>
          <p:cNvPr id="33" name="一次代謝物">
            <a:extLst>
              <a:ext uri="{FF2B5EF4-FFF2-40B4-BE49-F238E27FC236}">
                <a16:creationId xmlns:a16="http://schemas.microsoft.com/office/drawing/2014/main" id="{5CF12843-7B35-B346-A1BA-7CB398DBE75E}"/>
              </a:ext>
            </a:extLst>
          </p:cNvPr>
          <p:cNvSpPr txBox="1"/>
          <p:nvPr/>
        </p:nvSpPr>
        <p:spPr>
          <a:xfrm>
            <a:off x="6285653" y="8950960"/>
            <a:ext cx="2409775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一次代謝</a:t>
            </a:r>
            <a:r>
              <a:rPr lang="ja-JP" altLang="en-US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産</a:t>
            </a:r>
            <a:r>
              <a:rPr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物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4" name="二次代謝物">
            <a:extLst>
              <a:ext uri="{FF2B5EF4-FFF2-40B4-BE49-F238E27FC236}">
                <a16:creationId xmlns:a16="http://schemas.microsoft.com/office/drawing/2014/main" id="{673CC1F1-CE07-0C4E-99A3-42BF5BACF818}"/>
              </a:ext>
            </a:extLst>
          </p:cNvPr>
          <p:cNvSpPr txBox="1"/>
          <p:nvPr/>
        </p:nvSpPr>
        <p:spPr>
          <a:xfrm>
            <a:off x="1083733" y="8517466"/>
            <a:ext cx="2409775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二次代謝産物</a:t>
            </a:r>
            <a:endParaRPr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5" name="→デンプン…">
            <a:extLst>
              <a:ext uri="{FF2B5EF4-FFF2-40B4-BE49-F238E27FC236}">
                <a16:creationId xmlns:a16="http://schemas.microsoft.com/office/drawing/2014/main" id="{3C4D4674-7518-8847-A63F-75CFD87B576E}"/>
              </a:ext>
            </a:extLst>
          </p:cNvPr>
          <p:cNvSpPr txBox="1"/>
          <p:nvPr/>
        </p:nvSpPr>
        <p:spPr>
          <a:xfrm>
            <a:off x="9861973" y="6241626"/>
            <a:ext cx="2086188" cy="103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2844" dirty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→</a:t>
            </a:r>
            <a:r>
              <a:rPr sz="2844" dirty="0" err="1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デンプン</a:t>
            </a:r>
            <a:endParaRPr sz="2844" dirty="0">
              <a:solidFill>
                <a:srgbClr val="FFC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2844" dirty="0">
                <a:solidFill>
                  <a:srgbClr val="804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　</a:t>
            </a:r>
            <a:r>
              <a:rPr sz="2844" dirty="0" err="1"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多糖類</a:t>
            </a:r>
            <a:endParaRPr sz="2844" dirty="0">
              <a:solidFill>
                <a:srgbClr val="FFC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8040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pic>
        <p:nvPicPr>
          <p:cNvPr id="36" name="矢印.png" descr="矢印.png">
            <a:extLst>
              <a:ext uri="{FF2B5EF4-FFF2-40B4-BE49-F238E27FC236}">
                <a16:creationId xmlns:a16="http://schemas.microsoft.com/office/drawing/2014/main" id="{F33254C7-3804-AE45-B230-D5E48C98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26" y="5442373"/>
            <a:ext cx="487681" cy="2027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括弧３.png" descr="括弧３.png">
            <a:extLst>
              <a:ext uri="{FF2B5EF4-FFF2-40B4-BE49-F238E27FC236}">
                <a16:creationId xmlns:a16="http://schemas.microsoft.com/office/drawing/2014/main" id="{4527B414-8F65-C643-A0CE-4F4CCCC2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908" y="4314613"/>
            <a:ext cx="3795326" cy="819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括弧４.png" descr="括弧４.png">
            <a:extLst>
              <a:ext uri="{FF2B5EF4-FFF2-40B4-BE49-F238E27FC236}">
                <a16:creationId xmlns:a16="http://schemas.microsoft.com/office/drawing/2014/main" id="{63CFCE5B-A468-7C4E-B9B4-ED80CFEB3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981" y="7821542"/>
            <a:ext cx="3686953" cy="78570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低分子化合物">
            <a:extLst>
              <a:ext uri="{FF2B5EF4-FFF2-40B4-BE49-F238E27FC236}">
                <a16:creationId xmlns:a16="http://schemas.microsoft.com/office/drawing/2014/main" id="{DE46BB11-9D94-B745-83CE-62D5EFFBAEF3}"/>
              </a:ext>
            </a:extLst>
          </p:cNvPr>
          <p:cNvSpPr txBox="1"/>
          <p:nvPr/>
        </p:nvSpPr>
        <p:spPr>
          <a:xfrm>
            <a:off x="1382569" y="2368197"/>
            <a:ext cx="302532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★</a:t>
            </a:r>
            <a:r>
              <a:rPr lang="ja-JP" altLang="en-US" sz="3600">
                <a:solidFill>
                  <a:srgbClr val="804000"/>
                </a:solidFill>
                <a:uFill>
                  <a:solidFill>
                    <a:srgbClr val="804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  <a:cs typeface="ヒラギノ明朝 ProN W3"/>
                <a:sym typeface="ヒラギノ明朝 ProN W3"/>
              </a:rPr>
              <a:t>無機化合物</a:t>
            </a:r>
          </a:p>
        </p:txBody>
      </p:sp>
      <p:sp>
        <p:nvSpPr>
          <p:cNvPr id="42" name="低分子化合物">
            <a:extLst>
              <a:ext uri="{FF2B5EF4-FFF2-40B4-BE49-F238E27FC236}">
                <a16:creationId xmlns:a16="http://schemas.microsoft.com/office/drawing/2014/main" id="{35CDB5A1-D5E3-1944-81F0-17C3840FC965}"/>
              </a:ext>
            </a:extLst>
          </p:cNvPr>
          <p:cNvSpPr txBox="1"/>
          <p:nvPr/>
        </p:nvSpPr>
        <p:spPr>
          <a:xfrm>
            <a:off x="1382569" y="3136155"/>
            <a:ext cx="302532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★</a:t>
            </a:r>
            <a:r>
              <a:rPr lang="ja-JP" altLang="en-US" sz="3600">
                <a:solidFill>
                  <a:srgbClr val="804000"/>
                </a:solidFill>
                <a:uFill>
                  <a:solidFill>
                    <a:srgbClr val="8040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有機化合物</a:t>
            </a:r>
          </a:p>
        </p:txBody>
      </p:sp>
      <p:sp>
        <p:nvSpPr>
          <p:cNvPr id="43" name="薬用植物の成分について(3)">
            <a:extLst>
              <a:ext uri="{FF2B5EF4-FFF2-40B4-BE49-F238E27FC236}">
                <a16:creationId xmlns:a16="http://schemas.microsoft.com/office/drawing/2014/main" id="{0AFB0ECA-2912-6046-BE6B-DAE7FF96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(5)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F17D28C-600B-084B-99B2-65056E060C96}"/>
              </a:ext>
            </a:extLst>
          </p:cNvPr>
          <p:cNvSpPr txBox="1"/>
          <p:nvPr/>
        </p:nvSpPr>
        <p:spPr>
          <a:xfrm>
            <a:off x="2793516" y="1423991"/>
            <a:ext cx="5757987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植物界に存在する化合物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7975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41" grpId="0" animBg="1" advAuto="0"/>
      <p:bldP spid="42" grpId="0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２．芳香族化合物(16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２．芳香族化合物(16)</a:t>
            </a:r>
          </a:p>
        </p:txBody>
      </p:sp>
      <p:sp>
        <p:nvSpPr>
          <p:cNvPr id="231" name="2-2-2．キサントンとベンゾフェノン"/>
          <p:cNvSpPr txBox="1"/>
          <p:nvPr/>
        </p:nvSpPr>
        <p:spPr>
          <a:xfrm>
            <a:off x="2167466" y="1842346"/>
            <a:ext cx="10403841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2-2-2．キサントンとベンゾフェノン</a:t>
            </a:r>
          </a:p>
        </p:txBody>
      </p:sp>
      <p:sp>
        <p:nvSpPr>
          <p:cNvPr id="232" name="1) 高等植物由来"/>
          <p:cNvSpPr txBox="1"/>
          <p:nvPr/>
        </p:nvSpPr>
        <p:spPr>
          <a:xfrm>
            <a:off x="2492586" y="5093546"/>
            <a:ext cx="341576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1) 高等植物由来</a:t>
            </a:r>
          </a:p>
        </p:txBody>
      </p:sp>
      <p:grpSp>
        <p:nvGrpSpPr>
          <p:cNvPr id="235" name="グループ"/>
          <p:cNvGrpSpPr/>
          <p:nvPr/>
        </p:nvGrpSpPr>
        <p:grpSpPr>
          <a:xfrm>
            <a:off x="1733973" y="5852159"/>
            <a:ext cx="5592517" cy="3510846"/>
            <a:chOff x="0" y="0"/>
            <a:chExt cx="5592515" cy="3510844"/>
          </a:xfrm>
        </p:grpSpPr>
        <p:sp>
          <p:nvSpPr>
            <p:cNvPr id="233" name="四角形"/>
            <p:cNvSpPr/>
            <p:nvPr/>
          </p:nvSpPr>
          <p:spPr>
            <a:xfrm>
              <a:off x="0" y="0"/>
              <a:ext cx="5592516" cy="3510845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4" name="キサントン１.png" descr="キサントン１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92516" cy="3510845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238" name="グループ"/>
          <p:cNvGrpSpPr/>
          <p:nvPr/>
        </p:nvGrpSpPr>
        <p:grpSpPr>
          <a:xfrm>
            <a:off x="3142826" y="2709333"/>
            <a:ext cx="6285654" cy="2402276"/>
            <a:chOff x="0" y="0"/>
            <a:chExt cx="6285653" cy="2402275"/>
          </a:xfrm>
        </p:grpSpPr>
        <p:sp>
          <p:nvSpPr>
            <p:cNvPr id="236" name="四角形"/>
            <p:cNvSpPr/>
            <p:nvPr/>
          </p:nvSpPr>
          <p:spPr>
            <a:xfrm>
              <a:off x="0" y="0"/>
              <a:ext cx="6285654" cy="2402276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7" name="キサントン.png" descr="キサントン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285654" cy="2402276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39" name="リンドウ科リンドウ属…"/>
          <p:cNvSpPr txBox="1"/>
          <p:nvPr/>
        </p:nvSpPr>
        <p:spPr>
          <a:xfrm>
            <a:off x="7694507" y="6536266"/>
            <a:ext cx="4600505" cy="1870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リンドウ科リンドウ属</a:t>
            </a:r>
            <a:endParaRPr sz="3413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ゲンチアナ</a:t>
            </a:r>
            <a:endParaRPr sz="3413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リュウタン</a:t>
            </a:r>
          </a:p>
        </p:txBody>
      </p:sp>
      <p:sp>
        <p:nvSpPr>
          <p:cNvPr id="240" name="シキミ酸経路"/>
          <p:cNvSpPr/>
          <p:nvPr/>
        </p:nvSpPr>
        <p:spPr>
          <a:xfrm>
            <a:off x="4660053" y="5852159"/>
            <a:ext cx="2917050" cy="704428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シキミ酸経路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0" grpId="2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２．芳香族化合物(17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２．芳香族化合物(17)</a:t>
            </a:r>
          </a:p>
        </p:txBody>
      </p:sp>
      <p:sp>
        <p:nvSpPr>
          <p:cNvPr id="243" name="菌類代謝物"/>
          <p:cNvSpPr txBox="1"/>
          <p:nvPr/>
        </p:nvSpPr>
        <p:spPr>
          <a:xfrm>
            <a:off x="2492586" y="2709333"/>
            <a:ext cx="297801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菌類代謝物</a:t>
            </a:r>
          </a:p>
        </p:txBody>
      </p:sp>
      <p:sp>
        <p:nvSpPr>
          <p:cNvPr id="244" name="Penicillium griseofluvum…"/>
          <p:cNvSpPr txBox="1"/>
          <p:nvPr/>
        </p:nvSpPr>
        <p:spPr>
          <a:xfrm>
            <a:off x="8019626" y="5743786"/>
            <a:ext cx="4805399" cy="116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Penicillium griseofluvum</a:t>
            </a:r>
            <a:endParaRPr sz="3413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ベンゾフェノン類縁体</a:t>
            </a:r>
          </a:p>
        </p:txBody>
      </p:sp>
      <p:grpSp>
        <p:nvGrpSpPr>
          <p:cNvPr id="247" name="グループ"/>
          <p:cNvGrpSpPr/>
          <p:nvPr/>
        </p:nvGrpSpPr>
        <p:grpSpPr>
          <a:xfrm>
            <a:off x="975359" y="4660052"/>
            <a:ext cx="6827521" cy="4754881"/>
            <a:chOff x="0" y="0"/>
            <a:chExt cx="6827520" cy="4754879"/>
          </a:xfrm>
        </p:grpSpPr>
        <p:sp>
          <p:nvSpPr>
            <p:cNvPr id="245" name="四角形"/>
            <p:cNvSpPr/>
            <p:nvPr/>
          </p:nvSpPr>
          <p:spPr>
            <a:xfrm>
              <a:off x="0" y="0"/>
              <a:ext cx="6827521" cy="475488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46" name="キサントン３.png" descr="キサントン３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827521" cy="4754880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48" name="地衣類：ライヘンキサントン…"/>
          <p:cNvSpPr txBox="1"/>
          <p:nvPr/>
        </p:nvSpPr>
        <p:spPr>
          <a:xfrm>
            <a:off x="6177279" y="2709333"/>
            <a:ext cx="5897317" cy="187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地衣類：ライヘンキサントン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放線菌代謝物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>
                <a:solidFill>
                  <a:srgbClr val="00008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8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全てポリケチド経路由来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２．芳香族化合物(18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２．芳香族化合物(18)</a:t>
            </a:r>
          </a:p>
        </p:txBody>
      </p:sp>
      <p:sp>
        <p:nvSpPr>
          <p:cNvPr id="251" name="2-2-3．クロモン類"/>
          <p:cNvSpPr txBox="1"/>
          <p:nvPr/>
        </p:nvSpPr>
        <p:spPr>
          <a:xfrm>
            <a:off x="2167466" y="1842346"/>
            <a:ext cx="10403841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2-2-3．クロモン類</a:t>
            </a:r>
          </a:p>
        </p:txBody>
      </p:sp>
      <p:sp>
        <p:nvSpPr>
          <p:cNvPr id="252" name="セリ科Ammi visnagaの果実…"/>
          <p:cNvSpPr txBox="1"/>
          <p:nvPr/>
        </p:nvSpPr>
        <p:spPr>
          <a:xfrm>
            <a:off x="5994543" y="5196134"/>
            <a:ext cx="5431721" cy="172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セリ科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Ammi visnaga</a:t>
            </a: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の果実</a:t>
            </a:r>
            <a:endParaRPr sz="3413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冠血管拡張作用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西洋では古くから薬用</a:t>
            </a:r>
          </a:p>
        </p:txBody>
      </p:sp>
      <p:sp>
        <p:nvSpPr>
          <p:cNvPr id="253" name="ポリケチド経路"/>
          <p:cNvSpPr/>
          <p:nvPr/>
        </p:nvSpPr>
        <p:spPr>
          <a:xfrm>
            <a:off x="7412350" y="6912939"/>
            <a:ext cx="3350544" cy="704427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ポリケチド経路</a:t>
            </a:r>
          </a:p>
        </p:txBody>
      </p:sp>
      <p:grpSp>
        <p:nvGrpSpPr>
          <p:cNvPr id="256" name="グループ"/>
          <p:cNvGrpSpPr/>
          <p:nvPr/>
        </p:nvGrpSpPr>
        <p:grpSpPr>
          <a:xfrm>
            <a:off x="2492586" y="2600960"/>
            <a:ext cx="8146064" cy="2436143"/>
            <a:chOff x="0" y="0"/>
            <a:chExt cx="8146062" cy="2436142"/>
          </a:xfrm>
        </p:grpSpPr>
        <p:sp>
          <p:nvSpPr>
            <p:cNvPr id="254" name="四角形"/>
            <p:cNvSpPr/>
            <p:nvPr/>
          </p:nvSpPr>
          <p:spPr>
            <a:xfrm>
              <a:off x="0" y="0"/>
              <a:ext cx="8146063" cy="243614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55" name="クロモン.png" descr="クロモ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46063" cy="2436143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259" name="グループ"/>
          <p:cNvGrpSpPr/>
          <p:nvPr/>
        </p:nvGrpSpPr>
        <p:grpSpPr>
          <a:xfrm>
            <a:off x="650239" y="5527039"/>
            <a:ext cx="5093548" cy="3743397"/>
            <a:chOff x="0" y="0"/>
            <a:chExt cx="5093546" cy="3743395"/>
          </a:xfrm>
        </p:grpSpPr>
        <p:sp>
          <p:nvSpPr>
            <p:cNvPr id="257" name="四角形"/>
            <p:cNvSpPr/>
            <p:nvPr/>
          </p:nvSpPr>
          <p:spPr>
            <a:xfrm>
              <a:off x="0" y="0"/>
              <a:ext cx="5093547" cy="3743396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58" name="ケリン.png" descr="ケリン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093547" cy="3743396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60" name="セリ科Ammi majusの果実…"/>
          <p:cNvSpPr txBox="1"/>
          <p:nvPr/>
        </p:nvSpPr>
        <p:spPr>
          <a:xfrm>
            <a:off x="5994543" y="7696283"/>
            <a:ext cx="5463824" cy="191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セリ科</a:t>
            </a:r>
            <a:r>
              <a:rPr sz="3413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Ammi majus</a:t>
            </a: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の果実</a:t>
            </a:r>
            <a:endParaRPr sz="3413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クマリン（アモイジン）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尋常性白斑病治療薬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  <p:bldP spid="253" grpId="3" animBg="1" advAuto="0"/>
      <p:bldP spid="260" grpId="2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２．芳香族化合物(19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２．芳香族化合物(19)</a:t>
            </a:r>
          </a:p>
        </p:txBody>
      </p:sp>
      <p:sp>
        <p:nvSpPr>
          <p:cNvPr id="263" name="2-2-5．フタリド類"/>
          <p:cNvSpPr txBox="1"/>
          <p:nvPr/>
        </p:nvSpPr>
        <p:spPr>
          <a:xfrm>
            <a:off x="2167466" y="1842346"/>
            <a:ext cx="10403841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2-2-5．フタリド類</a:t>
            </a:r>
          </a:p>
        </p:txBody>
      </p:sp>
      <p:sp>
        <p:nvSpPr>
          <p:cNvPr id="264" name="センキュウ・トウキ（セリ科）…"/>
          <p:cNvSpPr txBox="1"/>
          <p:nvPr/>
        </p:nvSpPr>
        <p:spPr>
          <a:xfrm>
            <a:off x="6177279" y="5364479"/>
            <a:ext cx="6827522" cy="122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センキュウ・トウキ（セリ科）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の精油成分</a:t>
            </a:r>
          </a:p>
        </p:txBody>
      </p:sp>
      <p:sp>
        <p:nvSpPr>
          <p:cNvPr id="265" name="ポリケチド経路"/>
          <p:cNvSpPr/>
          <p:nvPr/>
        </p:nvSpPr>
        <p:spPr>
          <a:xfrm>
            <a:off x="6285653" y="8128000"/>
            <a:ext cx="3350543" cy="704427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ポリケチド経路</a:t>
            </a:r>
          </a:p>
        </p:txBody>
      </p:sp>
      <p:sp>
        <p:nvSpPr>
          <p:cNvPr id="266" name="脂肪酸類縁体"/>
          <p:cNvSpPr txBox="1"/>
          <p:nvPr/>
        </p:nvSpPr>
        <p:spPr>
          <a:xfrm>
            <a:off x="6285653" y="6935892"/>
            <a:ext cx="28665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脂肪酸類縁体</a:t>
            </a:r>
          </a:p>
        </p:txBody>
      </p:sp>
      <p:grpSp>
        <p:nvGrpSpPr>
          <p:cNvPr id="269" name="グループ"/>
          <p:cNvGrpSpPr/>
          <p:nvPr/>
        </p:nvGrpSpPr>
        <p:grpSpPr>
          <a:xfrm>
            <a:off x="758612" y="2926080"/>
            <a:ext cx="5183859" cy="6068907"/>
            <a:chOff x="0" y="0"/>
            <a:chExt cx="5183858" cy="6068906"/>
          </a:xfrm>
        </p:grpSpPr>
        <p:sp>
          <p:nvSpPr>
            <p:cNvPr id="267" name="四角形"/>
            <p:cNvSpPr/>
            <p:nvPr/>
          </p:nvSpPr>
          <p:spPr>
            <a:xfrm>
              <a:off x="0" y="0"/>
              <a:ext cx="5183859" cy="606890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68" name="フタリド.png" descr="フタリド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83859" cy="606890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272" name="グループ"/>
          <p:cNvGrpSpPr/>
          <p:nvPr/>
        </p:nvGrpSpPr>
        <p:grpSpPr>
          <a:xfrm>
            <a:off x="8453119" y="2167466"/>
            <a:ext cx="2352606" cy="2639343"/>
            <a:chOff x="0" y="0"/>
            <a:chExt cx="2352604" cy="2639342"/>
          </a:xfrm>
        </p:grpSpPr>
        <p:sp>
          <p:nvSpPr>
            <p:cNvPr id="270" name="四角形"/>
            <p:cNvSpPr/>
            <p:nvPr/>
          </p:nvSpPr>
          <p:spPr>
            <a:xfrm>
              <a:off x="0" y="0"/>
              <a:ext cx="2352605" cy="263934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71" name="フタル酸無水物.png" descr="フタル酸無水物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352605" cy="2639343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265" grpId="4" animBg="1" advAuto="0"/>
      <p:bldP spid="266" grpId="3" animBg="1" advAuto="0"/>
      <p:bldP spid="272" grpId="2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２．芳香族化合物(20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２．芳香族化合物(20)</a:t>
            </a:r>
          </a:p>
        </p:txBody>
      </p:sp>
      <p:sp>
        <p:nvSpPr>
          <p:cNvPr id="275" name="2-2-6．テトラサイクリン…"/>
          <p:cNvSpPr txBox="1"/>
          <p:nvPr/>
        </p:nvSpPr>
        <p:spPr>
          <a:xfrm>
            <a:off x="1842346" y="1842346"/>
            <a:ext cx="8778242" cy="141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2-2-6．テトラサイクリン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　　　  アントラサイクリン</a:t>
            </a:r>
          </a:p>
        </p:txBody>
      </p:sp>
      <p:grpSp>
        <p:nvGrpSpPr>
          <p:cNvPr id="278" name="グループ"/>
          <p:cNvGrpSpPr/>
          <p:nvPr/>
        </p:nvGrpSpPr>
        <p:grpSpPr>
          <a:xfrm>
            <a:off x="8886612" y="2709333"/>
            <a:ext cx="3793068" cy="2736427"/>
            <a:chOff x="0" y="0"/>
            <a:chExt cx="3793066" cy="2736426"/>
          </a:xfrm>
        </p:grpSpPr>
        <p:sp>
          <p:nvSpPr>
            <p:cNvPr id="276" name="四角形"/>
            <p:cNvSpPr/>
            <p:nvPr/>
          </p:nvSpPr>
          <p:spPr>
            <a:xfrm>
              <a:off x="0" y="0"/>
              <a:ext cx="3793067" cy="273642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77" name="テトラサイクリン.png" descr="テトラサイクリ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793067" cy="273642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281" name="グループ"/>
          <p:cNvGrpSpPr/>
          <p:nvPr/>
        </p:nvGrpSpPr>
        <p:grpSpPr>
          <a:xfrm>
            <a:off x="325119" y="4165600"/>
            <a:ext cx="8128001" cy="5217725"/>
            <a:chOff x="0" y="0"/>
            <a:chExt cx="8128000" cy="5217724"/>
          </a:xfrm>
        </p:grpSpPr>
        <p:sp>
          <p:nvSpPr>
            <p:cNvPr id="279" name="四角形"/>
            <p:cNvSpPr/>
            <p:nvPr/>
          </p:nvSpPr>
          <p:spPr>
            <a:xfrm>
              <a:off x="0" y="0"/>
              <a:ext cx="8128000" cy="5217725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80" name="アンスラサイクリン.png" descr="アンスラサイクリン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28000" cy="5217725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アンスラサイクリン･テトラサイクリンの生合成経路"/>
          <p:cNvSpPr txBox="1"/>
          <p:nvPr/>
        </p:nvSpPr>
        <p:spPr>
          <a:xfrm>
            <a:off x="1192106" y="0"/>
            <a:ext cx="1032075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8" tIns="72248" rIns="72248" bIns="72248">
            <a:spAutoFit/>
          </a:bodyPr>
          <a:lstStyle>
            <a:lvl1pPr marL="40639" marR="40639" algn="l" defTabSz="1300480">
              <a:buClr>
                <a:srgbClr val="FF3300"/>
              </a:buClr>
              <a:buFont typeface="ヒラギノ明朝 ProN W3"/>
              <a:defRPr sz="3413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33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アンスラサイクリン･テトラサイクリンの生合成経路</a:t>
            </a:r>
          </a:p>
        </p:txBody>
      </p:sp>
      <p:pic>
        <p:nvPicPr>
          <p:cNvPr id="284" name="Tetracycline_Anthracycline-small.png" descr="Tetracycline_Anthracycline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" y="787964"/>
            <a:ext cx="12571308" cy="881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抗腫瘍抗生物質（アンスラサイクリン系）"/>
          <p:cNvSpPr txBox="1"/>
          <p:nvPr/>
        </p:nvSpPr>
        <p:spPr>
          <a:xfrm>
            <a:off x="1601667" y="268675"/>
            <a:ext cx="9887262" cy="763412"/>
          </a:xfrm>
          <a:prstGeom prst="rect">
            <a:avLst/>
          </a:prstGeom>
          <a:solidFill>
            <a:srgbClr val="008000"/>
          </a:solidFill>
          <a:ln w="90311">
            <a:solidFill>
              <a:srgbClr val="8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1300480">
              <a:buClr>
                <a:srgbClr val="FFFF99"/>
              </a:buClr>
              <a:buFont typeface="ヒラギノ明朝 ProN W3"/>
              <a:defRPr sz="3982">
                <a:solidFill>
                  <a:srgbClr val="FFFF99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99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抗腫瘍抗生物質（アンスラサイクリン系）</a:t>
            </a:r>
          </a:p>
        </p:txBody>
      </p:sp>
      <p:pic>
        <p:nvPicPr>
          <p:cNvPr id="287" name="Anthracyclines-small.png" descr="Anthracyclines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" y="1228230"/>
            <a:ext cx="12085885" cy="827927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ポリケチド誘導体"/>
          <p:cNvSpPr txBox="1"/>
          <p:nvPr/>
        </p:nvSpPr>
        <p:spPr>
          <a:xfrm>
            <a:off x="325119" y="8778240"/>
            <a:ext cx="3760556" cy="651087"/>
          </a:xfrm>
          <a:prstGeom prst="rect">
            <a:avLst/>
          </a:prstGeom>
          <a:solidFill>
            <a:srgbClr val="FFFF00"/>
          </a:solidFill>
          <a:ln w="54186">
            <a:solidFill>
              <a:srgbClr val="8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1300480">
              <a:buClr>
                <a:srgbClr val="000000"/>
              </a:buClr>
              <a:buFont typeface="ヒラギノ明朝 ProN W3"/>
              <a:defRPr sz="3413"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ポリケチド誘導体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２．芳香族化合物(21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２．芳香族化合物(21)</a:t>
            </a:r>
          </a:p>
        </p:txBody>
      </p:sp>
      <p:sp>
        <p:nvSpPr>
          <p:cNvPr id="291" name="２-3．その他の芳香族化合物"/>
          <p:cNvSpPr txBox="1"/>
          <p:nvPr/>
        </p:nvSpPr>
        <p:spPr>
          <a:xfrm>
            <a:off x="1408852" y="1842346"/>
            <a:ext cx="1072896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</a:t>
            </a: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-3</a:t>
            </a: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．その他の芳香族化合物</a:t>
            </a:r>
          </a:p>
        </p:txBody>
      </p:sp>
      <p:sp>
        <p:nvSpPr>
          <p:cNvPr id="292" name="2-3-1．ナフトキノン"/>
          <p:cNvSpPr txBox="1"/>
          <p:nvPr/>
        </p:nvSpPr>
        <p:spPr>
          <a:xfrm>
            <a:off x="2059092" y="2709333"/>
            <a:ext cx="8778242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2-3-1．ナフトキノン</a:t>
            </a:r>
          </a:p>
        </p:txBody>
      </p:sp>
      <p:grpSp>
        <p:nvGrpSpPr>
          <p:cNvPr id="295" name="グループ"/>
          <p:cNvGrpSpPr/>
          <p:nvPr/>
        </p:nvGrpSpPr>
        <p:grpSpPr>
          <a:xfrm>
            <a:off x="7477760" y="2709333"/>
            <a:ext cx="5093548" cy="2456463"/>
            <a:chOff x="0" y="0"/>
            <a:chExt cx="5093546" cy="2456462"/>
          </a:xfrm>
        </p:grpSpPr>
        <p:sp>
          <p:nvSpPr>
            <p:cNvPr id="293" name="四角形"/>
            <p:cNvSpPr/>
            <p:nvPr/>
          </p:nvSpPr>
          <p:spPr>
            <a:xfrm>
              <a:off x="0" y="0"/>
              <a:ext cx="5093547" cy="245646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94" name="ナフトキノン.png" descr="ナフトキノ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93547" cy="2456463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298" name="グループ"/>
          <p:cNvGrpSpPr/>
          <p:nvPr/>
        </p:nvGrpSpPr>
        <p:grpSpPr>
          <a:xfrm>
            <a:off x="325119" y="6068906"/>
            <a:ext cx="12354562" cy="3192499"/>
            <a:chOff x="0" y="0"/>
            <a:chExt cx="12354560" cy="3192497"/>
          </a:xfrm>
        </p:grpSpPr>
        <p:sp>
          <p:nvSpPr>
            <p:cNvPr id="296" name="四角形"/>
            <p:cNvSpPr/>
            <p:nvPr/>
          </p:nvSpPr>
          <p:spPr>
            <a:xfrm>
              <a:off x="0" y="0"/>
              <a:ext cx="12354561" cy="3192498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97" name="shikonin_biosyn.png" descr="shikonin_biosy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354561" cy="3192498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299" name="C6-C1（シキミ産由来）…"/>
          <p:cNvSpPr txBox="1"/>
          <p:nvPr/>
        </p:nvSpPr>
        <p:spPr>
          <a:xfrm>
            <a:off x="444794" y="4605584"/>
            <a:ext cx="4877797" cy="128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</a:rPr>
              <a:t>C</a:t>
            </a:r>
            <a:r>
              <a:rPr sz="3413" baseline="-19359">
                <a:effectLst>
                  <a:outerShdw blurRad="12700" dist="25400" dir="2700000" rotWithShape="0">
                    <a:srgbClr val="000000"/>
                  </a:outerShdw>
                </a:effectLst>
              </a:rPr>
              <a:t>6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</a:rPr>
              <a:t>-C</a:t>
            </a:r>
            <a:r>
              <a:rPr sz="3413" baseline="-19359">
                <a:effectLst>
                  <a:outerShdw blurRad="12700" dist="25400" dir="2700000" rotWithShape="0">
                    <a:srgbClr val="000000"/>
                  </a:outerShdw>
                </a:effectLst>
              </a:rPr>
              <a:t>1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</a:rPr>
              <a:t>（シキミ産由来）</a:t>
            </a:r>
          </a:p>
          <a:p>
            <a:pPr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</a:rPr>
              <a:t>↓</a:t>
            </a:r>
          </a:p>
        </p:txBody>
      </p:sp>
      <p:sp>
        <p:nvSpPr>
          <p:cNvPr id="300" name="←イソプレノイド"/>
          <p:cNvSpPr txBox="1"/>
          <p:nvPr/>
        </p:nvSpPr>
        <p:spPr>
          <a:xfrm>
            <a:off x="5201920" y="8019626"/>
            <a:ext cx="3729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←</a:t>
            </a: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イソプレノイド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  <p:bldP spid="300" grpId="2" animBg="1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２．芳香族化合物(22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２．芳香族化合物(22)</a:t>
            </a:r>
          </a:p>
        </p:txBody>
      </p:sp>
      <p:sp>
        <p:nvSpPr>
          <p:cNvPr id="303" name="2-3-2．カンナビノイド"/>
          <p:cNvSpPr txBox="1"/>
          <p:nvPr/>
        </p:nvSpPr>
        <p:spPr>
          <a:xfrm>
            <a:off x="1842346" y="1842346"/>
            <a:ext cx="877824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2-3-2．カンナビノイド</a:t>
            </a:r>
          </a:p>
        </p:txBody>
      </p:sp>
      <p:grpSp>
        <p:nvGrpSpPr>
          <p:cNvPr id="306" name="グループ"/>
          <p:cNvGrpSpPr/>
          <p:nvPr/>
        </p:nvGrpSpPr>
        <p:grpSpPr>
          <a:xfrm>
            <a:off x="2059093" y="2817706"/>
            <a:ext cx="8886614" cy="6552073"/>
            <a:chOff x="0" y="0"/>
            <a:chExt cx="8886613" cy="6552071"/>
          </a:xfrm>
        </p:grpSpPr>
        <p:sp>
          <p:nvSpPr>
            <p:cNvPr id="304" name="四角形"/>
            <p:cNvSpPr/>
            <p:nvPr/>
          </p:nvSpPr>
          <p:spPr>
            <a:xfrm>
              <a:off x="0" y="0"/>
              <a:ext cx="8886614" cy="6552072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5" name="カンナビノイド.png" descr="カンナビノイド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886614" cy="6552072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天 然 物 化 学 4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/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然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化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学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6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309" name="各論 ３:複合経路で生合成される化合物…"/>
          <p:cNvSpPr txBox="1">
            <a:spLocks noGrp="1"/>
          </p:cNvSpPr>
          <p:nvPr>
            <p:ph type="body" sz="quarter" idx="1"/>
          </p:nvPr>
        </p:nvSpPr>
        <p:spPr>
          <a:xfrm>
            <a:off x="2167466" y="4551679"/>
            <a:ext cx="9103361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/>
          <a:lstStyle/>
          <a:p>
            <a:pPr marL="0" indent="0" algn="ctr" defTabSz="1300480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各論</a:t>
            </a:r>
            <a:r>
              <a:rPr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 ３:複合経路で生合成される化合物</a:t>
            </a:r>
          </a:p>
          <a:p>
            <a:pPr marL="0" indent="0" algn="ctr" defTabSz="1300480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300480">
              <a:spcBef>
                <a:spcPts val="700"/>
              </a:spcBef>
              <a:buSzTx/>
              <a:buNone/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dirty="0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dirty="0">
              <a:solidFill>
                <a:srgbClr val="003366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薬用植物の成分について(3)">
            <a:extLst>
              <a:ext uri="{FF2B5EF4-FFF2-40B4-BE49-F238E27FC236}">
                <a16:creationId xmlns:a16="http://schemas.microsoft.com/office/drawing/2014/main" id="{5922738D-9003-B544-BF4E-B8A8B6C3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(6)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1C6365B-EEC1-004A-86A3-081D9DABC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2505204"/>
            <a:ext cx="12822724" cy="6923275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6000CD6-4E0A-0540-8A7E-E4B37A0F57AB}"/>
              </a:ext>
            </a:extLst>
          </p:cNvPr>
          <p:cNvGrpSpPr/>
          <p:nvPr/>
        </p:nvGrpSpPr>
        <p:grpSpPr>
          <a:xfrm>
            <a:off x="151350" y="3103323"/>
            <a:ext cx="12765768" cy="4552271"/>
            <a:chOff x="73741" y="3303740"/>
            <a:chExt cx="12765768" cy="4552271"/>
          </a:xfrm>
        </p:grpSpPr>
        <p:pic>
          <p:nvPicPr>
            <p:cNvPr id="16" name="○.png" descr="○.png">
              <a:extLst>
                <a:ext uri="{FF2B5EF4-FFF2-40B4-BE49-F238E27FC236}">
                  <a16:creationId xmlns:a16="http://schemas.microsoft.com/office/drawing/2014/main" id="{720239E1-6F04-B440-AC11-3F323802C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41" y="4766256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○.png" descr="○.png">
              <a:extLst>
                <a:ext uri="{FF2B5EF4-FFF2-40B4-BE49-F238E27FC236}">
                  <a16:creationId xmlns:a16="http://schemas.microsoft.com/office/drawing/2014/main" id="{4CB74D7F-A28B-6143-8DD2-8FF5230A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1096" y="5390605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○.png" descr="○.png">
              <a:extLst>
                <a:ext uri="{FF2B5EF4-FFF2-40B4-BE49-F238E27FC236}">
                  <a16:creationId xmlns:a16="http://schemas.microsoft.com/office/drawing/2014/main" id="{EC1C2EB3-9AFD-EF49-9AE7-BA7A32DC0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9200" y="3303740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○.png" descr="○.png">
              <a:extLst>
                <a:ext uri="{FF2B5EF4-FFF2-40B4-BE49-F238E27FC236}">
                  <a16:creationId xmlns:a16="http://schemas.microsoft.com/office/drawing/2014/main" id="{0B6CBABB-568D-5A4F-8EB6-502307E9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7315" y="6393495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○.png" descr="○.png">
              <a:extLst>
                <a:ext uri="{FF2B5EF4-FFF2-40B4-BE49-F238E27FC236}">
                  <a16:creationId xmlns:a16="http://schemas.microsoft.com/office/drawing/2014/main" id="{C4B2E4CC-1543-DB48-93A1-3235E26A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1096" y="3845481"/>
              <a:ext cx="1460309" cy="146251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FBCB9CA-0A2E-D247-8122-2A8B7E138B55}"/>
              </a:ext>
            </a:extLst>
          </p:cNvPr>
          <p:cNvSpPr txBox="1"/>
          <p:nvPr/>
        </p:nvSpPr>
        <p:spPr>
          <a:xfrm>
            <a:off x="2793516" y="1423991"/>
            <a:ext cx="8114401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一次代謝産物と二次代謝産物の相関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36504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２．芳香族化合物(23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２．芳香族化合物(23)</a:t>
            </a:r>
          </a:p>
        </p:txBody>
      </p:sp>
      <p:sp>
        <p:nvSpPr>
          <p:cNvPr id="312" name="2-3-3．フラボノイド"/>
          <p:cNvSpPr txBox="1"/>
          <p:nvPr/>
        </p:nvSpPr>
        <p:spPr>
          <a:xfrm>
            <a:off x="1842346" y="1842346"/>
            <a:ext cx="877824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2-3-3．フラボノイド</a:t>
            </a:r>
          </a:p>
        </p:txBody>
      </p:sp>
      <p:grpSp>
        <p:nvGrpSpPr>
          <p:cNvPr id="315" name="グループ"/>
          <p:cNvGrpSpPr/>
          <p:nvPr/>
        </p:nvGrpSpPr>
        <p:grpSpPr>
          <a:xfrm>
            <a:off x="325119" y="2926079"/>
            <a:ext cx="12284571" cy="4264944"/>
            <a:chOff x="0" y="0"/>
            <a:chExt cx="12284569" cy="4264942"/>
          </a:xfrm>
        </p:grpSpPr>
        <p:sp>
          <p:nvSpPr>
            <p:cNvPr id="313" name="四角形"/>
            <p:cNvSpPr/>
            <p:nvPr/>
          </p:nvSpPr>
          <p:spPr>
            <a:xfrm>
              <a:off x="0" y="0"/>
              <a:ext cx="12284570" cy="426494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14" name="フラボノイド骨格-small.png" descr="フラボノイド骨格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284570" cy="4264943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pic>
        <p:nvPicPr>
          <p:cNvPr id="316" name="括弧１.png" descr="括弧１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13" y="7477759"/>
            <a:ext cx="8128001" cy="122597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フラボノイド（広義）"/>
          <p:cNvSpPr/>
          <p:nvPr/>
        </p:nvSpPr>
        <p:spPr>
          <a:xfrm>
            <a:off x="4118186" y="8778240"/>
            <a:ext cx="4651023" cy="704427"/>
          </a:xfrm>
          <a:prstGeom prst="rect">
            <a:avLst/>
          </a:prstGeom>
          <a:solidFill>
            <a:srgbClr val="003300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フラボノイド（広義）</a:t>
            </a:r>
          </a:p>
        </p:txBody>
      </p:sp>
      <p:sp>
        <p:nvSpPr>
          <p:cNvPr id="318" name="狭義"/>
          <p:cNvSpPr txBox="1"/>
          <p:nvPr/>
        </p:nvSpPr>
        <p:spPr>
          <a:xfrm>
            <a:off x="3359573" y="6068906"/>
            <a:ext cx="113255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狭義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  <p:bldP spid="317" grpId="2" animBg="1" advAuto="0"/>
      <p:bldP spid="318" grpId="3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フラボノイド生合成-small.png" descr="フラボノイド生合成-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8" y="167075"/>
            <a:ext cx="12492286" cy="941719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389F54-A297-8141-A862-3465C9DC7AE8}"/>
              </a:ext>
            </a:extLst>
          </p:cNvPr>
          <p:cNvSpPr txBox="1"/>
          <p:nvPr/>
        </p:nvSpPr>
        <p:spPr>
          <a:xfrm>
            <a:off x="10592978" y="6362764"/>
            <a:ext cx="2154436" cy="4103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→植物の花の色素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545506-FAF3-3D49-A478-4EFFDC46E977}"/>
              </a:ext>
            </a:extLst>
          </p:cNvPr>
          <p:cNvSpPr txBox="1"/>
          <p:nvPr/>
        </p:nvSpPr>
        <p:spPr>
          <a:xfrm>
            <a:off x="10592978" y="8186648"/>
            <a:ext cx="2154436" cy="4103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→縮合型タンニン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B1F585-1E4A-5E42-8D8B-D3E3ECCFD714}"/>
              </a:ext>
            </a:extLst>
          </p:cNvPr>
          <p:cNvSpPr txBox="1"/>
          <p:nvPr/>
        </p:nvSpPr>
        <p:spPr>
          <a:xfrm>
            <a:off x="3297441" y="6567948"/>
            <a:ext cx="3426183" cy="410369"/>
          </a:xfrm>
          <a:prstGeom prst="rect">
            <a:avLst/>
          </a:prstGeom>
          <a:solidFill>
            <a:schemeClr val="tx1"/>
          </a:solidFill>
          <a:ln w="317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1,3-</a:t>
            </a:r>
            <a:r>
              <a:rPr kumimoji="0" lang="ja-JP" altLang="en-US" sz="20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ジフェニルプロパノイド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２．芳香族化合物(24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２．芳香族化合物(24)</a:t>
            </a:r>
          </a:p>
        </p:txBody>
      </p:sp>
      <p:sp>
        <p:nvSpPr>
          <p:cNvPr id="323" name="1) フラボン•フラボノール"/>
          <p:cNvSpPr txBox="1"/>
          <p:nvPr/>
        </p:nvSpPr>
        <p:spPr>
          <a:xfrm>
            <a:off x="2411877" y="1901048"/>
            <a:ext cx="612348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1) フラボン•フラボノール</a:t>
            </a:r>
          </a:p>
        </p:txBody>
      </p:sp>
      <p:grpSp>
        <p:nvGrpSpPr>
          <p:cNvPr id="326" name="グループ"/>
          <p:cNvGrpSpPr/>
          <p:nvPr/>
        </p:nvGrpSpPr>
        <p:grpSpPr>
          <a:xfrm>
            <a:off x="8886613" y="1950719"/>
            <a:ext cx="3104445" cy="3020908"/>
            <a:chOff x="0" y="0"/>
            <a:chExt cx="3104444" cy="3020906"/>
          </a:xfrm>
        </p:grpSpPr>
        <p:sp>
          <p:nvSpPr>
            <p:cNvPr id="324" name="四角形"/>
            <p:cNvSpPr/>
            <p:nvPr/>
          </p:nvSpPr>
          <p:spPr>
            <a:xfrm>
              <a:off x="0" y="0"/>
              <a:ext cx="3104445" cy="302090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25" name="フラボン.png" descr="フラボ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04445" cy="302090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327" name="共役系あり、色素"/>
          <p:cNvSpPr txBox="1"/>
          <p:nvPr/>
        </p:nvSpPr>
        <p:spPr>
          <a:xfrm>
            <a:off x="4633383" y="3379892"/>
            <a:ext cx="373351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共役系あり、色素</a:t>
            </a:r>
          </a:p>
        </p:txBody>
      </p:sp>
      <p:sp>
        <p:nvSpPr>
          <p:cNvPr id="328" name="アピゲニン"/>
          <p:cNvSpPr txBox="1"/>
          <p:nvPr/>
        </p:nvSpPr>
        <p:spPr>
          <a:xfrm>
            <a:off x="3576319" y="4118186"/>
            <a:ext cx="24293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アピゲニン</a:t>
            </a:r>
          </a:p>
        </p:txBody>
      </p:sp>
      <p:sp>
        <p:nvSpPr>
          <p:cNvPr id="329" name="セリ科パセリほか"/>
          <p:cNvSpPr txBox="1"/>
          <p:nvPr/>
        </p:nvSpPr>
        <p:spPr>
          <a:xfrm>
            <a:off x="4357511" y="4856479"/>
            <a:ext cx="3155527" cy="56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セリ科パセリほか</a:t>
            </a:r>
          </a:p>
        </p:txBody>
      </p:sp>
      <p:sp>
        <p:nvSpPr>
          <p:cNvPr id="330" name="ルテオリン"/>
          <p:cNvSpPr txBox="1"/>
          <p:nvPr/>
        </p:nvSpPr>
        <p:spPr>
          <a:xfrm>
            <a:off x="3576319" y="5418666"/>
            <a:ext cx="243303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ルテオリン</a:t>
            </a:r>
          </a:p>
        </p:txBody>
      </p:sp>
      <p:sp>
        <p:nvSpPr>
          <p:cNvPr id="331" name="キクカ 菊花（キク科キクの花）"/>
          <p:cNvSpPr txBox="1"/>
          <p:nvPr/>
        </p:nvSpPr>
        <p:spPr>
          <a:xfrm>
            <a:off x="4357511" y="6156959"/>
            <a:ext cx="5684238" cy="56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キクカ　菊花（キク科キクの花）</a:t>
            </a:r>
          </a:p>
        </p:txBody>
      </p:sp>
      <p:sp>
        <p:nvSpPr>
          <p:cNvPr id="332" name="バイカレイン、バイカリン"/>
          <p:cNvSpPr txBox="1"/>
          <p:nvPr/>
        </p:nvSpPr>
        <p:spPr>
          <a:xfrm>
            <a:off x="3576319" y="6719146"/>
            <a:ext cx="54638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バイカレイン、バイカリン</a:t>
            </a:r>
          </a:p>
        </p:txBody>
      </p:sp>
      <p:sp>
        <p:nvSpPr>
          <p:cNvPr id="333" name="オウゴン 黄芩（ゴマノハグサ科）…"/>
          <p:cNvSpPr txBox="1"/>
          <p:nvPr/>
        </p:nvSpPr>
        <p:spPr>
          <a:xfrm>
            <a:off x="4357511" y="7457440"/>
            <a:ext cx="7848036" cy="108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オウゴン　黄芩（ゴマノハグサ科）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抗アレルギー作用成分　</a:t>
            </a: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アンレキサノクス</a:t>
            </a:r>
          </a:p>
        </p:txBody>
      </p:sp>
      <p:sp>
        <p:nvSpPr>
          <p:cNvPr id="334" name="アメントフラボン：二重分子フラボン"/>
          <p:cNvSpPr txBox="1"/>
          <p:nvPr/>
        </p:nvSpPr>
        <p:spPr>
          <a:xfrm>
            <a:off x="3545864" y="8511777"/>
            <a:ext cx="763128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アメントフラボン</a:t>
            </a: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：二重分子フラボン</a:t>
            </a:r>
          </a:p>
        </p:txBody>
      </p:sp>
      <p:sp>
        <p:nvSpPr>
          <p:cNvPr id="335" name="裸子植物に多い"/>
          <p:cNvSpPr txBox="1"/>
          <p:nvPr/>
        </p:nvSpPr>
        <p:spPr>
          <a:xfrm>
            <a:off x="4357511" y="9189155"/>
            <a:ext cx="2794283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裸子植物に多い</a:t>
            </a:r>
          </a:p>
        </p:txBody>
      </p:sp>
      <p:sp>
        <p:nvSpPr>
          <p:cNvPr id="336" name="a) フラボン"/>
          <p:cNvSpPr txBox="1"/>
          <p:nvPr/>
        </p:nvSpPr>
        <p:spPr>
          <a:xfrm>
            <a:off x="3081866" y="2641600"/>
            <a:ext cx="34182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a) フラボン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1" animBg="1" advAuto="0"/>
      <p:bldP spid="335" grpId="2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２．芳香族化合物(25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２．芳香族化合物(25)</a:t>
            </a:r>
          </a:p>
        </p:txBody>
      </p:sp>
      <p:sp>
        <p:nvSpPr>
          <p:cNvPr id="339" name="b) フラボノール"/>
          <p:cNvSpPr txBox="1"/>
          <p:nvPr/>
        </p:nvSpPr>
        <p:spPr>
          <a:xfrm>
            <a:off x="3034453" y="1842346"/>
            <a:ext cx="34182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b) フラボノール</a:t>
            </a:r>
          </a:p>
        </p:txBody>
      </p:sp>
      <p:sp>
        <p:nvSpPr>
          <p:cNvPr id="340" name="大半は配糖体"/>
          <p:cNvSpPr txBox="1"/>
          <p:nvPr/>
        </p:nvSpPr>
        <p:spPr>
          <a:xfrm>
            <a:off x="4617162" y="2655146"/>
            <a:ext cx="286653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大半は配糖体</a:t>
            </a:r>
          </a:p>
        </p:txBody>
      </p:sp>
      <p:sp>
        <p:nvSpPr>
          <p:cNvPr id="341" name="ケンフェロール"/>
          <p:cNvSpPr txBox="1"/>
          <p:nvPr/>
        </p:nvSpPr>
        <p:spPr>
          <a:xfrm>
            <a:off x="3467946" y="3467946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ケンフェロール</a:t>
            </a:r>
          </a:p>
        </p:txBody>
      </p:sp>
      <p:sp>
        <p:nvSpPr>
          <p:cNvPr id="342" name="エイジツ 営実…"/>
          <p:cNvSpPr txBox="1"/>
          <p:nvPr/>
        </p:nvSpPr>
        <p:spPr>
          <a:xfrm>
            <a:off x="4043822" y="4465883"/>
            <a:ext cx="7486792" cy="1602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エイジツ　営実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バラ科ノイバラ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Rosa multiflora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の果実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配糖体：マルチフロリンＡ（瀉下活性成分）</a:t>
            </a:r>
          </a:p>
        </p:txBody>
      </p:sp>
      <p:grpSp>
        <p:nvGrpSpPr>
          <p:cNvPr id="345" name="グループ"/>
          <p:cNvGrpSpPr/>
          <p:nvPr/>
        </p:nvGrpSpPr>
        <p:grpSpPr>
          <a:xfrm>
            <a:off x="8886613" y="1842346"/>
            <a:ext cx="3104445" cy="3059290"/>
            <a:chOff x="0" y="0"/>
            <a:chExt cx="3104444" cy="3059289"/>
          </a:xfrm>
        </p:grpSpPr>
        <p:sp>
          <p:nvSpPr>
            <p:cNvPr id="343" name="四角形"/>
            <p:cNvSpPr/>
            <p:nvPr/>
          </p:nvSpPr>
          <p:spPr>
            <a:xfrm>
              <a:off x="0" y="0"/>
              <a:ext cx="3104445" cy="305929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4" name="フラボノール.png" descr="フラボノール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04445" cy="3059290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346" name="クウェルセチン"/>
          <p:cNvSpPr txBox="1"/>
          <p:nvPr/>
        </p:nvSpPr>
        <p:spPr>
          <a:xfrm>
            <a:off x="3467946" y="6064391"/>
            <a:ext cx="329635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クウェルセチン</a:t>
            </a:r>
          </a:p>
        </p:txBody>
      </p:sp>
      <p:sp>
        <p:nvSpPr>
          <p:cNvPr id="347" name="タデ科ソバFagopyrum esculentumの実…"/>
          <p:cNvSpPr txBox="1"/>
          <p:nvPr/>
        </p:nvSpPr>
        <p:spPr>
          <a:xfrm>
            <a:off x="4140764" y="6743982"/>
            <a:ext cx="7490461" cy="266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タデ科ソバ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Fagopyrum esculentum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の実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マメ科エンジュの蕾（槐花）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配糖体：ルチン（ビタミンＰ様作用）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　　末梢血管を強化する作用（一過性）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イチョウ葉エキス（ＥＧｂ７６１）</a:t>
            </a:r>
          </a:p>
        </p:txBody>
      </p:sp>
      <p:grpSp>
        <p:nvGrpSpPr>
          <p:cNvPr id="350" name="グループ"/>
          <p:cNvGrpSpPr/>
          <p:nvPr/>
        </p:nvGrpSpPr>
        <p:grpSpPr>
          <a:xfrm>
            <a:off x="325119" y="4009813"/>
            <a:ext cx="3059290" cy="1616570"/>
            <a:chOff x="0" y="0"/>
            <a:chExt cx="3059289" cy="1616568"/>
          </a:xfrm>
        </p:grpSpPr>
        <p:sp>
          <p:nvSpPr>
            <p:cNvPr id="348" name="四角形"/>
            <p:cNvSpPr/>
            <p:nvPr/>
          </p:nvSpPr>
          <p:spPr>
            <a:xfrm>
              <a:off x="0" y="0"/>
              <a:ext cx="3059290" cy="1616569"/>
            </a:xfrm>
            <a:prstGeom prst="rect">
              <a:avLst/>
            </a:pr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9" name="糖鎖１.png" descr="糖鎖１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059290" cy="1616569"/>
            </a:xfrm>
            <a:prstGeom prst="rect">
              <a:avLst/>
            </a:prstGeom>
            <a:ln w="9525" cap="flat">
              <a:solidFill>
                <a:srgbClr val="003366"/>
              </a:solidFill>
              <a:prstDash val="solid"/>
              <a:round/>
            </a:ln>
            <a:effectLst/>
          </p:spPr>
        </p:pic>
      </p:grpSp>
      <p:grpSp>
        <p:nvGrpSpPr>
          <p:cNvPr id="353" name="グループ"/>
          <p:cNvGrpSpPr/>
          <p:nvPr/>
        </p:nvGrpSpPr>
        <p:grpSpPr>
          <a:xfrm>
            <a:off x="325119" y="7152640"/>
            <a:ext cx="3835966" cy="1582703"/>
            <a:chOff x="0" y="0"/>
            <a:chExt cx="3835964" cy="1582702"/>
          </a:xfrm>
        </p:grpSpPr>
        <p:sp>
          <p:nvSpPr>
            <p:cNvPr id="351" name="四角形"/>
            <p:cNvSpPr/>
            <p:nvPr/>
          </p:nvSpPr>
          <p:spPr>
            <a:xfrm>
              <a:off x="0" y="0"/>
              <a:ext cx="3835965" cy="1582703"/>
            </a:xfrm>
            <a:prstGeom prst="rect">
              <a:avLst/>
            </a:pr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52" name="糖鎖２.png" descr="糖鎖２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835965" cy="1582703"/>
            </a:xfrm>
            <a:prstGeom prst="rect">
              <a:avLst/>
            </a:prstGeom>
            <a:ln w="9525" cap="flat">
              <a:solidFill>
                <a:srgbClr val="003366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２．芳香族化合物(26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２．芳香族化合物(26)</a:t>
            </a:r>
          </a:p>
        </p:txBody>
      </p:sp>
      <p:sp>
        <p:nvSpPr>
          <p:cNvPr id="356" name="共役系無し、無色"/>
          <p:cNvSpPr txBox="1"/>
          <p:nvPr/>
        </p:nvSpPr>
        <p:spPr>
          <a:xfrm>
            <a:off x="3901440" y="2470008"/>
            <a:ext cx="373351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共役系無し、無色</a:t>
            </a:r>
          </a:p>
        </p:txBody>
      </p:sp>
      <p:sp>
        <p:nvSpPr>
          <p:cNvPr id="357" name="ヘスペリジン、ナリンギン"/>
          <p:cNvSpPr txBox="1"/>
          <p:nvPr/>
        </p:nvSpPr>
        <p:spPr>
          <a:xfrm>
            <a:off x="3251200" y="3142826"/>
            <a:ext cx="54638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ヘスペリジン、ナリンギン</a:t>
            </a:r>
          </a:p>
        </p:txBody>
      </p:sp>
      <p:sp>
        <p:nvSpPr>
          <p:cNvPr id="358" name="トウヒ 橙皮…"/>
          <p:cNvSpPr txBox="1"/>
          <p:nvPr/>
        </p:nvSpPr>
        <p:spPr>
          <a:xfrm>
            <a:off x="4551679" y="3901440"/>
            <a:ext cx="4961750" cy="2097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トウヒ　橙皮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チンピ　陳皮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キジツ　枳実　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ミカン科カンキツ属基原生薬</a:t>
            </a:r>
          </a:p>
        </p:txBody>
      </p:sp>
      <p:sp>
        <p:nvSpPr>
          <p:cNvPr id="359" name="リキリチン（配糖体）"/>
          <p:cNvSpPr txBox="1"/>
          <p:nvPr/>
        </p:nvSpPr>
        <p:spPr>
          <a:xfrm>
            <a:off x="3467946" y="6610773"/>
            <a:ext cx="459683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リキリチン（配糖体）</a:t>
            </a:r>
          </a:p>
        </p:txBody>
      </p:sp>
      <p:sp>
        <p:nvSpPr>
          <p:cNvPr id="360" name="カンゾウ 甘草（マメ科Glycyrrhiza属）…"/>
          <p:cNvSpPr txBox="1"/>
          <p:nvPr/>
        </p:nvSpPr>
        <p:spPr>
          <a:xfrm>
            <a:off x="4249137" y="7394222"/>
            <a:ext cx="8209281" cy="165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カンゾウ　甘草（マメ科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Glycyrrhiza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属）</a:t>
            </a:r>
            <a:endParaRPr sz="2844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酸加水分解　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2844" u="sng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イソリキリチゲニン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（色素）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　　　　　　　　　カルコン</a:t>
            </a:r>
          </a:p>
        </p:txBody>
      </p:sp>
      <p:grpSp>
        <p:nvGrpSpPr>
          <p:cNvPr id="363" name="グループ"/>
          <p:cNvGrpSpPr/>
          <p:nvPr/>
        </p:nvGrpSpPr>
        <p:grpSpPr>
          <a:xfrm>
            <a:off x="9558417" y="2470009"/>
            <a:ext cx="3104445" cy="3059290"/>
            <a:chOff x="0" y="0"/>
            <a:chExt cx="3104444" cy="3059289"/>
          </a:xfrm>
        </p:grpSpPr>
        <p:sp>
          <p:nvSpPr>
            <p:cNvPr id="361" name="四角形"/>
            <p:cNvSpPr/>
            <p:nvPr/>
          </p:nvSpPr>
          <p:spPr>
            <a:xfrm>
              <a:off x="0" y="0"/>
              <a:ext cx="3104445" cy="305929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2" name="フラバノン.png" descr="フラバノ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04445" cy="3059290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366" name="グループ"/>
          <p:cNvGrpSpPr/>
          <p:nvPr/>
        </p:nvGrpSpPr>
        <p:grpSpPr>
          <a:xfrm>
            <a:off x="325119" y="4009813"/>
            <a:ext cx="3854028" cy="1578188"/>
            <a:chOff x="0" y="0"/>
            <a:chExt cx="3854026" cy="1578186"/>
          </a:xfrm>
        </p:grpSpPr>
        <p:sp>
          <p:nvSpPr>
            <p:cNvPr id="364" name="四角形"/>
            <p:cNvSpPr/>
            <p:nvPr/>
          </p:nvSpPr>
          <p:spPr>
            <a:xfrm>
              <a:off x="0" y="0"/>
              <a:ext cx="3854027" cy="1578187"/>
            </a:xfrm>
            <a:prstGeom prst="rect">
              <a:avLst/>
            </a:pr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5" name="糖鎖３.png" descr="糖鎖３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54027" cy="1578187"/>
            </a:xfrm>
            <a:prstGeom prst="rect">
              <a:avLst/>
            </a:prstGeom>
            <a:ln w="9525" cap="flat">
              <a:solidFill>
                <a:srgbClr val="003300"/>
              </a:solidFill>
              <a:prstDash val="solid"/>
              <a:round/>
            </a:ln>
            <a:effectLst/>
          </p:spPr>
        </p:pic>
      </p:grpSp>
      <p:grpSp>
        <p:nvGrpSpPr>
          <p:cNvPr id="369" name="グループ"/>
          <p:cNvGrpSpPr/>
          <p:nvPr/>
        </p:nvGrpSpPr>
        <p:grpSpPr>
          <a:xfrm>
            <a:off x="325119" y="5852159"/>
            <a:ext cx="3165406" cy="1980073"/>
            <a:chOff x="0" y="0"/>
            <a:chExt cx="3165404" cy="1980071"/>
          </a:xfrm>
        </p:grpSpPr>
        <p:sp>
          <p:nvSpPr>
            <p:cNvPr id="367" name="四角形"/>
            <p:cNvSpPr/>
            <p:nvPr/>
          </p:nvSpPr>
          <p:spPr>
            <a:xfrm>
              <a:off x="0" y="0"/>
              <a:ext cx="3165405" cy="1980072"/>
            </a:xfrm>
            <a:prstGeom prst="rect">
              <a:avLst/>
            </a:pr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8" name="糖鎖４.png" descr="糖鎖４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165405" cy="1980072"/>
            </a:xfrm>
            <a:prstGeom prst="rect">
              <a:avLst/>
            </a:prstGeom>
            <a:ln w="9525" cap="flat">
              <a:solidFill>
                <a:srgbClr val="003300"/>
              </a:solidFill>
              <a:prstDash val="solid"/>
              <a:round/>
            </a:ln>
            <a:effectLst/>
          </p:spPr>
        </p:pic>
      </p:grpSp>
      <p:sp>
        <p:nvSpPr>
          <p:cNvPr id="370" name="2) フラバノン•ジヒドロフラボノール"/>
          <p:cNvSpPr txBox="1"/>
          <p:nvPr/>
        </p:nvSpPr>
        <p:spPr>
          <a:xfrm>
            <a:off x="2381420" y="1721555"/>
            <a:ext cx="854054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2) フラバノン•ジヒドロフラボノール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1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２．芳香族化合物(27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２．芳香族化合物(27)</a:t>
            </a:r>
          </a:p>
        </p:txBody>
      </p:sp>
      <p:sp>
        <p:nvSpPr>
          <p:cNvPr id="373" name="共役系あり、色素"/>
          <p:cNvSpPr txBox="1"/>
          <p:nvPr/>
        </p:nvSpPr>
        <p:spPr>
          <a:xfrm>
            <a:off x="8086118" y="1776306"/>
            <a:ext cx="373351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共役系あり、色素</a:t>
            </a:r>
          </a:p>
        </p:txBody>
      </p:sp>
      <p:sp>
        <p:nvSpPr>
          <p:cNvPr id="374" name="イソリキリチン（配糖体）"/>
          <p:cNvSpPr txBox="1"/>
          <p:nvPr/>
        </p:nvSpPr>
        <p:spPr>
          <a:xfrm>
            <a:off x="3467946" y="5635413"/>
            <a:ext cx="54638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イソリキリチン（配糖体）</a:t>
            </a:r>
          </a:p>
        </p:txBody>
      </p:sp>
      <p:sp>
        <p:nvSpPr>
          <p:cNvPr id="375" name="カンゾウ 甘草（マメ科Glycyrrhiza属）…"/>
          <p:cNvSpPr txBox="1"/>
          <p:nvPr/>
        </p:nvSpPr>
        <p:spPr>
          <a:xfrm>
            <a:off x="4264366" y="6205668"/>
            <a:ext cx="6693197" cy="106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カンゾウ　甘草（マメ科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Glycyrrhiza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属）</a:t>
            </a:r>
            <a:endParaRPr sz="2844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食品染色　（タクアンの黄色）</a:t>
            </a:r>
          </a:p>
        </p:txBody>
      </p:sp>
      <p:sp>
        <p:nvSpPr>
          <p:cNvPr id="376" name="カルタミン（紅色）…"/>
          <p:cNvSpPr txBox="1"/>
          <p:nvPr/>
        </p:nvSpPr>
        <p:spPr>
          <a:xfrm>
            <a:off x="3553741" y="7406723"/>
            <a:ext cx="5897317" cy="1223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カルタミン（紅色）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サフロールイエロー（黄色）</a:t>
            </a:r>
          </a:p>
        </p:txBody>
      </p:sp>
      <p:sp>
        <p:nvSpPr>
          <p:cNvPr id="377" name="コウカ 紅花（キク科Carthamus tinctoriusの花）…"/>
          <p:cNvSpPr txBox="1"/>
          <p:nvPr/>
        </p:nvSpPr>
        <p:spPr>
          <a:xfrm>
            <a:off x="4297608" y="8546987"/>
            <a:ext cx="8143982" cy="106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コウカ　紅花（キク科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Carthamus tinctorius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の花）</a:t>
            </a:r>
            <a:endParaRPr sz="2844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食品染色</a:t>
            </a:r>
          </a:p>
        </p:txBody>
      </p:sp>
      <p:grpSp>
        <p:nvGrpSpPr>
          <p:cNvPr id="380" name="グループ"/>
          <p:cNvGrpSpPr/>
          <p:nvPr/>
        </p:nvGrpSpPr>
        <p:grpSpPr>
          <a:xfrm>
            <a:off x="2816578" y="2579510"/>
            <a:ext cx="7696765" cy="2968979"/>
            <a:chOff x="0" y="0"/>
            <a:chExt cx="7696764" cy="2968977"/>
          </a:xfrm>
        </p:grpSpPr>
        <p:sp>
          <p:nvSpPr>
            <p:cNvPr id="378" name="四角形"/>
            <p:cNvSpPr/>
            <p:nvPr/>
          </p:nvSpPr>
          <p:spPr>
            <a:xfrm>
              <a:off x="0" y="0"/>
              <a:ext cx="7696765" cy="2968978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79" name="カルコン２.png" descr="カルコン２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696765" cy="2968978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381" name="3) カルコンほか"/>
          <p:cNvSpPr txBox="1"/>
          <p:nvPr/>
        </p:nvSpPr>
        <p:spPr>
          <a:xfrm>
            <a:off x="2457562" y="1776306"/>
            <a:ext cx="386491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3) カルコンほか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1" animBg="1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２．芳香族化合物(28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２．芳香族化合物(28)</a:t>
            </a:r>
          </a:p>
        </p:txBody>
      </p:sp>
      <p:sp>
        <p:nvSpPr>
          <p:cNvPr id="384" name="ジヒドロカルコン"/>
          <p:cNvSpPr txBox="1"/>
          <p:nvPr/>
        </p:nvSpPr>
        <p:spPr>
          <a:xfrm>
            <a:off x="3034453" y="1842346"/>
            <a:ext cx="425591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ジヒドロカルコン</a:t>
            </a:r>
          </a:p>
        </p:txBody>
      </p:sp>
      <p:sp>
        <p:nvSpPr>
          <p:cNvPr id="385" name="共役系無し、無色…"/>
          <p:cNvSpPr txBox="1"/>
          <p:nvPr/>
        </p:nvSpPr>
        <p:spPr>
          <a:xfrm>
            <a:off x="3793066" y="2817706"/>
            <a:ext cx="4167012" cy="122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共役系無し、無色</a:t>
            </a:r>
            <a:endParaRPr sz="3413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天然界では稀な存在</a:t>
            </a:r>
          </a:p>
        </p:txBody>
      </p:sp>
      <p:sp>
        <p:nvSpPr>
          <p:cNvPr id="386" name="フロリジン（配糖体）"/>
          <p:cNvSpPr txBox="1"/>
          <p:nvPr/>
        </p:nvSpPr>
        <p:spPr>
          <a:xfrm>
            <a:off x="3576319" y="4768426"/>
            <a:ext cx="46005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フロリジン（配糖体）</a:t>
            </a:r>
          </a:p>
        </p:txBody>
      </p:sp>
      <p:sp>
        <p:nvSpPr>
          <p:cNvPr id="387" name="バラ科セイヨウリンゴMalus pumilaの根、樹皮…"/>
          <p:cNvSpPr txBox="1"/>
          <p:nvPr/>
        </p:nvSpPr>
        <p:spPr>
          <a:xfrm>
            <a:off x="4357511" y="5551875"/>
            <a:ext cx="7762100" cy="213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バラ科セイヨウリンゴ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Malus pumila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の根、樹皮</a:t>
            </a:r>
            <a:endParaRPr sz="2844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血糖上昇作用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糖尿病の動物を作るのに有用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強い甘味あるが実用価値無し！</a:t>
            </a:r>
          </a:p>
        </p:txBody>
      </p:sp>
      <p:grpSp>
        <p:nvGrpSpPr>
          <p:cNvPr id="390" name="グループ"/>
          <p:cNvGrpSpPr/>
          <p:nvPr/>
        </p:nvGrpSpPr>
        <p:grpSpPr>
          <a:xfrm>
            <a:off x="9211733" y="1950719"/>
            <a:ext cx="3104445" cy="3052517"/>
            <a:chOff x="0" y="0"/>
            <a:chExt cx="3104444" cy="3052515"/>
          </a:xfrm>
        </p:grpSpPr>
        <p:sp>
          <p:nvSpPr>
            <p:cNvPr id="388" name="四角形"/>
            <p:cNvSpPr/>
            <p:nvPr/>
          </p:nvSpPr>
          <p:spPr>
            <a:xfrm>
              <a:off x="0" y="0"/>
              <a:ext cx="3104445" cy="3052516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89" name="ジヒドロカルコン.png" descr="ジヒドロカルコ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04445" cy="3052516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２．芳香族化合物(29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２．芳香族化合物(29)</a:t>
            </a:r>
          </a:p>
        </p:txBody>
      </p:sp>
      <p:sp>
        <p:nvSpPr>
          <p:cNvPr id="393" name="ブラジリン（無色）"/>
          <p:cNvSpPr txBox="1"/>
          <p:nvPr/>
        </p:nvSpPr>
        <p:spPr>
          <a:xfrm>
            <a:off x="3684693" y="2492586"/>
            <a:ext cx="416701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ブラジリン（無色）</a:t>
            </a:r>
          </a:p>
        </p:txBody>
      </p:sp>
      <p:sp>
        <p:nvSpPr>
          <p:cNvPr id="394" name="マメ科Caesalpinia sappanの心材…"/>
          <p:cNvSpPr txBox="1"/>
          <p:nvPr/>
        </p:nvSpPr>
        <p:spPr>
          <a:xfrm>
            <a:off x="4226559" y="3255715"/>
            <a:ext cx="5339237" cy="106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マメ科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Caesalpinia sappan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の心材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ソボク　蘇木</a:t>
            </a:r>
          </a:p>
        </p:txBody>
      </p:sp>
      <p:grpSp>
        <p:nvGrpSpPr>
          <p:cNvPr id="397" name="グループ"/>
          <p:cNvGrpSpPr/>
          <p:nvPr/>
        </p:nvGrpSpPr>
        <p:grpSpPr>
          <a:xfrm>
            <a:off x="1083733" y="4551680"/>
            <a:ext cx="10835076" cy="4901637"/>
            <a:chOff x="0" y="0"/>
            <a:chExt cx="10835075" cy="4901635"/>
          </a:xfrm>
        </p:grpSpPr>
        <p:sp>
          <p:nvSpPr>
            <p:cNvPr id="395" name="四角形"/>
            <p:cNvSpPr/>
            <p:nvPr/>
          </p:nvSpPr>
          <p:spPr>
            <a:xfrm>
              <a:off x="0" y="0"/>
              <a:ext cx="10835076" cy="4901636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96" name="ブラジリン-small.png" descr="ブラジリン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835076" cy="4901636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398" name="赤色色素"/>
          <p:cNvSpPr txBox="1"/>
          <p:nvPr/>
        </p:nvSpPr>
        <p:spPr>
          <a:xfrm>
            <a:off x="9970346" y="8669866"/>
            <a:ext cx="1710550" cy="56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赤色色素</a:t>
            </a:r>
          </a:p>
        </p:txBody>
      </p:sp>
      <p:sp>
        <p:nvSpPr>
          <p:cNvPr id="399" name="ネオフラボノイドではない！"/>
          <p:cNvSpPr/>
          <p:nvPr/>
        </p:nvSpPr>
        <p:spPr>
          <a:xfrm>
            <a:off x="7550128" y="1732331"/>
            <a:ext cx="5296322" cy="977960"/>
          </a:xfrm>
          <a:prstGeom prst="rect">
            <a:avLst/>
          </a:prstGeom>
          <a:solidFill>
            <a:srgbClr val="003366"/>
          </a:solidFill>
          <a:ln w="54186">
            <a:solidFill>
              <a:srgbClr val="FFFF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8900" tIns="50800" rIns="88900" bIns="50800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 dirty="0" err="1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ネオフラボノイドではな</a:t>
            </a:r>
            <a:r>
              <a:rPr lang="ja-JP" altLang="en-US"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く</a:t>
            </a:r>
            <a:endParaRPr lang="en-US" altLang="ja-JP" sz="2844" dirty="0">
              <a:effectLst>
                <a:outerShdw blurRad="12700" dist="25400" dir="2700000" rotWithShape="0">
                  <a:srgbClr val="000000"/>
                </a:outerShdw>
              </a:effectLst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lang="ja-JP" altLang="en-US"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ホモイソフラボノイドである</a:t>
            </a:r>
            <a:r>
              <a:rPr sz="2844" dirty="0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2" animBg="1" advAuto="0"/>
      <p:bldP spid="399" grpId="1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２．芳香族化合物(30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２．芳香族化合物(30)</a:t>
            </a:r>
          </a:p>
        </p:txBody>
      </p:sp>
      <p:sp>
        <p:nvSpPr>
          <p:cNvPr id="402" name="全て無色！"/>
          <p:cNvSpPr txBox="1"/>
          <p:nvPr/>
        </p:nvSpPr>
        <p:spPr>
          <a:xfrm>
            <a:off x="9114273" y="4011590"/>
            <a:ext cx="243303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全て無色！</a:t>
            </a:r>
          </a:p>
        </p:txBody>
      </p:sp>
      <p:sp>
        <p:nvSpPr>
          <p:cNvPr id="403" name="天然界では稀な存在…"/>
          <p:cNvSpPr txBox="1"/>
          <p:nvPr/>
        </p:nvSpPr>
        <p:spPr>
          <a:xfrm>
            <a:off x="3376578" y="7047820"/>
            <a:ext cx="8498276" cy="252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天然界では稀な存在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マメ科ソラマメ亜科、アヤメ科アヤメ属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フラボノイドとは性質が異なる！</a:t>
            </a:r>
            <a:endParaRPr sz="3413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 u="sng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フラバノンを前駆体として生合成</a:t>
            </a: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される</a:t>
            </a:r>
          </a:p>
        </p:txBody>
      </p:sp>
      <p:grpSp>
        <p:nvGrpSpPr>
          <p:cNvPr id="406" name="グループ"/>
          <p:cNvGrpSpPr/>
          <p:nvPr/>
        </p:nvGrpSpPr>
        <p:grpSpPr>
          <a:xfrm>
            <a:off x="4456853" y="2480911"/>
            <a:ext cx="4416215" cy="4443308"/>
            <a:chOff x="0" y="0"/>
            <a:chExt cx="4416213" cy="4443306"/>
          </a:xfrm>
        </p:grpSpPr>
        <p:sp>
          <p:nvSpPr>
            <p:cNvPr id="404" name="四角形"/>
            <p:cNvSpPr/>
            <p:nvPr/>
          </p:nvSpPr>
          <p:spPr>
            <a:xfrm>
              <a:off x="0" y="0"/>
              <a:ext cx="4416214" cy="4443307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05" name="イソフラボノイド.png" descr="イソフラボノイド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416214" cy="444330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407" name="7) イソフラボン"/>
          <p:cNvSpPr txBox="1"/>
          <p:nvPr/>
        </p:nvSpPr>
        <p:spPr>
          <a:xfrm>
            <a:off x="2457562" y="1776306"/>
            <a:ext cx="386491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7) イソフラボン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1" animBg="1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イソフラボノイド生合成.png" descr="イソフラボノイド生合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515"/>
            <a:ext cx="13004800" cy="872857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フラバノン"/>
          <p:cNvSpPr txBox="1"/>
          <p:nvPr/>
        </p:nvSpPr>
        <p:spPr>
          <a:xfrm>
            <a:off x="0" y="3142826"/>
            <a:ext cx="2068125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フラバノン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薬用植物の成分について(3)">
            <a:extLst>
              <a:ext uri="{FF2B5EF4-FFF2-40B4-BE49-F238E27FC236}">
                <a16:creationId xmlns:a16="http://schemas.microsoft.com/office/drawing/2014/main" id="{D3616446-1EE3-7E49-96A6-E9E9DBE4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(7)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D1D061-E186-4D4D-B981-849BF6BCE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210019"/>
            <a:ext cx="10794921" cy="7505481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85FE319-1B2C-FD41-ADB0-6315DF473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3" y="2213198"/>
            <a:ext cx="10817178" cy="7505481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6D3DA1-EEB9-A94F-9FC8-48C233DE0702}"/>
              </a:ext>
            </a:extLst>
          </p:cNvPr>
          <p:cNvSpPr txBox="1"/>
          <p:nvPr/>
        </p:nvSpPr>
        <p:spPr>
          <a:xfrm>
            <a:off x="2793516" y="1423991"/>
            <a:ext cx="85856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dist="25400" dir="24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ja-JP" altLang="en-US" sz="36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iragino Mincho ProN W3" panose="02020300000000000000" pitchFamily="18" charset="-128"/>
                <a:ea typeface="Hiragino Mincho ProN W3" panose="02020300000000000000" pitchFamily="18" charset="-128"/>
                <a:sym typeface="Helvetica Light"/>
              </a:rPr>
              <a:t>●</a:t>
            </a:r>
            <a:r>
              <a:rPr lang="ja-JP" altLang="en-US" b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天然有機化合物の構造は規則性がある</a:t>
            </a:r>
            <a:endParaRPr kumimoji="0" lang="ja-JP" altLang="en-US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21FE22-F380-1643-AE54-140079798CBE}"/>
              </a:ext>
            </a:extLst>
          </p:cNvPr>
          <p:cNvSpPr txBox="1"/>
          <p:nvPr/>
        </p:nvSpPr>
        <p:spPr>
          <a:xfrm>
            <a:off x="5841566" y="3723538"/>
            <a:ext cx="23019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400" b="1">
                <a:solidFill>
                  <a:schemeClr val="bg1"/>
                </a:solid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イソプレノイド</a:t>
            </a:r>
            <a:endParaRPr kumimoji="0" lang="ja-JP" altLang="en-US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792AAF-9685-CA48-BFB9-C7A9CB2C636F}"/>
              </a:ext>
            </a:extLst>
          </p:cNvPr>
          <p:cNvSpPr txBox="1"/>
          <p:nvPr/>
        </p:nvSpPr>
        <p:spPr>
          <a:xfrm>
            <a:off x="2415038" y="5896359"/>
            <a:ext cx="19877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400" b="1">
                <a:solidFill>
                  <a:schemeClr val="bg1"/>
                </a:solid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アルカロイド</a:t>
            </a:r>
            <a:endParaRPr kumimoji="0" lang="ja-JP" altLang="en-US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45DB82-5BA9-F349-AF8D-D7EA6473E45F}"/>
              </a:ext>
            </a:extLst>
          </p:cNvPr>
          <p:cNvSpPr txBox="1"/>
          <p:nvPr/>
        </p:nvSpPr>
        <p:spPr>
          <a:xfrm>
            <a:off x="9391479" y="4208162"/>
            <a:ext cx="16735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400" b="1">
                <a:solidFill>
                  <a:schemeClr val="bg1"/>
                </a:solid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ポリケチド</a:t>
            </a:r>
            <a:endParaRPr kumimoji="0" lang="ja-JP" altLang="en-US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iragino Mincho ProN W3" panose="02020300000000000000" pitchFamily="18" charset="-128"/>
              <a:ea typeface="Hiragino Mincho ProN W3" panose="02020300000000000000" pitchFamily="18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45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２．芳香族化合物(31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２．芳香族化合物(31)</a:t>
            </a:r>
          </a:p>
        </p:txBody>
      </p:sp>
      <p:grpSp>
        <p:nvGrpSpPr>
          <p:cNvPr id="415" name="グループ"/>
          <p:cNvGrpSpPr/>
          <p:nvPr/>
        </p:nvGrpSpPr>
        <p:grpSpPr>
          <a:xfrm>
            <a:off x="8778239" y="1950719"/>
            <a:ext cx="3133796" cy="2348090"/>
            <a:chOff x="0" y="0"/>
            <a:chExt cx="3133795" cy="2348089"/>
          </a:xfrm>
        </p:grpSpPr>
        <p:sp>
          <p:nvSpPr>
            <p:cNvPr id="413" name="四角形"/>
            <p:cNvSpPr/>
            <p:nvPr/>
          </p:nvSpPr>
          <p:spPr>
            <a:xfrm>
              <a:off x="0" y="0"/>
              <a:ext cx="3133796" cy="234809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14" name="イソフラボン.png" descr="イソフラボ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33796" cy="2348090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416" name="ダイゼイン（アグリコン）…"/>
          <p:cNvSpPr txBox="1"/>
          <p:nvPr/>
        </p:nvSpPr>
        <p:spPr>
          <a:xfrm>
            <a:off x="3576319" y="3576320"/>
            <a:ext cx="5463823" cy="1223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ダイゼイン（アグリコン）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ダイズィン（配糖体）</a:t>
            </a:r>
          </a:p>
        </p:txBody>
      </p:sp>
      <p:sp>
        <p:nvSpPr>
          <p:cNvPr id="417" name="マメ科ダイズGlycine max → サプリ…"/>
          <p:cNvSpPr txBox="1"/>
          <p:nvPr/>
        </p:nvSpPr>
        <p:spPr>
          <a:xfrm>
            <a:off x="4118186" y="4921955"/>
            <a:ext cx="8212950" cy="2246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マメ科ダイズ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Glycine max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サプリ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カッコン　葛根（マメ科クズ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Pueraria lobata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）</a:t>
            </a:r>
            <a:endParaRPr sz="2844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温和なエストロゲン作用（環境ホルモンの１種）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骨粗鬆症予防　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イプリフラボン</a:t>
            </a:r>
          </a:p>
        </p:txBody>
      </p:sp>
      <p:sp>
        <p:nvSpPr>
          <p:cNvPr id="418" name="プエラリン（Ｃ-配糖体）"/>
          <p:cNvSpPr txBox="1"/>
          <p:nvPr/>
        </p:nvSpPr>
        <p:spPr>
          <a:xfrm>
            <a:off x="3576319" y="7152640"/>
            <a:ext cx="517708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プエラリン（Ｃ-配糖体）</a:t>
            </a:r>
          </a:p>
        </p:txBody>
      </p:sp>
      <p:sp>
        <p:nvSpPr>
          <p:cNvPr id="419" name="カッコン 葛根（マメ科クズPueraria lobata）"/>
          <p:cNvSpPr txBox="1"/>
          <p:nvPr/>
        </p:nvSpPr>
        <p:spPr>
          <a:xfrm>
            <a:off x="4357511" y="7936089"/>
            <a:ext cx="7638063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カッコン　葛根（マメ科クズ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Pueraria lobata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）</a:t>
            </a:r>
          </a:p>
        </p:txBody>
      </p:sp>
      <p:grpSp>
        <p:nvGrpSpPr>
          <p:cNvPr id="422" name="グループ"/>
          <p:cNvGrpSpPr/>
          <p:nvPr/>
        </p:nvGrpSpPr>
        <p:grpSpPr>
          <a:xfrm>
            <a:off x="325119" y="4985173"/>
            <a:ext cx="3576321" cy="1901050"/>
            <a:chOff x="0" y="0"/>
            <a:chExt cx="3576320" cy="1901048"/>
          </a:xfrm>
        </p:grpSpPr>
        <p:sp>
          <p:nvSpPr>
            <p:cNvPr id="420" name="四角形"/>
            <p:cNvSpPr/>
            <p:nvPr/>
          </p:nvSpPr>
          <p:spPr>
            <a:xfrm>
              <a:off x="0" y="0"/>
              <a:ext cx="3576321" cy="1901049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21" name="ダイゼイン.png" descr="ダイゼイン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576321" cy="1901049"/>
            </a:xfrm>
            <a:prstGeom prst="rect">
              <a:avLst/>
            </a:prstGeom>
            <a:ln w="9525" cap="flat">
              <a:solidFill>
                <a:srgbClr val="0033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２．芳香族化合物(32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２．芳香族化合物(32)</a:t>
            </a:r>
          </a:p>
        </p:txBody>
      </p:sp>
      <p:sp>
        <p:nvSpPr>
          <p:cNvPr id="425" name="イソフラボノイド"/>
          <p:cNvSpPr txBox="1"/>
          <p:nvPr/>
        </p:nvSpPr>
        <p:spPr>
          <a:xfrm>
            <a:off x="2448559" y="2347241"/>
            <a:ext cx="5551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900"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8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8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イソフラボノイド</a:t>
            </a:r>
          </a:p>
        </p:txBody>
      </p:sp>
      <p:sp>
        <p:nvSpPr>
          <p:cNvPr id="426" name="クメステロール"/>
          <p:cNvSpPr txBox="1"/>
          <p:nvPr/>
        </p:nvSpPr>
        <p:spPr>
          <a:xfrm>
            <a:off x="3576319" y="3576320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クメステロール</a:t>
            </a:r>
          </a:p>
        </p:txBody>
      </p:sp>
      <p:sp>
        <p:nvSpPr>
          <p:cNvPr id="427" name="マメ科ムラサキウマゴヤシMedicago sativa…"/>
          <p:cNvSpPr txBox="1"/>
          <p:nvPr/>
        </p:nvSpPr>
        <p:spPr>
          <a:xfrm>
            <a:off x="4009813" y="4556195"/>
            <a:ext cx="7486792" cy="277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マメ科ムラサキウマゴヤシ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Medicago sativa</a:t>
            </a:r>
            <a:endParaRPr sz="2844" i="1">
              <a:effectLst>
                <a:outerShdw blurRad="12700" dist="25400" dir="2700000" rotWithShape="0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発酵した全草（牧草）　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ジクマロール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　　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</a:rPr>
              <a:t>→</a:t>
            </a: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ワルファリンカリウムのシード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クメステロールの発酵代謝物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４環性、クマリン部分構造あり</a:t>
            </a:r>
          </a:p>
        </p:txBody>
      </p:sp>
      <p:sp>
        <p:nvSpPr>
          <p:cNvPr id="428" name="ロテノン（天然殺虫作用成分）"/>
          <p:cNvSpPr txBox="1"/>
          <p:nvPr/>
        </p:nvSpPr>
        <p:spPr>
          <a:xfrm>
            <a:off x="3359573" y="8128000"/>
            <a:ext cx="633081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ロテノン（天然殺虫作用成分）</a:t>
            </a:r>
          </a:p>
        </p:txBody>
      </p:sp>
      <p:sp>
        <p:nvSpPr>
          <p:cNvPr id="429" name="マメ科デリスDerris eliptica）"/>
          <p:cNvSpPr txBox="1"/>
          <p:nvPr/>
        </p:nvSpPr>
        <p:spPr>
          <a:xfrm>
            <a:off x="4140764" y="8911449"/>
            <a:ext cx="4908410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マメ科デリス</a:t>
            </a:r>
            <a:r>
              <a:rPr sz="2844" b="1" i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Derris eliptica</a:t>
            </a: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）</a:t>
            </a:r>
          </a:p>
        </p:txBody>
      </p:sp>
      <p:grpSp>
        <p:nvGrpSpPr>
          <p:cNvPr id="432" name="グループ"/>
          <p:cNvGrpSpPr/>
          <p:nvPr/>
        </p:nvGrpSpPr>
        <p:grpSpPr>
          <a:xfrm>
            <a:off x="8778240" y="2059093"/>
            <a:ext cx="3104445" cy="2219396"/>
            <a:chOff x="0" y="0"/>
            <a:chExt cx="3104444" cy="2219395"/>
          </a:xfrm>
        </p:grpSpPr>
        <p:sp>
          <p:nvSpPr>
            <p:cNvPr id="430" name="四角形"/>
            <p:cNvSpPr/>
            <p:nvPr/>
          </p:nvSpPr>
          <p:spPr>
            <a:xfrm>
              <a:off x="0" y="0"/>
              <a:ext cx="3104445" cy="2219396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1" name="クメスタン.png" descr="クメスタ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04445" cy="2219396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grpSp>
        <p:nvGrpSpPr>
          <p:cNvPr id="435" name="グループ"/>
          <p:cNvGrpSpPr/>
          <p:nvPr/>
        </p:nvGrpSpPr>
        <p:grpSpPr>
          <a:xfrm>
            <a:off x="325119" y="5852159"/>
            <a:ext cx="3104446" cy="2271326"/>
            <a:chOff x="0" y="0"/>
            <a:chExt cx="3104444" cy="2271324"/>
          </a:xfrm>
        </p:grpSpPr>
        <p:sp>
          <p:nvSpPr>
            <p:cNvPr id="433" name="四角形"/>
            <p:cNvSpPr/>
            <p:nvPr/>
          </p:nvSpPr>
          <p:spPr>
            <a:xfrm>
              <a:off x="0" y="0"/>
              <a:ext cx="3104445" cy="2271325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4" name="ロテノイド.png" descr="ロテノイド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104445" cy="2271325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２．芳香族化合物(33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２．芳香族化合物(33)</a:t>
            </a:r>
          </a:p>
        </p:txBody>
      </p:sp>
      <p:sp>
        <p:nvSpPr>
          <p:cNvPr id="438" name="2-3-4．スチルベノイド"/>
          <p:cNvSpPr txBox="1"/>
          <p:nvPr/>
        </p:nvSpPr>
        <p:spPr>
          <a:xfrm>
            <a:off x="1842346" y="1842346"/>
            <a:ext cx="877824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2-3-4．スチルベノイド</a:t>
            </a:r>
          </a:p>
        </p:txBody>
      </p:sp>
      <p:sp>
        <p:nvSpPr>
          <p:cNvPr id="439" name="フィロズルチン"/>
          <p:cNvSpPr txBox="1"/>
          <p:nvPr/>
        </p:nvSpPr>
        <p:spPr>
          <a:xfrm>
            <a:off x="3576319" y="6719146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フィロズルチン</a:t>
            </a:r>
          </a:p>
        </p:txBody>
      </p:sp>
      <p:sp>
        <p:nvSpPr>
          <p:cNvPr id="440" name="アマチャ 甘茶（ユキノシタ科）…"/>
          <p:cNvSpPr txBox="1"/>
          <p:nvPr/>
        </p:nvSpPr>
        <p:spPr>
          <a:xfrm>
            <a:off x="4357511" y="7457440"/>
            <a:ext cx="6406727" cy="103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アマチャ　甘茶（ユキノシタ科）</a:t>
            </a:r>
            <a:endParaRPr sz="2844"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甘味成分　前駆体は配糖体（苦い！）</a:t>
            </a:r>
          </a:p>
        </p:txBody>
      </p:sp>
      <p:sp>
        <p:nvSpPr>
          <p:cNvPr id="441" name="ラポンティシン"/>
          <p:cNvSpPr txBox="1"/>
          <p:nvPr/>
        </p:nvSpPr>
        <p:spPr>
          <a:xfrm>
            <a:off x="3576319" y="8450862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ラポンティシン</a:t>
            </a:r>
          </a:p>
        </p:txBody>
      </p:sp>
      <p:sp>
        <p:nvSpPr>
          <p:cNvPr id="442" name="局方外ダイオウ（和大黄ほか）に含まれる成分"/>
          <p:cNvSpPr txBox="1"/>
          <p:nvPr/>
        </p:nvSpPr>
        <p:spPr>
          <a:xfrm>
            <a:off x="4334933" y="9189155"/>
            <a:ext cx="7848036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2844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44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局方外ダイオウ（和大黄ほか）に含まれる成分</a:t>
            </a:r>
          </a:p>
        </p:txBody>
      </p:sp>
      <p:grpSp>
        <p:nvGrpSpPr>
          <p:cNvPr id="445" name="グループ"/>
          <p:cNvGrpSpPr/>
          <p:nvPr/>
        </p:nvGrpSpPr>
        <p:grpSpPr>
          <a:xfrm>
            <a:off x="1625600" y="2600959"/>
            <a:ext cx="9724250" cy="4041424"/>
            <a:chOff x="0" y="0"/>
            <a:chExt cx="9724249" cy="4041422"/>
          </a:xfrm>
        </p:grpSpPr>
        <p:sp>
          <p:nvSpPr>
            <p:cNvPr id="443" name="四角形"/>
            <p:cNvSpPr/>
            <p:nvPr/>
          </p:nvSpPr>
          <p:spPr>
            <a:xfrm>
              <a:off x="0" y="0"/>
              <a:ext cx="9724250" cy="404142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44" name="スチルベン生合成-small.png" descr="スチルベン生合成-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724250" cy="4041423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２．芳香族化合物(34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２．芳香族化合物(34)</a:t>
            </a:r>
          </a:p>
        </p:txBody>
      </p:sp>
      <p:sp>
        <p:nvSpPr>
          <p:cNvPr id="448" name="2-3-5．タンニン"/>
          <p:cNvSpPr txBox="1"/>
          <p:nvPr/>
        </p:nvSpPr>
        <p:spPr>
          <a:xfrm>
            <a:off x="1842346" y="1842346"/>
            <a:ext cx="877824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2-3-5．タンニン</a:t>
            </a:r>
          </a:p>
        </p:txBody>
      </p:sp>
      <p:sp>
        <p:nvSpPr>
          <p:cNvPr id="449" name="●比較的分子量の大きなポリフェノール"/>
          <p:cNvSpPr txBox="1"/>
          <p:nvPr/>
        </p:nvSpPr>
        <p:spPr>
          <a:xfrm>
            <a:off x="2926234" y="2710894"/>
            <a:ext cx="960458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●</a:t>
            </a:r>
            <a:r>
              <a:rPr sz="3982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比較的分子量の大きなポリフェノール</a:t>
            </a:r>
          </a:p>
        </p:txBody>
      </p:sp>
      <p:sp>
        <p:nvSpPr>
          <p:cNvPr id="450" name="●収れん作用：タンパクを沈殿させる"/>
          <p:cNvSpPr txBox="1"/>
          <p:nvPr/>
        </p:nvSpPr>
        <p:spPr>
          <a:xfrm>
            <a:off x="2926234" y="4120594"/>
            <a:ext cx="907852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●</a:t>
            </a:r>
            <a:r>
              <a:rPr sz="3982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収れん作用：</a:t>
            </a: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タンパクを沈殿させる</a:t>
            </a:r>
          </a:p>
        </p:txBody>
      </p:sp>
      <p:sp>
        <p:nvSpPr>
          <p:cNvPr id="451" name="→植物界に普通"/>
          <p:cNvSpPr txBox="1"/>
          <p:nvPr/>
        </p:nvSpPr>
        <p:spPr>
          <a:xfrm>
            <a:off x="4551834" y="3472894"/>
            <a:ext cx="33257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→</a:t>
            </a: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植物界に普通</a:t>
            </a:r>
          </a:p>
        </p:txBody>
      </p:sp>
      <p:sp>
        <p:nvSpPr>
          <p:cNvPr id="452" name="●一般に渋味（あく）あり：カキ渋など"/>
          <p:cNvSpPr txBox="1"/>
          <p:nvPr/>
        </p:nvSpPr>
        <p:spPr>
          <a:xfrm>
            <a:off x="2926234" y="5530295"/>
            <a:ext cx="964748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●</a:t>
            </a:r>
            <a:r>
              <a:rPr sz="3982">
                <a:solidFill>
                  <a:srgbClr val="0033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一般に渋味（あく）あり：</a:t>
            </a: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カキ渋など</a:t>
            </a:r>
          </a:p>
        </p:txBody>
      </p:sp>
      <p:grpSp>
        <p:nvGrpSpPr>
          <p:cNvPr id="455" name="グループ"/>
          <p:cNvGrpSpPr/>
          <p:nvPr/>
        </p:nvGrpSpPr>
        <p:grpSpPr>
          <a:xfrm>
            <a:off x="3243734" y="6508194"/>
            <a:ext cx="7744178" cy="2817708"/>
            <a:chOff x="0" y="0"/>
            <a:chExt cx="7744177" cy="2817706"/>
          </a:xfrm>
        </p:grpSpPr>
        <p:sp>
          <p:nvSpPr>
            <p:cNvPr id="453" name="四角形"/>
            <p:cNvSpPr/>
            <p:nvPr/>
          </p:nvSpPr>
          <p:spPr>
            <a:xfrm>
              <a:off x="0" y="0"/>
              <a:ext cx="7744178" cy="2817707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54" name="タンニンの収斂作用.png" descr="タンニンの収斂作用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744178" cy="2817707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456" name="→皮なめし剤（ナラノキの樹皮など）"/>
          <p:cNvSpPr txBox="1"/>
          <p:nvPr/>
        </p:nvSpPr>
        <p:spPr>
          <a:xfrm>
            <a:off x="4526434" y="4933395"/>
            <a:ext cx="782094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→</a:t>
            </a: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皮なめし剤（ナラノキの樹皮など）</a:t>
            </a:r>
          </a:p>
        </p:txBody>
      </p:sp>
      <p:sp>
        <p:nvSpPr>
          <p:cNvPr id="457" name="→tannin"/>
          <p:cNvSpPr txBox="1"/>
          <p:nvPr/>
        </p:nvSpPr>
        <p:spPr>
          <a:xfrm rot="21585959">
            <a:off x="5904518" y="1812152"/>
            <a:ext cx="2422563" cy="65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Tahoma"/>
                <a:ea typeface="Tahoma"/>
                <a:cs typeface="Tahoma"/>
                <a:sym typeface="Tahoma"/>
              </a:defRPr>
            </a:pPr>
            <a:r>
              <a:rPr sz="3982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→tannin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1" animBg="1" advAuto="0"/>
      <p:bldP spid="456" grpId="2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２．芳香族化合物(35)"/>
          <p:cNvSpPr/>
          <p:nvPr/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 anchor="ctr">
            <a:normAutofit/>
          </a:bodyPr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２．芳香族化合物(35)</a:t>
            </a:r>
          </a:p>
        </p:txBody>
      </p:sp>
      <p:sp>
        <p:nvSpPr>
          <p:cNvPr id="460" name="2-3-5．タンニン（続）"/>
          <p:cNvSpPr txBox="1"/>
          <p:nvPr/>
        </p:nvSpPr>
        <p:spPr>
          <a:xfrm>
            <a:off x="1842346" y="1842346"/>
            <a:ext cx="877824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2-3-5．タンニン（続）</a:t>
            </a:r>
          </a:p>
        </p:txBody>
      </p:sp>
      <p:sp>
        <p:nvSpPr>
          <p:cNvPr id="461" name="1) 加水分解性タンニン"/>
          <p:cNvSpPr txBox="1"/>
          <p:nvPr/>
        </p:nvSpPr>
        <p:spPr>
          <a:xfrm>
            <a:off x="2600959" y="2709333"/>
            <a:ext cx="47119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1) 加水分解性タンニン</a:t>
            </a:r>
          </a:p>
        </p:txBody>
      </p:sp>
      <p:sp>
        <p:nvSpPr>
          <p:cNvPr id="462" name="ガロタンニンとエラジタンニンに大別"/>
          <p:cNvSpPr txBox="1"/>
          <p:nvPr/>
        </p:nvSpPr>
        <p:spPr>
          <a:xfrm>
            <a:off x="3142826" y="3359573"/>
            <a:ext cx="84982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ガロタンニンとエラジタンニンに大別</a:t>
            </a:r>
          </a:p>
        </p:txBody>
      </p:sp>
      <p:sp>
        <p:nvSpPr>
          <p:cNvPr id="463" name="五倍子タンニン（ウルシ科ヌルデの虫こぶ）"/>
          <p:cNvSpPr txBox="1"/>
          <p:nvPr/>
        </p:nvSpPr>
        <p:spPr>
          <a:xfrm>
            <a:off x="3142826" y="6394026"/>
            <a:ext cx="89317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五倍子タンニン（ウルシ科ヌルデの虫こぶ）</a:t>
            </a:r>
          </a:p>
        </p:txBody>
      </p:sp>
      <p:sp>
        <p:nvSpPr>
          <p:cNvPr id="464" name="タンニン酸"/>
          <p:cNvSpPr txBox="1"/>
          <p:nvPr/>
        </p:nvSpPr>
        <p:spPr>
          <a:xfrm>
            <a:off x="3924017" y="6915573"/>
            <a:ext cx="24293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タンニン酸</a:t>
            </a:r>
          </a:p>
        </p:txBody>
      </p:sp>
      <p:sp>
        <p:nvSpPr>
          <p:cNvPr id="465" name="アカメガシワ（トウダイグサ科）"/>
          <p:cNvSpPr txBox="1"/>
          <p:nvPr/>
        </p:nvSpPr>
        <p:spPr>
          <a:xfrm>
            <a:off x="3142826" y="7477759"/>
            <a:ext cx="676430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アカメガシワ（トウダイグサ科）</a:t>
            </a:r>
          </a:p>
        </p:txBody>
      </p:sp>
      <p:sp>
        <p:nvSpPr>
          <p:cNvPr id="466" name="ベルゲニンほか：抗潰瘍作用"/>
          <p:cNvSpPr txBox="1"/>
          <p:nvPr/>
        </p:nvSpPr>
        <p:spPr>
          <a:xfrm>
            <a:off x="3924017" y="7999307"/>
            <a:ext cx="589731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ベルゲニンほか：抗潰瘍作用</a:t>
            </a:r>
          </a:p>
        </p:txBody>
      </p:sp>
      <p:sp>
        <p:nvSpPr>
          <p:cNvPr id="467" name="ゲンノショウコ（フウロソウ科）"/>
          <p:cNvSpPr txBox="1"/>
          <p:nvPr/>
        </p:nvSpPr>
        <p:spPr>
          <a:xfrm>
            <a:off x="3142826" y="8581813"/>
            <a:ext cx="676430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ゲンノショウコ（フウロソウ科）</a:t>
            </a:r>
          </a:p>
        </p:txBody>
      </p:sp>
      <p:sp>
        <p:nvSpPr>
          <p:cNvPr id="468" name="ゲラニイン；止瀉作用"/>
          <p:cNvSpPr txBox="1"/>
          <p:nvPr/>
        </p:nvSpPr>
        <p:spPr>
          <a:xfrm>
            <a:off x="3924017" y="9103360"/>
            <a:ext cx="46005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ゲラニイン；止瀉作用</a:t>
            </a:r>
          </a:p>
        </p:txBody>
      </p:sp>
      <p:grpSp>
        <p:nvGrpSpPr>
          <p:cNvPr id="471" name="グループ"/>
          <p:cNvGrpSpPr/>
          <p:nvPr/>
        </p:nvGrpSpPr>
        <p:grpSpPr>
          <a:xfrm>
            <a:off x="1890585" y="4029190"/>
            <a:ext cx="6496237" cy="2345461"/>
            <a:chOff x="0" y="0"/>
            <a:chExt cx="6496236" cy="2345459"/>
          </a:xfrm>
        </p:grpSpPr>
        <p:sp>
          <p:nvSpPr>
            <p:cNvPr id="469" name="四角形"/>
            <p:cNvSpPr/>
            <p:nvPr/>
          </p:nvSpPr>
          <p:spPr>
            <a:xfrm>
              <a:off x="0" y="0"/>
              <a:ext cx="6496237" cy="2345460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70" name="加水分解型タンニン.png" descr="加水分解型タンニ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496237" cy="2345460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472" name="ピロガロール"/>
          <p:cNvSpPr txBox="1"/>
          <p:nvPr/>
        </p:nvSpPr>
        <p:spPr>
          <a:xfrm>
            <a:off x="119382" y="5503187"/>
            <a:ext cx="287641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ピロガロール</a:t>
            </a:r>
          </a:p>
        </p:txBody>
      </p:sp>
      <p:sp>
        <p:nvSpPr>
          <p:cNvPr id="473" name="に糖が結合！…"/>
          <p:cNvSpPr txBox="1"/>
          <p:nvPr/>
        </p:nvSpPr>
        <p:spPr>
          <a:xfrm>
            <a:off x="8354314" y="4601633"/>
            <a:ext cx="376371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55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に糖が結合！</a:t>
            </a:r>
          </a:p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（糖エステル）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1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２．芳香族化合物(36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２．芳香族化合物(36)</a:t>
            </a:r>
          </a:p>
        </p:txBody>
      </p:sp>
      <p:sp>
        <p:nvSpPr>
          <p:cNvPr id="476" name="2) 縮合型タンニン"/>
          <p:cNvSpPr txBox="1"/>
          <p:nvPr/>
        </p:nvSpPr>
        <p:spPr>
          <a:xfrm>
            <a:off x="2661872" y="1930399"/>
            <a:ext cx="384499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2) 縮合型タンニン</a:t>
            </a:r>
          </a:p>
        </p:txBody>
      </p:sp>
      <p:sp>
        <p:nvSpPr>
          <p:cNvPr id="477" name="ダイオウ"/>
          <p:cNvSpPr txBox="1"/>
          <p:nvPr/>
        </p:nvSpPr>
        <p:spPr>
          <a:xfrm>
            <a:off x="3066686" y="6394026"/>
            <a:ext cx="1995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ダイオウ</a:t>
            </a:r>
          </a:p>
        </p:txBody>
      </p:sp>
      <p:sp>
        <p:nvSpPr>
          <p:cNvPr id="478" name="ラタンニン（止瀉）↔センノシド（瀉下）"/>
          <p:cNvSpPr txBox="1"/>
          <p:nvPr/>
        </p:nvSpPr>
        <p:spPr>
          <a:xfrm>
            <a:off x="3924017" y="7044266"/>
            <a:ext cx="845763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ラタンニン（止瀉）↔センノシド（瀉下）</a:t>
            </a:r>
          </a:p>
        </p:txBody>
      </p:sp>
      <p:sp>
        <p:nvSpPr>
          <p:cNvPr id="479" name="ケイヒ"/>
          <p:cNvSpPr txBox="1"/>
          <p:nvPr/>
        </p:nvSpPr>
        <p:spPr>
          <a:xfrm>
            <a:off x="3005773" y="7670655"/>
            <a:ext cx="15623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ケイヒ</a:t>
            </a:r>
          </a:p>
        </p:txBody>
      </p:sp>
      <p:sp>
        <p:nvSpPr>
          <p:cNvPr id="480" name="シンナムタンニン（甘味がある→ニッキ）"/>
          <p:cNvSpPr txBox="1"/>
          <p:nvPr/>
        </p:nvSpPr>
        <p:spPr>
          <a:xfrm>
            <a:off x="3903697" y="8326683"/>
            <a:ext cx="8498277" cy="65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シンナムタンニン（甘味がある→ニッキ）</a:t>
            </a:r>
          </a:p>
        </p:txBody>
      </p:sp>
      <p:sp>
        <p:nvSpPr>
          <p:cNvPr id="481" name="マオウ"/>
          <p:cNvSpPr txBox="1"/>
          <p:nvPr/>
        </p:nvSpPr>
        <p:spPr>
          <a:xfrm>
            <a:off x="3003938" y="8947284"/>
            <a:ext cx="156605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マオウ</a:t>
            </a:r>
          </a:p>
        </p:txBody>
      </p:sp>
      <p:sp>
        <p:nvSpPr>
          <p:cNvPr id="482" name="が縮合！…"/>
          <p:cNvSpPr txBox="1"/>
          <p:nvPr/>
        </p:nvSpPr>
        <p:spPr>
          <a:xfrm>
            <a:off x="10208389" y="4308404"/>
            <a:ext cx="2834130" cy="134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55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が縮合！</a:t>
            </a:r>
          </a:p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（Ｃ−Ｃ結合）</a:t>
            </a:r>
          </a:p>
        </p:txBody>
      </p:sp>
      <p:grpSp>
        <p:nvGrpSpPr>
          <p:cNvPr id="485" name="グループ"/>
          <p:cNvGrpSpPr/>
          <p:nvPr/>
        </p:nvGrpSpPr>
        <p:grpSpPr>
          <a:xfrm>
            <a:off x="861190" y="3470204"/>
            <a:ext cx="9103361" cy="2684499"/>
            <a:chOff x="0" y="0"/>
            <a:chExt cx="9103359" cy="2684497"/>
          </a:xfrm>
        </p:grpSpPr>
        <p:sp>
          <p:nvSpPr>
            <p:cNvPr id="483" name="四角形"/>
            <p:cNvSpPr/>
            <p:nvPr/>
          </p:nvSpPr>
          <p:spPr>
            <a:xfrm>
              <a:off x="0" y="0"/>
              <a:ext cx="9103360" cy="2684498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84" name="縮合型タンニン.png" descr="縮合型タンニン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03360" cy="2684498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486" name="カテコール"/>
          <p:cNvSpPr txBox="1"/>
          <p:nvPr/>
        </p:nvSpPr>
        <p:spPr>
          <a:xfrm>
            <a:off x="7731157" y="2709333"/>
            <a:ext cx="24384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カテコール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1" animBg="1" advAuto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２．芳香族化合物(37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２．芳香族化合物(37)</a:t>
            </a:r>
          </a:p>
        </p:txBody>
      </p:sp>
      <p:sp>
        <p:nvSpPr>
          <p:cNvPr id="489" name="2-3-5．タンニン（続）"/>
          <p:cNvSpPr txBox="1"/>
          <p:nvPr/>
        </p:nvSpPr>
        <p:spPr>
          <a:xfrm>
            <a:off x="1857574" y="1689946"/>
            <a:ext cx="8778242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1300480">
              <a:def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2-3-5．タンニン（続）</a:t>
            </a:r>
          </a:p>
        </p:txBody>
      </p:sp>
      <p:sp>
        <p:nvSpPr>
          <p:cNvPr id="490" name="b) 茶のタンニン"/>
          <p:cNvSpPr txBox="1"/>
          <p:nvPr/>
        </p:nvSpPr>
        <p:spPr>
          <a:xfrm>
            <a:off x="2600959" y="2492586"/>
            <a:ext cx="340059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b) 茶のタンニン</a:t>
            </a:r>
          </a:p>
        </p:txBody>
      </p:sp>
      <p:sp>
        <p:nvSpPr>
          <p:cNvPr id="491" name="茶の種類により成分が異なる！"/>
          <p:cNvSpPr txBox="1"/>
          <p:nvPr/>
        </p:nvSpPr>
        <p:spPr>
          <a:xfrm>
            <a:off x="5960533" y="2492586"/>
            <a:ext cx="633447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 dirty="0" err="1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茶の種類により成分が異なる</a:t>
            </a:r>
            <a:r>
              <a:rPr sz="3413" dirty="0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！</a:t>
            </a:r>
          </a:p>
        </p:txBody>
      </p:sp>
      <p:sp>
        <p:nvSpPr>
          <p:cNvPr id="492" name="緑茶（未発酵）"/>
          <p:cNvSpPr txBox="1"/>
          <p:nvPr/>
        </p:nvSpPr>
        <p:spPr>
          <a:xfrm>
            <a:off x="1083733" y="7261013"/>
            <a:ext cx="330002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緑茶（未発酵）</a:t>
            </a:r>
          </a:p>
        </p:txBody>
      </p:sp>
      <p:sp>
        <p:nvSpPr>
          <p:cNvPr id="493" name="烏龍茶（半発酵）"/>
          <p:cNvSpPr txBox="1"/>
          <p:nvPr/>
        </p:nvSpPr>
        <p:spPr>
          <a:xfrm>
            <a:off x="1083733" y="8019626"/>
            <a:ext cx="373351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烏龍茶（半発酵）</a:t>
            </a:r>
          </a:p>
        </p:txBody>
      </p:sp>
      <p:sp>
        <p:nvSpPr>
          <p:cNvPr id="494" name="紅茶（発酵）"/>
          <p:cNvSpPr txBox="1"/>
          <p:nvPr/>
        </p:nvSpPr>
        <p:spPr>
          <a:xfrm>
            <a:off x="1083733" y="8778240"/>
            <a:ext cx="28665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紅茶（発酵）</a:t>
            </a:r>
          </a:p>
        </p:txBody>
      </p:sp>
      <p:sp>
        <p:nvSpPr>
          <p:cNvPr id="495" name="カテキンモノマー"/>
          <p:cNvSpPr txBox="1"/>
          <p:nvPr/>
        </p:nvSpPr>
        <p:spPr>
          <a:xfrm>
            <a:off x="4381770" y="6768145"/>
            <a:ext cx="3729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カテキンモノマー</a:t>
            </a:r>
          </a:p>
        </p:txBody>
      </p:sp>
      <p:sp>
        <p:nvSpPr>
          <p:cNvPr id="496" name="カテキンオリゴマー"/>
          <p:cNvSpPr txBox="1"/>
          <p:nvPr/>
        </p:nvSpPr>
        <p:spPr>
          <a:xfrm>
            <a:off x="8317845" y="6768145"/>
            <a:ext cx="416334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カテキンオリゴマー</a:t>
            </a:r>
          </a:p>
        </p:txBody>
      </p:sp>
      <p:pic>
        <p:nvPicPr>
          <p:cNvPr id="497" name="減少記号.png" descr="減少記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7347756"/>
            <a:ext cx="739974" cy="210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増大記号.png" descr="増大記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500" y="7315200"/>
            <a:ext cx="763130" cy="21674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グループ"/>
          <p:cNvGrpSpPr/>
          <p:nvPr/>
        </p:nvGrpSpPr>
        <p:grpSpPr>
          <a:xfrm>
            <a:off x="2167466" y="3142826"/>
            <a:ext cx="8886614" cy="3556001"/>
            <a:chOff x="0" y="0"/>
            <a:chExt cx="8886613" cy="3556000"/>
          </a:xfrm>
        </p:grpSpPr>
        <p:sp>
          <p:nvSpPr>
            <p:cNvPr id="499" name="四角形"/>
            <p:cNvSpPr/>
            <p:nvPr/>
          </p:nvSpPr>
          <p:spPr>
            <a:xfrm>
              <a:off x="0" y="0"/>
              <a:ext cx="8886614" cy="35560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00" name="茶タンニン.png" descr="茶タンニン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8886614" cy="3556000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16" name="カフェ酸誘導体…">
            <a:extLst>
              <a:ext uri="{FF2B5EF4-FFF2-40B4-BE49-F238E27FC236}">
                <a16:creationId xmlns:a16="http://schemas.microsoft.com/office/drawing/2014/main" id="{AAB6924D-9151-FB4F-8CD4-92CB38E4DF9C}"/>
              </a:ext>
            </a:extLst>
          </p:cNvPr>
          <p:cNvSpPr txBox="1"/>
          <p:nvPr/>
        </p:nvSpPr>
        <p:spPr>
          <a:xfrm>
            <a:off x="6547659" y="7920167"/>
            <a:ext cx="3127921" cy="57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ja-JP" altLang="en-US" sz="28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発酵で縮合が進行</a:t>
            </a:r>
            <a:endParaRPr sz="2800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２．芳香族化合物(38)"/>
          <p:cNvSpPr>
            <a:spLocks noGrp="1"/>
          </p:cNvSpPr>
          <p:nvPr>
            <p:ph type="title"/>
          </p:nvPr>
        </p:nvSpPr>
        <p:spPr>
          <a:xfrm>
            <a:off x="2492586" y="325119"/>
            <a:ext cx="8344748" cy="1300481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127000" dist="152399" dir="18900000" rotWithShape="0">
              <a:srgbClr val="003366">
                <a:alpha val="80000"/>
              </a:srgbClr>
            </a:outerShdw>
          </a:effectLst>
        </p:spPr>
        <p:txBody>
          <a:bodyPr lIns="126435" tIns="72248" rIns="126435" bIns="72248"/>
          <a:lstStyle/>
          <a:p>
            <a:pPr defTabSz="1300480">
              <a:defRPr sz="625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２．芳香族化合物(38)</a:t>
            </a:r>
          </a:p>
        </p:txBody>
      </p:sp>
      <p:sp>
        <p:nvSpPr>
          <p:cNvPr id="504" name="3) タンニン活性をもつカフェ酸誘導体"/>
          <p:cNvSpPr txBox="1"/>
          <p:nvPr/>
        </p:nvSpPr>
        <p:spPr>
          <a:xfrm>
            <a:off x="2516846" y="1866944"/>
            <a:ext cx="76943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3) </a:t>
            </a:r>
            <a:r>
              <a:rPr sz="3413" dirty="0" err="1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66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タンニン活性をもつカフェ酸誘導体</a:t>
            </a:r>
            <a:endParaRPr sz="3413" dirty="0">
              <a:solidFill>
                <a:srgbClr val="FFFF66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66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  <p:sp>
        <p:nvSpPr>
          <p:cNvPr id="505" name="シソ科タンニン"/>
          <p:cNvSpPr txBox="1"/>
          <p:nvPr/>
        </p:nvSpPr>
        <p:spPr>
          <a:xfrm>
            <a:off x="3410766" y="2517008"/>
            <a:ext cx="329635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1300480">
              <a:defRPr sz="3413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413" dirty="0" err="1">
                <a:effectLst>
                  <a:outerShdw blurRad="12700" dist="25400" dir="2700000" rotWithShape="0">
                    <a:srgbClr val="000000"/>
                  </a:outerShdw>
                </a:effectLst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シソ科タンニン</a:t>
            </a:r>
            <a:endParaRPr sz="3413" dirty="0">
              <a:effectLst>
                <a:outerShdw blurRad="12700" dist="25400" dir="2700000" rotWithShape="0">
                  <a:srgbClr val="000000"/>
                </a:outerShdw>
              </a:effectLst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  <p:grpSp>
        <p:nvGrpSpPr>
          <p:cNvPr id="508" name="グループ"/>
          <p:cNvGrpSpPr/>
          <p:nvPr/>
        </p:nvGrpSpPr>
        <p:grpSpPr>
          <a:xfrm>
            <a:off x="2083272" y="3404611"/>
            <a:ext cx="8561495" cy="3133796"/>
            <a:chOff x="0" y="0"/>
            <a:chExt cx="8561493" cy="3133795"/>
          </a:xfrm>
        </p:grpSpPr>
        <p:sp>
          <p:nvSpPr>
            <p:cNvPr id="506" name="四角形"/>
            <p:cNvSpPr/>
            <p:nvPr/>
          </p:nvSpPr>
          <p:spPr>
            <a:xfrm>
              <a:off x="0" y="0"/>
              <a:ext cx="8561494" cy="3133796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07" name="ロスマリン酸.png" descr="ロスマリン酸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561494" cy="3133796"/>
            </a:xfrm>
            <a:prstGeom prst="rect">
              <a:avLst/>
            </a:prstGeom>
            <a:ln w="381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sp>
        <p:nvSpPr>
          <p:cNvPr id="509" name="カフェ酸誘導体…"/>
          <p:cNvSpPr txBox="1"/>
          <p:nvPr/>
        </p:nvSpPr>
        <p:spPr>
          <a:xfrm>
            <a:off x="1819768" y="6734293"/>
            <a:ext cx="9365264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カフェ酸誘導体</a:t>
            </a:r>
            <a:endParaRPr sz="3413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低分子であるが</a:t>
            </a:r>
            <a:r>
              <a:rPr sz="3413" u="sng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タンニン活性</a:t>
            </a:r>
            <a:r>
              <a:rPr sz="3413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がある</a:t>
            </a:r>
            <a:endParaRPr sz="3413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 err="1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シシ科ハーブに多い</a:t>
            </a:r>
            <a:r>
              <a:rPr sz="3413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！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ローズマリ</a:t>
            </a:r>
            <a:r>
              <a:rPr sz="3413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ー、</a:t>
            </a:r>
            <a:r>
              <a:rPr sz="3413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ウツボグサ（生薬カゴソウ</a:t>
            </a:r>
            <a:r>
              <a:rPr sz="3413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）</a:t>
            </a:r>
          </a:p>
          <a:p>
            <a: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413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　</a:t>
            </a:r>
            <a:r>
              <a:rPr sz="3413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rPr>
              <a:t>シソ（生薬ソヨウ）など</a:t>
            </a:r>
            <a:endParaRPr sz="3413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ヒラギノ明朝 ProN W6"/>
              <a:ea typeface="ヒラギノ明朝 ProN W6"/>
              <a:cs typeface="ヒラギノ明朝 ProN W6"/>
              <a:sym typeface="ヒラギノ明朝 ProN W6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ADD43D-F809-2F49-A270-F84612E1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3" y="1756866"/>
            <a:ext cx="10118458" cy="7922995"/>
          </a:xfrm>
          <a:prstGeom prst="rect">
            <a:avLst/>
          </a:prstGeom>
          <a:solidFill>
            <a:srgbClr val="FFFDA9"/>
          </a:solidFill>
          <a:ln w="31750">
            <a:solidFill>
              <a:srgbClr val="C00000"/>
            </a:solidFill>
          </a:ln>
        </p:spPr>
      </p:pic>
      <p:sp>
        <p:nvSpPr>
          <p:cNvPr id="6" name="薬用植物の成分について(3)">
            <a:extLst>
              <a:ext uri="{FF2B5EF4-FFF2-40B4-BE49-F238E27FC236}">
                <a16:creationId xmlns:a16="http://schemas.microsoft.com/office/drawing/2014/main" id="{5855BB15-0D32-8B4B-AFFE-CB070334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325120"/>
            <a:ext cx="9103361" cy="969434"/>
          </a:xfrm>
          <a:prstGeom prst="rect">
            <a:avLst/>
          </a:prstGeom>
          <a:solidFill>
            <a:srgbClr val="008080"/>
          </a:solidFill>
          <a:ln w="9525">
            <a:round/>
          </a:ln>
          <a:effectLst>
            <a:outerShdw blurRad="63500" dist="63500" rotWithShape="0">
              <a:srgbClr val="000000">
                <a:alpha val="75000"/>
              </a:srgbClr>
            </a:outerShdw>
          </a:effectLst>
        </p:spPr>
        <p:txBody>
          <a:bodyPr lIns="126435" tIns="72248" rIns="126435" bIns="72248">
            <a:noAutofit/>
          </a:bodyPr>
          <a:lstStyle>
            <a:lvl1pPr defTabSz="1300480">
              <a:defRPr sz="512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ja-JP" altLang="en-US"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第１章　薬としての天然有機化合物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3"/>
                <a:ea typeface="ヒラギノ明朝 ProN W3"/>
                <a:cs typeface="ヒラギノ明朝 ProN W3"/>
                <a:sym typeface="ヒラギノ明朝 ProN W3"/>
              </a:rPr>
              <a:t>(8)</a:t>
            </a:r>
            <a:endParaRPr sz="36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  <a:latin typeface="ヒラギノ明朝 ProN W3"/>
              <a:ea typeface="ヒラギノ明朝 ProN W3"/>
              <a:cs typeface="ヒラギノ明朝 ProN W3"/>
              <a:sym typeface="ヒラギノ明朝 ProN W3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49E02B3-22F3-0648-A681-93A771C206E6}"/>
              </a:ext>
            </a:extLst>
          </p:cNvPr>
          <p:cNvGrpSpPr/>
          <p:nvPr/>
        </p:nvGrpSpPr>
        <p:grpSpPr>
          <a:xfrm>
            <a:off x="1724251" y="3060700"/>
            <a:ext cx="6323392" cy="3632200"/>
            <a:chOff x="1724251" y="3060700"/>
            <a:chExt cx="6323392" cy="3632200"/>
          </a:xfrm>
        </p:grpSpPr>
        <p:pic>
          <p:nvPicPr>
            <p:cNvPr id="4" name="○.png" descr="○.png">
              <a:extLst>
                <a:ext uri="{FF2B5EF4-FFF2-40B4-BE49-F238E27FC236}">
                  <a16:creationId xmlns:a16="http://schemas.microsoft.com/office/drawing/2014/main" id="{EE1EA15D-8D75-FF4C-9E3D-CBE07F4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5918200"/>
              <a:ext cx="1219199" cy="673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○.png" descr="○.png">
              <a:extLst>
                <a:ext uri="{FF2B5EF4-FFF2-40B4-BE49-F238E27FC236}">
                  <a16:creationId xmlns:a16="http://schemas.microsoft.com/office/drawing/2014/main" id="{C4057BB1-014B-B44A-8798-6BFD6B89F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5301" y="3060700"/>
              <a:ext cx="798892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○.png" descr="○.png">
              <a:extLst>
                <a:ext uri="{FF2B5EF4-FFF2-40B4-BE49-F238E27FC236}">
                  <a16:creationId xmlns:a16="http://schemas.microsoft.com/office/drawing/2014/main" id="{789B88C7-9FD1-AE40-8D15-CE1DFBA8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8751" y="3124200"/>
              <a:ext cx="798892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○.png" descr="○.png">
              <a:extLst>
                <a:ext uri="{FF2B5EF4-FFF2-40B4-BE49-F238E27FC236}">
                  <a16:creationId xmlns:a16="http://schemas.microsoft.com/office/drawing/2014/main" id="{E86F7151-F83E-8044-B742-3753B0EA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4251" y="4425950"/>
              <a:ext cx="798892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○.png" descr="○.png">
              <a:extLst>
                <a:ext uri="{FF2B5EF4-FFF2-40B4-BE49-F238E27FC236}">
                  <a16:creationId xmlns:a16="http://schemas.microsoft.com/office/drawing/2014/main" id="{8C883F15-5390-1C49-A5C9-068219B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1608" y="4292600"/>
              <a:ext cx="798892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○.png" descr="○.png">
              <a:extLst>
                <a:ext uri="{FF2B5EF4-FFF2-40B4-BE49-F238E27FC236}">
                  <a16:creationId xmlns:a16="http://schemas.microsoft.com/office/drawing/2014/main" id="{0A87E3E1-7E21-C145-9008-C314F0B7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951" y="5892800"/>
              <a:ext cx="798892" cy="8001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二次代謝物">
            <a:extLst>
              <a:ext uri="{FF2B5EF4-FFF2-40B4-BE49-F238E27FC236}">
                <a16:creationId xmlns:a16="http://schemas.microsoft.com/office/drawing/2014/main" id="{3FA86007-7C89-4D46-9CC2-8770E034FDBE}"/>
              </a:ext>
            </a:extLst>
          </p:cNvPr>
          <p:cNvSpPr txBox="1"/>
          <p:nvPr/>
        </p:nvSpPr>
        <p:spPr>
          <a:xfrm>
            <a:off x="2644982" y="3860800"/>
            <a:ext cx="179422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アセテート</a:t>
            </a:r>
            <a:endParaRPr sz="2400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C9BE6D1-EAFE-8F48-B157-B2932CA1B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10" y="7052905"/>
            <a:ext cx="798892" cy="795966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054E6EB-7CE8-B347-A5DA-F294AFB9C954}"/>
              </a:ext>
            </a:extLst>
          </p:cNvPr>
          <p:cNvGrpSpPr/>
          <p:nvPr/>
        </p:nvGrpSpPr>
        <p:grpSpPr>
          <a:xfrm>
            <a:off x="1625190" y="2431656"/>
            <a:ext cx="7781086" cy="6509144"/>
            <a:chOff x="1625190" y="2431656"/>
            <a:chExt cx="7781086" cy="650914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31BE046-0F31-DB45-8669-AAE81B532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628" y="5122234"/>
              <a:ext cx="798892" cy="795966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C9D29A1-411A-5440-8F2F-24E9DB28EC9D}"/>
                </a:ext>
              </a:extLst>
            </p:cNvPr>
            <p:cNvGrpSpPr/>
            <p:nvPr/>
          </p:nvGrpSpPr>
          <p:grpSpPr>
            <a:xfrm>
              <a:off x="1625190" y="2431656"/>
              <a:ext cx="7781086" cy="6509144"/>
              <a:chOff x="1625190" y="2431656"/>
              <a:chExt cx="7781086" cy="6509144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884CDD54-006E-9047-B478-4028229F9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190" y="2507856"/>
                <a:ext cx="798892" cy="795966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2F17D9E5-0A89-7D45-88E3-B50D3080E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0353" y="2431656"/>
                <a:ext cx="798892" cy="795966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B7530CC2-C376-6945-BDEA-1B5D35B46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7384" y="3322453"/>
                <a:ext cx="798892" cy="795966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D507C65C-0F25-3246-B674-9C13B2041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113" y="6180617"/>
                <a:ext cx="798892" cy="795966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29A626D5-AD28-2F43-8EAB-46BA5DF97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4244" y="8144834"/>
                <a:ext cx="798892" cy="795966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DB4CF8A6-C820-7A44-BC04-0C25703AB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8656" y="5148742"/>
                <a:ext cx="798892" cy="795966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834E6DD7-19D5-984E-AD43-8FEC4337E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0353" y="7018817"/>
                <a:ext cx="798892" cy="795966"/>
              </a:xfrm>
              <a:prstGeom prst="rect">
                <a:avLst/>
              </a:prstGeom>
            </p:spPr>
          </p:pic>
        </p:grpSp>
      </p:grpSp>
      <p:sp>
        <p:nvSpPr>
          <p:cNvPr id="23" name="二次代謝物">
            <a:extLst>
              <a:ext uri="{FF2B5EF4-FFF2-40B4-BE49-F238E27FC236}">
                <a16:creationId xmlns:a16="http://schemas.microsoft.com/office/drawing/2014/main" id="{EE3D0A6F-50AB-244C-9A1E-4F691B14BBC3}"/>
              </a:ext>
            </a:extLst>
          </p:cNvPr>
          <p:cNvSpPr txBox="1"/>
          <p:nvPr/>
        </p:nvSpPr>
        <p:spPr>
          <a:xfrm>
            <a:off x="6794385" y="5351105"/>
            <a:ext cx="1794222" cy="51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24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マロネート</a:t>
            </a:r>
            <a:endParaRPr sz="2400" dirty="0">
              <a:solidFill>
                <a:srgbClr val="0000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0000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8191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23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2558</Words>
  <Application>Microsoft Macintosh PowerPoint</Application>
  <PresentationFormat>ユーザー設定</PresentationFormat>
  <Paragraphs>592</Paragraphs>
  <Slides>87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87</vt:i4>
      </vt:variant>
    </vt:vector>
  </HeadingPairs>
  <TitlesOfParts>
    <vt:vector size="97" baseType="lpstr">
      <vt:lpstr>Hiragino Mincho Pro W3</vt:lpstr>
      <vt:lpstr>Hiragino Mincho ProN W3</vt:lpstr>
      <vt:lpstr>ヒラギノ明朝 ProN W3</vt:lpstr>
      <vt:lpstr>ヒラギノ明朝 ProN W6</vt:lpstr>
      <vt:lpstr>Arial</vt:lpstr>
      <vt:lpstr>Helvetica Light</vt:lpstr>
      <vt:lpstr>Helvetica Neue</vt:lpstr>
      <vt:lpstr>Symbol</vt:lpstr>
      <vt:lpstr>Times New Roman</vt:lpstr>
      <vt:lpstr>White</vt:lpstr>
      <vt:lpstr>天 然 物 化 学 １</vt:lpstr>
      <vt:lpstr>第１章　薬としての天然有機化合物(1)</vt:lpstr>
      <vt:lpstr>第１章　薬としての天然有機化合物(2)</vt:lpstr>
      <vt:lpstr>第１章　薬としての天然有機化合物(3)</vt:lpstr>
      <vt:lpstr>第１章　薬としての天然有機化合物(4)</vt:lpstr>
      <vt:lpstr>第１章　薬としての天然有機化合物(5)</vt:lpstr>
      <vt:lpstr>第１章　薬としての天然有機化合物(6)</vt:lpstr>
      <vt:lpstr>第１章　薬としての天然有機化合物(7)</vt:lpstr>
      <vt:lpstr>第１章　薬としての天然有機化合物(8)</vt:lpstr>
      <vt:lpstr>第１章　薬としての天然有機化合物(9)</vt:lpstr>
      <vt:lpstr>第１章　薬としての天然有機化合物(10)</vt:lpstr>
      <vt:lpstr>第１章　薬としての天然有機化合物(11)</vt:lpstr>
      <vt:lpstr>第１章　薬としての天然有機化合物(12)</vt:lpstr>
      <vt:lpstr>第１章　薬としての天然有機化合物(13)</vt:lpstr>
      <vt:lpstr>天 然 物 化 学 ２</vt:lpstr>
      <vt:lpstr>第１章　薬としての天然有機化合物(14)</vt:lpstr>
      <vt:lpstr>第１章　薬としての天然有機化合物(15)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第１章　薬としての天然有機化合物(16)</vt:lpstr>
      <vt:lpstr>天 然 物 化 学 ３</vt:lpstr>
      <vt:lpstr>第１章　炭水化物(1)</vt:lpstr>
      <vt:lpstr>第１章　炭水化物(2)</vt:lpstr>
      <vt:lpstr>第１章　炭水化物(3)</vt:lpstr>
      <vt:lpstr>第１章　炭水化物(4)</vt:lpstr>
      <vt:lpstr>第１章　炭水化物(5)</vt:lpstr>
      <vt:lpstr>第１章　炭水化物(6)</vt:lpstr>
      <vt:lpstr>第１章　炭水化物(7)</vt:lpstr>
      <vt:lpstr>第１章　炭水化物(8)</vt:lpstr>
      <vt:lpstr>第１章　炭水化物(9)</vt:lpstr>
      <vt:lpstr>第１章　炭水化物(10)</vt:lpstr>
      <vt:lpstr>第１章　炭水化物(11)</vt:lpstr>
      <vt:lpstr>第１章　炭水化物(12)</vt:lpstr>
      <vt:lpstr>第１章　炭水化物(13)</vt:lpstr>
      <vt:lpstr>天 然 物 化 学 ４</vt:lpstr>
      <vt:lpstr>２．芳香族化合物(1)</vt:lpstr>
      <vt:lpstr>PowerPoint プレゼンテーション</vt:lpstr>
      <vt:lpstr>２．芳香族化合物(2)</vt:lpstr>
      <vt:lpstr>２．芳香族化合物(3)</vt:lpstr>
      <vt:lpstr>２．芳香族化合物(4)</vt:lpstr>
      <vt:lpstr>２．芳香族化合物(5)</vt:lpstr>
      <vt:lpstr>２．芳香族化合物(6)</vt:lpstr>
      <vt:lpstr>２．芳香族化合物(7)</vt:lpstr>
      <vt:lpstr>２．芳香族化合物(8)</vt:lpstr>
      <vt:lpstr>２．芳香族化合物(9)</vt:lpstr>
      <vt:lpstr>２．芳香族化合物(10)</vt:lpstr>
      <vt:lpstr>PowerPoint プレゼンテーション</vt:lpstr>
      <vt:lpstr>２．芳香族化合物(11)</vt:lpstr>
      <vt:lpstr>天 然 物 化 学 5</vt:lpstr>
      <vt:lpstr>２．芳香族化合物(12)</vt:lpstr>
      <vt:lpstr>PowerPoint プレゼンテーション</vt:lpstr>
      <vt:lpstr>２．芳香族化合物(13)</vt:lpstr>
      <vt:lpstr>PowerPoint プレゼンテーション</vt:lpstr>
      <vt:lpstr>２．芳香族化合物(15)</vt:lpstr>
      <vt:lpstr>２．芳香族化合物(16)</vt:lpstr>
      <vt:lpstr>２．芳香族化合物(17)</vt:lpstr>
      <vt:lpstr>２．芳香族化合物(18)</vt:lpstr>
      <vt:lpstr>２．芳香族化合物(19)</vt:lpstr>
      <vt:lpstr>２．芳香族化合物(20)</vt:lpstr>
      <vt:lpstr>PowerPoint プレゼンテーション</vt:lpstr>
      <vt:lpstr>PowerPoint プレゼンテーション</vt:lpstr>
      <vt:lpstr>２．芳香族化合物(21)</vt:lpstr>
      <vt:lpstr>２．芳香族化合物(22)</vt:lpstr>
      <vt:lpstr>天 然 物 化 学 6</vt:lpstr>
      <vt:lpstr>２．芳香族化合物(23)</vt:lpstr>
      <vt:lpstr>PowerPoint プレゼンテーション</vt:lpstr>
      <vt:lpstr>２．芳香族化合物(24)</vt:lpstr>
      <vt:lpstr>２．芳香族化合物(25)</vt:lpstr>
      <vt:lpstr>２．芳香族化合物(26)</vt:lpstr>
      <vt:lpstr>２．芳香族化合物(27)</vt:lpstr>
      <vt:lpstr>２．芳香族化合物(28)</vt:lpstr>
      <vt:lpstr>２．芳香族化合物(29)</vt:lpstr>
      <vt:lpstr>２．芳香族化合物(30)</vt:lpstr>
      <vt:lpstr>PowerPoint プレゼンテーション</vt:lpstr>
      <vt:lpstr>２．芳香族化合物(31)</vt:lpstr>
      <vt:lpstr>２．芳香族化合物(32)</vt:lpstr>
      <vt:lpstr>２．芳香族化合物(33)</vt:lpstr>
      <vt:lpstr>２．芳香族化合物(34)</vt:lpstr>
      <vt:lpstr>PowerPoint プレゼンテーション</vt:lpstr>
      <vt:lpstr>２．芳香族化合物(36)</vt:lpstr>
      <vt:lpstr>２．芳香族化合物(37)</vt:lpstr>
      <vt:lpstr>２．芳香族化合物(38)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 然 物 化 学 １</dc:title>
  <cp:lastModifiedBy>木下 いづみ</cp:lastModifiedBy>
  <cp:revision>125</cp:revision>
  <dcterms:modified xsi:type="dcterms:W3CDTF">2021-02-09T10:30:23Z</dcterms:modified>
</cp:coreProperties>
</file>