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32" r:id="rId12"/>
    <p:sldId id="266" r:id="rId13"/>
    <p:sldId id="267" r:id="rId14"/>
    <p:sldId id="328" r:id="rId15"/>
    <p:sldId id="326" r:id="rId16"/>
    <p:sldId id="269" r:id="rId17"/>
    <p:sldId id="270" r:id="rId18"/>
    <p:sldId id="271" r:id="rId19"/>
    <p:sldId id="327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330" r:id="rId30"/>
    <p:sldId id="283" r:id="rId31"/>
    <p:sldId id="284" r:id="rId32"/>
    <p:sldId id="285" r:id="rId33"/>
    <p:sldId id="286" r:id="rId34"/>
    <p:sldId id="287" r:id="rId35"/>
    <p:sldId id="288" r:id="rId36"/>
    <p:sldId id="331" r:id="rId37"/>
    <p:sldId id="338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33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36" r:id="rId67"/>
    <p:sldId id="317" r:id="rId68"/>
    <p:sldId id="318" r:id="rId69"/>
    <p:sldId id="337" r:id="rId70"/>
    <p:sldId id="319" r:id="rId71"/>
    <p:sldId id="321" r:id="rId72"/>
    <p:sldId id="320" r:id="rId73"/>
    <p:sldId id="322" r:id="rId74"/>
    <p:sldId id="323" r:id="rId75"/>
    <p:sldId id="339" r:id="rId76"/>
    <p:sldId id="324" r:id="rId7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A9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CDFE2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E78C3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394F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B4EB3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solidFill>
            <a:srgbClr val="D9D9D9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FC327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0DDCD"/>
          </a:solidFill>
        </a:fill>
      </a:tcStyle>
    </a:wholeTbl>
    <a:band2H>
      <a:tcTxStyle/>
      <a:tcStyle>
        <a:tcBdr/>
        <a:fill>
          <a:solidFill>
            <a:srgbClr val="D2CFC5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7D8B87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D6DF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C5C7C8"/>
          </a:solidFill>
        </a:fill>
      </a:tcStyle>
    </a:wholeTbl>
    <a:band2H>
      <a:tcTxStyle/>
      <a:tcStyle>
        <a:tcBdr/>
        <a:fill>
          <a:solidFill>
            <a:srgbClr val="D6D6D7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1454E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D8086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26972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8EAE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1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20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イメージ"/>
          <p:cNvSpPr>
            <a:spLocks noGrp="1"/>
          </p:cNvSpPr>
          <p:nvPr>
            <p:ph type="pic" sz="half" idx="21"/>
          </p:nvPr>
        </p:nvSpPr>
        <p:spPr>
          <a:xfrm>
            <a:off x="2438400" y="850900"/>
            <a:ext cx="8128000" cy="54158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3533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342900" algn="ctr">
              <a:spcBef>
                <a:spcPts val="0"/>
              </a:spcBef>
              <a:buSzTx/>
              <a:buNone/>
              <a:defRPr sz="3200"/>
            </a:lvl2pPr>
            <a:lvl3pPr marL="0" indent="685800" algn="ctr">
              <a:spcBef>
                <a:spcPts val="0"/>
              </a:spcBef>
              <a:buSzTx/>
              <a:buNone/>
              <a:defRPr sz="3200"/>
            </a:lvl3pPr>
            <a:lvl4pPr marL="0" indent="1028700" algn="ctr">
              <a:spcBef>
                <a:spcPts val="0"/>
              </a:spcBef>
              <a:buSzTx/>
              <a:buNone/>
              <a:defRPr sz="3200"/>
            </a:lvl4pPr>
            <a:lvl5pPr marL="0" indent="13716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5842000"/>
            <a:ext cx="10464800" cy="1422400"/>
          </a:xfrm>
          <a:prstGeom prst="rect">
            <a:avLst/>
          </a:prstGeom>
        </p:spPr>
        <p:txBody>
          <a:bodyPr wrap="square" anchor="b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1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wrap="square" anchor="b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2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342900" algn="ctr">
              <a:spcBef>
                <a:spcPts val="0"/>
              </a:spcBef>
              <a:buSzTx/>
              <a:buNone/>
              <a:defRPr sz="3200"/>
            </a:lvl2pPr>
            <a:lvl3pPr marL="0" indent="685800" algn="ctr">
              <a:spcBef>
                <a:spcPts val="0"/>
              </a:spcBef>
              <a:buSzTx/>
              <a:buNone/>
              <a:defRPr sz="3200"/>
            </a:lvl3pPr>
            <a:lvl4pPr marL="0" indent="1028700" algn="ctr">
              <a:spcBef>
                <a:spcPts val="0"/>
              </a:spcBef>
              <a:buSzTx/>
              <a:buNone/>
              <a:defRPr sz="3200"/>
            </a:lvl4pPr>
            <a:lvl5pPr marL="0" indent="13716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1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イメージ"/>
          <p:cNvSpPr>
            <a:spLocks noGrp="1"/>
          </p:cNvSpPr>
          <p:nvPr>
            <p:ph type="pic" sz="quarter" idx="21"/>
          </p:nvPr>
        </p:nvSpPr>
        <p:spPr>
          <a:xfrm>
            <a:off x="7188435" y="2552700"/>
            <a:ext cx="4102101" cy="615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41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1282700" y="2768600"/>
            <a:ext cx="5041900" cy="5715000"/>
          </a:xfrm>
          <a:prstGeom prst="rect">
            <a:avLst/>
          </a:prstGeom>
        </p:spPr>
        <p:txBody>
          <a:bodyPr/>
          <a:lstStyle>
            <a:lvl1pPr marL="280736" indent="-280736">
              <a:spcBef>
                <a:spcPts val="3200"/>
              </a:spcBef>
              <a:defRPr sz="2800"/>
            </a:lvl1pPr>
            <a:lvl2pPr marL="661736" indent="-280736">
              <a:spcBef>
                <a:spcPts val="3200"/>
              </a:spcBef>
              <a:defRPr sz="2800"/>
            </a:lvl2pPr>
            <a:lvl3pPr marL="1042736" indent="-280736">
              <a:spcBef>
                <a:spcPts val="3200"/>
              </a:spcBef>
              <a:defRPr sz="2800"/>
            </a:lvl3pPr>
            <a:lvl4pPr marL="1423736" indent="-280736">
              <a:spcBef>
                <a:spcPts val="3200"/>
              </a:spcBef>
              <a:defRPr sz="2800"/>
            </a:lvl4pPr>
            <a:lvl5pPr marL="1804736" indent="-280736">
              <a:spcBef>
                <a:spcPts val="3200"/>
              </a:spcBef>
              <a:defRPr sz="2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5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イメージ"/>
          <p:cNvSpPr>
            <a:spLocks noGrp="1"/>
          </p:cNvSpPr>
          <p:nvPr>
            <p:ph type="pic" idx="21"/>
          </p:nvPr>
        </p:nvSpPr>
        <p:spPr>
          <a:xfrm>
            <a:off x="775756" y="1041400"/>
            <a:ext cx="11550367" cy="769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" name="タイトルテキスト"/>
          <p:cNvSpPr>
            <a:spLocks noGrp="1"/>
          </p:cNvSpPr>
          <p:nvPr>
            <p:ph type="title"/>
          </p:nvPr>
        </p:nvSpPr>
        <p:spPr>
          <a:xfrm>
            <a:off x="0" y="0"/>
            <a:ext cx="1270000" cy="1270000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タイトルテキスト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81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762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143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524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905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286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667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048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429000" marR="0" indent="-381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天 然 物 化 学 5"/>
          <p:cNvSpPr txBox="1">
            <a:spLocks noGrp="1"/>
          </p:cNvSpPr>
          <p:nvPr>
            <p:ph type="title"/>
          </p:nvPr>
        </p:nvSpPr>
        <p:spPr>
          <a:xfrm>
            <a:off x="1083733" y="2059093"/>
            <a:ext cx="11054081" cy="2090703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7680"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天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然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物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化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学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en-US"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7</a:t>
            </a:r>
            <a:endParaRPr sz="7680" dirty="0">
              <a:solidFill>
                <a:srgbClr val="000000"/>
              </a:solidFill>
              <a:effectLst>
                <a:outerShdw blurRad="12700" dist="381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</p:txBody>
      </p:sp>
      <p:sp>
        <p:nvSpPr>
          <p:cNvPr id="83" name="各論４：イソプレノイド経路で生合成される化合物１…"/>
          <p:cNvSpPr txBox="1">
            <a:spLocks noGrp="1"/>
          </p:cNvSpPr>
          <p:nvPr>
            <p:ph type="body" sz="quarter" idx="1"/>
          </p:nvPr>
        </p:nvSpPr>
        <p:spPr>
          <a:xfrm>
            <a:off x="1209368" y="4551679"/>
            <a:ext cx="10928446" cy="2600961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 anchor="t">
            <a:noAutofit/>
          </a:bodyPr>
          <a:lstStyle/>
          <a:p>
            <a:pPr marL="0" indent="0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3200" dirty="0">
                <a:solidFill>
                  <a:srgbClr val="FF00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各論３</a:t>
            </a:r>
            <a:r>
              <a:rPr lang="en-US" sz="3200" dirty="0">
                <a:solidFill>
                  <a:srgbClr val="FF00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Wingdings" pitchFamily="2" charset="2"/>
              </a:rPr>
              <a:t>：</a:t>
            </a:r>
            <a:r>
              <a:rPr lang="ja-JP" altLang="en-US" sz="3200">
                <a:solidFill>
                  <a:srgbClr val="FF00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Wingdings" pitchFamily="2" charset="2"/>
              </a:rPr>
              <a:t>（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Wingdings" pitchFamily="2" charset="2"/>
              </a:rPr>
              <a:t>省略</a:t>
            </a:r>
            <a:r>
              <a:rPr lang="en-US" sz="3200" dirty="0">
                <a:solidFill>
                  <a:srgbClr val="FF00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Wingdings" pitchFamily="2" charset="2"/>
              </a:rPr>
              <a:t>）</a:t>
            </a:r>
            <a:endParaRPr lang="en-US" sz="3200" dirty="0">
              <a:solidFill>
                <a:srgbClr val="FF00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marL="0" indent="0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各論４：イソプレノイド経路で生合成される化合物１</a:t>
            </a: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200" dirty="0" err="1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モノテルペン、セスキテルペン</a:t>
            </a:r>
            <a:endParaRPr lang="en-US" sz="3200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 sz="3200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 sz="3200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200" dirty="0" err="1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木下</a:t>
            </a:r>
            <a:r>
              <a:rPr sz="3200" dirty="0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3200" dirty="0" err="1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武司</a:t>
            </a:r>
            <a:endParaRPr sz="3200" dirty="0">
              <a:solidFill>
                <a:srgbClr val="003366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003366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４．イソプレノイド(9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４．イソプレノイド(9)</a:t>
            </a:r>
          </a:p>
        </p:txBody>
      </p:sp>
      <p:sp>
        <p:nvSpPr>
          <p:cNvPr id="164" name="2) セコイリドイド型"/>
          <p:cNvSpPr txBox="1"/>
          <p:nvPr/>
        </p:nvSpPr>
        <p:spPr>
          <a:xfrm>
            <a:off x="2150462" y="1815252"/>
            <a:ext cx="4859164" cy="671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2) </a:t>
            </a:r>
            <a:r>
              <a:rPr sz="3413" dirty="0" err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セコイリドイド型</a:t>
            </a:r>
            <a:r>
              <a:rPr lang="en-US" sz="3413" dirty="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(1)</a:t>
            </a:r>
            <a:endParaRPr sz="3413" dirty="0"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8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65" name="スウェルチアマリン"/>
          <p:cNvSpPr txBox="1"/>
          <p:nvPr/>
        </p:nvSpPr>
        <p:spPr>
          <a:xfrm>
            <a:off x="2817706" y="3404728"/>
            <a:ext cx="416334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スウェルチアマリン</a:t>
            </a:r>
          </a:p>
        </p:txBody>
      </p:sp>
      <p:sp>
        <p:nvSpPr>
          <p:cNvPr id="166" name="センブリSwertia japonicaの全草"/>
          <p:cNvSpPr txBox="1"/>
          <p:nvPr/>
        </p:nvSpPr>
        <p:spPr>
          <a:xfrm>
            <a:off x="7044266" y="3513102"/>
            <a:ext cx="5293185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センブリ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Swertia japonica</a:t>
            </a: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の全草</a:t>
            </a:r>
          </a:p>
        </p:txBody>
      </p:sp>
      <p:sp>
        <p:nvSpPr>
          <p:cNvPr id="167" name="ゲンチオピクロシド"/>
          <p:cNvSpPr txBox="1"/>
          <p:nvPr/>
        </p:nvSpPr>
        <p:spPr>
          <a:xfrm>
            <a:off x="2817706" y="4118186"/>
            <a:ext cx="416334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ゲンチオピクロシド</a:t>
            </a:r>
          </a:p>
        </p:txBody>
      </p:sp>
      <p:sp>
        <p:nvSpPr>
          <p:cNvPr id="168" name="Gentiana luteaの根・根茎…"/>
          <p:cNvSpPr txBox="1"/>
          <p:nvPr/>
        </p:nvSpPr>
        <p:spPr>
          <a:xfrm>
            <a:off x="6935893" y="4339449"/>
            <a:ext cx="5664131" cy="2174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Gentiana lutea</a:t>
            </a: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の根・根茎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（ゲンチアナ）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トウリンドウ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G. scabra</a:t>
            </a: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の根・根茎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（リュウタン）</a:t>
            </a:r>
          </a:p>
        </p:txBody>
      </p:sp>
      <p:sp>
        <p:nvSpPr>
          <p:cNvPr id="169" name="リンドウ科に多い！"/>
          <p:cNvSpPr txBox="1"/>
          <p:nvPr/>
        </p:nvSpPr>
        <p:spPr>
          <a:xfrm>
            <a:off x="4418894" y="2546773"/>
            <a:ext cx="416701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リンドウ科に多い！</a:t>
            </a:r>
          </a:p>
        </p:txBody>
      </p:sp>
      <p:pic>
        <p:nvPicPr>
          <p:cNvPr id="170" name="括弧２.png" descr="括弧２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959" y="3359573"/>
            <a:ext cx="266419" cy="140885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苦味配糖体"/>
          <p:cNvSpPr txBox="1"/>
          <p:nvPr/>
        </p:nvSpPr>
        <p:spPr>
          <a:xfrm>
            <a:off x="325119" y="3684693"/>
            <a:ext cx="243303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苦味配糖体</a:t>
            </a:r>
            <a:endParaRPr sz="3413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14" name="苦味配糖体.png" descr="苦味配糖体.png">
            <a:extLst>
              <a:ext uri="{FF2B5EF4-FFF2-40B4-BE49-F238E27FC236}">
                <a16:creationId xmlns:a16="http://schemas.microsoft.com/office/drawing/2014/main" id="{A74E351F-9406-7547-8A1E-DDC5BFE81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19" y="4973330"/>
            <a:ext cx="4660056" cy="4524589"/>
          </a:xfrm>
          <a:prstGeom prst="rect">
            <a:avLst/>
          </a:prstGeom>
          <a:solidFill>
            <a:srgbClr val="FFFDA9"/>
          </a:solidFill>
          <a:ln w="31750" cap="flat">
            <a:solidFill>
              <a:srgbClr val="C00000"/>
            </a:solidFill>
            <a:prstDash val="solid"/>
            <a:rou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animBg="1" advAuto="0"/>
      <p:bldP spid="170" grpId="2" animBg="1" advAuto="0"/>
      <p:bldP spid="171" grpId="3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４．イソプレノイド(9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10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164" name="2) セコイリドイド型"/>
          <p:cNvSpPr txBox="1"/>
          <p:nvPr/>
        </p:nvSpPr>
        <p:spPr>
          <a:xfrm>
            <a:off x="2150462" y="1815252"/>
            <a:ext cx="4859164" cy="671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2) </a:t>
            </a:r>
            <a:r>
              <a:rPr sz="3413" dirty="0" err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セコイリドイド型</a:t>
            </a:r>
            <a:r>
              <a:rPr lang="en-US" sz="3413" dirty="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(2)</a:t>
            </a:r>
            <a:endParaRPr sz="3413" dirty="0"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8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EF058BE-3FC7-AB48-8048-0D2A3CF86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8" y="3030659"/>
            <a:ext cx="5479723" cy="6397822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sp>
        <p:nvSpPr>
          <p:cNvPr id="18" name="苦味配糖体">
            <a:extLst>
              <a:ext uri="{FF2B5EF4-FFF2-40B4-BE49-F238E27FC236}">
                <a16:creationId xmlns:a16="http://schemas.microsoft.com/office/drawing/2014/main" id="{2F7B2DC2-99EE-C64E-925B-ED84959E055B}"/>
              </a:ext>
            </a:extLst>
          </p:cNvPr>
          <p:cNvSpPr txBox="1"/>
          <p:nvPr/>
        </p:nvSpPr>
        <p:spPr>
          <a:xfrm>
            <a:off x="5949975" y="3465707"/>
            <a:ext cx="6718647" cy="100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8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セコロガニンはモノテルペンインドール</a:t>
            </a:r>
            <a:endParaRPr lang="en-US" altLang="ja-JP" sz="28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8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アルカロイドの生合成前駆体である</a:t>
            </a:r>
            <a:endParaRPr sz="28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9" name="苦味配糖体">
            <a:extLst>
              <a:ext uri="{FF2B5EF4-FFF2-40B4-BE49-F238E27FC236}">
                <a16:creationId xmlns:a16="http://schemas.microsoft.com/office/drawing/2014/main" id="{8E4BCE60-E331-B847-B0A2-131A386DB53B}"/>
              </a:ext>
            </a:extLst>
          </p:cNvPr>
          <p:cNvSpPr txBox="1"/>
          <p:nvPr/>
        </p:nvSpPr>
        <p:spPr>
          <a:xfrm>
            <a:off x="5949975" y="4876800"/>
            <a:ext cx="6718647" cy="100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8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モノテルペンインドールアルカロイドの多い植物にはイリドイドも含まれる</a:t>
            </a:r>
            <a:endParaRPr sz="28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333562850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dvAuto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４．イソプレノイド(10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４．イソプレノイド(1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177" name="4-1-3．変形モノテルペノイド（続）"/>
          <p:cNvSpPr txBox="1"/>
          <p:nvPr/>
        </p:nvSpPr>
        <p:spPr>
          <a:xfrm>
            <a:off x="1625600" y="1733973"/>
            <a:ext cx="742357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4-1-3．変形モノテルペノイド（続）</a:t>
            </a:r>
          </a:p>
        </p:txBody>
      </p:sp>
      <p:sp>
        <p:nvSpPr>
          <p:cNvPr id="178" name="ピレトリン"/>
          <p:cNvSpPr txBox="1"/>
          <p:nvPr/>
        </p:nvSpPr>
        <p:spPr>
          <a:xfrm>
            <a:off x="2817706" y="3142826"/>
            <a:ext cx="243303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ピレトリン</a:t>
            </a:r>
          </a:p>
        </p:txBody>
      </p:sp>
      <p:sp>
        <p:nvSpPr>
          <p:cNvPr id="179" name="Chrysanthemum cinerariaefoliumの花…"/>
          <p:cNvSpPr txBox="1"/>
          <p:nvPr/>
        </p:nvSpPr>
        <p:spPr>
          <a:xfrm>
            <a:off x="5743786" y="3255715"/>
            <a:ext cx="6076351" cy="1068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Chrysanthemum cinerariaefolium</a:t>
            </a: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の花</a:t>
            </a:r>
            <a:endParaRPr sz="2844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（除虫菊）</a:t>
            </a:r>
          </a:p>
        </p:txBody>
      </p:sp>
      <p:pic>
        <p:nvPicPr>
          <p:cNvPr id="181" name="ピレトリン-small.png" descr="ピレトリン-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346" y="4521605"/>
            <a:ext cx="9428482" cy="4294295"/>
          </a:xfrm>
          <a:prstGeom prst="rect">
            <a:avLst/>
          </a:prstGeom>
          <a:solidFill>
            <a:srgbClr val="FFFDA9"/>
          </a:solidFill>
          <a:ln w="38100" cap="flat">
            <a:solidFill>
              <a:srgbClr val="C00000"/>
            </a:solidFill>
            <a:prstDash val="solid"/>
            <a:round/>
          </a:ln>
          <a:effectLst/>
        </p:spPr>
      </p:pic>
      <p:sp>
        <p:nvSpPr>
          <p:cNvPr id="183" name="4) その他の変形モノテルペノイド"/>
          <p:cNvSpPr txBox="1"/>
          <p:nvPr/>
        </p:nvSpPr>
        <p:spPr>
          <a:xfrm>
            <a:off x="2043865" y="2438399"/>
            <a:ext cx="681869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4) その他の変形モノテルペノイド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４．イソプレノイド(10)">
            <a:extLst>
              <a:ext uri="{FF2B5EF4-FFF2-40B4-BE49-F238E27FC236}">
                <a16:creationId xmlns:a16="http://schemas.microsoft.com/office/drawing/2014/main" id="{08BCB5AD-1CC2-5F46-A504-BE78AE776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４．イソプレノイド(1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7" name="4-1-3．変形モノテルペノイド（続）">
            <a:extLst>
              <a:ext uri="{FF2B5EF4-FFF2-40B4-BE49-F238E27FC236}">
                <a16:creationId xmlns:a16="http://schemas.microsoft.com/office/drawing/2014/main" id="{34A719AD-E92C-C64B-9BA2-70C1A77B1F7E}"/>
              </a:ext>
            </a:extLst>
          </p:cNvPr>
          <p:cNvSpPr txBox="1"/>
          <p:nvPr/>
        </p:nvSpPr>
        <p:spPr>
          <a:xfrm>
            <a:off x="1625600" y="1733973"/>
            <a:ext cx="5867453" cy="671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</a:t>
            </a:r>
            <a:r>
              <a:rPr lang="en-US"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</a:t>
            </a:r>
            <a:r>
              <a:rPr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．</a:t>
            </a:r>
            <a:r>
              <a:rPr lang="ja-JP" altLang="en-US"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セスキ</a:t>
            </a:r>
            <a:r>
              <a:rPr sz="3413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テルペノイド</a:t>
            </a:r>
            <a:r>
              <a:rPr lang="en-US"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(1)</a:t>
            </a:r>
            <a:endParaRPr sz="3413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E64C6CE-328C-1D48-8A43-DB271E24E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1" y="2502633"/>
            <a:ext cx="9804400" cy="7049445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E7856A0-36E1-1447-8001-ECC5C14DD00E}"/>
              </a:ext>
            </a:extLst>
          </p:cNvPr>
          <p:cNvGrpSpPr/>
          <p:nvPr/>
        </p:nvGrpSpPr>
        <p:grpSpPr>
          <a:xfrm>
            <a:off x="1625600" y="3754130"/>
            <a:ext cx="1352834" cy="1211158"/>
            <a:chOff x="221965" y="3577151"/>
            <a:chExt cx="1352834" cy="1211158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300C0DF0-D797-7245-A826-35B9CC0A8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65" y="4167982"/>
              <a:ext cx="1302034" cy="620327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519F1801-B7A9-6240-8B7E-B6C96A116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65" y="3577151"/>
              <a:ext cx="1352834" cy="620327"/>
            </a:xfrm>
            <a:prstGeom prst="rect">
              <a:avLst/>
            </a:prstGeom>
          </p:spPr>
        </p:pic>
      </p:grpSp>
      <p:sp>
        <p:nvSpPr>
          <p:cNvPr id="9" name="イリドイド（広義）">
            <a:extLst>
              <a:ext uri="{FF2B5EF4-FFF2-40B4-BE49-F238E27FC236}">
                <a16:creationId xmlns:a16="http://schemas.microsoft.com/office/drawing/2014/main" id="{D64C59A1-96D2-244B-93CB-1F20BFF9B68A}"/>
              </a:ext>
            </a:extLst>
          </p:cNvPr>
          <p:cNvSpPr txBox="1"/>
          <p:nvPr/>
        </p:nvSpPr>
        <p:spPr>
          <a:xfrm>
            <a:off x="4086946" y="4817808"/>
            <a:ext cx="1794222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環状中間体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４．イソプレノイド(10)">
            <a:extLst>
              <a:ext uri="{FF2B5EF4-FFF2-40B4-BE49-F238E27FC236}">
                <a16:creationId xmlns:a16="http://schemas.microsoft.com/office/drawing/2014/main" id="{DA7B88FD-FC22-5046-8124-55A486617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４．イソプレノイド(1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7" name="4-1-3．変形モノテルペノイド（続）">
            <a:extLst>
              <a:ext uri="{FF2B5EF4-FFF2-40B4-BE49-F238E27FC236}">
                <a16:creationId xmlns:a16="http://schemas.microsoft.com/office/drawing/2014/main" id="{761CFE95-F086-4A44-BD84-81A10E3F8F22}"/>
              </a:ext>
            </a:extLst>
          </p:cNvPr>
          <p:cNvSpPr txBox="1"/>
          <p:nvPr/>
        </p:nvSpPr>
        <p:spPr>
          <a:xfrm>
            <a:off x="1625600" y="1733973"/>
            <a:ext cx="5867453" cy="671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</a:t>
            </a:r>
            <a:r>
              <a:rPr lang="en-US"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</a:t>
            </a:r>
            <a:r>
              <a:rPr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．</a:t>
            </a:r>
            <a:r>
              <a:rPr lang="ja-JP" altLang="en-US"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セスキ</a:t>
            </a:r>
            <a:r>
              <a:rPr sz="3413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テルペノイド</a:t>
            </a:r>
            <a:r>
              <a:rPr lang="en-US"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(2)</a:t>
            </a:r>
            <a:endParaRPr sz="3413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DF2D179-1B11-4940-BE01-F08CB0FA3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16" y="2513461"/>
            <a:ext cx="8366744" cy="7023675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B4201D5-8FD1-6C43-842A-508EDC46F9C2}"/>
              </a:ext>
            </a:extLst>
          </p:cNvPr>
          <p:cNvGrpSpPr/>
          <p:nvPr/>
        </p:nvGrpSpPr>
        <p:grpSpPr>
          <a:xfrm>
            <a:off x="2455528" y="6853418"/>
            <a:ext cx="1904711" cy="955181"/>
            <a:chOff x="2455528" y="6853418"/>
            <a:chExt cx="1904711" cy="95518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95B717B5-C184-AF40-993E-32A4094CF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528" y="7188272"/>
              <a:ext cx="1302034" cy="620327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DFD6C852-5260-9745-A69D-079804351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7405" y="6853418"/>
              <a:ext cx="1352834" cy="620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7160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４．イソプレノイド(11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４．イソプレノイド(1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191" name="4-2-2．環状セスキテルペノイド"/>
          <p:cNvSpPr txBox="1"/>
          <p:nvPr/>
        </p:nvSpPr>
        <p:spPr>
          <a:xfrm>
            <a:off x="1534231" y="1864924"/>
            <a:ext cx="655658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4-2-2．環状セスキテルペノイド</a:t>
            </a:r>
          </a:p>
        </p:txBody>
      </p:sp>
      <p:sp>
        <p:nvSpPr>
          <p:cNvPr id="192" name="2) カディナン"/>
          <p:cNvSpPr txBox="1"/>
          <p:nvPr/>
        </p:nvSpPr>
        <p:spPr>
          <a:xfrm>
            <a:off x="1920263" y="2754489"/>
            <a:ext cx="29780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2) カディナン</a:t>
            </a:r>
          </a:p>
        </p:txBody>
      </p:sp>
      <p:sp>
        <p:nvSpPr>
          <p:cNvPr id="193" name="ゴシポール"/>
          <p:cNvSpPr txBox="1"/>
          <p:nvPr/>
        </p:nvSpPr>
        <p:spPr>
          <a:xfrm>
            <a:off x="2709333" y="3946595"/>
            <a:ext cx="24293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 err="1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ゴシポール</a:t>
            </a:r>
            <a:endParaRPr sz="3413" dirty="0">
              <a:solidFill>
                <a:srgbClr val="0000FF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00FF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94" name="綿実油 ナフタレン二量体"/>
          <p:cNvSpPr txBox="1"/>
          <p:nvPr/>
        </p:nvSpPr>
        <p:spPr>
          <a:xfrm>
            <a:off x="5418666" y="4009813"/>
            <a:ext cx="4596837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2844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綿実油　ナフタレン二量体</a:t>
            </a:r>
          </a:p>
        </p:txBody>
      </p:sp>
      <p:sp>
        <p:nvSpPr>
          <p:cNvPr id="195" name="アルテミシニン"/>
          <p:cNvSpPr txBox="1"/>
          <p:nvPr/>
        </p:nvSpPr>
        <p:spPr>
          <a:xfrm>
            <a:off x="2709333" y="4876800"/>
            <a:ext cx="329635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アルテミシニン</a:t>
            </a:r>
          </a:p>
        </p:txBody>
      </p:sp>
      <p:sp>
        <p:nvSpPr>
          <p:cNvPr id="196" name="キク科クソニンジンArtemisia annua…"/>
          <p:cNvSpPr txBox="1"/>
          <p:nvPr/>
        </p:nvSpPr>
        <p:spPr>
          <a:xfrm>
            <a:off x="6177279" y="5030329"/>
            <a:ext cx="6005366" cy="106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キク科クソニンジン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Artemisia annu</a:t>
            </a:r>
            <a:r>
              <a:rPr sz="2844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抗マラリア薬</a:t>
            </a:r>
          </a:p>
        </p:txBody>
      </p:sp>
      <p:sp>
        <p:nvSpPr>
          <p:cNvPr id="197" name="コリアミルチン…"/>
          <p:cNvSpPr txBox="1"/>
          <p:nvPr/>
        </p:nvSpPr>
        <p:spPr>
          <a:xfrm>
            <a:off x="2600959" y="7152640"/>
            <a:ext cx="3296357" cy="1223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コリアミルチン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ツチン</a:t>
            </a:r>
          </a:p>
        </p:txBody>
      </p:sp>
      <p:sp>
        <p:nvSpPr>
          <p:cNvPr id="198" name="ドクウツギ科ドクウツギ…"/>
          <p:cNvSpPr txBox="1"/>
          <p:nvPr/>
        </p:nvSpPr>
        <p:spPr>
          <a:xfrm>
            <a:off x="6068906" y="7261013"/>
            <a:ext cx="5072522" cy="1602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ドクウツギ科ドクウツギ</a:t>
            </a:r>
            <a:endParaRPr sz="2844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　　　　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Coriaria japonica</a:t>
            </a:r>
            <a:endParaRPr sz="2844" i="1">
              <a:effectLst>
                <a:outerShdw blurRad="12700" dist="25400" dir="2700000" rotWithShape="0">
                  <a:srgbClr val="00000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 有毒成分</a:t>
            </a:r>
          </a:p>
        </p:txBody>
      </p:sp>
      <p:sp>
        <p:nvSpPr>
          <p:cNvPr id="199" name="アルテミシン"/>
          <p:cNvSpPr txBox="1"/>
          <p:nvPr/>
        </p:nvSpPr>
        <p:spPr>
          <a:xfrm>
            <a:off x="2709333" y="6068906"/>
            <a:ext cx="286653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アルテミシン</a:t>
            </a:r>
          </a:p>
        </p:txBody>
      </p:sp>
      <p:sp>
        <p:nvSpPr>
          <p:cNvPr id="200" name="アルテミシニン生合成中間体"/>
          <p:cNvSpPr txBox="1"/>
          <p:nvPr/>
        </p:nvSpPr>
        <p:spPr>
          <a:xfrm>
            <a:off x="6068906" y="6177279"/>
            <a:ext cx="4958082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2844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アルテミシニン生合成中間体</a:t>
            </a:r>
          </a:p>
        </p:txBody>
      </p:sp>
      <p:sp>
        <p:nvSpPr>
          <p:cNvPr id="201" name="ピクロトキシン"/>
          <p:cNvSpPr txBox="1"/>
          <p:nvPr/>
        </p:nvSpPr>
        <p:spPr>
          <a:xfrm>
            <a:off x="2600959" y="8669866"/>
            <a:ext cx="32963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ピクロトキシン</a:t>
            </a:r>
          </a:p>
        </p:txBody>
      </p:sp>
      <p:sp>
        <p:nvSpPr>
          <p:cNvPr id="202" name="ツヅラフジ科Anamirta cocculus"/>
          <p:cNvSpPr txBox="1"/>
          <p:nvPr/>
        </p:nvSpPr>
        <p:spPr>
          <a:xfrm>
            <a:off x="5960533" y="8823395"/>
            <a:ext cx="5253144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ツヅラフジ科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Anamirta cocculus</a:t>
            </a:r>
          </a:p>
        </p:txBody>
      </p:sp>
      <p:pic>
        <p:nvPicPr>
          <p:cNvPr id="203" name="括弧２.png" descr="括弧２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12" y="7477759"/>
            <a:ext cx="298028" cy="157818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ＧＡＢＡ…"/>
          <p:cNvSpPr txBox="1"/>
          <p:nvPr/>
        </p:nvSpPr>
        <p:spPr>
          <a:xfrm>
            <a:off x="0" y="7694507"/>
            <a:ext cx="2573867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275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ＧＡＢＡ</a:t>
            </a:r>
            <a:endParaRPr sz="2275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275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275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アンタゴニスト</a:t>
            </a:r>
            <a:endParaRPr sz="2275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275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神経毒</a:t>
            </a:r>
            <a:endParaRPr sz="2275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03172745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 advAuto="0"/>
      <p:bldP spid="204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４．イソプレノイド(12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４．イソプレノイド(1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grpSp>
        <p:nvGrpSpPr>
          <p:cNvPr id="209" name="グループ"/>
          <p:cNvGrpSpPr/>
          <p:nvPr/>
        </p:nvGrpSpPr>
        <p:grpSpPr>
          <a:xfrm>
            <a:off x="980281" y="2008960"/>
            <a:ext cx="10935863" cy="7234280"/>
            <a:chOff x="0" y="0"/>
            <a:chExt cx="10935861" cy="7234279"/>
          </a:xfrm>
        </p:grpSpPr>
        <p:sp>
          <p:nvSpPr>
            <p:cNvPr id="207" name="四角形"/>
            <p:cNvSpPr/>
            <p:nvPr/>
          </p:nvSpPr>
          <p:spPr>
            <a:xfrm>
              <a:off x="0" y="0"/>
              <a:ext cx="10935862" cy="7234280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08" name="カディナン-small.png" descr="カディナン-smal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935862" cy="7234280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４．イソプレノイド(13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４．イソプレノイド(1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6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212" name="4) オイデスマン"/>
          <p:cNvSpPr txBox="1"/>
          <p:nvPr/>
        </p:nvSpPr>
        <p:spPr>
          <a:xfrm>
            <a:off x="1905035" y="2113279"/>
            <a:ext cx="341150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4) オイデスマン</a:t>
            </a:r>
          </a:p>
        </p:txBody>
      </p:sp>
      <p:grpSp>
        <p:nvGrpSpPr>
          <p:cNvPr id="215" name="グループ"/>
          <p:cNvGrpSpPr/>
          <p:nvPr/>
        </p:nvGrpSpPr>
        <p:grpSpPr>
          <a:xfrm>
            <a:off x="368017" y="3003973"/>
            <a:ext cx="3382152" cy="2445174"/>
            <a:chOff x="0" y="0"/>
            <a:chExt cx="3382151" cy="2445173"/>
          </a:xfrm>
        </p:grpSpPr>
        <p:sp>
          <p:nvSpPr>
            <p:cNvPr id="213" name="四角形"/>
            <p:cNvSpPr/>
            <p:nvPr/>
          </p:nvSpPr>
          <p:spPr>
            <a:xfrm>
              <a:off x="0" y="0"/>
              <a:ext cx="3382152" cy="2445174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14" name="サントニン.png" descr="サントニン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382152" cy="2445174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216" name="α-サントニン"/>
          <p:cNvSpPr txBox="1"/>
          <p:nvPr/>
        </p:nvSpPr>
        <p:spPr>
          <a:xfrm>
            <a:off x="5735921" y="2113279"/>
            <a:ext cx="282448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α-</a:t>
            </a: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サントニン</a:t>
            </a:r>
          </a:p>
        </p:txBody>
      </p:sp>
      <p:sp>
        <p:nvSpPr>
          <p:cNvPr id="217" name="キク科Artemisia cina…"/>
          <p:cNvSpPr txBox="1"/>
          <p:nvPr/>
        </p:nvSpPr>
        <p:spPr>
          <a:xfrm>
            <a:off x="4451170" y="2930878"/>
            <a:ext cx="6767973" cy="274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キク科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Artemisia cina</a:t>
            </a:r>
            <a:endParaRPr sz="2844" b="1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　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A. kurramensis</a:t>
            </a:r>
            <a:endParaRPr sz="2844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　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A. monogyma</a:t>
            </a: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ミブヨモギ</a:t>
            </a:r>
            <a:endParaRPr sz="2844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　　　　　　　　　京都壬生で栽培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駆虫薬</a:t>
            </a:r>
          </a:p>
        </p:txBody>
      </p:sp>
      <p:sp>
        <p:nvSpPr>
          <p:cNvPr id="218" name="7) グァイアン"/>
          <p:cNvSpPr txBox="1"/>
          <p:nvPr/>
        </p:nvSpPr>
        <p:spPr>
          <a:xfrm>
            <a:off x="1950720" y="5960533"/>
            <a:ext cx="29780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7) グァイアン</a:t>
            </a:r>
          </a:p>
        </p:txBody>
      </p:sp>
      <p:sp>
        <p:nvSpPr>
          <p:cNvPr id="219" name="マトリシン"/>
          <p:cNvSpPr txBox="1"/>
          <p:nvPr/>
        </p:nvSpPr>
        <p:spPr>
          <a:xfrm>
            <a:off x="5416130" y="5960533"/>
            <a:ext cx="243303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マトリシン</a:t>
            </a:r>
          </a:p>
        </p:txBody>
      </p:sp>
      <p:sp>
        <p:nvSpPr>
          <p:cNvPr id="220" name="キク科カミツレMatricaria chamomille…"/>
          <p:cNvSpPr txBox="1"/>
          <p:nvPr/>
        </p:nvSpPr>
        <p:spPr>
          <a:xfrm>
            <a:off x="4717077" y="7341728"/>
            <a:ext cx="6236160" cy="1602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キク科カミツレ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Matricaria chamomille</a:t>
            </a:r>
            <a:endParaRPr sz="2844" i="1">
              <a:effectLst>
                <a:outerShdw blurRad="12700" dist="25400" dir="2700000" rotWithShape="0">
                  <a:srgbClr val="00000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精油中の成分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欧州原産の代表的ハーブ</a:t>
            </a:r>
          </a:p>
        </p:txBody>
      </p:sp>
      <p:grpSp>
        <p:nvGrpSpPr>
          <p:cNvPr id="223" name="グループ"/>
          <p:cNvGrpSpPr/>
          <p:nvPr/>
        </p:nvGrpSpPr>
        <p:grpSpPr>
          <a:xfrm>
            <a:off x="433493" y="6827519"/>
            <a:ext cx="3251201" cy="2646117"/>
            <a:chOff x="0" y="0"/>
            <a:chExt cx="3251200" cy="2646115"/>
          </a:xfrm>
        </p:grpSpPr>
        <p:sp>
          <p:nvSpPr>
            <p:cNvPr id="221" name="四角形"/>
            <p:cNvSpPr/>
            <p:nvPr/>
          </p:nvSpPr>
          <p:spPr>
            <a:xfrm>
              <a:off x="0" y="0"/>
              <a:ext cx="3251200" cy="2646116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22" name="マトリシン.png" descr="マトリシン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251200" cy="2646116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４．イソプレノイド(14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４．イソプレノイド(1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7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226" name="10) イルダン"/>
          <p:cNvSpPr txBox="1"/>
          <p:nvPr/>
        </p:nvSpPr>
        <p:spPr>
          <a:xfrm>
            <a:off x="1889807" y="1764453"/>
            <a:ext cx="281494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10) イルダン</a:t>
            </a:r>
          </a:p>
        </p:txBody>
      </p:sp>
      <p:sp>
        <p:nvSpPr>
          <p:cNvPr id="227" name="プタキロサイド"/>
          <p:cNvSpPr txBox="1"/>
          <p:nvPr/>
        </p:nvSpPr>
        <p:spPr>
          <a:xfrm>
            <a:off x="5279077" y="1764453"/>
            <a:ext cx="32963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プタキロサイド</a:t>
            </a:r>
          </a:p>
        </p:txBody>
      </p:sp>
      <p:sp>
        <p:nvSpPr>
          <p:cNvPr id="228" name="イノモトソウ科ワラビ（山菜）…"/>
          <p:cNvSpPr txBox="1"/>
          <p:nvPr/>
        </p:nvSpPr>
        <p:spPr>
          <a:xfrm>
            <a:off x="5388210" y="3564607"/>
            <a:ext cx="6764303" cy="209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イノモトソウ科ワラビ（山菜）</a:t>
            </a:r>
            <a:endParaRPr sz="2844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発ガン物質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あく抜きで分解し失活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不安定：シクロプロパンがスピロ結合</a:t>
            </a:r>
          </a:p>
        </p:txBody>
      </p:sp>
      <p:sp>
        <p:nvSpPr>
          <p:cNvPr id="229" name="12) その他"/>
          <p:cNvSpPr txBox="1"/>
          <p:nvPr/>
        </p:nvSpPr>
        <p:spPr>
          <a:xfrm>
            <a:off x="1950720" y="5677604"/>
            <a:ext cx="2381453" cy="650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12) その他</a:t>
            </a:r>
          </a:p>
        </p:txBody>
      </p:sp>
      <p:sp>
        <p:nvSpPr>
          <p:cNvPr id="230" name="ビロバライド"/>
          <p:cNvSpPr txBox="1"/>
          <p:nvPr/>
        </p:nvSpPr>
        <p:spPr>
          <a:xfrm>
            <a:off x="5339989" y="5677605"/>
            <a:ext cx="286286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ビロバライド</a:t>
            </a:r>
          </a:p>
        </p:txBody>
      </p:sp>
      <p:sp>
        <p:nvSpPr>
          <p:cNvPr id="231" name="イチョウ科イチョウGinkgo biloba…"/>
          <p:cNvSpPr txBox="1"/>
          <p:nvPr/>
        </p:nvSpPr>
        <p:spPr>
          <a:xfrm>
            <a:off x="4636845" y="7364589"/>
            <a:ext cx="7846703" cy="1896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イチョウ科イチョウ</a:t>
            </a:r>
            <a:r>
              <a:rPr sz="2844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Ginkgo</a:t>
            </a:r>
            <a:r>
              <a:rPr sz="2844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biloba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イチョウ葉エキス：</a:t>
            </a:r>
            <a:r>
              <a:rPr sz="2844" b="1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EGb761</a:t>
            </a: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（独シュワベ社）</a:t>
            </a:r>
            <a:endParaRPr lang="en-US" sz="2844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sym typeface="ヒラギノ明朝 ProN W6"/>
              </a:rPr>
              <a:t>生合成は不詳、</a:t>
            </a:r>
            <a:r>
              <a:rPr sz="2844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ジテルペンのギンコライドから派生</a:t>
            </a: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？</a:t>
            </a:r>
          </a:p>
        </p:txBody>
      </p:sp>
      <p:sp>
        <p:nvSpPr>
          <p:cNvPr id="232" name="シダ類に多いセスキテルペン"/>
          <p:cNvSpPr txBox="1"/>
          <p:nvPr/>
        </p:nvSpPr>
        <p:spPr>
          <a:xfrm>
            <a:off x="5201920" y="2492586"/>
            <a:ext cx="589731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シダ類に多いセスキテルペン</a:t>
            </a:r>
          </a:p>
        </p:txBody>
      </p:sp>
      <p:sp>
        <p:nvSpPr>
          <p:cNvPr id="233" name="Gingko ← Ginkyo"/>
          <p:cNvSpPr txBox="1"/>
          <p:nvPr/>
        </p:nvSpPr>
        <p:spPr>
          <a:xfrm>
            <a:off x="7405567" y="6583873"/>
            <a:ext cx="3441272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Gin</a:t>
            </a: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g</a:t>
            </a: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ko ← Gink</a:t>
            </a: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y</a:t>
            </a: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o</a:t>
            </a:r>
          </a:p>
        </p:txBody>
      </p:sp>
      <p:grpSp>
        <p:nvGrpSpPr>
          <p:cNvPr id="236" name="グループ"/>
          <p:cNvGrpSpPr/>
          <p:nvPr/>
        </p:nvGrpSpPr>
        <p:grpSpPr>
          <a:xfrm>
            <a:off x="596052" y="2733444"/>
            <a:ext cx="3467948" cy="2623538"/>
            <a:chOff x="0" y="0"/>
            <a:chExt cx="3467946" cy="2623537"/>
          </a:xfrm>
        </p:grpSpPr>
        <p:sp>
          <p:nvSpPr>
            <p:cNvPr id="234" name="四角形"/>
            <p:cNvSpPr/>
            <p:nvPr/>
          </p:nvSpPr>
          <p:spPr>
            <a:xfrm>
              <a:off x="0" y="0"/>
              <a:ext cx="3467947" cy="2623538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35" name="プタキロサイド.png" descr="プタキロサイド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467947" cy="2623538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grpSp>
        <p:nvGrpSpPr>
          <p:cNvPr id="239" name="グループ"/>
          <p:cNvGrpSpPr/>
          <p:nvPr/>
        </p:nvGrpSpPr>
        <p:grpSpPr>
          <a:xfrm>
            <a:off x="758612" y="6719146"/>
            <a:ext cx="3142828" cy="2754490"/>
            <a:chOff x="0" y="0"/>
            <a:chExt cx="3142826" cy="2754489"/>
          </a:xfrm>
        </p:grpSpPr>
        <p:sp>
          <p:nvSpPr>
            <p:cNvPr id="237" name="四角形"/>
            <p:cNvSpPr/>
            <p:nvPr/>
          </p:nvSpPr>
          <p:spPr>
            <a:xfrm>
              <a:off x="0" y="0"/>
              <a:ext cx="3142827" cy="2754490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38" name="ビロバライド.png" descr="ビロバライド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142827" cy="2754490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天 然 物 化 学 5"/>
          <p:cNvSpPr txBox="1">
            <a:spLocks noGrp="1"/>
          </p:cNvSpPr>
          <p:nvPr>
            <p:ph type="title"/>
          </p:nvPr>
        </p:nvSpPr>
        <p:spPr>
          <a:xfrm>
            <a:off x="1083733" y="2059093"/>
            <a:ext cx="11054081" cy="2090703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7680"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天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然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物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化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学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en-US"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8</a:t>
            </a:r>
            <a:endParaRPr sz="7680" dirty="0">
              <a:solidFill>
                <a:srgbClr val="000000"/>
              </a:solidFill>
              <a:effectLst>
                <a:outerShdw blurRad="12700" dist="381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</p:txBody>
      </p:sp>
      <p:sp>
        <p:nvSpPr>
          <p:cNvPr id="83" name="各論４：イソプレノイド経路で生合成される化合物１…"/>
          <p:cNvSpPr txBox="1">
            <a:spLocks noGrp="1"/>
          </p:cNvSpPr>
          <p:nvPr>
            <p:ph type="body" sz="quarter" idx="1"/>
          </p:nvPr>
        </p:nvSpPr>
        <p:spPr>
          <a:xfrm>
            <a:off x="1209368" y="4551679"/>
            <a:ext cx="10928446" cy="2600961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 anchor="t"/>
          <a:lstStyle/>
          <a:p>
            <a:pPr marL="0" indent="0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200" dirty="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各論４：イソプレノイド経路で生合成される化合物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２</a:t>
            </a:r>
            <a:endParaRPr lang="en-US" sz="3200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lang="ja-JP" altLang="en-US" sz="320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ジ</a:t>
            </a:r>
            <a:r>
              <a:rPr sz="3200" dirty="0" err="1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テルペン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、トリテルペン</a:t>
            </a:r>
            <a:endParaRPr sz="3200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832307">
              <a:spcBef>
                <a:spcPts val="400"/>
              </a:spcBef>
              <a:buSzTx/>
              <a:buNone/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木下</a:t>
            </a:r>
            <a:r>
              <a:rPr dirty="0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dirty="0" err="1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武司</a:t>
            </a:r>
            <a:endParaRPr dirty="0">
              <a:solidFill>
                <a:srgbClr val="003366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003366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23371220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４．イソプレノイド(1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４．イソプレノイド(1)</a:t>
            </a:r>
          </a:p>
        </p:txBody>
      </p:sp>
      <p:pic>
        <p:nvPicPr>
          <p:cNvPr id="87" name="イソプレン則-small.png" descr="イソプレン則-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992" y="2099732"/>
            <a:ext cx="10701868" cy="7342295"/>
          </a:xfrm>
          <a:prstGeom prst="rect">
            <a:avLst/>
          </a:prstGeom>
          <a:solidFill>
            <a:srgbClr val="FFFDA9"/>
          </a:solidFill>
          <a:ln w="31750" cap="flat">
            <a:solidFill>
              <a:srgbClr val="C00000"/>
            </a:solidFill>
            <a:prstDash val="solid"/>
            <a:round/>
          </a:ln>
          <a:effectLst/>
        </p:spPr>
      </p:pic>
      <p:sp>
        <p:nvSpPr>
          <p:cNvPr id="89" name="イソプレン則"/>
          <p:cNvSpPr/>
          <p:nvPr/>
        </p:nvSpPr>
        <p:spPr>
          <a:xfrm>
            <a:off x="1733973" y="5418666"/>
            <a:ext cx="2917050" cy="704428"/>
          </a:xfrm>
          <a:prstGeom prst="rect">
            <a:avLst/>
          </a:prstGeom>
          <a:solidFill>
            <a:srgbClr val="003300"/>
          </a:solidFill>
          <a:ln w="54186">
            <a:solidFill>
              <a:srgbClr val="CCFFCC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イソプレン則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４．イソプレノイド(15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４．イソプレノイド(1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8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pic>
        <p:nvPicPr>
          <p:cNvPr id="243" name="ジテルペン生合成２-small.png" descr="ジテルペン生合成２-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79" y="3107604"/>
            <a:ext cx="10823969" cy="6543241"/>
          </a:xfrm>
          <a:prstGeom prst="rect">
            <a:avLst/>
          </a:prstGeom>
          <a:solidFill>
            <a:srgbClr val="FFFDA9"/>
          </a:solidFill>
          <a:ln w="31750" cap="flat">
            <a:solidFill>
              <a:srgbClr val="C00000"/>
            </a:solidFill>
            <a:prstDash val="solid"/>
            <a:round/>
          </a:ln>
          <a:effectLst/>
        </p:spPr>
      </p:pic>
      <p:sp>
        <p:nvSpPr>
          <p:cNvPr id="245" name="ラブダン系列"/>
          <p:cNvSpPr txBox="1"/>
          <p:nvPr/>
        </p:nvSpPr>
        <p:spPr>
          <a:xfrm>
            <a:off x="1251209" y="5859916"/>
            <a:ext cx="286286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 err="1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ラブダン系列</a:t>
            </a:r>
            <a:endParaRPr sz="3413" dirty="0">
              <a:solidFill>
                <a:srgbClr val="0000FF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00FF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246" name="4-3．ジテルペノイド"/>
          <p:cNvSpPr txBox="1"/>
          <p:nvPr/>
        </p:nvSpPr>
        <p:spPr>
          <a:xfrm>
            <a:off x="944903" y="1735750"/>
            <a:ext cx="440944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4-3．ジテルペノイド</a:t>
            </a:r>
          </a:p>
        </p:txBody>
      </p:sp>
      <p:sp>
        <p:nvSpPr>
          <p:cNvPr id="247" name="4-3-1．ラブダン型ジテルペノイド"/>
          <p:cNvSpPr txBox="1"/>
          <p:nvPr/>
        </p:nvSpPr>
        <p:spPr>
          <a:xfrm>
            <a:off x="1409224" y="2336740"/>
            <a:ext cx="689368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4-3-1．ラブダン型ジテルペノイド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４．イソプレノイド(16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４．イソプレノイド(1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9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250" name="1) ラブダン型"/>
          <p:cNvSpPr txBox="1"/>
          <p:nvPr/>
        </p:nvSpPr>
        <p:spPr>
          <a:xfrm>
            <a:off x="1796662" y="1944374"/>
            <a:ext cx="297800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1) ラブダン型</a:t>
            </a:r>
          </a:p>
        </p:txBody>
      </p:sp>
      <p:sp>
        <p:nvSpPr>
          <p:cNvPr id="251" name="ギンコライド"/>
          <p:cNvSpPr txBox="1"/>
          <p:nvPr/>
        </p:nvSpPr>
        <p:spPr>
          <a:xfrm>
            <a:off x="2600959" y="2817706"/>
            <a:ext cx="286286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ギンコライド</a:t>
            </a:r>
          </a:p>
        </p:txBody>
      </p:sp>
      <p:sp>
        <p:nvSpPr>
          <p:cNvPr id="252" name="イチョウ葉エキスEGb761の活性成分の１つ…"/>
          <p:cNvSpPr txBox="1"/>
          <p:nvPr/>
        </p:nvSpPr>
        <p:spPr>
          <a:xfrm>
            <a:off x="5637670" y="2171981"/>
            <a:ext cx="7382290" cy="2334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イチョウ葉エキス</a:t>
            </a:r>
            <a:r>
              <a:rPr sz="2844" b="1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EGb761</a:t>
            </a: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の活性成分の１つ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PAFアンタゴニスト作用</a:t>
            </a:r>
            <a:endParaRPr sz="2844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44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脳血流を増大</a:t>
            </a: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→　</a:t>
            </a:r>
            <a:r>
              <a:rPr sz="2844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認知症予防</a:t>
            </a:r>
            <a:endParaRPr lang="en-US" sz="2844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844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変形ラブダン</a:t>
            </a:r>
            <a:endParaRPr sz="2844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grpSp>
        <p:nvGrpSpPr>
          <p:cNvPr id="255" name="グループ"/>
          <p:cNvGrpSpPr/>
          <p:nvPr/>
        </p:nvGrpSpPr>
        <p:grpSpPr>
          <a:xfrm>
            <a:off x="325119" y="4869462"/>
            <a:ext cx="12354562" cy="4822614"/>
            <a:chOff x="0" y="0"/>
            <a:chExt cx="12354560" cy="4822613"/>
          </a:xfrm>
        </p:grpSpPr>
        <p:sp>
          <p:nvSpPr>
            <p:cNvPr id="253" name="四角形"/>
            <p:cNvSpPr/>
            <p:nvPr/>
          </p:nvSpPr>
          <p:spPr>
            <a:xfrm>
              <a:off x="0" y="0"/>
              <a:ext cx="12354561" cy="4822614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54" name="ラブダン型.png" descr="ラブダン型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354561" cy="4822614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４．イソプレノイド(17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20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258" name="2) アビエタン型 3)ピマラン型"/>
          <p:cNvSpPr txBox="1"/>
          <p:nvPr/>
        </p:nvSpPr>
        <p:spPr>
          <a:xfrm>
            <a:off x="1858631" y="3009868"/>
            <a:ext cx="641886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2) アビエタン型　3)ピマラン型</a:t>
            </a:r>
          </a:p>
        </p:txBody>
      </p:sp>
      <p:sp>
        <p:nvSpPr>
          <p:cNvPr id="259" name="アビエチン酸       ピマル酸"/>
          <p:cNvSpPr txBox="1"/>
          <p:nvPr/>
        </p:nvSpPr>
        <p:spPr>
          <a:xfrm>
            <a:off x="2714022" y="3664953"/>
            <a:ext cx="5558960" cy="1169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アビエチン酸       ピマル酸</a:t>
            </a:r>
          </a:p>
        </p:txBody>
      </p:sp>
      <p:sp>
        <p:nvSpPr>
          <p:cNvPr id="260" name="松脂の成分…"/>
          <p:cNvSpPr txBox="1"/>
          <p:nvPr/>
        </p:nvSpPr>
        <p:spPr>
          <a:xfrm>
            <a:off x="8789439" y="3185563"/>
            <a:ext cx="3716146" cy="103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松脂</a:t>
            </a: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の成分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生薬ロジン</a:t>
            </a: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の主成分</a:t>
            </a:r>
          </a:p>
        </p:txBody>
      </p:sp>
      <p:sp>
        <p:nvSpPr>
          <p:cNvPr id="261" name="4) カウラン型"/>
          <p:cNvSpPr txBox="1"/>
          <p:nvPr/>
        </p:nvSpPr>
        <p:spPr>
          <a:xfrm>
            <a:off x="1855798" y="4402667"/>
            <a:ext cx="298227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4) カウラン型</a:t>
            </a:r>
          </a:p>
        </p:txBody>
      </p:sp>
      <p:sp>
        <p:nvSpPr>
          <p:cNvPr id="262" name="ステビオシド"/>
          <p:cNvSpPr txBox="1"/>
          <p:nvPr/>
        </p:nvSpPr>
        <p:spPr>
          <a:xfrm>
            <a:off x="2309849" y="5229014"/>
            <a:ext cx="286653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ステビオシド</a:t>
            </a:r>
          </a:p>
        </p:txBody>
      </p:sp>
      <p:sp>
        <p:nvSpPr>
          <p:cNvPr id="263" name="キク科Stevia rebaudianaの葉…"/>
          <p:cNvSpPr txBox="1"/>
          <p:nvPr/>
        </p:nvSpPr>
        <p:spPr>
          <a:xfrm>
            <a:off x="5618353" y="5011985"/>
            <a:ext cx="4771250" cy="1068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キク科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Stevia rebaudiana</a:t>
            </a: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の葉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甘味成分、天然甘味料</a:t>
            </a:r>
          </a:p>
        </p:txBody>
      </p:sp>
      <p:sp>
        <p:nvSpPr>
          <p:cNvPr id="264" name="5) ジベレラン型"/>
          <p:cNvSpPr txBox="1"/>
          <p:nvPr/>
        </p:nvSpPr>
        <p:spPr>
          <a:xfrm>
            <a:off x="1894625" y="5919893"/>
            <a:ext cx="341576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5) ジベレラン型</a:t>
            </a:r>
          </a:p>
        </p:txBody>
      </p:sp>
      <p:sp>
        <p:nvSpPr>
          <p:cNvPr id="265" name="ジベレリン"/>
          <p:cNvSpPr txBox="1"/>
          <p:nvPr/>
        </p:nvSpPr>
        <p:spPr>
          <a:xfrm>
            <a:off x="2385990" y="6610773"/>
            <a:ext cx="243303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ジベレリン</a:t>
            </a:r>
          </a:p>
        </p:txBody>
      </p:sp>
      <p:sp>
        <p:nvSpPr>
          <p:cNvPr id="266" name="植物ホルモンの一種…"/>
          <p:cNvSpPr txBox="1"/>
          <p:nvPr/>
        </p:nvSpPr>
        <p:spPr>
          <a:xfrm>
            <a:off x="5617350" y="6461759"/>
            <a:ext cx="7490461" cy="3164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植物ホルモンの一種</a:t>
            </a:r>
            <a:endParaRPr sz="2844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黒沢英一：イネ馬鹿苗病菌毒素として発見</a:t>
            </a:r>
            <a:endParaRPr sz="2844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藪田貞治郎・住木諭介：精製、結晶化</a:t>
            </a:r>
            <a:endParaRPr sz="2844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44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種子の発芽、休眠解除、細胞伸長</a:t>
            </a:r>
            <a:endParaRPr sz="2844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岸光夫：種無しブドウの作成</a:t>
            </a:r>
            <a:endParaRPr sz="2844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　（→</a:t>
            </a:r>
            <a:r>
              <a:rPr sz="2844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ジベレリン処理の農業への応用</a:t>
            </a: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）</a:t>
            </a:r>
          </a:p>
        </p:txBody>
      </p:sp>
      <p:grpSp>
        <p:nvGrpSpPr>
          <p:cNvPr id="269" name="グループ"/>
          <p:cNvGrpSpPr/>
          <p:nvPr/>
        </p:nvGrpSpPr>
        <p:grpSpPr>
          <a:xfrm>
            <a:off x="1382763" y="7437119"/>
            <a:ext cx="3684694" cy="2251006"/>
            <a:chOff x="0" y="0"/>
            <a:chExt cx="3684693" cy="2251004"/>
          </a:xfrm>
        </p:grpSpPr>
        <p:sp>
          <p:nvSpPr>
            <p:cNvPr id="267" name="四角形"/>
            <p:cNvSpPr/>
            <p:nvPr/>
          </p:nvSpPr>
          <p:spPr>
            <a:xfrm>
              <a:off x="0" y="0"/>
              <a:ext cx="3684694" cy="2251005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68" name="ジベレリン.png" descr="ジベレリン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684694" cy="2251005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270" name="フォルスコリン"/>
          <p:cNvSpPr txBox="1"/>
          <p:nvPr/>
        </p:nvSpPr>
        <p:spPr>
          <a:xfrm>
            <a:off x="2691450" y="1807478"/>
            <a:ext cx="325667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フォルスコリン</a:t>
            </a:r>
          </a:p>
        </p:txBody>
      </p:sp>
      <p:sp>
        <p:nvSpPr>
          <p:cNvPr id="271" name="コルホルシン•ダルバート…"/>
          <p:cNvSpPr txBox="1"/>
          <p:nvPr/>
        </p:nvSpPr>
        <p:spPr>
          <a:xfrm>
            <a:off x="6106409" y="1801706"/>
            <a:ext cx="4734130" cy="106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コルホルシン</a:t>
            </a: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•</a:t>
            </a:r>
            <a:r>
              <a:rPr lang="ja-JP" altLang="en-US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ダロパ</a:t>
            </a: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ー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00FF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心不全治療薬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00FF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C6BBEBB-9B9E-7546-A026-B1ABAD80D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34" y="2838967"/>
            <a:ext cx="4415304" cy="4075665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４．イソプレノイド(18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21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274" name="6) グラヤノトキサン型"/>
          <p:cNvSpPr txBox="1"/>
          <p:nvPr/>
        </p:nvSpPr>
        <p:spPr>
          <a:xfrm>
            <a:off x="1752035" y="1882986"/>
            <a:ext cx="471198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6) グラヤノトキサン型</a:t>
            </a:r>
          </a:p>
        </p:txBody>
      </p:sp>
      <p:sp>
        <p:nvSpPr>
          <p:cNvPr id="275" name="グラヤノトキシン"/>
          <p:cNvSpPr txBox="1"/>
          <p:nvPr/>
        </p:nvSpPr>
        <p:spPr>
          <a:xfrm>
            <a:off x="2510648" y="2641600"/>
            <a:ext cx="372985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グラヤノトキシン</a:t>
            </a:r>
          </a:p>
        </p:txBody>
      </p:sp>
      <p:sp>
        <p:nvSpPr>
          <p:cNvPr id="276" name="ツツジ科植物の有毒成分…"/>
          <p:cNvSpPr txBox="1"/>
          <p:nvPr/>
        </p:nvSpPr>
        <p:spPr>
          <a:xfrm>
            <a:off x="6285653" y="2709333"/>
            <a:ext cx="5322994" cy="1602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ツツジ科植物の有毒成分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アセビ</a:t>
            </a:r>
            <a:r>
              <a:rPr sz="2844" b="1" i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Pieris japonica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アセボトキシンⅠ、Ⅱ、Ⅲ</a:t>
            </a:r>
          </a:p>
        </p:txBody>
      </p:sp>
      <p:sp>
        <p:nvSpPr>
          <p:cNvPr id="277" name="7) その他（アコナン型）"/>
          <p:cNvSpPr txBox="1"/>
          <p:nvPr/>
        </p:nvSpPr>
        <p:spPr>
          <a:xfrm>
            <a:off x="1688288" y="4373383"/>
            <a:ext cx="513673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7) その他（アコナン型）</a:t>
            </a:r>
          </a:p>
        </p:txBody>
      </p:sp>
      <p:sp>
        <p:nvSpPr>
          <p:cNvPr id="278" name="アコニチン"/>
          <p:cNvSpPr txBox="1"/>
          <p:nvPr/>
        </p:nvSpPr>
        <p:spPr>
          <a:xfrm>
            <a:off x="2401217" y="5161280"/>
            <a:ext cx="24293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アコニチン</a:t>
            </a:r>
          </a:p>
        </p:txBody>
      </p:sp>
      <p:sp>
        <p:nvSpPr>
          <p:cNvPr id="279" name="キンポウゲ科トリカブト属の有毒成分…"/>
          <p:cNvSpPr txBox="1"/>
          <p:nvPr/>
        </p:nvSpPr>
        <p:spPr>
          <a:xfrm>
            <a:off x="5937141" y="6296284"/>
            <a:ext cx="6637868" cy="1612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キンポウゲ科トリカブト属の有毒成分</a:t>
            </a:r>
            <a:endParaRPr sz="2844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プソイドアルカロイド</a:t>
            </a:r>
            <a:endParaRPr sz="2844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44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ジテルペン骨格（アコナン</a:t>
            </a: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）＋ＮＨ</a:t>
            </a:r>
            <a:r>
              <a:rPr sz="2844" baseline="-19359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３</a:t>
            </a:r>
          </a:p>
        </p:txBody>
      </p:sp>
      <p:pic>
        <p:nvPicPr>
          <p:cNvPr id="280" name="附子アルカロイド.png" descr="附子アルカロイド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13" y="6105167"/>
            <a:ext cx="5099223" cy="3424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４．イソプレノイド(19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22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283" name="4-3-3．センブラン型ジテルペノイド"/>
          <p:cNvSpPr txBox="1"/>
          <p:nvPr/>
        </p:nvSpPr>
        <p:spPr>
          <a:xfrm>
            <a:off x="975359" y="1842346"/>
            <a:ext cx="737486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4-3-3．センブラン型ジテルペノイド</a:t>
            </a:r>
          </a:p>
        </p:txBody>
      </p:sp>
      <p:pic>
        <p:nvPicPr>
          <p:cNvPr id="285" name="ジテルペン生合成１-small.png" descr="ジテルペン生合成１-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0" y="2999383"/>
            <a:ext cx="12791201" cy="5938140"/>
          </a:xfrm>
          <a:prstGeom prst="rect">
            <a:avLst/>
          </a:prstGeom>
          <a:solidFill>
            <a:srgbClr val="FFFDA9"/>
          </a:solidFill>
          <a:ln w="31750" cap="flat">
            <a:solidFill>
              <a:srgbClr val="C00000"/>
            </a:solidFill>
            <a:prstDash val="solid"/>
            <a:round/>
          </a:ln>
          <a:effectLst/>
        </p:spPr>
      </p:pic>
      <p:sp>
        <p:nvSpPr>
          <p:cNvPr id="287" name="センブラン系列"/>
          <p:cNvSpPr txBox="1"/>
          <p:nvPr/>
        </p:nvSpPr>
        <p:spPr>
          <a:xfrm>
            <a:off x="5093546" y="5093546"/>
            <a:ext cx="330002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センブラン系列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４．イソプレノイド(20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４．イソプレノイド(2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290" name="２) チグリアン型"/>
          <p:cNvSpPr txBox="1"/>
          <p:nvPr/>
        </p:nvSpPr>
        <p:spPr>
          <a:xfrm>
            <a:off x="1520779" y="2102491"/>
            <a:ext cx="358309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２) チグリアン型</a:t>
            </a:r>
          </a:p>
        </p:txBody>
      </p:sp>
      <p:sp>
        <p:nvSpPr>
          <p:cNvPr id="291" name="フォルボールエステル"/>
          <p:cNvSpPr txBox="1"/>
          <p:nvPr/>
        </p:nvSpPr>
        <p:spPr>
          <a:xfrm>
            <a:off x="5264104" y="2102491"/>
            <a:ext cx="459683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フォルボールエステル</a:t>
            </a:r>
          </a:p>
        </p:txBody>
      </p:sp>
      <p:sp>
        <p:nvSpPr>
          <p:cNvPr id="292" name="ＴＰＡ：発ガンプロモーター作用…"/>
          <p:cNvSpPr txBox="1"/>
          <p:nvPr/>
        </p:nvSpPr>
        <p:spPr>
          <a:xfrm>
            <a:off x="4604320" y="2982357"/>
            <a:ext cx="7522165" cy="1265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ＴＰＡ：</a:t>
            </a: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発ガンプロモーター作用</a:t>
            </a:r>
          </a:p>
          <a:p>
            <a:pPr algn="l" defTabSz="130048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トウダイグサ科ハズ</a:t>
            </a:r>
            <a:r>
              <a:rPr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Croton tiglium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種子</a:t>
            </a:r>
          </a:p>
        </p:txBody>
      </p:sp>
      <p:pic>
        <p:nvPicPr>
          <p:cNvPr id="294" name="フォルボールエステル.png" descr="フォルボールエステル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381" y="4486782"/>
            <a:ext cx="7023159" cy="4941699"/>
          </a:xfrm>
          <a:prstGeom prst="rect">
            <a:avLst/>
          </a:prstGeom>
          <a:solidFill>
            <a:srgbClr val="FFFDA9"/>
          </a:solidFill>
          <a:ln w="31750" cap="flat">
            <a:solidFill>
              <a:srgbClr val="C00000"/>
            </a:solidFill>
            <a:prstDash val="solid"/>
            <a:round/>
          </a:ln>
          <a:effectLst/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４．イソプレノイド(21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４．イソプレノイド(2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298" name="４) タキサン型"/>
          <p:cNvSpPr txBox="1"/>
          <p:nvPr/>
        </p:nvSpPr>
        <p:spPr>
          <a:xfrm>
            <a:off x="1752035" y="1882986"/>
            <a:ext cx="313659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４) タキサン型</a:t>
            </a:r>
          </a:p>
        </p:txBody>
      </p:sp>
      <p:sp>
        <p:nvSpPr>
          <p:cNvPr id="299" name="タキソール…"/>
          <p:cNvSpPr txBox="1"/>
          <p:nvPr/>
        </p:nvSpPr>
        <p:spPr>
          <a:xfrm>
            <a:off x="2343139" y="2790613"/>
            <a:ext cx="3516772" cy="114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タキソール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（パクリタキセル）</a:t>
            </a:r>
          </a:p>
        </p:txBody>
      </p:sp>
      <p:sp>
        <p:nvSpPr>
          <p:cNvPr id="300" name="抗腫瘍薬：…"/>
          <p:cNvSpPr txBox="1"/>
          <p:nvPr/>
        </p:nvSpPr>
        <p:spPr>
          <a:xfrm>
            <a:off x="5928300" y="2920750"/>
            <a:ext cx="6403059" cy="2707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抗腫瘍薬：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      抗ガン化学療法の主力薬剤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844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イチイ科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Taxus brevifolia</a:t>
            </a: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樹皮</a:t>
            </a: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より発見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イチイ属</a:t>
            </a:r>
            <a:r>
              <a:rPr sz="2844" b="1" i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Taxus</a:t>
            </a:r>
            <a:r>
              <a:rPr sz="2844" b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spp.</a:t>
            </a: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に広く含まれる</a:t>
            </a:r>
          </a:p>
        </p:txBody>
      </p:sp>
      <p:sp>
        <p:nvSpPr>
          <p:cNvPr id="301" name="微小管蛋白の重合を促進…"/>
          <p:cNvSpPr txBox="1"/>
          <p:nvPr/>
        </p:nvSpPr>
        <p:spPr>
          <a:xfrm>
            <a:off x="3418535" y="6070080"/>
            <a:ext cx="5455639" cy="3344898"/>
          </a:xfrm>
          <a:prstGeom prst="rect">
            <a:avLst/>
          </a:prstGeom>
          <a:ln w="12700">
            <a:miter lim="400000"/>
          </a:ln>
          <a:effectLst>
            <a:outerShdw blurRad="38100" dist="254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defTabSz="1300480">
              <a:buClr>
                <a:srgbClr val="FFFF00"/>
              </a:buClr>
              <a:buFont typeface="ヒラギノ明朝 ProN W3"/>
              <a:def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t>微小管蛋白の重合を促進</a:t>
            </a:r>
          </a:p>
          <a:p>
            <a:pPr marL="40639" marR="40639" defTabSz="1300480">
              <a:buClr>
                <a:srgbClr val="FFFF00"/>
              </a:buClr>
              <a:buFont typeface="ヒラギノ明朝 ProN W3"/>
              <a:def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t>↓</a:t>
            </a:r>
          </a:p>
          <a:p>
            <a:pPr marL="40639" marR="40639" defTabSz="1300480">
              <a:buClr>
                <a:srgbClr val="FFFF00"/>
              </a:buClr>
              <a:buFont typeface="ヒラギノ明朝 ProN W3"/>
              <a:def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t>微小管の安定化･過剰形成</a:t>
            </a:r>
          </a:p>
          <a:p>
            <a:pPr marL="40639" marR="40639" defTabSz="1300480">
              <a:buClr>
                <a:srgbClr val="FFFF00"/>
              </a:buClr>
              <a:buFont typeface="ヒラギノ明朝 ProN W3"/>
              <a:def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t>↓</a:t>
            </a:r>
          </a:p>
          <a:p>
            <a:pPr marL="40639" marR="40639" defTabSz="1300480">
              <a:buClr>
                <a:srgbClr val="FFFF00"/>
              </a:buClr>
              <a:buFont typeface="ヒラギノ明朝 ProN W3"/>
              <a:def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t>紡錘体の機能を阻害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パクリタキセル（タキソール）の生合成"/>
          <p:cNvSpPr txBox="1"/>
          <p:nvPr/>
        </p:nvSpPr>
        <p:spPr>
          <a:xfrm>
            <a:off x="1805229" y="216746"/>
            <a:ext cx="9416920" cy="763412"/>
          </a:xfrm>
          <a:prstGeom prst="rect">
            <a:avLst/>
          </a:prstGeom>
          <a:solidFill>
            <a:srgbClr val="008000"/>
          </a:solidFill>
          <a:ln w="90311">
            <a:solidFill>
              <a:srgbClr val="8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1300480">
              <a:buClr>
                <a:srgbClr val="FFFF00"/>
              </a:buClr>
              <a:buFont typeface="ヒラギノ明朝 ProN W3"/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パクリタキセル（タキソール）の生合成</a:t>
            </a:r>
          </a:p>
        </p:txBody>
      </p:sp>
      <p:pic>
        <p:nvPicPr>
          <p:cNvPr id="304" name="パクリタキセル生合成-small.png" descr="パクリタキセル生合成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93" y="1083733"/>
            <a:ext cx="12205548" cy="8518597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パクリタキセルの基本母核はジテルペン、側鎖置換基はシキミ酸由来である！"/>
          <p:cNvSpPr txBox="1"/>
          <p:nvPr/>
        </p:nvSpPr>
        <p:spPr>
          <a:xfrm>
            <a:off x="433493" y="5201920"/>
            <a:ext cx="5418668" cy="1844887"/>
          </a:xfrm>
          <a:prstGeom prst="rect">
            <a:avLst/>
          </a:prstGeom>
          <a:solidFill>
            <a:srgbClr val="FFFF00"/>
          </a:solidFill>
          <a:ln w="54186">
            <a:solidFill>
              <a:srgbClr val="008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l" defTabSz="1300480">
              <a:lnSpc>
                <a:spcPct val="125000"/>
              </a:lnSpc>
              <a:buClr>
                <a:srgbClr val="000000"/>
              </a:buClr>
              <a:buFont typeface="ヒラギノ明朝 ProN W3"/>
              <a:defRPr sz="341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パクリタキセルの基本母核は</a:t>
            </a:r>
            <a:r>
              <a:rPr sz="2844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ジテルペン</a:t>
            </a:r>
            <a:r>
              <a:rPr sz="2844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、側鎖置換基は</a:t>
            </a:r>
            <a:r>
              <a:rPr sz="2844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シキミ酸</a:t>
            </a:r>
            <a:r>
              <a:rPr sz="2844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由来である！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抗がん薬パクリタキセルは半合成で調製される"/>
          <p:cNvSpPr txBox="1"/>
          <p:nvPr/>
        </p:nvSpPr>
        <p:spPr>
          <a:xfrm>
            <a:off x="1517226" y="87206"/>
            <a:ext cx="9988410" cy="584201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 anchor="ctr">
            <a:spAutoFit/>
          </a:bodyPr>
          <a:lstStyle/>
          <a:p>
            <a:pPr marL="40639" marR="40639" defTabSz="1300480">
              <a:buClr>
                <a:srgbClr val="000000"/>
              </a:buClr>
              <a:buFont typeface="ヒラギノ明朝 ProN W3"/>
              <a:defRPr sz="3413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FFFFFF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抗がん薬</a:t>
            </a: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パクリタキセル</a:t>
            </a:r>
            <a:r>
              <a:rPr>
                <a:effectLst>
                  <a:outerShdw blurRad="12700" dist="25400" dir="2700000" rotWithShape="0">
                    <a:srgbClr val="FFFFFF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は半合成で調製される</a:t>
            </a:r>
          </a:p>
        </p:txBody>
      </p:sp>
      <p:pic>
        <p:nvPicPr>
          <p:cNvPr id="308" name="パクリタキセル-small.png" descr="パクリタキセル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" y="1002453"/>
            <a:ext cx="12325210" cy="8534401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パクリタキセル"/>
          <p:cNvSpPr txBox="1"/>
          <p:nvPr/>
        </p:nvSpPr>
        <p:spPr>
          <a:xfrm>
            <a:off x="4226559" y="4985173"/>
            <a:ext cx="2496201" cy="477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ヒラギノ明朝 ProN W3"/>
              <a:defRPr sz="256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パクリタキセル</a:t>
            </a:r>
          </a:p>
        </p:txBody>
      </p:sp>
      <p:sp>
        <p:nvSpPr>
          <p:cNvPr id="310" name="ドセタキセル"/>
          <p:cNvSpPr txBox="1"/>
          <p:nvPr/>
        </p:nvSpPr>
        <p:spPr>
          <a:xfrm>
            <a:off x="7293246" y="9071133"/>
            <a:ext cx="2148322" cy="47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ヒラギノ明朝 ProN W3"/>
              <a:defRPr sz="256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ドセタキセル</a:t>
            </a:r>
          </a:p>
        </p:txBody>
      </p:sp>
      <p:sp>
        <p:nvSpPr>
          <p:cNvPr id="311" name="新規タキサン系抗腫瘍薬…"/>
          <p:cNvSpPr txBox="1"/>
          <p:nvPr/>
        </p:nvSpPr>
        <p:spPr>
          <a:xfrm>
            <a:off x="8994986" y="885048"/>
            <a:ext cx="3859176" cy="1032088"/>
          </a:xfrm>
          <a:prstGeom prst="rect">
            <a:avLst/>
          </a:prstGeom>
          <a:solidFill>
            <a:srgbClr val="800000"/>
          </a:solidFill>
          <a:ln w="54186">
            <a:solidFill>
              <a:srgbClr val="3366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algn="l" defTabSz="1300480">
              <a:buClr>
                <a:srgbClr val="FFFFFF"/>
              </a:buClr>
              <a:buFont typeface="ヒラギノ明朝 ProN W3"/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/>
              <a:t>新規タキサン系抗腫瘍薬</a:t>
            </a:r>
            <a:endParaRPr dirty="0"/>
          </a:p>
          <a:p>
            <a:pPr marL="40639" marR="40639" algn="l" defTabSz="1300480">
              <a:buClr>
                <a:srgbClr val="FFFFFF"/>
              </a:buClr>
              <a:buFont typeface="ヒラギノ明朝 ProN W3"/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/>
              <a:t>創製の可能性</a:t>
            </a:r>
            <a:endParaRPr dirty="0"/>
          </a:p>
        </p:txBody>
      </p:sp>
      <p:sp>
        <p:nvSpPr>
          <p:cNvPr id="312" name="セイヨウイチイ葉より抽出"/>
          <p:cNvSpPr txBox="1"/>
          <p:nvPr/>
        </p:nvSpPr>
        <p:spPr>
          <a:xfrm>
            <a:off x="8825653" y="8128000"/>
            <a:ext cx="4099042" cy="477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ヒラギノ明朝 ProN W3"/>
              <a:defRPr sz="256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セイヨウイチイ葉より抽出</a:t>
            </a:r>
          </a:p>
        </p:txBody>
      </p:sp>
      <p:sp>
        <p:nvSpPr>
          <p:cNvPr id="313" name="Taxus baccata"/>
          <p:cNvSpPr txBox="1"/>
          <p:nvPr/>
        </p:nvSpPr>
        <p:spPr>
          <a:xfrm>
            <a:off x="9753600" y="8561492"/>
            <a:ext cx="234443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Times New Roman"/>
              <a:defRPr sz="2844" b="1" i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Taxus baccata</a:t>
            </a:r>
          </a:p>
        </p:txBody>
      </p:sp>
      <p:sp>
        <p:nvSpPr>
          <p:cNvPr id="314" name="天然型"/>
          <p:cNvSpPr txBox="1"/>
          <p:nvPr/>
        </p:nvSpPr>
        <p:spPr>
          <a:xfrm>
            <a:off x="6876693" y="4547797"/>
            <a:ext cx="1617198" cy="638350"/>
          </a:xfrm>
          <a:prstGeom prst="rect">
            <a:avLst/>
          </a:prstGeom>
          <a:solidFill>
            <a:srgbClr val="0070C0"/>
          </a:solidFill>
          <a:ln w="38100">
            <a:solidFill>
              <a:srgbClr val="C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3300"/>
              </a:buClr>
              <a:buFont typeface="ヒラギノ明朝 ProN W3"/>
              <a:defRPr sz="320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>
                <a:solidFill>
                  <a:schemeClr val="bg1"/>
                </a:solidFill>
              </a:rPr>
              <a:t>天然型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15" name="非天然型"/>
          <p:cNvSpPr txBox="1"/>
          <p:nvPr/>
        </p:nvSpPr>
        <p:spPr>
          <a:xfrm>
            <a:off x="7293246" y="7342930"/>
            <a:ext cx="1909700" cy="638350"/>
          </a:xfrm>
          <a:prstGeom prst="rect">
            <a:avLst/>
          </a:prstGeom>
          <a:solidFill>
            <a:srgbClr val="0070C0"/>
          </a:solidFill>
          <a:ln w="38100">
            <a:solidFill>
              <a:srgbClr val="C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3300"/>
              </a:buClr>
              <a:buFont typeface="ヒラギノ明朝 ProN W3"/>
              <a:defRPr sz="320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dirty="0" err="1">
                <a:solidFill>
                  <a:schemeClr val="bg1"/>
                </a:solidFill>
              </a:rPr>
              <a:t>非天然型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1" animBg="1" advAuto="0"/>
      <p:bldP spid="315" grpId="2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D6BEAE44-B968-004C-A9CE-74B82130F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701"/>
            <a:ext cx="13004800" cy="8856198"/>
          </a:xfrm>
          <a:prstGeom prst="rect">
            <a:avLst/>
          </a:prstGeom>
        </p:spPr>
      </p:pic>
      <p:sp>
        <p:nvSpPr>
          <p:cNvPr id="321" name="プロトスタン系列"/>
          <p:cNvSpPr txBox="1"/>
          <p:nvPr/>
        </p:nvSpPr>
        <p:spPr>
          <a:xfrm>
            <a:off x="3238224" y="2767436"/>
            <a:ext cx="3127921" cy="576794"/>
          </a:xfrm>
          <a:prstGeom prst="rect">
            <a:avLst/>
          </a:prstGeom>
          <a:solidFill>
            <a:schemeClr val="accent3">
              <a:satOff val="12345"/>
              <a:lumOff val="6849"/>
            </a:schemeClr>
          </a:solidFill>
          <a:ln w="12700">
            <a:solidFill>
              <a:srgbClr val="000000"/>
            </a:solidFill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プロトスタン系列</a:t>
            </a:r>
            <a:endParaRPr sz="28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322" name="ダンマラン系列"/>
          <p:cNvSpPr txBox="1"/>
          <p:nvPr/>
        </p:nvSpPr>
        <p:spPr>
          <a:xfrm>
            <a:off x="7077241" y="2767436"/>
            <a:ext cx="2768848" cy="576794"/>
          </a:xfrm>
          <a:prstGeom prst="rect">
            <a:avLst/>
          </a:prstGeom>
          <a:solidFill>
            <a:schemeClr val="accent3">
              <a:satOff val="12345"/>
              <a:lumOff val="6849"/>
            </a:schemeClr>
          </a:solidFill>
          <a:ln w="12700">
            <a:solidFill>
              <a:srgbClr val="000000"/>
            </a:solidFill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ダンマラン系列</a:t>
            </a:r>
            <a:endParaRPr sz="28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323" name="ステロイド"/>
          <p:cNvSpPr txBox="1"/>
          <p:nvPr/>
        </p:nvSpPr>
        <p:spPr>
          <a:xfrm>
            <a:off x="3238224" y="7366148"/>
            <a:ext cx="2494746" cy="588151"/>
          </a:xfrm>
          <a:prstGeom prst="rect">
            <a:avLst/>
          </a:prstGeom>
          <a:solidFill>
            <a:schemeClr val="accent3">
              <a:satOff val="12345"/>
              <a:lumOff val="6849"/>
            </a:schemeClr>
          </a:solidFill>
          <a:ln w="12700">
            <a:solidFill>
              <a:srgbClr val="000000"/>
            </a:solidFill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ステロイド</a:t>
            </a:r>
            <a:endParaRPr sz="28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858C232-B701-144D-A852-7ED82B27FEE5}"/>
              </a:ext>
            </a:extLst>
          </p:cNvPr>
          <p:cNvGrpSpPr/>
          <p:nvPr/>
        </p:nvGrpSpPr>
        <p:grpSpPr>
          <a:xfrm>
            <a:off x="3985145" y="3565846"/>
            <a:ext cx="3985870" cy="453684"/>
            <a:chOff x="4296465" y="1326894"/>
            <a:chExt cx="3985870" cy="453684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582C9643-67B3-2F4F-93B6-73288C17B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465" y="1422061"/>
              <a:ext cx="852004" cy="299893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F639EBC3-6686-8C4F-9AAF-A2DA416D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331" y="1422061"/>
              <a:ext cx="852004" cy="299893"/>
            </a:xfrm>
            <a:prstGeom prst="rect">
              <a:avLst/>
            </a:prstGeom>
          </p:spPr>
        </p:pic>
        <p:sp>
          <p:nvSpPr>
            <p:cNvPr id="12" name="ＧＡＢＡ…">
              <a:extLst>
                <a:ext uri="{FF2B5EF4-FFF2-40B4-BE49-F238E27FC236}">
                  <a16:creationId xmlns:a16="http://schemas.microsoft.com/office/drawing/2014/main" id="{1E917DB4-FD09-B644-9403-69AD40CB7A5F}"/>
                </a:ext>
              </a:extLst>
            </p:cNvPr>
            <p:cNvSpPr txBox="1"/>
            <p:nvPr/>
          </p:nvSpPr>
          <p:spPr>
            <a:xfrm>
              <a:off x="5135809" y="1326894"/>
              <a:ext cx="2307183" cy="4536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6435" tIns="72248" rIns="126435" bIns="72248">
              <a:spAutoFit/>
            </a:bodyPr>
            <a:lstStyle/>
            <a:p>
              <a:pPr algn="l" defTabSz="1300480">
                <a:defRPr sz="256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ja-JP" altLang="en-US" sz="2000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バックボーン転位</a:t>
              </a:r>
              <a:endParaRPr sz="20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646146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 advAuto="0"/>
      <p:bldP spid="322" grpId="0" animBg="1" advAuto="0"/>
      <p:bldP spid="323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４．イソプレノイド(2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４．イソプレノイド(2)</a:t>
            </a:r>
          </a:p>
        </p:txBody>
      </p:sp>
      <p:pic>
        <p:nvPicPr>
          <p:cNvPr id="93" name="イソプレノイド.png" descr="イソプレノイド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23" y="2831153"/>
            <a:ext cx="9320109" cy="6299201"/>
          </a:xfrm>
          <a:prstGeom prst="rect">
            <a:avLst/>
          </a:prstGeom>
          <a:solidFill>
            <a:srgbClr val="FFFDA9"/>
          </a:solidFill>
          <a:ln w="31750" cap="flat">
            <a:solidFill>
              <a:srgbClr val="C00000"/>
            </a:solidFill>
            <a:prstDash val="solid"/>
            <a:round/>
          </a:ln>
          <a:effectLst/>
        </p:spPr>
      </p:pic>
      <p:sp>
        <p:nvSpPr>
          <p:cNvPr id="95" name="イソペンテニルピロリン酸"/>
          <p:cNvSpPr/>
          <p:nvPr/>
        </p:nvSpPr>
        <p:spPr>
          <a:xfrm>
            <a:off x="4118186" y="3901440"/>
            <a:ext cx="4217530" cy="575734"/>
          </a:xfrm>
          <a:prstGeom prst="rect">
            <a:avLst/>
          </a:prstGeom>
          <a:solidFill>
            <a:srgbClr val="003300"/>
          </a:solidFill>
          <a:ln w="54186">
            <a:solidFill>
              <a:srgbClr val="CCFFCC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8900" tIns="50800" rIns="88900" bIns="50800">
            <a:spAutoFit/>
          </a:bodyPr>
          <a:lstStyle>
            <a:lvl1pPr algn="l" defTabSz="1300480">
              <a:defRPr sz="256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イソペンテニルピロリン酸</a:t>
            </a:r>
          </a:p>
        </p:txBody>
      </p:sp>
      <p:sp>
        <p:nvSpPr>
          <p:cNvPr id="96" name="ジメチルアリルピロリン酸"/>
          <p:cNvSpPr/>
          <p:nvPr/>
        </p:nvSpPr>
        <p:spPr>
          <a:xfrm>
            <a:off x="8236373" y="6430150"/>
            <a:ext cx="4217530" cy="575735"/>
          </a:xfrm>
          <a:prstGeom prst="rect">
            <a:avLst/>
          </a:prstGeom>
          <a:solidFill>
            <a:srgbClr val="003300"/>
          </a:solidFill>
          <a:ln w="54186">
            <a:solidFill>
              <a:srgbClr val="CCFFCC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8900" tIns="50800" rIns="88900" bIns="50800">
            <a:spAutoFit/>
          </a:bodyPr>
          <a:lstStyle>
            <a:lvl1pPr algn="l" defTabSz="1300480">
              <a:defRPr sz="256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ジメチルアリルピロリン酸</a:t>
            </a:r>
          </a:p>
        </p:txBody>
      </p:sp>
      <p:sp>
        <p:nvSpPr>
          <p:cNvPr id="97" name="イソプレノイド生合成前駆体：IPP &amp; DMAPP"/>
          <p:cNvSpPr txBox="1"/>
          <p:nvPr/>
        </p:nvSpPr>
        <p:spPr>
          <a:xfrm>
            <a:off x="1733973" y="1842346"/>
            <a:ext cx="938558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イソプレノイド</a:t>
            </a:r>
            <a:r>
              <a:rPr sz="3413" u="sng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生合成前駆体</a:t>
            </a:r>
            <a:r>
              <a:rPr sz="3413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</a:t>
            </a:r>
            <a:r>
              <a:rPr sz="3413" u="sng" dirty="0" err="1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IPP</a:t>
            </a:r>
            <a:r>
              <a:rPr sz="3413" dirty="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 </a:t>
            </a:r>
            <a:r>
              <a:rPr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&amp; </a:t>
            </a:r>
            <a:r>
              <a:rPr sz="3413" u="sng" dirty="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DMAPP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1" animBg="1" advAuto="0"/>
      <p:bldP spid="96" grpId="2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４．イソプレノイド(22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４．イソプレノイド(2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6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326" name="トリテルペノイドサポニン"/>
          <p:cNvSpPr txBox="1"/>
          <p:nvPr/>
        </p:nvSpPr>
        <p:spPr>
          <a:xfrm>
            <a:off x="1625600" y="1950719"/>
            <a:ext cx="699008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トリテルペノイド</a:t>
            </a:r>
            <a:r>
              <a:rPr sz="3413" u="sng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サポニン</a:t>
            </a:r>
          </a:p>
        </p:txBody>
      </p:sp>
      <p:sp>
        <p:nvSpPr>
          <p:cNvPr id="327" name="トリテルペンは配糖体として存在するものが多い！"/>
          <p:cNvSpPr txBox="1"/>
          <p:nvPr/>
        </p:nvSpPr>
        <p:spPr>
          <a:xfrm>
            <a:off x="2494628" y="2668740"/>
            <a:ext cx="10414548" cy="671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トリテルペンは配糖体として存在するものが多い</a:t>
            </a:r>
            <a:r>
              <a:rPr sz="3413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！</a:t>
            </a:r>
          </a:p>
        </p:txBody>
      </p:sp>
      <p:grpSp>
        <p:nvGrpSpPr>
          <p:cNvPr id="330" name="グループ"/>
          <p:cNvGrpSpPr/>
          <p:nvPr/>
        </p:nvGrpSpPr>
        <p:grpSpPr>
          <a:xfrm>
            <a:off x="2492586" y="3576320"/>
            <a:ext cx="8019628" cy="5784427"/>
            <a:chOff x="0" y="0"/>
            <a:chExt cx="8019626" cy="5784426"/>
          </a:xfrm>
        </p:grpSpPr>
        <p:sp>
          <p:nvSpPr>
            <p:cNvPr id="328" name="四角形"/>
            <p:cNvSpPr/>
            <p:nvPr/>
          </p:nvSpPr>
          <p:spPr>
            <a:xfrm>
              <a:off x="0" y="0"/>
              <a:ext cx="8019627" cy="5784427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29" name="サポニンの特徴.png" descr="サポニンの特徴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019627" cy="5784427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４．イソプレノイド(23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４．イソプレノイド(2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7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333" name="4-5．トリテルペノイド"/>
          <p:cNvSpPr txBox="1"/>
          <p:nvPr/>
        </p:nvSpPr>
        <p:spPr>
          <a:xfrm>
            <a:off x="743180" y="1761066"/>
            <a:ext cx="530729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8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4-5．トリテルペノイド</a:t>
            </a:r>
          </a:p>
        </p:txBody>
      </p:sp>
      <p:sp>
        <p:nvSpPr>
          <p:cNvPr id="334" name="4-5-2．ダンマラン系列四環性トリテルペノイド"/>
          <p:cNvSpPr txBox="1"/>
          <p:nvPr/>
        </p:nvSpPr>
        <p:spPr>
          <a:xfrm>
            <a:off x="1381950" y="2546773"/>
            <a:ext cx="954233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4-5-2．ダンマラン系列四環性トリテルペノイド</a:t>
            </a:r>
          </a:p>
        </p:txBody>
      </p:sp>
      <p:sp>
        <p:nvSpPr>
          <p:cNvPr id="335" name="1)ダンマラン型四環性トリテルペノイド"/>
          <p:cNvSpPr txBox="1"/>
          <p:nvPr/>
        </p:nvSpPr>
        <p:spPr>
          <a:xfrm>
            <a:off x="1473318" y="3332479"/>
            <a:ext cx="795765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1)ダンマラン型四環性トリテルペノイド</a:t>
            </a:r>
          </a:p>
        </p:txBody>
      </p:sp>
      <p:sp>
        <p:nvSpPr>
          <p:cNvPr id="336" name="(1) ニンジン"/>
          <p:cNvSpPr txBox="1"/>
          <p:nvPr/>
        </p:nvSpPr>
        <p:spPr>
          <a:xfrm>
            <a:off x="1920263" y="4200597"/>
            <a:ext cx="268750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(1) ニンジン</a:t>
            </a:r>
          </a:p>
        </p:txBody>
      </p:sp>
      <p:sp>
        <p:nvSpPr>
          <p:cNvPr id="337" name="ウコギ科オタネニンジンPanax ginseng…"/>
          <p:cNvSpPr txBox="1"/>
          <p:nvPr/>
        </p:nvSpPr>
        <p:spPr>
          <a:xfrm>
            <a:off x="5570947" y="4108733"/>
            <a:ext cx="6452730" cy="1688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ウコギ科オタネニンジン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Panax ginseng</a:t>
            </a:r>
            <a:endParaRPr sz="2844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ギンセノシド</a:t>
            </a: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RG</a:t>
            </a:r>
            <a:r>
              <a:rPr sz="2844" baseline="-19359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ほか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ダンマラン＞＞＞オレアナン</a:t>
            </a:r>
          </a:p>
        </p:txBody>
      </p:sp>
      <p:sp>
        <p:nvSpPr>
          <p:cNvPr id="338" name="チクセツニンジン"/>
          <p:cNvSpPr txBox="1"/>
          <p:nvPr/>
        </p:nvSpPr>
        <p:spPr>
          <a:xfrm>
            <a:off x="2570503" y="5826198"/>
            <a:ext cx="372985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チクセツニンジン</a:t>
            </a:r>
          </a:p>
        </p:txBody>
      </p:sp>
      <p:sp>
        <p:nvSpPr>
          <p:cNvPr id="339" name="ウコギ科トチバニンジンP. japonicus…"/>
          <p:cNvSpPr txBox="1"/>
          <p:nvPr/>
        </p:nvSpPr>
        <p:spPr>
          <a:xfrm>
            <a:off x="6580317" y="5939086"/>
            <a:ext cx="6082455" cy="1602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ウコギ科トチバニンジン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P. japonicus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チクセツサポニン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ダンマラン＜＜＜オレアナン</a:t>
            </a:r>
          </a:p>
        </p:txBody>
      </p:sp>
      <p:sp>
        <p:nvSpPr>
          <p:cNvPr id="340" name="(2) タイソウ"/>
          <p:cNvSpPr txBox="1"/>
          <p:nvPr/>
        </p:nvSpPr>
        <p:spPr>
          <a:xfrm>
            <a:off x="1920263" y="7343421"/>
            <a:ext cx="268449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(2) タイソウ</a:t>
            </a:r>
          </a:p>
        </p:txBody>
      </p:sp>
      <p:sp>
        <p:nvSpPr>
          <p:cNvPr id="341" name="クロウメモドキ科ナツメの果実…"/>
          <p:cNvSpPr txBox="1"/>
          <p:nvPr/>
        </p:nvSpPr>
        <p:spPr>
          <a:xfrm>
            <a:off x="5388210" y="7519528"/>
            <a:ext cx="5319325" cy="103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クロウメモドキ科ナツメの果実</a:t>
            </a:r>
            <a:endParaRPr sz="2844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ダンマラン系サポニン</a:t>
            </a:r>
          </a:p>
        </p:txBody>
      </p:sp>
      <p:sp>
        <p:nvSpPr>
          <p:cNvPr id="342" name="(3) タクシャ"/>
          <p:cNvSpPr txBox="1"/>
          <p:nvPr/>
        </p:nvSpPr>
        <p:spPr>
          <a:xfrm>
            <a:off x="1890010" y="8564915"/>
            <a:ext cx="268449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(3) タクシャ</a:t>
            </a:r>
          </a:p>
        </p:txBody>
      </p:sp>
      <p:sp>
        <p:nvSpPr>
          <p:cNvPr id="343" name="オモダカ科サジオモダカの塊茎…"/>
          <p:cNvSpPr txBox="1"/>
          <p:nvPr/>
        </p:nvSpPr>
        <p:spPr>
          <a:xfrm>
            <a:off x="5357109" y="8730015"/>
            <a:ext cx="5319325" cy="103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オモダカ科サジオモダカの塊茎</a:t>
            </a:r>
            <a:endParaRPr sz="2844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ダンマラン系トリテルペン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４．イソプレノイド(24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４．イソプレノイド(2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8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349" name="(1) リモノイド"/>
          <p:cNvSpPr txBox="1"/>
          <p:nvPr/>
        </p:nvSpPr>
        <p:spPr>
          <a:xfrm>
            <a:off x="1842346" y="2492586"/>
            <a:ext cx="307330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(1) リモノイド</a:t>
            </a:r>
          </a:p>
        </p:txBody>
      </p:sp>
      <p:sp>
        <p:nvSpPr>
          <p:cNvPr id="350" name="(2) カシノイド"/>
          <p:cNvSpPr txBox="1"/>
          <p:nvPr/>
        </p:nvSpPr>
        <p:spPr>
          <a:xfrm>
            <a:off x="1842346" y="3251200"/>
            <a:ext cx="341150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(2) カシノイド</a:t>
            </a:r>
          </a:p>
        </p:txBody>
      </p:sp>
      <p:sp>
        <p:nvSpPr>
          <p:cNvPr id="351" name="ミカン科ダイダイCitrus aurantium（橙皮）"/>
          <p:cNvSpPr txBox="1"/>
          <p:nvPr/>
        </p:nvSpPr>
        <p:spPr>
          <a:xfrm>
            <a:off x="5328355" y="2537742"/>
            <a:ext cx="7197796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ミカン科ダイダイ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Citrus aurantium</a:t>
            </a: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（橙皮）</a:t>
            </a:r>
          </a:p>
        </p:txBody>
      </p:sp>
      <p:sp>
        <p:nvSpPr>
          <p:cNvPr id="352" name="ニガキ科ニガキPicrasma quassioides（苦木）"/>
          <p:cNvSpPr txBox="1"/>
          <p:nvPr/>
        </p:nvSpPr>
        <p:spPr>
          <a:xfrm>
            <a:off x="5328355" y="3296355"/>
            <a:ext cx="7437121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ニガキ科ニガキ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Picrasma quassioides</a:t>
            </a: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（苦木）</a:t>
            </a:r>
          </a:p>
        </p:txBody>
      </p:sp>
      <p:sp>
        <p:nvSpPr>
          <p:cNvPr id="353" name="３)変形トリテルペノイド"/>
          <p:cNvSpPr txBox="1"/>
          <p:nvPr/>
        </p:nvSpPr>
        <p:spPr>
          <a:xfrm>
            <a:off x="1442862" y="1756550"/>
            <a:ext cx="63308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３)変形トリテルペノイド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8F7FB91-DA3C-2D4D-8F7F-2CAA4BFEE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13" y="4095609"/>
            <a:ext cx="11702774" cy="5572266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sp>
        <p:nvSpPr>
          <p:cNvPr id="13" name="4-5-3．ダンマラン系列五環性トリテルペノイド">
            <a:extLst>
              <a:ext uri="{FF2B5EF4-FFF2-40B4-BE49-F238E27FC236}">
                <a16:creationId xmlns:a16="http://schemas.microsoft.com/office/drawing/2014/main" id="{9977D8B0-B88A-E343-A32A-101BCFCF58DC}"/>
              </a:ext>
            </a:extLst>
          </p:cNvPr>
          <p:cNvSpPr txBox="1"/>
          <p:nvPr/>
        </p:nvSpPr>
        <p:spPr>
          <a:xfrm>
            <a:off x="728489" y="7739430"/>
            <a:ext cx="1794222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400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ダンマラン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4" name="4-5-3．ダンマラン系列五環性トリテルペノイド">
            <a:extLst>
              <a:ext uri="{FF2B5EF4-FFF2-40B4-BE49-F238E27FC236}">
                <a16:creationId xmlns:a16="http://schemas.microsoft.com/office/drawing/2014/main" id="{47414146-B33B-EE4A-9906-DAF971BC1B0C}"/>
              </a:ext>
            </a:extLst>
          </p:cNvPr>
          <p:cNvSpPr txBox="1"/>
          <p:nvPr/>
        </p:nvSpPr>
        <p:spPr>
          <a:xfrm>
            <a:off x="7063028" y="6386957"/>
            <a:ext cx="1794222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リモノイド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5" name="4-5-3．ダンマラン系列五環性トリテルペノイド">
            <a:extLst>
              <a:ext uri="{FF2B5EF4-FFF2-40B4-BE49-F238E27FC236}">
                <a16:creationId xmlns:a16="http://schemas.microsoft.com/office/drawing/2014/main" id="{6FD1AC6E-245B-3141-BC7C-1718CDEF2CFB}"/>
              </a:ext>
            </a:extLst>
          </p:cNvPr>
          <p:cNvSpPr txBox="1"/>
          <p:nvPr/>
        </p:nvSpPr>
        <p:spPr>
          <a:xfrm>
            <a:off x="7361202" y="9033088"/>
            <a:ext cx="1794222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カシノイド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４．イソプレノイド(25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４．イソプレノイド(2</a:t>
            </a:r>
            <a:r>
              <a:rPr lang="en-US" dirty="0"/>
              <a:t>9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356" name="(1) サイコ"/>
          <p:cNvSpPr txBox="1"/>
          <p:nvPr/>
        </p:nvSpPr>
        <p:spPr>
          <a:xfrm>
            <a:off x="1965947" y="2478803"/>
            <a:ext cx="225100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(1) サイコ</a:t>
            </a:r>
          </a:p>
        </p:txBody>
      </p:sp>
      <p:sp>
        <p:nvSpPr>
          <p:cNvPr id="357" name="セリ科ミシマサイコの根…"/>
          <p:cNvSpPr txBox="1"/>
          <p:nvPr/>
        </p:nvSpPr>
        <p:spPr>
          <a:xfrm>
            <a:off x="4779084" y="2617469"/>
            <a:ext cx="4235592" cy="156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セリ科ミシマサイコの根</a:t>
            </a:r>
            <a:endParaRPr sz="2844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44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サイコサポニン</a:t>
            </a:r>
            <a:endParaRPr sz="2844" dirty="0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44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オレアナン系サポニン</a:t>
            </a:r>
            <a:endParaRPr sz="2844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358" name="4-5-3．ダンマラン系列五環性トリテルペノイド"/>
          <p:cNvSpPr txBox="1"/>
          <p:nvPr/>
        </p:nvSpPr>
        <p:spPr>
          <a:xfrm>
            <a:off x="1473319" y="1796414"/>
            <a:ext cx="954233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4-5-3．ダンマラン系列五環性トリテルペノイド</a:t>
            </a:r>
          </a:p>
        </p:txBody>
      </p:sp>
      <p:sp>
        <p:nvSpPr>
          <p:cNvPr id="359" name="(2) カンゾウ"/>
          <p:cNvSpPr txBox="1"/>
          <p:nvPr/>
        </p:nvSpPr>
        <p:spPr>
          <a:xfrm>
            <a:off x="1963643" y="4551679"/>
            <a:ext cx="268750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(2) カンゾウ</a:t>
            </a:r>
          </a:p>
        </p:txBody>
      </p:sp>
      <p:sp>
        <p:nvSpPr>
          <p:cNvPr id="360" name="マメ科Glycyrrhiza属の根・ストロン…"/>
          <p:cNvSpPr txBox="1"/>
          <p:nvPr/>
        </p:nvSpPr>
        <p:spPr>
          <a:xfrm>
            <a:off x="4868253" y="4551679"/>
            <a:ext cx="7486792" cy="229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844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マメ科</a:t>
            </a:r>
            <a:r>
              <a:rPr sz="2844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Glycyrrhiza</a:t>
            </a:r>
            <a:r>
              <a:rPr sz="2844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属の根・ストロン</a:t>
            </a:r>
            <a:endParaRPr sz="2844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</a:rPr>
              <a:t>　</a:t>
            </a:r>
            <a:r>
              <a:rPr sz="2844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G. </a:t>
            </a:r>
            <a:r>
              <a:rPr sz="2844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uralensis</a:t>
            </a:r>
            <a:r>
              <a:rPr sz="2844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（漢薬</a:t>
            </a:r>
            <a:r>
              <a:rPr sz="2844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）、</a:t>
            </a:r>
            <a:r>
              <a:rPr sz="2844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G. </a:t>
            </a:r>
            <a:r>
              <a:rPr sz="2844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glabra</a:t>
            </a:r>
            <a:r>
              <a:rPr sz="2844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（西洋薬</a:t>
            </a:r>
            <a:r>
              <a:rPr sz="2844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）</a:t>
            </a:r>
            <a:endParaRPr sz="2844" dirty="0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</a:rPr>
              <a:t>　</a:t>
            </a:r>
            <a:r>
              <a:rPr sz="2844" dirty="0" err="1">
                <a:effectLst>
                  <a:outerShdw blurRad="12700" dist="25400" dir="2700000" rotWithShape="0">
                    <a:srgbClr val="000000"/>
                  </a:outerShdw>
                </a:effectLst>
              </a:rPr>
              <a:t>オレアナン系サポニン</a:t>
            </a: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</a:rPr>
              <a:t>　</a:t>
            </a:r>
            <a:r>
              <a:rPr sz="2844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グリチルリチン酸</a:t>
            </a:r>
            <a:endParaRPr sz="2844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844" dirty="0">
                <a:effectLst>
                  <a:outerShdw blurRad="12700" dist="25400" dir="2700000" rotWithShape="0">
                    <a:srgbClr val="000000"/>
                  </a:outerShdw>
                </a:effectLst>
              </a:rPr>
              <a:t>　酸性サポニン：３個のCOOH</a:t>
            </a:r>
          </a:p>
        </p:txBody>
      </p:sp>
      <p:sp>
        <p:nvSpPr>
          <p:cNvPr id="361" name="(3) イレイセン"/>
          <p:cNvSpPr txBox="1"/>
          <p:nvPr/>
        </p:nvSpPr>
        <p:spPr>
          <a:xfrm>
            <a:off x="1983847" y="6765191"/>
            <a:ext cx="308197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(3) イレイセン</a:t>
            </a:r>
          </a:p>
        </p:txBody>
      </p:sp>
      <p:sp>
        <p:nvSpPr>
          <p:cNvPr id="362" name="キンポウゲ科サキシマボタンヅルほかの根•根茎…"/>
          <p:cNvSpPr txBox="1"/>
          <p:nvPr/>
        </p:nvSpPr>
        <p:spPr>
          <a:xfrm>
            <a:off x="4866568" y="7369677"/>
            <a:ext cx="8050390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キンポウゲ科サキシマボタンヅルほかの根•根茎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オレアナン系サポニン</a:t>
            </a:r>
          </a:p>
        </p:txBody>
      </p:sp>
      <p:sp>
        <p:nvSpPr>
          <p:cNvPr id="363" name="(4) モクツウ"/>
          <p:cNvSpPr txBox="1"/>
          <p:nvPr/>
        </p:nvSpPr>
        <p:spPr>
          <a:xfrm>
            <a:off x="1989794" y="8328553"/>
            <a:ext cx="268749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(4) モクツウ</a:t>
            </a:r>
          </a:p>
        </p:txBody>
      </p:sp>
      <p:sp>
        <p:nvSpPr>
          <p:cNvPr id="364" name="アケビ科アケビほかのつる性茎…"/>
          <p:cNvSpPr txBox="1"/>
          <p:nvPr/>
        </p:nvSpPr>
        <p:spPr>
          <a:xfrm>
            <a:off x="4903149" y="8499073"/>
            <a:ext cx="5294095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アケビ科アケビほかのつる性茎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オレアナン系サポニン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４．イソプレノイド(26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30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367" name="4-5-3．ダンマラン系列五環性トリテルペノイド"/>
          <p:cNvSpPr txBox="1"/>
          <p:nvPr/>
        </p:nvSpPr>
        <p:spPr>
          <a:xfrm>
            <a:off x="1473319" y="1796414"/>
            <a:ext cx="954233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4-5-3．ダンマラン系列五環性トリテルペノイド</a:t>
            </a:r>
          </a:p>
        </p:txBody>
      </p:sp>
      <p:sp>
        <p:nvSpPr>
          <p:cNvPr id="368" name="(5) キキョウ"/>
          <p:cNvSpPr txBox="1"/>
          <p:nvPr/>
        </p:nvSpPr>
        <p:spPr>
          <a:xfrm>
            <a:off x="1950720" y="2492586"/>
            <a:ext cx="268749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(5) キキョウ</a:t>
            </a:r>
          </a:p>
        </p:txBody>
      </p:sp>
      <p:sp>
        <p:nvSpPr>
          <p:cNvPr id="369" name="キキョウ科キキョウPlatycodon grandiflora"/>
          <p:cNvSpPr txBox="1"/>
          <p:nvPr/>
        </p:nvSpPr>
        <p:spPr>
          <a:xfrm>
            <a:off x="5418666" y="2605475"/>
            <a:ext cx="6978757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キキョウ科キキョウ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Platycodon grandiflora</a:t>
            </a:r>
          </a:p>
        </p:txBody>
      </p:sp>
      <p:sp>
        <p:nvSpPr>
          <p:cNvPr id="370" name="オンジ"/>
          <p:cNvSpPr txBox="1"/>
          <p:nvPr/>
        </p:nvSpPr>
        <p:spPr>
          <a:xfrm>
            <a:off x="2600959" y="3251200"/>
            <a:ext cx="156605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オンジ</a:t>
            </a:r>
          </a:p>
        </p:txBody>
      </p:sp>
      <p:sp>
        <p:nvSpPr>
          <p:cNvPr id="371" name="ヒメハギ科イトヒメハギPolygala tenuifolia…"/>
          <p:cNvSpPr txBox="1"/>
          <p:nvPr/>
        </p:nvSpPr>
        <p:spPr>
          <a:xfrm>
            <a:off x="5310293" y="3364088"/>
            <a:ext cx="7078946" cy="1068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ヒメハギ科イトヒメハギ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Polygala tenuifolia</a:t>
            </a:r>
            <a:endParaRPr sz="2844" b="1" i="1">
              <a:effectLst>
                <a:outerShdw blurRad="12700" dist="25400" dir="2700000" rotWithShape="0">
                  <a:srgbClr val="00000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中国原産</a:t>
            </a:r>
          </a:p>
        </p:txBody>
      </p:sp>
      <p:sp>
        <p:nvSpPr>
          <p:cNvPr id="372" name="セネガ"/>
          <p:cNvSpPr txBox="1"/>
          <p:nvPr/>
        </p:nvSpPr>
        <p:spPr>
          <a:xfrm>
            <a:off x="2600959" y="4226559"/>
            <a:ext cx="156605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セネガ</a:t>
            </a:r>
          </a:p>
        </p:txBody>
      </p:sp>
      <p:sp>
        <p:nvSpPr>
          <p:cNvPr id="373" name="ヒメハギ科P. senega…"/>
          <p:cNvSpPr txBox="1"/>
          <p:nvPr/>
        </p:nvSpPr>
        <p:spPr>
          <a:xfrm>
            <a:off x="5418666" y="4447822"/>
            <a:ext cx="3492783" cy="1068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ヒメハギ科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P. senega</a:t>
            </a:r>
            <a:endParaRPr sz="2844" b="1" i="1">
              <a:effectLst>
                <a:outerShdw blurRad="12700" dist="25400" dir="2700000" rotWithShape="0">
                  <a:srgbClr val="00000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北米原産</a:t>
            </a:r>
          </a:p>
        </p:txBody>
      </p:sp>
      <p:pic>
        <p:nvPicPr>
          <p:cNvPr id="374" name="括弧２.png" descr="括弧２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226" y="2709333"/>
            <a:ext cx="449299" cy="2384214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去痰薬"/>
          <p:cNvSpPr txBox="1"/>
          <p:nvPr/>
        </p:nvSpPr>
        <p:spPr>
          <a:xfrm>
            <a:off x="0" y="3545699"/>
            <a:ext cx="1566052" cy="575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去痰薬</a:t>
            </a:r>
          </a:p>
        </p:txBody>
      </p:sp>
      <p:sp>
        <p:nvSpPr>
          <p:cNvPr id="376" name="4-5-4．プロトスタン系列のトリテルペノイド"/>
          <p:cNvSpPr txBox="1"/>
          <p:nvPr/>
        </p:nvSpPr>
        <p:spPr>
          <a:xfrm>
            <a:off x="1606506" y="5687486"/>
            <a:ext cx="907849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4-5-4．プロトスタン系列のトリテルペノイド</a:t>
            </a:r>
          </a:p>
        </p:txBody>
      </p:sp>
      <p:sp>
        <p:nvSpPr>
          <p:cNvPr id="377" name="1) ラノスタン型"/>
          <p:cNvSpPr txBox="1"/>
          <p:nvPr/>
        </p:nvSpPr>
        <p:spPr>
          <a:xfrm>
            <a:off x="2114676" y="6810022"/>
            <a:ext cx="335596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1) ラノスタン型</a:t>
            </a:r>
          </a:p>
        </p:txBody>
      </p:sp>
      <p:sp>
        <p:nvSpPr>
          <p:cNvPr id="378" name="ラノステロール Lanosterol C30…"/>
          <p:cNvSpPr txBox="1"/>
          <p:nvPr/>
        </p:nvSpPr>
        <p:spPr>
          <a:xfrm>
            <a:off x="4213866" y="7693243"/>
            <a:ext cx="5486401" cy="1612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chemeClr val="accent3">
                    <a:satOff val="12345"/>
                    <a:lumOff val="6849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ラノステロール Lanosterol C</a:t>
            </a:r>
            <a:r>
              <a:rPr sz="2844" baseline="-19359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30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chemeClr val="accent3">
                    <a:satOff val="12345"/>
                    <a:lumOff val="6849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トリテルペンの一種</a:t>
            </a:r>
          </a:p>
          <a:p>
            <a:pPr algn="l" defTabSz="1300480">
              <a:defRPr sz="2560">
                <a:solidFill>
                  <a:schemeClr val="accent3">
                    <a:satOff val="12345"/>
                    <a:lumOff val="6849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コレステロールの前駆体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1" animBg="1" advAuto="0"/>
      <p:bldP spid="375" grpId="2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４．イソプレノイド(27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31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381" name="(1) ラカンカ"/>
          <p:cNvSpPr txBox="1"/>
          <p:nvPr/>
        </p:nvSpPr>
        <p:spPr>
          <a:xfrm>
            <a:off x="2170937" y="6908124"/>
            <a:ext cx="268449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(1) ラカンカ</a:t>
            </a:r>
          </a:p>
        </p:txBody>
      </p:sp>
      <p:sp>
        <p:nvSpPr>
          <p:cNvPr id="382" name="ウリ科Momordica grosvenori…"/>
          <p:cNvSpPr txBox="1"/>
          <p:nvPr/>
        </p:nvSpPr>
        <p:spPr>
          <a:xfrm>
            <a:off x="4179858" y="7785025"/>
            <a:ext cx="8824942" cy="113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/>
          <a:p>
            <a:pPr algn="l" defTabSz="130048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ウリ科</a:t>
            </a:r>
            <a:r>
              <a:rPr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Momordica</a:t>
            </a:r>
            <a:r>
              <a:rPr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grosvenori</a:t>
            </a:r>
            <a:endParaRPr b="1" i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130048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モグロシド：ククルビタン系（甘味サポニン</a:t>
            </a: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）</a:t>
            </a:r>
          </a:p>
        </p:txBody>
      </p:sp>
      <p:sp>
        <p:nvSpPr>
          <p:cNvPr id="383" name="4) ククルビタン型"/>
          <p:cNvSpPr txBox="1"/>
          <p:nvPr/>
        </p:nvSpPr>
        <p:spPr>
          <a:xfrm>
            <a:off x="1721583" y="5718734"/>
            <a:ext cx="37964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4) ククルビタン型</a:t>
            </a:r>
          </a:p>
        </p:txBody>
      </p:sp>
      <p:sp>
        <p:nvSpPr>
          <p:cNvPr id="384" name="3) シクロアルタン型"/>
          <p:cNvSpPr txBox="1"/>
          <p:nvPr/>
        </p:nvSpPr>
        <p:spPr>
          <a:xfrm>
            <a:off x="1721583" y="2383018"/>
            <a:ext cx="424547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3) シクロアルタン型</a:t>
            </a:r>
          </a:p>
        </p:txBody>
      </p:sp>
      <p:sp>
        <p:nvSpPr>
          <p:cNvPr id="385" name="(1) ショウマ"/>
          <p:cNvSpPr txBox="1"/>
          <p:nvPr/>
        </p:nvSpPr>
        <p:spPr>
          <a:xfrm>
            <a:off x="2277534" y="3175652"/>
            <a:ext cx="268449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(1) ショウマ</a:t>
            </a:r>
          </a:p>
        </p:txBody>
      </p:sp>
      <p:sp>
        <p:nvSpPr>
          <p:cNvPr id="386" name="キンポウゲ科サラシナショウマ…"/>
          <p:cNvSpPr txBox="1"/>
          <p:nvPr/>
        </p:nvSpPr>
        <p:spPr>
          <a:xfrm>
            <a:off x="4301227" y="3968287"/>
            <a:ext cx="7911254" cy="1206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130048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キンポウゲ科サラシナショウマ</a:t>
            </a:r>
            <a:endParaRPr b="1" i="1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130048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b="1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シミゲノール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天 然 物 化 学 6"/>
          <p:cNvSpPr txBox="1">
            <a:spLocks noGrp="1"/>
          </p:cNvSpPr>
          <p:nvPr>
            <p:ph type="title"/>
          </p:nvPr>
        </p:nvSpPr>
        <p:spPr>
          <a:xfrm>
            <a:off x="1083733" y="2059093"/>
            <a:ext cx="11054081" cy="2090703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7680"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天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然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物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化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学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en-US"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９</a:t>
            </a:r>
            <a:endParaRPr sz="7680" dirty="0">
              <a:solidFill>
                <a:srgbClr val="000000"/>
              </a:solidFill>
              <a:effectLst>
                <a:outerShdw blurRad="12700" dist="381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</p:txBody>
      </p:sp>
      <p:sp>
        <p:nvSpPr>
          <p:cNvPr id="318" name="各論５：イソプレノイド経路で生合成される化合物２…"/>
          <p:cNvSpPr txBox="1"/>
          <p:nvPr/>
        </p:nvSpPr>
        <p:spPr>
          <a:xfrm>
            <a:off x="1506071" y="4551679"/>
            <a:ext cx="10313893" cy="2600961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noAutofit/>
          </a:bodyPr>
          <a:lstStyle/>
          <a:p>
            <a:pPr algn="l" defTabSz="832307">
              <a:spcBef>
                <a:spcPts val="400"/>
              </a:spcBef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200" dirty="0" err="1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各論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</a:t>
            </a:r>
            <a:r>
              <a:rPr sz="3200" dirty="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</a:t>
            </a:r>
            <a:r>
              <a:rPr sz="3200" dirty="0" err="1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イソプレノイド経路で生合成される化合物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３</a:t>
            </a:r>
            <a:endParaRPr sz="3200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defTabSz="832307">
              <a:spcBef>
                <a:spcPts val="400"/>
              </a:spcBef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200" dirty="0" err="1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ステロイド、カロテノイド</a:t>
            </a:r>
            <a:endParaRPr sz="3200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defTabSz="832307">
              <a:spcBef>
                <a:spcPts val="400"/>
              </a:spcBef>
              <a:defRPr sz="2912">
                <a:solidFill>
                  <a:srgbClr val="FFFF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 sz="3200" dirty="0">
              <a:solidFill>
                <a:srgbClr val="FFFF00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defTabSz="832307">
              <a:spcBef>
                <a:spcPts val="400"/>
              </a:spcBef>
              <a:defRPr sz="291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200" dirty="0" err="1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木下</a:t>
            </a:r>
            <a:r>
              <a:rPr sz="3200" dirty="0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3200" dirty="0" err="1">
                <a:solidFill>
                  <a:srgbClr val="003366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武司</a:t>
            </a:r>
            <a:endParaRPr sz="3200" dirty="0">
              <a:solidFill>
                <a:srgbClr val="003366"/>
              </a:solidFill>
              <a:effectLst>
                <a:outerShdw blurRad="8128" dist="16256" dir="2700000" rotWithShape="0">
                  <a:srgbClr val="000000"/>
                </a:outerShdw>
              </a:effectLst>
              <a:uFill>
                <a:solidFill>
                  <a:srgbClr val="003366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308450682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0F62BEC-7083-FA46-B8C5-A390B4CEE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701"/>
            <a:ext cx="13004800" cy="8856198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16E0091-A827-8540-BCD1-F2602AC08BDB}"/>
              </a:ext>
            </a:extLst>
          </p:cNvPr>
          <p:cNvGrpSpPr/>
          <p:nvPr/>
        </p:nvGrpSpPr>
        <p:grpSpPr>
          <a:xfrm>
            <a:off x="198782" y="7424530"/>
            <a:ext cx="2315817" cy="1779108"/>
            <a:chOff x="-2" y="7666586"/>
            <a:chExt cx="2912592" cy="1815344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CBFF30B-1616-1D42-8738-15B7FF36B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8120270"/>
              <a:ext cx="2912591" cy="1361660"/>
            </a:xfrm>
            <a:prstGeom prst="rect">
              <a:avLst/>
            </a:prstGeom>
          </p:spPr>
        </p:pic>
        <p:sp>
          <p:nvSpPr>
            <p:cNvPr id="13" name="4-5-3．ダンマラン系列五環性トリテルペノイド">
              <a:extLst>
                <a:ext uri="{FF2B5EF4-FFF2-40B4-BE49-F238E27FC236}">
                  <a16:creationId xmlns:a16="http://schemas.microsoft.com/office/drawing/2014/main" id="{3036C219-21D7-0A42-987C-5293510791C1}"/>
                </a:ext>
              </a:extLst>
            </p:cNvPr>
            <p:cNvSpPr txBox="1"/>
            <p:nvPr/>
          </p:nvSpPr>
          <p:spPr>
            <a:xfrm>
              <a:off x="-2" y="7666586"/>
              <a:ext cx="2912591" cy="462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6435" tIns="72248" rIns="126435" bIns="72248">
              <a:spAutoFit/>
            </a:bodyPr>
            <a:lstStyle>
              <a:lvl1pPr algn="l" defTabSz="1300480">
                <a:defRPr sz="3413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pPr>
                <a:defRPr sz="2560">
                  <a:solidFill>
                    <a:srgbClr val="FFFFFF"/>
                  </a:solidFill>
                  <a:effectLst/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ja-JP" altLang="en-US" sz="2000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ステロイド骨格</a:t>
              </a:r>
              <a:endParaRPr sz="20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6077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４．イソプレノイド(28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31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391" name="1) コレスタン"/>
          <p:cNvSpPr txBox="1"/>
          <p:nvPr/>
        </p:nvSpPr>
        <p:spPr>
          <a:xfrm>
            <a:off x="1733973" y="3251200"/>
            <a:ext cx="29780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1) コレスタン</a:t>
            </a:r>
          </a:p>
        </p:txBody>
      </p:sp>
      <p:sp>
        <p:nvSpPr>
          <p:cNvPr id="392" name="2) エルゴスタン"/>
          <p:cNvSpPr txBox="1"/>
          <p:nvPr/>
        </p:nvSpPr>
        <p:spPr>
          <a:xfrm>
            <a:off x="1733973" y="4009813"/>
            <a:ext cx="341576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2) エルゴスタン</a:t>
            </a:r>
          </a:p>
        </p:txBody>
      </p:sp>
      <p:sp>
        <p:nvSpPr>
          <p:cNvPr id="393" name="動物ステロイドの代表 コレステロール"/>
          <p:cNvSpPr txBox="1"/>
          <p:nvPr/>
        </p:nvSpPr>
        <p:spPr>
          <a:xfrm>
            <a:off x="5219982" y="3251200"/>
            <a:ext cx="6764303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2844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動物ステロイドの代表　コレステロール</a:t>
            </a:r>
          </a:p>
        </p:txBody>
      </p:sp>
      <p:sp>
        <p:nvSpPr>
          <p:cNvPr id="394" name="エルゴステロール（プロビタミンＤ）…"/>
          <p:cNvSpPr txBox="1"/>
          <p:nvPr/>
        </p:nvSpPr>
        <p:spPr>
          <a:xfrm>
            <a:off x="5219982" y="4009813"/>
            <a:ext cx="6403059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エルゴステロール（プロビタミンＤ）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→</a:t>
            </a: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エルゴカルシフェロール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44" i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m.  </a:t>
            </a: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担子菌に多い</a:t>
            </a:r>
          </a:p>
        </p:txBody>
      </p:sp>
      <p:sp>
        <p:nvSpPr>
          <p:cNvPr id="395" name="4-6．ステロイド"/>
          <p:cNvSpPr txBox="1"/>
          <p:nvPr/>
        </p:nvSpPr>
        <p:spPr>
          <a:xfrm>
            <a:off x="975359" y="1842346"/>
            <a:ext cx="354581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4-6．ステロイド</a:t>
            </a:r>
          </a:p>
        </p:txBody>
      </p:sp>
      <p:sp>
        <p:nvSpPr>
          <p:cNvPr id="396" name="3) スチグマスタン"/>
          <p:cNvSpPr txBox="1"/>
          <p:nvPr/>
        </p:nvSpPr>
        <p:spPr>
          <a:xfrm>
            <a:off x="1733973" y="6068906"/>
            <a:ext cx="384499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3) スチグマスタン</a:t>
            </a:r>
          </a:p>
        </p:txBody>
      </p:sp>
      <p:sp>
        <p:nvSpPr>
          <p:cNvPr id="397" name="植物ステロイドの代表"/>
          <p:cNvSpPr txBox="1"/>
          <p:nvPr/>
        </p:nvSpPr>
        <p:spPr>
          <a:xfrm>
            <a:off x="5513588" y="6111804"/>
            <a:ext cx="3878017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2844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植物ステロイドの代表</a:t>
            </a:r>
          </a:p>
        </p:txBody>
      </p:sp>
      <p:sp>
        <p:nvSpPr>
          <p:cNvPr id="398" name="スピロスタン…"/>
          <p:cNvSpPr txBox="1"/>
          <p:nvPr/>
        </p:nvSpPr>
        <p:spPr>
          <a:xfrm>
            <a:off x="1733973" y="7586133"/>
            <a:ext cx="2862863" cy="122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marL="342900" indent="-342900"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スピロスタン</a:t>
            </a:r>
          </a:p>
          <a:p>
            <a:pPr marL="342900" indent="-342900"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フロスタン</a:t>
            </a:r>
          </a:p>
        </p:txBody>
      </p:sp>
      <p:sp>
        <p:nvSpPr>
          <p:cNvPr id="399" name="ヤマノイモ科ヤマノイモ属（山薬）…"/>
          <p:cNvSpPr txBox="1"/>
          <p:nvPr/>
        </p:nvSpPr>
        <p:spPr>
          <a:xfrm>
            <a:off x="5527040" y="7586133"/>
            <a:ext cx="7486792" cy="209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ヤマノイモ科ヤマノイモ属（山薬）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アグリコン：ディオスゲニン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　　　　　ステロイド剤製造原料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ユリ科</a:t>
            </a: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チモ、バクモンドウ、テンモンドウ</a:t>
            </a:r>
          </a:p>
        </p:txBody>
      </p:sp>
      <p:sp>
        <p:nvSpPr>
          <p:cNvPr id="400" name="4-6-2．ステロイドサポニン"/>
          <p:cNvSpPr txBox="1"/>
          <p:nvPr/>
        </p:nvSpPr>
        <p:spPr>
          <a:xfrm>
            <a:off x="1625600" y="6784622"/>
            <a:ext cx="569290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4-6-2．ステロイドサポニン</a:t>
            </a:r>
          </a:p>
        </p:txBody>
      </p:sp>
      <p:sp>
        <p:nvSpPr>
          <p:cNvPr id="401" name="4-6-1．ステロール"/>
          <p:cNvSpPr txBox="1"/>
          <p:nvPr/>
        </p:nvSpPr>
        <p:spPr>
          <a:xfrm>
            <a:off x="1627254" y="2492586"/>
            <a:ext cx="56896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4-6-1．ステロール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４．イソプレノイド(29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32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404" name="(1) ゴオウ（牛黄）"/>
          <p:cNvSpPr txBox="1"/>
          <p:nvPr/>
        </p:nvSpPr>
        <p:spPr>
          <a:xfrm>
            <a:off x="1733973" y="3251200"/>
            <a:ext cx="398797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(1) ゴオウ（牛黄）</a:t>
            </a:r>
          </a:p>
        </p:txBody>
      </p:sp>
      <p:sp>
        <p:nvSpPr>
          <p:cNvPr id="405" name="(2) ユウタン（熊胆）"/>
          <p:cNvSpPr txBox="1"/>
          <p:nvPr/>
        </p:nvSpPr>
        <p:spPr>
          <a:xfrm>
            <a:off x="1733973" y="5527040"/>
            <a:ext cx="442147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(2) ユウタン（熊胆）</a:t>
            </a:r>
          </a:p>
        </p:txBody>
      </p:sp>
      <p:sp>
        <p:nvSpPr>
          <p:cNvPr id="406" name="ウシ科ウシの胆石…"/>
          <p:cNvSpPr txBox="1"/>
          <p:nvPr/>
        </p:nvSpPr>
        <p:spPr>
          <a:xfrm>
            <a:off x="5877286" y="3252893"/>
            <a:ext cx="3910981" cy="2379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ウシ科ウシの胆石</a:t>
            </a:r>
            <a:endParaRPr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コール酸</a:t>
            </a:r>
          </a:p>
          <a:p>
            <a:pPr algn="l" defTabSz="130048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デオキシコール酸</a:t>
            </a:r>
          </a:p>
          <a:p>
            <a:pPr algn="l" defTabSz="130048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デヒドロコール酸</a:t>
            </a:r>
          </a:p>
        </p:txBody>
      </p:sp>
      <p:sp>
        <p:nvSpPr>
          <p:cNvPr id="407" name="クマ科Ursus arctos又はその他近縁動物の胆汁を乾燥したもの…"/>
          <p:cNvSpPr txBox="1"/>
          <p:nvPr/>
        </p:nvSpPr>
        <p:spPr>
          <a:xfrm>
            <a:off x="5972208" y="5849337"/>
            <a:ext cx="6749695" cy="1816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130048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クマ科</a:t>
            </a:r>
            <a:r>
              <a:rPr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Ursus arctos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又はその他近縁動物の胆汁を乾燥したもの</a:t>
            </a:r>
            <a:endParaRPr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   ウルソデオキシコール酸</a:t>
            </a:r>
          </a:p>
        </p:txBody>
      </p:sp>
      <p:sp>
        <p:nvSpPr>
          <p:cNvPr id="408" name="4-6．ステロイド（続）"/>
          <p:cNvSpPr txBox="1"/>
          <p:nvPr/>
        </p:nvSpPr>
        <p:spPr>
          <a:xfrm>
            <a:off x="975359" y="1842346"/>
            <a:ext cx="484629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4-6．ステロイド（続）</a:t>
            </a:r>
          </a:p>
        </p:txBody>
      </p:sp>
      <p:sp>
        <p:nvSpPr>
          <p:cNvPr id="409" name="4-6-4．胆汁酸"/>
          <p:cNvSpPr txBox="1"/>
          <p:nvPr/>
        </p:nvSpPr>
        <p:spPr>
          <a:xfrm>
            <a:off x="1625600" y="2492586"/>
            <a:ext cx="309194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4-6-4．胆汁酸</a:t>
            </a:r>
          </a:p>
        </p:txBody>
      </p:sp>
      <p:sp>
        <p:nvSpPr>
          <p:cNvPr id="410" name="エクジソン（Ecdysone）"/>
          <p:cNvSpPr txBox="1"/>
          <p:nvPr/>
        </p:nvSpPr>
        <p:spPr>
          <a:xfrm>
            <a:off x="6673565" y="9074683"/>
            <a:ext cx="534698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chemeClr val="accent3">
                    <a:satOff val="12345"/>
                    <a:lumOff val="6849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エクジソン（Ecdysone）</a:t>
            </a:r>
          </a:p>
        </p:txBody>
      </p:sp>
      <p:sp>
        <p:nvSpPr>
          <p:cNvPr id="411" name="ヒユ科イノコズチ類（ゴシツ）…"/>
          <p:cNvSpPr txBox="1"/>
          <p:nvPr/>
        </p:nvSpPr>
        <p:spPr>
          <a:xfrm>
            <a:off x="5951395" y="7860735"/>
            <a:ext cx="5890148" cy="1160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ヒユ科イノコズチ類（ゴシツ）</a:t>
            </a:r>
          </a:p>
          <a:p>
            <a:pPr algn="l" defTabSz="130048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昆虫変態ホルモン作用</a:t>
            </a:r>
          </a:p>
        </p:txBody>
      </p:sp>
      <p:sp>
        <p:nvSpPr>
          <p:cNvPr id="412" name="(1) ゴシツ（牛膝）"/>
          <p:cNvSpPr txBox="1"/>
          <p:nvPr/>
        </p:nvSpPr>
        <p:spPr>
          <a:xfrm>
            <a:off x="1805464" y="8115865"/>
            <a:ext cx="427849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(1) ゴシツ（牛膝）</a:t>
            </a:r>
          </a:p>
        </p:txBody>
      </p:sp>
      <p:sp>
        <p:nvSpPr>
          <p:cNvPr id="413" name="その他のステロイド"/>
          <p:cNvSpPr txBox="1"/>
          <p:nvPr/>
        </p:nvSpPr>
        <p:spPr>
          <a:xfrm>
            <a:off x="1625600" y="7241407"/>
            <a:ext cx="416701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その他のステロイド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４．イソプレノイド(3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４．イソプレノイド(3)</a:t>
            </a:r>
          </a:p>
        </p:txBody>
      </p:sp>
      <p:pic>
        <p:nvPicPr>
          <p:cNvPr id="101" name="メバロン酸経路-small.png" descr="メバロン酸経路-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18" y="3892408"/>
            <a:ext cx="12354563" cy="5536073"/>
          </a:xfrm>
          <a:prstGeom prst="rect">
            <a:avLst/>
          </a:prstGeom>
          <a:solidFill>
            <a:srgbClr val="FFFDA9"/>
          </a:solidFill>
          <a:ln w="31750" cap="flat">
            <a:solidFill>
              <a:srgbClr val="C00000"/>
            </a:solidFill>
            <a:prstDash val="solid"/>
            <a:round/>
          </a:ln>
          <a:effectLst/>
        </p:spPr>
      </p:pic>
      <p:sp>
        <p:nvSpPr>
          <p:cNvPr id="103" name="IPP・DMAPP：MVA経路＆Deoxyxylulose経路"/>
          <p:cNvSpPr txBox="1"/>
          <p:nvPr/>
        </p:nvSpPr>
        <p:spPr>
          <a:xfrm>
            <a:off x="1517226" y="1842346"/>
            <a:ext cx="994099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IPP・DMAPP</a:t>
            </a: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：</a:t>
            </a: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MVA経路</a:t>
            </a: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＆</a:t>
            </a: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Deoxyxylulose経路</a:t>
            </a:r>
          </a:p>
        </p:txBody>
      </p:sp>
      <p:sp>
        <p:nvSpPr>
          <p:cNvPr id="104" name="１．メバロン酸からIPP・DMAPPの生合成"/>
          <p:cNvSpPr txBox="1"/>
          <p:nvPr/>
        </p:nvSpPr>
        <p:spPr>
          <a:xfrm>
            <a:off x="1408853" y="2600960"/>
            <a:ext cx="874470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１．メバロン酸からIPP・DMAPPの生合成</a:t>
            </a:r>
          </a:p>
        </p:txBody>
      </p:sp>
      <p:pic>
        <p:nvPicPr>
          <p:cNvPr id="106" name="メバロチン.png" descr="メバロチン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020" y="325119"/>
            <a:ext cx="5734758" cy="3120251"/>
          </a:xfrm>
          <a:prstGeom prst="rect">
            <a:avLst/>
          </a:prstGeom>
          <a:solidFill>
            <a:srgbClr val="FFFDA9"/>
          </a:solidFill>
          <a:ln w="31750" cap="flat">
            <a:solidFill>
              <a:srgbClr val="C00000"/>
            </a:solidFill>
            <a:prstDash val="solid"/>
            <a:round/>
          </a:ln>
          <a:effectLst/>
        </p:spPr>
      </p:pic>
      <p:sp>
        <p:nvSpPr>
          <p:cNvPr id="7" name="イリドイド（広義）">
            <a:extLst>
              <a:ext uri="{FF2B5EF4-FFF2-40B4-BE49-F238E27FC236}">
                <a16:creationId xmlns:a16="http://schemas.microsoft.com/office/drawing/2014/main" id="{13562069-06E6-5447-9FBB-76B18AF0EB6A}"/>
              </a:ext>
            </a:extLst>
          </p:cNvPr>
          <p:cNvSpPr txBox="1"/>
          <p:nvPr/>
        </p:nvSpPr>
        <p:spPr>
          <a:xfrm>
            <a:off x="6047629" y="442525"/>
            <a:ext cx="1691630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8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抗脂血薬</a:t>
            </a:r>
            <a:endParaRPr sz="28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４．イソプレノイド(30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４．イソプレノイド(3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416" name="4-6-5．強心配糖体及び関連ステロイド"/>
          <p:cNvSpPr txBox="1"/>
          <p:nvPr/>
        </p:nvSpPr>
        <p:spPr>
          <a:xfrm>
            <a:off x="1625600" y="1842346"/>
            <a:ext cx="786037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4-6-5．強心配糖体及び関連ステロイド</a:t>
            </a:r>
          </a:p>
        </p:txBody>
      </p:sp>
      <p:sp>
        <p:nvSpPr>
          <p:cNvPr id="417" name="四角形"/>
          <p:cNvSpPr/>
          <p:nvPr/>
        </p:nvSpPr>
        <p:spPr>
          <a:xfrm>
            <a:off x="351781" y="2704851"/>
            <a:ext cx="6894428" cy="6834718"/>
          </a:xfrm>
          <a:prstGeom prst="rect">
            <a:avLst/>
          </a:prstGeom>
          <a:solidFill>
            <a:srgbClr val="FFFF00"/>
          </a:solidFill>
          <a:ln w="12700" cap="flat">
            <a:solidFill>
              <a:srgbClr val="C00000"/>
            </a:solidFill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18" name="cardiac steroid skeleton.png" descr="cardiac steroid skelet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81" y="2704851"/>
            <a:ext cx="6894428" cy="6834718"/>
          </a:xfrm>
          <a:prstGeom prst="rect">
            <a:avLst/>
          </a:prstGeom>
          <a:solidFill>
            <a:srgbClr val="FFFDA9"/>
          </a:solidFill>
          <a:ln w="31750" cap="flat">
            <a:solidFill>
              <a:srgbClr val="C00000"/>
            </a:solidFill>
            <a:prstDash val="solid"/>
            <a:miter lim="400000"/>
          </a:ln>
          <a:effectLst/>
        </p:spPr>
      </p:pic>
      <p:sp>
        <p:nvSpPr>
          <p:cNvPr id="420" name="構造活性条件…"/>
          <p:cNvSpPr txBox="1"/>
          <p:nvPr/>
        </p:nvSpPr>
        <p:spPr>
          <a:xfrm>
            <a:off x="7871625" y="4527550"/>
            <a:ext cx="4973847" cy="2186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algn="l" defTabSz="914400">
              <a:buClr>
                <a:srgbClr val="0000FF"/>
              </a:buClr>
              <a:buFont typeface="Times New Roman"/>
              <a:defRPr sz="4200">
                <a:uFill>
                  <a:solidFill>
                    <a:srgbClr val="000000"/>
                  </a:solidFill>
                </a:uFill>
              </a:defRPr>
            </a:pPr>
            <a:r>
              <a:rPr b="1" dirty="0" err="1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構造活性条件</a:t>
            </a:r>
            <a:endParaRPr b="1" dirty="0">
              <a:solidFill>
                <a:srgbClr val="0000FF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00FF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0639" marR="40639" algn="l" defTabSz="914400">
              <a:buClr>
                <a:srgbClr val="0000FF"/>
              </a:buClr>
              <a:buFont typeface="Times New Roman"/>
              <a:defRPr sz="4200">
                <a:uFill>
                  <a:solidFill>
                    <a:srgbClr val="000000"/>
                  </a:solidFill>
                </a:uFill>
              </a:defRPr>
            </a:pPr>
            <a:r>
              <a:rPr b="1" dirty="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C/D: </a:t>
            </a:r>
            <a:r>
              <a:rPr b="1" i="1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cis</a:t>
            </a:r>
            <a:r>
              <a:rPr b="1" dirty="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 C-17: </a:t>
            </a:r>
            <a:r>
              <a:rPr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b  </a:t>
            </a:r>
          </a:p>
          <a:p>
            <a:pPr marL="40639" marR="40639" algn="l" defTabSz="914400">
              <a:buClr>
                <a:srgbClr val="0000FF"/>
              </a:buClr>
              <a:buFont typeface="Times New Roman"/>
              <a:defRPr sz="4200">
                <a:uFill>
                  <a:solidFill>
                    <a:srgbClr val="000000"/>
                  </a:solidFill>
                </a:uFill>
              </a:defRPr>
            </a:pPr>
            <a:r>
              <a:rPr b="1" dirty="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C-14: </a:t>
            </a:r>
            <a:r>
              <a:rPr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●ジギタリス"/>
          <p:cNvSpPr txBox="1"/>
          <p:nvPr/>
        </p:nvSpPr>
        <p:spPr>
          <a:xfrm>
            <a:off x="959370" y="3410829"/>
            <a:ext cx="28829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>
            <a:spAutoFit/>
          </a:bodyPr>
          <a:lstStyle/>
          <a:p>
            <a:pPr marL="50235" marR="50235" algn="l" defTabSz="914400">
              <a:buClr>
                <a:srgbClr val="FFFF00"/>
              </a:buClr>
              <a:buFont typeface="ヒラギノ明朝 ProN W3"/>
              <a:defRPr>
                <a:uFill>
                  <a:solidFill>
                    <a:srgbClr val="000000"/>
                  </a:solidFill>
                </a:uFill>
              </a:defRPr>
            </a:pPr>
            <a:r>
              <a: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●</a:t>
            </a:r>
            <a:r>
              <a:rPr sz="3200">
                <a:effectLst>
                  <a:outerShdw blurRad="12700" dist="25400" dir="2700000" rotWithShape="0">
                    <a:srgbClr val="FFFFFF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ジギタリス</a:t>
            </a:r>
          </a:p>
        </p:txBody>
      </p:sp>
      <p:sp>
        <p:nvSpPr>
          <p:cNvPr id="423" name="Digitalis purpurea"/>
          <p:cNvSpPr txBox="1"/>
          <p:nvPr/>
        </p:nvSpPr>
        <p:spPr>
          <a:xfrm>
            <a:off x="520698" y="4566231"/>
            <a:ext cx="4173539" cy="72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>
            <a:spAutoFit/>
          </a:bodyPr>
          <a:lstStyle>
            <a:lvl1pPr marL="50235" marR="50235" algn="l" defTabSz="914400">
              <a:buClr>
                <a:srgbClr val="800000"/>
              </a:buClr>
              <a:buFont typeface="Times New Roman"/>
              <a:defRPr sz="4000" b="1" i="1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Digitalis purpurea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99A9883-89F4-D644-9CE1-3FD0CCBC680D}"/>
              </a:ext>
            </a:extLst>
          </p:cNvPr>
          <p:cNvGrpSpPr/>
          <p:nvPr/>
        </p:nvGrpSpPr>
        <p:grpSpPr>
          <a:xfrm>
            <a:off x="761998" y="5417131"/>
            <a:ext cx="4025901" cy="1206501"/>
            <a:chOff x="761998" y="5417131"/>
            <a:chExt cx="4025901" cy="1206501"/>
          </a:xfrm>
        </p:grpSpPr>
        <p:sp>
          <p:nvSpPr>
            <p:cNvPr id="424" name="強心利尿薬"/>
            <p:cNvSpPr txBox="1"/>
            <p:nvPr/>
          </p:nvSpPr>
          <p:spPr>
            <a:xfrm>
              <a:off x="761998" y="5417131"/>
              <a:ext cx="2578101" cy="5588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76200" tIns="76200" rIns="76200" bIns="76200">
              <a:spAutoFit/>
            </a:bodyPr>
            <a:lstStyle>
              <a:lvl1pPr marL="50235" marR="50235" algn="l" defTabSz="914400">
                <a:spcBef>
                  <a:spcPts val="1000"/>
                </a:spcBef>
                <a:buClr>
                  <a:srgbClr val="FF0000"/>
                </a:buClr>
                <a:buFont typeface="ヒラギノ明朝 ProN W3"/>
                <a:defRPr sz="3200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r>
                <a:rPr dirty="0" err="1"/>
                <a:t>強心利尿薬</a:t>
              </a:r>
              <a:endParaRPr dirty="0"/>
            </a:p>
          </p:txBody>
        </p:sp>
        <p:sp>
          <p:nvSpPr>
            <p:cNvPr id="425" name="うっ血性心不全"/>
            <p:cNvSpPr txBox="1"/>
            <p:nvPr/>
          </p:nvSpPr>
          <p:spPr>
            <a:xfrm>
              <a:off x="761998" y="6064831"/>
              <a:ext cx="4025901" cy="5588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76200" tIns="76200" rIns="76200" bIns="76200">
              <a:spAutoFit/>
            </a:bodyPr>
            <a:lstStyle>
              <a:lvl1pPr marL="50235" marR="50235" algn="l" defTabSz="914400">
                <a:spcBef>
                  <a:spcPts val="1000"/>
                </a:spcBef>
                <a:buClr>
                  <a:srgbClr val="FF0000"/>
                </a:buClr>
                <a:buFont typeface="ヒラギノ明朝 ProN W3"/>
                <a:defRPr sz="3200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r>
                <a:t>うっ血性心不全</a:t>
              </a:r>
            </a:p>
          </p:txBody>
        </p:sp>
      </p:grpSp>
      <p:sp>
        <p:nvSpPr>
          <p:cNvPr id="426" name="Na+,Ka+-ATPase…"/>
          <p:cNvSpPr txBox="1"/>
          <p:nvPr/>
        </p:nvSpPr>
        <p:spPr>
          <a:xfrm>
            <a:off x="787398" y="7004628"/>
            <a:ext cx="4025901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>
            <a:spAutoFit/>
          </a:bodyPr>
          <a:lstStyle/>
          <a:p>
            <a:pPr marL="50235" marR="50235" algn="l" defTabSz="914400">
              <a:spcBef>
                <a:spcPts val="1000"/>
              </a:spcBef>
              <a:buClr>
                <a:srgbClr val="0000FF"/>
              </a:buClr>
              <a:buFont typeface="ヒラギノ明朝 ProN W3"/>
              <a:defRPr>
                <a:uFill>
                  <a:solidFill>
                    <a:srgbClr val="000000"/>
                  </a:solidFill>
                </a:uFill>
              </a:defRPr>
            </a:pPr>
            <a:r>
              <a:rPr sz="3200" dirty="0" err="1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Na</a:t>
            </a:r>
            <a:r>
              <a:rPr sz="3200" baseline="29999" dirty="0" err="1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+</a:t>
            </a:r>
            <a:r>
              <a:rPr sz="3200" dirty="0" err="1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,Ka</a:t>
            </a:r>
            <a:r>
              <a:rPr sz="3200" baseline="29999" dirty="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+</a:t>
            </a:r>
            <a:r>
              <a:rPr sz="3200" dirty="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-ATPase</a:t>
            </a:r>
          </a:p>
          <a:p>
            <a:pPr marL="50235" marR="50235" algn="l" defTabSz="914400">
              <a:spcBef>
                <a:spcPts val="1000"/>
              </a:spcBef>
              <a:buClr>
                <a:srgbClr val="0000FF"/>
              </a:buClr>
              <a:buFont typeface="ヒラギノ明朝 ProN W3"/>
              <a:defRPr sz="32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/>
              <a:t>を阻害する</a:t>
            </a:r>
            <a:endParaRPr dirty="0"/>
          </a:p>
        </p:txBody>
      </p:sp>
      <p:sp>
        <p:nvSpPr>
          <p:cNvPr id="428" name="４．イソプレノイド(31)"/>
          <p:cNvSpPr/>
          <p:nvPr/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４．イソプレノイド(3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1DD7013-3569-6540-B4CC-095E4BF21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99" y="2634045"/>
            <a:ext cx="7696203" cy="6632499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sp>
        <p:nvSpPr>
          <p:cNvPr id="429" name="ジギトキソース:2-デオキシ糖"/>
          <p:cNvSpPr txBox="1"/>
          <p:nvPr/>
        </p:nvSpPr>
        <p:spPr>
          <a:xfrm>
            <a:off x="6513820" y="8045756"/>
            <a:ext cx="56896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ジギトキソース:2-デオキシ糖</a:t>
            </a:r>
          </a:p>
        </p:txBody>
      </p:sp>
      <p:sp>
        <p:nvSpPr>
          <p:cNvPr id="430" name="1)カルデノリド"/>
          <p:cNvSpPr txBox="1"/>
          <p:nvPr/>
        </p:nvSpPr>
        <p:spPr>
          <a:xfrm>
            <a:off x="1625599" y="1855354"/>
            <a:ext cx="63308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1)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カルデノリド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" grpId="0" animBg="1"/>
      <p:bldP spid="4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image 1.png" descr="imag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ジギタリスDigitalis purpurea"/>
          <p:cNvSpPr txBox="1"/>
          <p:nvPr/>
        </p:nvSpPr>
        <p:spPr>
          <a:xfrm>
            <a:off x="0" y="0"/>
            <a:ext cx="6324600" cy="774700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ffectLst>
            <a:outerShdw blurRad="63500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 anchor="ctr">
            <a:normAutofit/>
          </a:bodyPr>
          <a:lstStyle/>
          <a:p>
            <a:pPr marL="50235" marR="50235" algn="l" defTabSz="914400">
              <a:buClr>
                <a:srgbClr val="000000"/>
              </a:buClr>
              <a:buFont typeface="ヒラギノ明朝 ProN W3"/>
              <a:defRPr sz="8000">
                <a:uFill>
                  <a:solidFill>
                    <a:srgbClr val="000000"/>
                  </a:solidFill>
                </a:uFill>
              </a:defRPr>
            </a:pPr>
            <a:r>
              <a:rPr sz="3600">
                <a:effectLst>
                  <a:outerShdw blurRad="12700" dist="25400" dir="2700000" rotWithShape="0">
                    <a:srgbClr val="FFFFFF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ジギタリス</a:t>
            </a:r>
            <a:r>
              <a:rPr sz="3600" b="1" i="1">
                <a:effectLst>
                  <a:outerShdw blurRad="12700" dist="25400" dir="2700000" rotWithShape="0">
                    <a:srgbClr val="FFFFFF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Digitalis purpurea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グループ"/>
          <p:cNvGrpSpPr/>
          <p:nvPr/>
        </p:nvGrpSpPr>
        <p:grpSpPr>
          <a:xfrm>
            <a:off x="156368" y="269081"/>
            <a:ext cx="12692064" cy="8580438"/>
            <a:chOff x="0" y="0"/>
            <a:chExt cx="12692062" cy="8580437"/>
          </a:xfrm>
        </p:grpSpPr>
        <p:pic>
          <p:nvPicPr>
            <p:cNvPr id="435" name="image.jpg" descr="imag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" y="533400"/>
              <a:ext cx="6064251" cy="79105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6" name="image.jpg" descr="imag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23162" y="0"/>
              <a:ext cx="3635376" cy="6553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7" name="William Withering (1741-1799)"/>
            <p:cNvSpPr/>
            <p:nvPr/>
          </p:nvSpPr>
          <p:spPr>
            <a:xfrm>
              <a:off x="0" y="8580437"/>
              <a:ext cx="60579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 marL="50235" marR="50235" algn="l" defTabSz="914400">
                <a:buClr>
                  <a:srgbClr val="0000FF"/>
                </a:buClr>
                <a:buFont typeface="Times New Roman"/>
                <a:defRPr sz="3400" b="1">
                  <a:solidFill>
                    <a:srgbClr val="0000FF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0000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William Withering (1741-1799)</a:t>
              </a:r>
            </a:p>
          </p:txBody>
        </p:sp>
        <p:sp>
          <p:nvSpPr>
            <p:cNvPr id="438" name="●英国シュロップシャー州の民間薬…"/>
            <p:cNvSpPr/>
            <p:nvPr/>
          </p:nvSpPr>
          <p:spPr>
            <a:xfrm>
              <a:off x="6024562" y="6705600"/>
              <a:ext cx="666750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/>
            <a:p>
              <a:pPr marL="50235" marR="50235" algn="l" defTabSz="914400">
                <a:spcBef>
                  <a:spcPts val="1000"/>
                </a:spcBef>
                <a:buClr>
                  <a:srgbClr val="FF0000"/>
                </a:buClr>
                <a:buFont typeface="ヒラギノ明朝 ProN W3"/>
                <a:defRPr sz="3100">
                  <a:uFill>
                    <a:solidFill>
                      <a:srgbClr val="00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pPr>
              <a:r>
                <a:rPr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</a:rPr>
                <a:t>●</a:t>
              </a:r>
              <a:r>
                <a:rPr>
                  <a:effectLst>
                    <a:outerShdw blurRad="12700" dist="25400" dir="2700000" rotWithShape="0">
                      <a:srgbClr val="FFFFFF"/>
                    </a:outerShdw>
                  </a:effectLst>
                </a:rPr>
                <a:t>英国シュロップシャー州の民間薬</a:t>
              </a:r>
            </a:p>
            <a:p>
              <a:pPr marL="50235" marR="50235" algn="l" defTabSz="914400">
                <a:spcBef>
                  <a:spcPts val="1000"/>
                </a:spcBef>
                <a:buClr>
                  <a:srgbClr val="FF0000"/>
                </a:buClr>
                <a:buFont typeface="ヒラギノ明朝 ProN W3"/>
                <a:defRPr sz="3100">
                  <a:uFill>
                    <a:solidFill>
                      <a:srgbClr val="00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pPr>
              <a:r>
                <a:rPr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</a:rPr>
                <a:t>●</a:t>
              </a:r>
              <a:r>
                <a:rPr>
                  <a:effectLst>
                    <a:outerShdw blurRad="12700" dist="25400" dir="2700000" rotWithShape="0">
                      <a:srgbClr val="FFFFFF"/>
                    </a:outerShdw>
                  </a:effectLst>
                </a:rPr>
                <a:t>重い水腫(Dropsy)の治療薬</a:t>
              </a:r>
            </a:p>
            <a:p>
              <a:pPr marL="50235" marR="50235" algn="l" defTabSz="914400">
                <a:spcBef>
                  <a:spcPts val="1000"/>
                </a:spcBef>
                <a:buClr>
                  <a:srgbClr val="000000"/>
                </a:buClr>
                <a:buFont typeface="ヒラギノ明朝 ProN W3"/>
                <a:defRPr sz="3100">
                  <a:effectLst>
                    <a:outerShdw blurRad="12700" dist="25400" dir="2700000" rotWithShape="0">
                      <a:srgbClr val="FFFFFF"/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pPr>
              <a:r>
                <a:t>　　　うっ血性心不全</a:t>
              </a:r>
            </a:p>
          </p:txBody>
        </p:sp>
      </p:grpSp>
      <p:sp>
        <p:nvSpPr>
          <p:cNvPr id="440" name="ジギタリスの発掘:民間療法より"/>
          <p:cNvSpPr txBox="1"/>
          <p:nvPr/>
        </p:nvSpPr>
        <p:spPr>
          <a:xfrm>
            <a:off x="163701" y="127155"/>
            <a:ext cx="646019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ジギタリスの発掘:民間療法より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４．イソプレノイド(32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４．イソプレノイド(3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grpSp>
        <p:nvGrpSpPr>
          <p:cNvPr id="447" name="グループ"/>
          <p:cNvGrpSpPr/>
          <p:nvPr/>
        </p:nvGrpSpPr>
        <p:grpSpPr>
          <a:xfrm>
            <a:off x="536245" y="2234147"/>
            <a:ext cx="12280781" cy="6783906"/>
            <a:chOff x="0" y="0"/>
            <a:chExt cx="12280780" cy="6783904"/>
          </a:xfrm>
        </p:grpSpPr>
        <p:sp>
          <p:nvSpPr>
            <p:cNvPr id="443" name="●ケジギタリス"/>
            <p:cNvSpPr txBox="1"/>
            <p:nvPr/>
          </p:nvSpPr>
          <p:spPr>
            <a:xfrm>
              <a:off x="1229715" y="0"/>
              <a:ext cx="3432070" cy="589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marL="50235" marR="50235" algn="l" defTabSz="914400">
                <a:buClr>
                  <a:srgbClr val="FFFF00"/>
                </a:buClr>
                <a:buFont typeface="ヒラギノ明朝 ProN W3"/>
                <a:defRPr>
                  <a:uFill>
                    <a:solidFill>
                      <a:srgbClr val="000000"/>
                    </a:solidFill>
                  </a:uFill>
                </a:defRPr>
              </a:pPr>
              <a:r>
                <a:rPr sz="3200">
                  <a:solidFill>
                    <a:srgbClr val="FFFF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●</a:t>
              </a:r>
              <a:r>
                <a:rPr sz="3200">
                  <a:effectLst>
                    <a:outerShdw blurRad="12700" dist="25400" dir="2700000" rotWithShape="0">
                      <a:srgbClr val="FFFFFF"/>
                    </a:outerShdw>
                  </a:effectLst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ケジギタリス</a:t>
              </a:r>
            </a:p>
          </p:txBody>
        </p:sp>
        <p:sp>
          <p:nvSpPr>
            <p:cNvPr id="444" name="Digitalis lanata"/>
            <p:cNvSpPr txBox="1"/>
            <p:nvPr/>
          </p:nvSpPr>
          <p:spPr>
            <a:xfrm>
              <a:off x="5030207" y="0"/>
              <a:ext cx="3644937" cy="694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marL="50235" marR="50235" algn="l" defTabSz="914400">
                <a:buClr>
                  <a:srgbClr val="800000"/>
                </a:buClr>
                <a:buFont typeface="Times New Roman"/>
                <a:defRPr b="1" i="1">
                  <a:solidFill>
                    <a:srgbClr val="80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8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Digitalis lanata</a:t>
              </a:r>
            </a:p>
          </p:txBody>
        </p:sp>
        <p:sp>
          <p:nvSpPr>
            <p:cNvPr id="445" name="ゴマノハグサ科(Scrophullariaceae)"/>
            <p:cNvSpPr txBox="1"/>
            <p:nvPr/>
          </p:nvSpPr>
          <p:spPr>
            <a:xfrm>
              <a:off x="5030207" y="669711"/>
              <a:ext cx="7250573" cy="589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marL="50235" marR="50235" algn="l" defTabSz="914400">
                <a:buClr>
                  <a:srgbClr val="800000"/>
                </a:buClr>
                <a:buFont typeface="ヒラギノ明朝 ProN W3"/>
                <a:defRPr sz="3200">
                  <a:solidFill>
                    <a:srgbClr val="80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80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r>
                <a:t>ゴマノハグサ科(Scrophullariaceae)</a:t>
              </a:r>
            </a:p>
          </p:txBody>
        </p:sp>
        <p:pic>
          <p:nvPicPr>
            <p:cNvPr id="446" name="image 2.png" descr="image 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41061"/>
              <a:ext cx="11737152" cy="5442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image 3.png" descr="image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Digitalis lanata ケジギタリス"/>
          <p:cNvSpPr>
            <a:spLocks noGrp="1"/>
          </p:cNvSpPr>
          <p:nvPr>
            <p:ph type="title"/>
          </p:nvPr>
        </p:nvSpPr>
        <p:spPr>
          <a:xfrm>
            <a:off x="0" y="0"/>
            <a:ext cx="7477760" cy="650241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>
            <a:normAutofit fontScale="90000"/>
          </a:bodyPr>
          <a:lstStyle/>
          <a:p>
            <a:pPr algn="l" defTabSz="1144422">
              <a:defRPr sz="5506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504" b="1" i="1">
                <a:solidFill>
                  <a:srgbClr val="000000"/>
                </a:solidFill>
                <a:effectLst>
                  <a:outerShdw blurRad="11176" dist="22352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Digitalis lanata</a:t>
            </a:r>
            <a:r>
              <a:rPr sz="3504">
                <a:solidFill>
                  <a:srgbClr val="000000"/>
                </a:solidFill>
                <a:effectLst>
                  <a:outerShdw blurRad="11176" dist="22352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ケジギタリス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４．イソプレノイド(32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４．イソプレノイド(3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6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grpSp>
        <p:nvGrpSpPr>
          <p:cNvPr id="457" name="グループ"/>
          <p:cNvGrpSpPr/>
          <p:nvPr/>
        </p:nvGrpSpPr>
        <p:grpSpPr>
          <a:xfrm>
            <a:off x="1407231" y="2161884"/>
            <a:ext cx="10452233" cy="8218691"/>
            <a:chOff x="0" y="0"/>
            <a:chExt cx="10452232" cy="8218690"/>
          </a:xfrm>
        </p:grpSpPr>
        <p:pic>
          <p:nvPicPr>
            <p:cNvPr id="453" name="内科秘録（1864年）.png" descr="内科秘録（1864年）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891229" cy="69190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本間棗軒(1804-1872).png" descr="本間棗軒(1804-1872)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365332" y="4032"/>
              <a:ext cx="5086901" cy="69110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5" name="早稲田大学図書館蔵本"/>
            <p:cNvSpPr/>
            <p:nvPr/>
          </p:nvSpPr>
          <p:spPr>
            <a:xfrm>
              <a:off x="2485098" y="694869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39" marR="40639" defTabSz="914400">
                <a:buClr>
                  <a:srgbClr val="FFFFFF"/>
                </a:buClr>
                <a:buFont typeface="ヒラギノ明朝 ProN W3"/>
                <a:defRPr sz="3200">
                  <a:solidFill>
                    <a:schemeClr val="accent5"/>
                  </a:solidFill>
                  <a:uFill>
                    <a:solidFill>
                      <a:srgbClr val="FFFFFF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r>
                <a:t>早稲田大学図書館蔵本</a:t>
              </a:r>
            </a:p>
          </p:txBody>
        </p:sp>
        <p:sp>
          <p:nvSpPr>
            <p:cNvPr id="456" name="本間棗軒(1804-1872)"/>
            <p:cNvSpPr/>
            <p:nvPr/>
          </p:nvSpPr>
          <p:spPr>
            <a:xfrm>
              <a:off x="7949782" y="694869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39" marR="40639" defTabSz="914400">
                <a:buClr>
                  <a:srgbClr val="FFFF00"/>
                </a:buClr>
                <a:buFont typeface="ヒラギノ明朝 ProN W3"/>
                <a:defRPr sz="3200">
                  <a:solidFill>
                    <a:schemeClr val="accent5"/>
                  </a:solidFill>
                  <a:uFill>
                    <a:solidFill>
                      <a:srgbClr val="FFFF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r>
                <a:t>本間棗軒(1804-1872)</a:t>
              </a:r>
            </a:p>
          </p:txBody>
        </p:sp>
      </p:grp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内科秘録巻九.png" descr="内科秘録巻九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88"/>
            <a:ext cx="7280275" cy="9782176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江戸時代後期…"/>
          <p:cNvSpPr txBox="1"/>
          <p:nvPr/>
        </p:nvSpPr>
        <p:spPr>
          <a:xfrm>
            <a:off x="7497251" y="2519306"/>
            <a:ext cx="5137044" cy="4479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江戸時代後期</a:t>
            </a:r>
          </a:p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蘭方の台頭</a:t>
            </a:r>
          </a:p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⬇</a:t>
            </a:r>
          </a:p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明治:西洋医学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1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４．イソプレノイド(33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４．イソプレノイド(3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7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463" name="●ストロファンツス"/>
          <p:cNvSpPr txBox="1"/>
          <p:nvPr/>
        </p:nvSpPr>
        <p:spPr>
          <a:xfrm>
            <a:off x="1914084" y="2206804"/>
            <a:ext cx="43434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>
            <a:spAutoFit/>
          </a:bodyPr>
          <a:lstStyle/>
          <a:p>
            <a:pPr marL="50235" marR="50235" algn="l" defTabSz="914400">
              <a:buClr>
                <a:srgbClr val="FFFF00"/>
              </a:buClr>
              <a:buFont typeface="ヒラギノ明朝 ProN W3"/>
              <a:defRPr>
                <a:uFill>
                  <a:solidFill>
                    <a:srgbClr val="000000"/>
                  </a:solidFill>
                </a:uFill>
              </a:defRPr>
            </a:pPr>
            <a:r>
              <a: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●</a:t>
            </a:r>
            <a:r>
              <a:rPr sz="3200">
                <a:effectLst>
                  <a:outerShdw blurRad="12700" dist="25400" dir="2700000" rotWithShape="0">
                    <a:srgbClr val="FFFFFF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ストロファンツス</a:t>
            </a:r>
          </a:p>
        </p:txBody>
      </p:sp>
      <p:sp>
        <p:nvSpPr>
          <p:cNvPr id="464" name="キョウチクトウ科(Apocynaceae)"/>
          <p:cNvSpPr txBox="1"/>
          <p:nvPr/>
        </p:nvSpPr>
        <p:spPr>
          <a:xfrm>
            <a:off x="6308871" y="2779952"/>
            <a:ext cx="6486526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>
            <a:spAutoFit/>
          </a:bodyPr>
          <a:lstStyle>
            <a:lvl1pPr marL="50235" marR="50235" algn="l" defTabSz="914400">
              <a:buClr>
                <a:srgbClr val="800000"/>
              </a:buClr>
              <a:buFont typeface="ヒラギノ明朝 ProN W3"/>
              <a:defRPr sz="3200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キョウチクトウ科(Apocynaceae)</a:t>
            </a:r>
          </a:p>
        </p:txBody>
      </p:sp>
      <p:sp>
        <p:nvSpPr>
          <p:cNvPr id="465" name="東アフリカでは矢毒として…"/>
          <p:cNvSpPr txBox="1"/>
          <p:nvPr/>
        </p:nvSpPr>
        <p:spPr>
          <a:xfrm>
            <a:off x="224631" y="4550833"/>
            <a:ext cx="5476876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>
            <a:spAutoFit/>
          </a:bodyPr>
          <a:lstStyle/>
          <a:p>
            <a:pPr marL="50235" marR="50235" algn="l" defTabSz="914400">
              <a:buClr>
                <a:srgbClr val="000000"/>
              </a:buClr>
              <a:buFont typeface="ヒラギノ明朝 ProN W3"/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t>東アフリカでは矢毒として</a:t>
            </a:r>
          </a:p>
          <a:p>
            <a:pPr marL="50235" marR="50235" algn="l" defTabSz="914400">
              <a:buClr>
                <a:srgbClr val="000000"/>
              </a:buClr>
              <a:buFont typeface="ヒラギノ明朝 ProN W3"/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t>用いられた!</a:t>
            </a:r>
          </a:p>
        </p:txBody>
      </p:sp>
      <p:sp>
        <p:nvSpPr>
          <p:cNvPr id="466" name="薬用植物ではなく有毒植物…"/>
          <p:cNvSpPr txBox="1"/>
          <p:nvPr/>
        </p:nvSpPr>
        <p:spPr>
          <a:xfrm>
            <a:off x="224631" y="7368646"/>
            <a:ext cx="5473701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>
            <a:spAutoFit/>
          </a:bodyPr>
          <a:lstStyle/>
          <a:p>
            <a:pPr marL="50235" marR="50235" algn="l" defTabSz="914400">
              <a:buClr>
                <a:srgbClr val="0000FF"/>
              </a:buClr>
              <a:buFont typeface="ヒラギノ明朝 ProN W3"/>
              <a:defRPr sz="32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t>薬用植物ではなく有毒植物</a:t>
            </a:r>
          </a:p>
          <a:p>
            <a:pPr marL="50235" marR="50235" algn="l" defTabSz="914400">
              <a:buClr>
                <a:srgbClr val="0000FF"/>
              </a:buClr>
              <a:buFont typeface="ヒラギノ明朝 ProN W3"/>
              <a:defRPr sz="32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t>であった！</a:t>
            </a:r>
          </a:p>
        </p:txBody>
      </p:sp>
      <p:pic>
        <p:nvPicPr>
          <p:cNvPr id="467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292" y="3685518"/>
            <a:ext cx="7086337" cy="5672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156" y="5417608"/>
            <a:ext cx="530226" cy="2208214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Strophanthus gratus"/>
          <p:cNvSpPr txBox="1"/>
          <p:nvPr/>
        </p:nvSpPr>
        <p:spPr>
          <a:xfrm>
            <a:off x="6366629" y="2064636"/>
            <a:ext cx="4641851" cy="66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>
            <a:spAutoFit/>
          </a:bodyPr>
          <a:lstStyle>
            <a:lvl1pPr marL="50235" marR="50235" algn="l" defTabSz="914400">
              <a:buClr>
                <a:srgbClr val="800000"/>
              </a:buClr>
              <a:buFont typeface="Times New Roman"/>
              <a:defRPr b="1" i="1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Strophanthus gratus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image 6.png" descr="imag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ストロファンツスStrophanthus gratus"/>
          <p:cNvSpPr txBox="1"/>
          <p:nvPr/>
        </p:nvSpPr>
        <p:spPr>
          <a:xfrm>
            <a:off x="0" y="0"/>
            <a:ext cx="8013700" cy="812800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ffectLst>
            <a:outerShdw blurRad="63500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 anchor="ctr">
            <a:normAutofit/>
          </a:bodyPr>
          <a:lstStyle/>
          <a:p>
            <a:pPr marL="50235" marR="50235" algn="l" defTabSz="914400">
              <a:buClr>
                <a:srgbClr val="000000"/>
              </a:buClr>
              <a:buFont typeface="ヒラギノ明朝 ProN W3"/>
              <a:defRPr sz="8000">
                <a:uFill>
                  <a:solidFill>
                    <a:srgbClr val="000000"/>
                  </a:solidFill>
                </a:uFill>
              </a:defRPr>
            </a:pPr>
            <a:r>
              <a:rPr sz="3600">
                <a:effectLst>
                  <a:outerShdw blurRad="12700" dist="25400" dir="2700000" rotWithShape="0">
                    <a:srgbClr val="FFFFFF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ストロファンツス</a:t>
            </a:r>
            <a:r>
              <a:rPr sz="3600" b="1" i="1">
                <a:effectLst>
                  <a:outerShdw blurRad="12700" dist="25400" dir="2700000" rotWithShape="0">
                    <a:srgbClr val="FFFFFF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Strophanthus gratus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４．イソプレノイド(4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４．イソプレノイド(4)</a:t>
            </a:r>
          </a:p>
        </p:txBody>
      </p:sp>
      <p:sp>
        <p:nvSpPr>
          <p:cNvPr id="110" name="２．デオキシキシルロースからIPP・DMAPPの生合成"/>
          <p:cNvSpPr txBox="1"/>
          <p:nvPr/>
        </p:nvSpPr>
        <p:spPr>
          <a:xfrm>
            <a:off x="1300479" y="1842346"/>
            <a:ext cx="1090958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２．デオキシキシルロースからIPP・DMAPPの生合成</a:t>
            </a:r>
          </a:p>
        </p:txBody>
      </p:sp>
      <p:pic>
        <p:nvPicPr>
          <p:cNvPr id="112" name="デオキシキシルロース経路-small.png" descr="デオキシキシルロース経路-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225" y="2655545"/>
            <a:ext cx="9861975" cy="6897514"/>
          </a:xfrm>
          <a:prstGeom prst="rect">
            <a:avLst/>
          </a:prstGeom>
          <a:solidFill>
            <a:srgbClr val="FFFDA9"/>
          </a:solidFill>
          <a:ln w="31750" cap="flat">
            <a:solidFill>
              <a:srgbClr val="C00000"/>
            </a:solidFill>
            <a:prstDash val="solid"/>
            <a:round/>
          </a:ln>
          <a:effectLst/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グループ"/>
          <p:cNvGrpSpPr/>
          <p:nvPr/>
        </p:nvGrpSpPr>
        <p:grpSpPr>
          <a:xfrm>
            <a:off x="0" y="1403987"/>
            <a:ext cx="13004800" cy="8346613"/>
            <a:chOff x="0" y="0"/>
            <a:chExt cx="13004799" cy="8346612"/>
          </a:xfrm>
        </p:grpSpPr>
        <p:sp>
          <p:nvSpPr>
            <p:cNvPr id="474" name="四角形"/>
            <p:cNvSpPr/>
            <p:nvPr/>
          </p:nvSpPr>
          <p:spPr>
            <a:xfrm>
              <a:off x="0" y="0"/>
              <a:ext cx="13004800" cy="8346613"/>
            </a:xfrm>
            <a:prstGeom prst="rect">
              <a:avLst/>
            </a:prstGeom>
            <a:solidFill>
              <a:srgbClr val="FFFF66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75" name="vulgalobufotoxin-small.png" descr="vulgalobufotoxin-smal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3004800" cy="8346613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477" name="強心利尿作用…"/>
          <p:cNvSpPr txBox="1"/>
          <p:nvPr/>
        </p:nvSpPr>
        <p:spPr>
          <a:xfrm>
            <a:off x="0" y="7938239"/>
            <a:ext cx="3808872" cy="1738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強心利尿作用</a:t>
            </a:r>
            <a:endParaRPr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650240"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局所知覚麻痺作用</a:t>
            </a:r>
            <a:endParaRPr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650240"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呼吸・中枢興奮作用</a:t>
            </a:r>
            <a:endParaRPr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478" name="593px-Bufo_gargarizans_profile.jpg" descr="593px-Bufo_gargarizans_profi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097" y="0"/>
            <a:ext cx="2560049" cy="2585908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Wikipaediaより"/>
          <p:cNvSpPr/>
          <p:nvPr/>
        </p:nvSpPr>
        <p:spPr>
          <a:xfrm>
            <a:off x="10477341" y="2619232"/>
            <a:ext cx="2521560" cy="399063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199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latin typeface="Tahoma"/>
                <a:ea typeface="Tahoma"/>
                <a:cs typeface="Tahoma"/>
                <a:sym typeface="Tahoma"/>
              </a:defRPr>
            </a:pPr>
            <a:r>
              <a:rPr sz="1991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Wikipaediaより</a:t>
            </a:r>
          </a:p>
        </p:txBody>
      </p:sp>
      <p:sp>
        <p:nvSpPr>
          <p:cNvPr id="480" name="2)ブファジエノリド"/>
          <p:cNvSpPr txBox="1"/>
          <p:nvPr/>
        </p:nvSpPr>
        <p:spPr>
          <a:xfrm>
            <a:off x="1104067" y="409344"/>
            <a:ext cx="63308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2)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ブファジエノリド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DSC_7867-small.jpg" descr="DSC_7867-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19" y="0"/>
            <a:ext cx="6484339" cy="9753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5" name="グループ"/>
          <p:cNvGrpSpPr/>
          <p:nvPr/>
        </p:nvGrpSpPr>
        <p:grpSpPr>
          <a:xfrm>
            <a:off x="7044266" y="3142826"/>
            <a:ext cx="5527041" cy="4594579"/>
            <a:chOff x="0" y="0"/>
            <a:chExt cx="5527040" cy="4594578"/>
          </a:xfrm>
        </p:grpSpPr>
        <p:sp>
          <p:nvSpPr>
            <p:cNvPr id="483" name="四角形"/>
            <p:cNvSpPr/>
            <p:nvPr/>
          </p:nvSpPr>
          <p:spPr>
            <a:xfrm>
              <a:off x="0" y="0"/>
              <a:ext cx="5527041" cy="4594579"/>
            </a:xfrm>
            <a:prstGeom prst="rect">
              <a:avLst/>
            </a:prstGeom>
            <a:solidFill>
              <a:srgbClr val="006633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84" name="Schillaren_A.png" descr="Schillaren_A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527041" cy="4594579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486" name="海葱：地中海地方原産…"/>
          <p:cNvSpPr/>
          <p:nvPr/>
        </p:nvSpPr>
        <p:spPr>
          <a:xfrm>
            <a:off x="7706176" y="283351"/>
            <a:ext cx="4639735" cy="2379698"/>
          </a:xfrm>
          <a:prstGeom prst="rect">
            <a:avLst/>
          </a:prstGeom>
          <a:solidFill>
            <a:srgbClr val="008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海葱：地中海地方原産</a:t>
            </a:r>
            <a:endParaRPr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　利尿薬･殺鼠剤</a:t>
            </a: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ディオスコリデス</a:t>
            </a: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「薬物誌」</a:t>
            </a:r>
          </a:p>
        </p:txBody>
      </p:sp>
      <p:sp>
        <p:nvSpPr>
          <p:cNvPr id="487" name="Urginea maritima (Liliaceae)"/>
          <p:cNvSpPr txBox="1"/>
          <p:nvPr/>
        </p:nvSpPr>
        <p:spPr>
          <a:xfrm>
            <a:off x="650239" y="8886613"/>
            <a:ext cx="606890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Urginea maritima</a:t>
            </a:r>
            <a:r>
              <a:rPr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b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(Liliaceae)</a:t>
            </a:r>
          </a:p>
        </p:txBody>
      </p:sp>
      <p:sp>
        <p:nvSpPr>
          <p:cNvPr id="488" name="星薬科大学薬用植物園"/>
          <p:cNvSpPr txBox="1"/>
          <p:nvPr/>
        </p:nvSpPr>
        <p:spPr>
          <a:xfrm>
            <a:off x="7044266" y="8891693"/>
            <a:ext cx="460050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星薬科大学薬用植物園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４．イソプレノイド(34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４．イソプレノイド(3</a:t>
            </a:r>
            <a:r>
              <a:rPr lang="en-US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8</a:t>
            </a:r>
            <a:r>
              <a:rPr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491" name="β-カロテン"/>
          <p:cNvSpPr txBox="1"/>
          <p:nvPr/>
        </p:nvSpPr>
        <p:spPr>
          <a:xfrm>
            <a:off x="1675270" y="3239910"/>
            <a:ext cx="257612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β-カロテン</a:t>
            </a:r>
          </a:p>
        </p:txBody>
      </p:sp>
      <p:sp>
        <p:nvSpPr>
          <p:cNvPr id="492" name="セリ科野菜ニンジンDaucus carotaの色素…"/>
          <p:cNvSpPr txBox="1"/>
          <p:nvPr/>
        </p:nvSpPr>
        <p:spPr>
          <a:xfrm>
            <a:off x="5466127" y="3052925"/>
            <a:ext cx="7477761" cy="187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1300480"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セリ科野菜ニンジン</a:t>
            </a:r>
            <a:r>
              <a:rPr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Daucus carota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の色素</a:t>
            </a:r>
            <a:endParaRPr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Ｃ</a:t>
            </a:r>
            <a:r>
              <a:rPr baseline="-18258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40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テトラテルペンともいう</a:t>
            </a:r>
          </a:p>
          <a:p>
            <a:pPr algn="l" defTabSz="1300480"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→　レチノイド（ビタミンＡ）：Ｃ</a:t>
            </a:r>
            <a:r>
              <a:rPr baseline="-18258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20</a:t>
            </a:r>
          </a:p>
        </p:txBody>
      </p:sp>
      <p:sp>
        <p:nvSpPr>
          <p:cNvPr id="493" name="4-7．カロテノイド"/>
          <p:cNvSpPr txBox="1"/>
          <p:nvPr/>
        </p:nvSpPr>
        <p:spPr>
          <a:xfrm>
            <a:off x="975359" y="1842346"/>
            <a:ext cx="397594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4-7．カロテノイド</a:t>
            </a:r>
          </a:p>
        </p:txBody>
      </p:sp>
      <p:sp>
        <p:nvSpPr>
          <p:cNvPr id="494" name="4-7-1．カロテン"/>
          <p:cNvSpPr txBox="1"/>
          <p:nvPr/>
        </p:nvSpPr>
        <p:spPr>
          <a:xfrm>
            <a:off x="1625600" y="2492586"/>
            <a:ext cx="352213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4-7-1．カロテン</a:t>
            </a:r>
          </a:p>
        </p:txBody>
      </p:sp>
      <p:sp>
        <p:nvSpPr>
          <p:cNvPr id="495" name="4-7-2．アポカロテノイド"/>
          <p:cNvSpPr txBox="1"/>
          <p:nvPr/>
        </p:nvSpPr>
        <p:spPr>
          <a:xfrm>
            <a:off x="1610371" y="4813222"/>
            <a:ext cx="525610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4-7-2．アポカロテノイド</a:t>
            </a:r>
          </a:p>
        </p:txBody>
      </p:sp>
      <p:sp>
        <p:nvSpPr>
          <p:cNvPr id="496" name="クロシン（Crocin）"/>
          <p:cNvSpPr txBox="1"/>
          <p:nvPr/>
        </p:nvSpPr>
        <p:spPr>
          <a:xfrm>
            <a:off x="1733973" y="5504462"/>
            <a:ext cx="431526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クロシン（Crocin）</a:t>
            </a:r>
          </a:p>
        </p:txBody>
      </p:sp>
      <p:sp>
        <p:nvSpPr>
          <p:cNvPr id="497" name="アヤメ科Crocus sativusの柱頭…"/>
          <p:cNvSpPr txBox="1"/>
          <p:nvPr/>
        </p:nvSpPr>
        <p:spPr>
          <a:xfrm>
            <a:off x="6502400" y="5572195"/>
            <a:ext cx="6552961" cy="1778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アヤメ科</a:t>
            </a:r>
            <a:r>
              <a:rPr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Crocus sativus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の柱頭</a:t>
            </a:r>
            <a:endParaRPr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アカネ科クチナシの実（サンシシ）</a:t>
            </a:r>
            <a:endParaRPr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水溶性食品染色色素</a:t>
            </a:r>
          </a:p>
        </p:txBody>
      </p:sp>
      <p:sp>
        <p:nvSpPr>
          <p:cNvPr id="498" name="ビキシン（Bixin）"/>
          <p:cNvSpPr txBox="1"/>
          <p:nvPr/>
        </p:nvSpPr>
        <p:spPr>
          <a:xfrm>
            <a:off x="1733973" y="7378339"/>
            <a:ext cx="399578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ビキシン（Bixin）</a:t>
            </a:r>
          </a:p>
        </p:txBody>
      </p:sp>
      <p:sp>
        <p:nvSpPr>
          <p:cNvPr id="499" name="ベニノキ科ベニノキBixa orellana…"/>
          <p:cNvSpPr txBox="1"/>
          <p:nvPr/>
        </p:nvSpPr>
        <p:spPr>
          <a:xfrm>
            <a:off x="6502400" y="7378339"/>
            <a:ext cx="6564772" cy="1181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ベニノキ科ベニノキ</a:t>
            </a:r>
            <a:r>
              <a:rPr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Bixa</a:t>
            </a:r>
            <a:r>
              <a:rPr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orellana</a:t>
            </a:r>
            <a:endParaRPr b="1" i="1" dirty="0">
              <a:effectLst>
                <a:outerShdw blurRad="12700" dist="25400" dir="2700000" rotWithShape="0">
                  <a:srgbClr val="00000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1300480"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脂溶性食品染色色素（アナト</a:t>
            </a: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ー）</a:t>
            </a:r>
          </a:p>
        </p:txBody>
      </p:sp>
      <p:sp>
        <p:nvSpPr>
          <p:cNvPr id="500" name="4-8．ポリテルペノイド"/>
          <p:cNvSpPr txBox="1"/>
          <p:nvPr/>
        </p:nvSpPr>
        <p:spPr>
          <a:xfrm>
            <a:off x="965200" y="8516337"/>
            <a:ext cx="484293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4-8．ポリテルペノイド</a:t>
            </a:r>
          </a:p>
        </p:txBody>
      </p:sp>
      <p:sp>
        <p:nvSpPr>
          <p:cNvPr id="501" name="グッタペルカ トチュウ科トチュウ…"/>
          <p:cNvSpPr txBox="1"/>
          <p:nvPr/>
        </p:nvSpPr>
        <p:spPr>
          <a:xfrm>
            <a:off x="6460314" y="8651085"/>
            <a:ext cx="6525403" cy="1141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グッタペルカ　トチュウ科トチュウ</a:t>
            </a:r>
          </a:p>
          <a:p>
            <a:pPr algn="l" defTabSz="1300480">
              <a:def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天然ゴム</a:t>
            </a:r>
          </a:p>
        </p:txBody>
      </p:sp>
      <p:sp>
        <p:nvSpPr>
          <p:cNvPr id="502" name="デオキシキシルロース経路で生合成！"/>
          <p:cNvSpPr txBox="1"/>
          <p:nvPr/>
        </p:nvSpPr>
        <p:spPr>
          <a:xfrm>
            <a:off x="5204208" y="1842346"/>
            <a:ext cx="75916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chemeClr val="accent3">
                    <a:satOff val="12345"/>
                    <a:lumOff val="6849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デオキシキシルロース経路で生合成！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" grpId="1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天 然 物 化 学 ７"/>
          <p:cNvSpPr txBox="1">
            <a:spLocks noGrp="1"/>
          </p:cNvSpPr>
          <p:nvPr>
            <p:ph type="title"/>
          </p:nvPr>
        </p:nvSpPr>
        <p:spPr>
          <a:xfrm>
            <a:off x="1083733" y="2059093"/>
            <a:ext cx="11054081" cy="2090703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7680"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天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然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物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化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sz="7680" dirty="0" err="1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学</a:t>
            </a:r>
            <a:r>
              <a:rPr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en-US" sz="7680" dirty="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10</a:t>
            </a:r>
            <a:endParaRPr sz="7680" dirty="0">
              <a:solidFill>
                <a:srgbClr val="000000"/>
              </a:solidFill>
              <a:effectLst>
                <a:outerShdw blurRad="12700" dist="381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</p:txBody>
      </p:sp>
      <p:sp>
        <p:nvSpPr>
          <p:cNvPr id="505" name="含アルカロイド（偽アルカロイドと真正アルカロイド)、…"/>
          <p:cNvSpPr txBox="1">
            <a:spLocks noGrp="1"/>
          </p:cNvSpPr>
          <p:nvPr>
            <p:ph type="body" sz="quarter" idx="1"/>
          </p:nvPr>
        </p:nvSpPr>
        <p:spPr>
          <a:xfrm>
            <a:off x="1832295" y="4551679"/>
            <a:ext cx="9556955" cy="2600961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 anchor="t">
            <a:noAutofit/>
          </a:bodyPr>
          <a:lstStyle/>
          <a:p>
            <a:pPr marL="0" indent="0" defTabSz="728268">
              <a:spcBef>
                <a:spcPts val="400"/>
              </a:spcBef>
              <a:buSzTx/>
              <a:buNone/>
              <a:defRPr sz="2548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lang="ja-JP" altLang="en-US" sz="3200">
                <a:solidFill>
                  <a:srgbClr val="FFFF00"/>
                </a:solidFill>
                <a:effectLst>
                  <a:outerShdw blurRad="7112" dist="1422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各論５：アミノ酸から導かれる化合物１</a:t>
            </a:r>
            <a:endParaRPr lang="en-US" altLang="ja-JP" sz="3200" dirty="0">
              <a:solidFill>
                <a:srgbClr val="FFFF00"/>
              </a:solidFill>
              <a:effectLst>
                <a:outerShdw blurRad="7112" dist="14224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728268">
              <a:spcBef>
                <a:spcPts val="400"/>
              </a:spcBef>
              <a:buSzTx/>
              <a:buNone/>
              <a:defRPr sz="2548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lang="ja-JP" altLang="en-US" sz="3200">
                <a:solidFill>
                  <a:srgbClr val="FFFF00"/>
                </a:solidFill>
                <a:effectLst>
                  <a:outerShdw blurRad="7112" dist="1422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青酸配糖体、脂肪族アミノ酸・チロシン由来</a:t>
            </a:r>
            <a:endParaRPr lang="en-US" altLang="ja-JP" sz="3200" dirty="0">
              <a:solidFill>
                <a:srgbClr val="FFFF00"/>
              </a:solidFill>
              <a:effectLst>
                <a:outerShdw blurRad="7112" dist="14224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728268">
              <a:spcBef>
                <a:spcPts val="400"/>
              </a:spcBef>
              <a:buSzTx/>
              <a:buNone/>
              <a:defRPr sz="2548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lang="ja-JP" altLang="en-US" sz="3200">
                <a:solidFill>
                  <a:srgbClr val="FFFF00"/>
                </a:solidFill>
                <a:effectLst>
                  <a:outerShdw blurRad="7112" dist="1422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のアルカロイド</a:t>
            </a:r>
            <a:endParaRPr lang="en-US" altLang="ja-JP" sz="3200" dirty="0">
              <a:solidFill>
                <a:srgbClr val="FFFF00"/>
              </a:solidFill>
              <a:effectLst>
                <a:outerShdw blurRad="7112" dist="14224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728268">
              <a:spcBef>
                <a:spcPts val="400"/>
              </a:spcBef>
              <a:buSzTx/>
              <a:buNone/>
              <a:defRPr sz="2548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endParaRPr sz="3200" dirty="0">
              <a:solidFill>
                <a:srgbClr val="FFFF00"/>
              </a:solidFill>
              <a:effectLst>
                <a:outerShdw blurRad="7112" dist="14224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728268">
              <a:spcBef>
                <a:spcPts val="400"/>
              </a:spcBef>
              <a:buSzTx/>
              <a:buNone/>
              <a:defRPr sz="2548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200" dirty="0" err="1">
                <a:solidFill>
                  <a:srgbClr val="003366"/>
                </a:solidFill>
                <a:effectLst>
                  <a:outerShdw blurRad="7112" dist="14224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木下</a:t>
            </a:r>
            <a:r>
              <a:rPr sz="3200" dirty="0">
                <a:solidFill>
                  <a:srgbClr val="003366"/>
                </a:solidFill>
                <a:effectLst>
                  <a:outerShdw blurRad="7112" dist="14224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　</a:t>
            </a:r>
            <a:r>
              <a:rPr sz="3200" dirty="0" err="1">
                <a:solidFill>
                  <a:srgbClr val="003366"/>
                </a:solidFill>
                <a:effectLst>
                  <a:outerShdw blurRad="7112" dist="14224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武司</a:t>
            </a:r>
            <a:endParaRPr sz="3200" dirty="0">
              <a:solidFill>
                <a:srgbClr val="003366"/>
              </a:solidFill>
              <a:effectLst>
                <a:outerShdw blurRad="7112" dist="14224" dir="2700000" rotWithShape="0">
                  <a:srgbClr val="000000"/>
                </a:outerShdw>
              </a:effectLst>
              <a:uFill>
                <a:solidFill>
                  <a:srgbClr val="003366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５．アミノ酸から導かれる化合物(1)"/>
          <p:cNvSpPr>
            <a:spLocks noGrp="1"/>
          </p:cNvSpPr>
          <p:nvPr>
            <p:ph type="title"/>
          </p:nvPr>
        </p:nvSpPr>
        <p:spPr>
          <a:xfrm>
            <a:off x="1408853" y="325119"/>
            <a:ext cx="10187094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988364">
              <a:defRPr sz="475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５．アミノ酸から導かれる化合物(1)</a:t>
            </a:r>
          </a:p>
        </p:txBody>
      </p:sp>
      <p:sp>
        <p:nvSpPr>
          <p:cNvPr id="508" name="カイニン酸"/>
          <p:cNvSpPr txBox="1"/>
          <p:nvPr/>
        </p:nvSpPr>
        <p:spPr>
          <a:xfrm>
            <a:off x="2051339" y="2438400"/>
            <a:ext cx="24293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カイニン酸</a:t>
            </a:r>
          </a:p>
        </p:txBody>
      </p:sp>
      <p:sp>
        <p:nvSpPr>
          <p:cNvPr id="509" name="フジマツモ科マクリDigenea simplex…"/>
          <p:cNvSpPr txBox="1"/>
          <p:nvPr/>
        </p:nvSpPr>
        <p:spPr>
          <a:xfrm>
            <a:off x="5325521" y="2295160"/>
            <a:ext cx="7694507" cy="1602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フジマツモ科マクリ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Digenea simplex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駆虫薬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グルタミン酸＋ＤＭＡＰＰで生合成される</a:t>
            </a:r>
          </a:p>
        </p:txBody>
      </p:sp>
      <p:sp>
        <p:nvSpPr>
          <p:cNvPr id="510" name="5-1．アミノ酸類縁体"/>
          <p:cNvSpPr txBox="1"/>
          <p:nvPr/>
        </p:nvSpPr>
        <p:spPr>
          <a:xfrm>
            <a:off x="944903" y="1788160"/>
            <a:ext cx="441280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5-1．アミノ酸類縁体</a:t>
            </a:r>
          </a:p>
        </p:txBody>
      </p:sp>
      <p:sp>
        <p:nvSpPr>
          <p:cNvPr id="511" name="5-2．青酸配糖体"/>
          <p:cNvSpPr txBox="1"/>
          <p:nvPr/>
        </p:nvSpPr>
        <p:spPr>
          <a:xfrm>
            <a:off x="975359" y="3901440"/>
            <a:ext cx="354581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5-2．青酸配糖体</a:t>
            </a:r>
          </a:p>
        </p:txBody>
      </p:sp>
      <p:sp>
        <p:nvSpPr>
          <p:cNvPr id="512" name="アミグダリン…"/>
          <p:cNvSpPr txBox="1"/>
          <p:nvPr/>
        </p:nvSpPr>
        <p:spPr>
          <a:xfrm>
            <a:off x="5361307" y="4027387"/>
            <a:ext cx="6045483" cy="209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アミグダリン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トウニン：</a:t>
            </a: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バラ科モモの種子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キョウニン：</a:t>
            </a: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バラ科アンズの種子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ウバイ：</a:t>
            </a: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バラ科ウメの実</a:t>
            </a:r>
          </a:p>
        </p:txBody>
      </p:sp>
      <p:grpSp>
        <p:nvGrpSpPr>
          <p:cNvPr id="515" name="グループ"/>
          <p:cNvGrpSpPr/>
          <p:nvPr/>
        </p:nvGrpSpPr>
        <p:grpSpPr>
          <a:xfrm>
            <a:off x="2364539" y="6254915"/>
            <a:ext cx="7950950" cy="3363219"/>
            <a:chOff x="0" y="0"/>
            <a:chExt cx="7950949" cy="3363217"/>
          </a:xfrm>
        </p:grpSpPr>
        <p:sp>
          <p:nvSpPr>
            <p:cNvPr id="513" name="四角形"/>
            <p:cNvSpPr/>
            <p:nvPr/>
          </p:nvSpPr>
          <p:spPr>
            <a:xfrm>
              <a:off x="0" y="0"/>
              <a:ext cx="7950950" cy="3363218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14" name="青酸配糖体.png" descr="青酸配糖体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950950" cy="3363218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５．アミノ酸から導かれる化合物(1)">
            <a:extLst>
              <a:ext uri="{FF2B5EF4-FFF2-40B4-BE49-F238E27FC236}">
                <a16:creationId xmlns:a16="http://schemas.microsoft.com/office/drawing/2014/main" id="{102D8F46-7252-6C47-A04D-F04A932E6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853" y="325119"/>
            <a:ext cx="10187094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>
            <a:normAutofit/>
          </a:bodyPr>
          <a:lstStyle/>
          <a:p>
            <a:pPr defTabSz="988364">
              <a:defRPr sz="475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</a:t>
            </a: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10" name="5-1．アミノ酸類縁体">
            <a:extLst>
              <a:ext uri="{FF2B5EF4-FFF2-40B4-BE49-F238E27FC236}">
                <a16:creationId xmlns:a16="http://schemas.microsoft.com/office/drawing/2014/main" id="{923ED1FB-81A8-E24E-8379-BA221F1B0179}"/>
              </a:ext>
            </a:extLst>
          </p:cNvPr>
          <p:cNvSpPr txBox="1"/>
          <p:nvPr/>
        </p:nvSpPr>
        <p:spPr>
          <a:xfrm>
            <a:off x="944903" y="1788160"/>
            <a:ext cx="4881606" cy="671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5-</a:t>
            </a:r>
            <a:r>
              <a:rPr lang="en-US"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</a:t>
            </a:r>
            <a:r>
              <a:rPr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．</a:t>
            </a:r>
            <a:r>
              <a:rPr lang="ja-JP" altLang="en-US"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青酸配糖体（続）</a:t>
            </a:r>
            <a:endParaRPr sz="3413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5567557-7E0E-CE4A-9C92-5831B2A2A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922" y="2533015"/>
            <a:ext cx="7270956" cy="7072914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6C4E819-87EF-3C43-83C7-B8275B92E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161"/>
            <a:ext cx="13004513" cy="830843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9A00DDD-1330-FD49-8FA6-BD6C302D66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" y="1445160"/>
            <a:ext cx="13004514" cy="830843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392F25F-60F4-434B-9999-8A5653FEF4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920"/>
            <a:ext cx="13004800" cy="865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24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5-3．アルカロイド"/>
          <p:cNvSpPr txBox="1"/>
          <p:nvPr/>
        </p:nvSpPr>
        <p:spPr>
          <a:xfrm>
            <a:off x="975359" y="1842346"/>
            <a:ext cx="3770725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5-3．アルカロイド</a:t>
            </a:r>
          </a:p>
        </p:txBody>
      </p:sp>
      <p:sp>
        <p:nvSpPr>
          <p:cNvPr id="518" name="含窒素 原則として塩基性の二次代謝産物"/>
          <p:cNvSpPr txBox="1"/>
          <p:nvPr/>
        </p:nvSpPr>
        <p:spPr>
          <a:xfrm>
            <a:off x="5794040" y="1831057"/>
            <a:ext cx="7180312" cy="583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2844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含窒素</a:t>
            </a:r>
            <a:r>
              <a:rPr sz="2844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2844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原則として塩基性の二次代謝産物</a:t>
            </a:r>
            <a:endParaRPr sz="2844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519" name="a)センコツアルカロイド"/>
          <p:cNvSpPr txBox="1"/>
          <p:nvPr/>
        </p:nvSpPr>
        <p:spPr>
          <a:xfrm>
            <a:off x="2289291" y="4425491"/>
            <a:ext cx="921173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a)</a:t>
            </a:r>
            <a:r>
              <a:rPr sz="3413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センコツアルカロイド</a:t>
            </a:r>
            <a:endParaRPr sz="3413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520" name="スイレン科…"/>
          <p:cNvSpPr txBox="1"/>
          <p:nvPr/>
        </p:nvSpPr>
        <p:spPr>
          <a:xfrm>
            <a:off x="463949" y="6068906"/>
            <a:ext cx="3770733" cy="1816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1300480">
              <a:defRPr sz="3200">
                <a:solidFill>
                  <a:schemeClr val="accent3">
                    <a:satOff val="12345"/>
                    <a:lumOff val="6849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スイレン科</a:t>
            </a:r>
          </a:p>
          <a:p>
            <a:pPr algn="l" defTabSz="1300480">
              <a:defRPr sz="3200">
                <a:solidFill>
                  <a:schemeClr val="accent3">
                    <a:satOff val="12345"/>
                    <a:lumOff val="6849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コウホネ</a:t>
            </a:r>
          </a:p>
          <a:p>
            <a:pPr algn="l" defTabSz="1300480">
              <a:defRPr sz="3200">
                <a:solidFill>
                  <a:schemeClr val="accent3">
                    <a:satOff val="12345"/>
                    <a:lumOff val="6849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b="1" i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Nuphar japonicum</a:t>
            </a:r>
          </a:p>
        </p:txBody>
      </p:sp>
      <p:grpSp>
        <p:nvGrpSpPr>
          <p:cNvPr id="523" name="グループ"/>
          <p:cNvGrpSpPr/>
          <p:nvPr/>
        </p:nvGrpSpPr>
        <p:grpSpPr>
          <a:xfrm>
            <a:off x="4377064" y="5344159"/>
            <a:ext cx="8087030" cy="3955388"/>
            <a:chOff x="0" y="0"/>
            <a:chExt cx="8087028" cy="3955386"/>
          </a:xfrm>
        </p:grpSpPr>
        <p:sp>
          <p:nvSpPr>
            <p:cNvPr id="521" name="四角形"/>
            <p:cNvSpPr/>
            <p:nvPr/>
          </p:nvSpPr>
          <p:spPr>
            <a:xfrm>
              <a:off x="0" y="0"/>
              <a:ext cx="8087029" cy="3955387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22" name="コウホネアルカロイド.png" descr="コウホネアルカロイド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087029" cy="3955387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524" name="5-3-1．偽（プソイド）アルカロイド"/>
          <p:cNvSpPr txBox="1"/>
          <p:nvPr/>
        </p:nvSpPr>
        <p:spPr>
          <a:xfrm>
            <a:off x="1371659" y="2560319"/>
            <a:ext cx="6189656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5-3-1．偽（プソイド）アルカロイド</a:t>
            </a:r>
          </a:p>
        </p:txBody>
      </p:sp>
      <p:sp>
        <p:nvSpPr>
          <p:cNvPr id="525" name="1)イソプレノイド由来のアルカロイド"/>
          <p:cNvSpPr txBox="1"/>
          <p:nvPr/>
        </p:nvSpPr>
        <p:spPr>
          <a:xfrm>
            <a:off x="1777881" y="3565278"/>
            <a:ext cx="748699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1)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イソプレノイド由来のアルカロイド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526" name="５．アミノ酸から導かれる化合物(2)"/>
          <p:cNvSpPr/>
          <p:nvPr/>
        </p:nvSpPr>
        <p:spPr>
          <a:xfrm>
            <a:off x="1408853" y="325119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88364">
              <a:defRPr sz="475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</a:t>
            </a: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12" name="アミノ酸のアミノ基がＮ源">
            <a:extLst>
              <a:ext uri="{FF2B5EF4-FFF2-40B4-BE49-F238E27FC236}">
                <a16:creationId xmlns:a16="http://schemas.microsoft.com/office/drawing/2014/main" id="{693DA8B1-DA36-5349-98C0-2059874A59C0}"/>
              </a:ext>
            </a:extLst>
          </p:cNvPr>
          <p:cNvSpPr txBox="1"/>
          <p:nvPr/>
        </p:nvSpPr>
        <p:spPr>
          <a:xfrm>
            <a:off x="7561315" y="2569959"/>
            <a:ext cx="4870385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8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原則として</a:t>
            </a:r>
            <a:r>
              <a:rPr lang="en-US" altLang="ja-JP" sz="2800" dirty="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NH</a:t>
            </a:r>
            <a:r>
              <a:rPr lang="en-US" altLang="ja-JP" sz="2800" baseline="-25000" dirty="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</a:t>
            </a:r>
            <a:r>
              <a:rPr lang="ja-JP" altLang="en-US" sz="28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を</a:t>
            </a:r>
            <a:r>
              <a:rPr lang="en-US" altLang="ja-JP" sz="2800" dirty="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N</a:t>
            </a:r>
            <a:r>
              <a:rPr lang="ja-JP" altLang="en-US" sz="280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源</a:t>
            </a:r>
            <a:r>
              <a:rPr lang="ja-JP" altLang="en-US" sz="28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とする</a:t>
            </a:r>
            <a:endParaRPr sz="2800" dirty="0">
              <a:solidFill>
                <a:srgbClr val="0000FF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00FF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3" name="アミノ酸のアミノ基がＮ源">
            <a:extLst>
              <a:ext uri="{FF2B5EF4-FFF2-40B4-BE49-F238E27FC236}">
                <a16:creationId xmlns:a16="http://schemas.microsoft.com/office/drawing/2014/main" id="{A537D872-B427-1D4C-9E1A-1A947DBC9050}"/>
              </a:ext>
            </a:extLst>
          </p:cNvPr>
          <p:cNvSpPr txBox="1"/>
          <p:nvPr/>
        </p:nvSpPr>
        <p:spPr>
          <a:xfrm>
            <a:off x="7236851" y="4462214"/>
            <a:ext cx="4923284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80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骨格</a:t>
            </a:r>
            <a:r>
              <a:rPr lang="ja-JP" altLang="en-US" sz="28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を</a:t>
            </a:r>
            <a:r>
              <a:rPr lang="ja-JP" altLang="en-US" sz="280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イソプレノイド</a:t>
            </a:r>
            <a:r>
              <a:rPr lang="ja-JP" altLang="en-US" sz="28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とする</a:t>
            </a:r>
            <a:endParaRPr sz="2800" dirty="0">
              <a:solidFill>
                <a:srgbClr val="0000FF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00FF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キンポウゲ科トリカブト属"/>
          <p:cNvSpPr/>
          <p:nvPr/>
        </p:nvSpPr>
        <p:spPr>
          <a:xfrm>
            <a:off x="5880338" y="2457602"/>
            <a:ext cx="57382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>
                <a:solidFill>
                  <a:schemeClr val="accent3">
                    <a:satOff val="12345"/>
                    <a:lumOff val="6849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キンポウゲ科トリカブト属</a:t>
            </a:r>
          </a:p>
        </p:txBody>
      </p:sp>
      <p:sp>
        <p:nvSpPr>
          <p:cNvPr id="529" name="●薬用とするのに特殊な処理を要する→修治"/>
          <p:cNvSpPr txBox="1"/>
          <p:nvPr/>
        </p:nvSpPr>
        <p:spPr>
          <a:xfrm>
            <a:off x="4969945" y="4147549"/>
            <a:ext cx="755904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844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●薬用とするのに特殊な処理を要する</a:t>
            </a: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→修治</a:t>
            </a:r>
          </a:p>
        </p:txBody>
      </p:sp>
      <p:sp>
        <p:nvSpPr>
          <p:cNvPr id="530" name="●アコニチン（猛毒成分）"/>
          <p:cNvSpPr txBox="1"/>
          <p:nvPr/>
        </p:nvSpPr>
        <p:spPr>
          <a:xfrm>
            <a:off x="4969945" y="3431116"/>
            <a:ext cx="462844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844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●</a:t>
            </a: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アコニチン</a:t>
            </a:r>
            <a:r>
              <a:rPr sz="2844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（猛毒成分）</a:t>
            </a:r>
          </a:p>
        </p:txBody>
      </p:sp>
      <p:pic>
        <p:nvPicPr>
          <p:cNvPr id="531" name="image 7.png" descr="image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19" y="3034453"/>
            <a:ext cx="3395699" cy="2546774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トリカブト生根…"/>
          <p:cNvSpPr/>
          <p:nvPr/>
        </p:nvSpPr>
        <p:spPr>
          <a:xfrm>
            <a:off x="325119" y="6610773"/>
            <a:ext cx="4967112" cy="1030676"/>
          </a:xfrm>
          <a:prstGeom prst="rect">
            <a:avLst/>
          </a:prstGeom>
          <a:solidFill>
            <a:srgbClr val="00264D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トリカブト生根</a:t>
            </a:r>
          </a:p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→高温で蒸す、火で焙る→</a:t>
            </a:r>
          </a:p>
        </p:txBody>
      </p:sp>
      <p:sp>
        <p:nvSpPr>
          <p:cNvPr id="533" name="日局純度試験…"/>
          <p:cNvSpPr txBox="1"/>
          <p:nvPr/>
        </p:nvSpPr>
        <p:spPr>
          <a:xfrm>
            <a:off x="216746" y="8019626"/>
            <a:ext cx="5294095" cy="103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日局純度試験</a:t>
            </a:r>
            <a:endParaRPr sz="2844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</a:endParaRPr>
          </a:p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　　残留アコニチンの定量試験</a:t>
            </a:r>
          </a:p>
        </p:txBody>
      </p:sp>
      <p:sp>
        <p:nvSpPr>
          <p:cNvPr id="534" name="漢方の妙薬：八味地黄丸ほか"/>
          <p:cNvSpPr txBox="1"/>
          <p:nvPr/>
        </p:nvSpPr>
        <p:spPr>
          <a:xfrm>
            <a:off x="0" y="5743786"/>
            <a:ext cx="500549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844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漢方の妙薬：八味地黄丸ほか</a:t>
            </a:r>
          </a:p>
        </p:txBody>
      </p:sp>
      <p:pic>
        <p:nvPicPr>
          <p:cNvPr id="535" name="附子アルカロイド.png" descr="附子アルカロイド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378" y="4863981"/>
            <a:ext cx="7319717" cy="4915183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脱ベンゾイル"/>
          <p:cNvSpPr txBox="1"/>
          <p:nvPr/>
        </p:nvSpPr>
        <p:spPr>
          <a:xfrm>
            <a:off x="10226754" y="6610773"/>
            <a:ext cx="2177277" cy="52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脱ベンゾイル</a:t>
            </a:r>
          </a:p>
        </p:txBody>
      </p:sp>
      <p:sp>
        <p:nvSpPr>
          <p:cNvPr id="537" name="脱アセチル"/>
          <p:cNvSpPr txBox="1"/>
          <p:nvPr/>
        </p:nvSpPr>
        <p:spPr>
          <a:xfrm>
            <a:off x="9488152" y="8146769"/>
            <a:ext cx="1874916" cy="52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脱アセチル</a:t>
            </a:r>
          </a:p>
        </p:txBody>
      </p:sp>
      <p:sp>
        <p:nvSpPr>
          <p:cNvPr id="538" name="毒性：100分の１以下"/>
          <p:cNvSpPr txBox="1"/>
          <p:nvPr/>
        </p:nvSpPr>
        <p:spPr>
          <a:xfrm>
            <a:off x="8857681" y="8623726"/>
            <a:ext cx="3747136" cy="587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844" u="sng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毒性：</a:t>
            </a:r>
            <a:r>
              <a:rPr sz="2844" u="sng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100</a:t>
            </a:r>
            <a:r>
              <a:rPr sz="2844" u="sng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分の１以下</a:t>
            </a:r>
          </a:p>
        </p:txBody>
      </p:sp>
      <p:sp>
        <p:nvSpPr>
          <p:cNvPr id="539" name="b)トリカブトアルカロイド"/>
          <p:cNvSpPr txBox="1"/>
          <p:nvPr/>
        </p:nvSpPr>
        <p:spPr>
          <a:xfrm>
            <a:off x="2275839" y="1842346"/>
            <a:ext cx="921173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 sz="3413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b)トリカブトアルカロイド</a:t>
            </a:r>
          </a:p>
        </p:txBody>
      </p:sp>
      <p:sp>
        <p:nvSpPr>
          <p:cNvPr id="540" name="５．アミノ酸から導かれる化合物(3)"/>
          <p:cNvSpPr/>
          <p:nvPr/>
        </p:nvSpPr>
        <p:spPr>
          <a:xfrm>
            <a:off x="1408853" y="325119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88364">
              <a:defRPr sz="475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</a:t>
            </a: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1" animBg="1" advAuto="0"/>
      <p:bldP spid="533" grpId="3" animBg="1" advAuto="0"/>
      <p:bldP spid="538" grpId="2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c)ステロイドアルカロイド"/>
          <p:cNvSpPr txBox="1"/>
          <p:nvPr/>
        </p:nvSpPr>
        <p:spPr>
          <a:xfrm>
            <a:off x="2275839" y="1842346"/>
            <a:ext cx="921173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 sz="3413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c)ステロイドアルカロイド</a:t>
            </a:r>
          </a:p>
        </p:txBody>
      </p:sp>
      <p:grpSp>
        <p:nvGrpSpPr>
          <p:cNvPr id="545" name="グループ"/>
          <p:cNvGrpSpPr/>
          <p:nvPr/>
        </p:nvGrpSpPr>
        <p:grpSpPr>
          <a:xfrm>
            <a:off x="79513" y="4303643"/>
            <a:ext cx="12841358" cy="4287201"/>
            <a:chOff x="0" y="0"/>
            <a:chExt cx="13004800" cy="4255911"/>
          </a:xfrm>
        </p:grpSpPr>
        <p:sp>
          <p:nvSpPr>
            <p:cNvPr id="543" name="四角形"/>
            <p:cNvSpPr/>
            <p:nvPr/>
          </p:nvSpPr>
          <p:spPr>
            <a:xfrm>
              <a:off x="0" y="0"/>
              <a:ext cx="13004800" cy="4255912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44" name="ソラニジン.png" descr="ソラニジン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3004800" cy="4255912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546" name="ヒルガオ科ジャガイモSolanum tuberosumの芽…"/>
          <p:cNvSpPr txBox="1"/>
          <p:nvPr/>
        </p:nvSpPr>
        <p:spPr>
          <a:xfrm>
            <a:off x="3445368" y="2675466"/>
            <a:ext cx="9089815" cy="12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ヒルガオ科ジャガイモ</a:t>
            </a:r>
            <a:r>
              <a:rPr sz="3413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Solanum tuberosum</a:t>
            </a:r>
            <a:r>
              <a:rPr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の芽</a:t>
            </a:r>
            <a:endParaRPr sz="3413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有毒、中毒を起こす</a:t>
            </a:r>
          </a:p>
        </p:txBody>
      </p:sp>
      <p:sp>
        <p:nvSpPr>
          <p:cNvPr id="547" name="５．アミノ酸から導かれる化合物(4)"/>
          <p:cNvSpPr/>
          <p:nvPr/>
        </p:nvSpPr>
        <p:spPr>
          <a:xfrm>
            <a:off x="1408853" y="325119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88364">
              <a:defRPr sz="475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</a:t>
            </a: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コニイン(Coniine)…"/>
          <p:cNvSpPr txBox="1"/>
          <p:nvPr/>
        </p:nvSpPr>
        <p:spPr>
          <a:xfrm>
            <a:off x="3445368" y="2507967"/>
            <a:ext cx="8931770" cy="256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コニイン(Coniine)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セリ科ドクニンジン</a:t>
            </a:r>
            <a:r>
              <a:rPr sz="3413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Conium maclatum</a:t>
            </a:r>
            <a:endParaRPr sz="3413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ザクロヒアルカロイドに酷似するが生合成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経路は全く異なる！</a:t>
            </a:r>
          </a:p>
        </p:txBody>
      </p:sp>
      <p:grpSp>
        <p:nvGrpSpPr>
          <p:cNvPr id="552" name="グループ"/>
          <p:cNvGrpSpPr/>
          <p:nvPr/>
        </p:nvGrpSpPr>
        <p:grpSpPr>
          <a:xfrm>
            <a:off x="2059093" y="5093546"/>
            <a:ext cx="9074011" cy="4316873"/>
            <a:chOff x="0" y="0"/>
            <a:chExt cx="9074009" cy="4316872"/>
          </a:xfrm>
        </p:grpSpPr>
        <p:sp>
          <p:nvSpPr>
            <p:cNvPr id="550" name="四角形"/>
            <p:cNvSpPr/>
            <p:nvPr/>
          </p:nvSpPr>
          <p:spPr>
            <a:xfrm>
              <a:off x="0" y="0"/>
              <a:ext cx="9074009" cy="4316872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51" name="コニイン-small.png" descr="コニイン-smal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074009" cy="4316872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553" name="2)ドクニンジンアルカロイド"/>
          <p:cNvSpPr txBox="1"/>
          <p:nvPr/>
        </p:nvSpPr>
        <p:spPr>
          <a:xfrm>
            <a:off x="1914934" y="1842346"/>
            <a:ext cx="63308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2)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ドクニンジンアルカロイド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554" name="５．アミノ酸から導かれる化合物(5)"/>
          <p:cNvSpPr/>
          <p:nvPr/>
        </p:nvSpPr>
        <p:spPr>
          <a:xfrm>
            <a:off x="1408853" y="325119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88364">
              <a:defRPr sz="475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6</a:t>
            </a: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４．イソプレノイド(5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４．イソプレノイド(5)</a:t>
            </a:r>
          </a:p>
        </p:txBody>
      </p:sp>
      <p:sp>
        <p:nvSpPr>
          <p:cNvPr id="116" name="各種イソプレノイドの生合成外観"/>
          <p:cNvSpPr txBox="1"/>
          <p:nvPr/>
        </p:nvSpPr>
        <p:spPr>
          <a:xfrm>
            <a:off x="2600959" y="1733973"/>
            <a:ext cx="7848037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各種イソプレノイドの生合成外観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7EE4EFA-0F00-DE43-AC36-8C396D692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84" y="2815876"/>
            <a:ext cx="10350031" cy="6728560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エフェドリン(Ephedrine)…"/>
          <p:cNvSpPr txBox="1"/>
          <p:nvPr/>
        </p:nvSpPr>
        <p:spPr>
          <a:xfrm>
            <a:off x="3430140" y="2438542"/>
            <a:ext cx="8787273" cy="1928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エフェドリン(Ephedrine)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生合成上、フェネチルアミンではない！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フェニルプロパノイド＋ＮＨ</a:t>
            </a:r>
            <a:r>
              <a:rPr sz="3413" baseline="-19359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３</a:t>
            </a: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でもない！</a:t>
            </a:r>
          </a:p>
        </p:txBody>
      </p:sp>
      <p:pic>
        <p:nvPicPr>
          <p:cNvPr id="558" name="マオウアルカロイド-small.png" descr="マオウアルカロイド-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6" y="4367306"/>
            <a:ext cx="12829988" cy="4657555"/>
          </a:xfrm>
          <a:prstGeom prst="rect">
            <a:avLst/>
          </a:prstGeom>
          <a:solidFill>
            <a:srgbClr val="FFFDA9"/>
          </a:solidFill>
          <a:ln w="31750" cap="flat">
            <a:solidFill>
              <a:srgbClr val="C00000"/>
            </a:solidFill>
            <a:prstDash val="solid"/>
            <a:round/>
          </a:ln>
          <a:effectLst/>
        </p:spPr>
      </p:pic>
      <p:sp>
        <p:nvSpPr>
          <p:cNvPr id="560" name="3)マオウアルカロイド"/>
          <p:cNvSpPr txBox="1"/>
          <p:nvPr/>
        </p:nvSpPr>
        <p:spPr>
          <a:xfrm>
            <a:off x="1793109" y="1798319"/>
            <a:ext cx="63308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3)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マオウアルカロイド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561" name="５．アミノ酸から導かれる化合物(6)"/>
          <p:cNvSpPr/>
          <p:nvPr/>
        </p:nvSpPr>
        <p:spPr>
          <a:xfrm>
            <a:off x="1408853" y="325119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88364">
              <a:defRPr sz="475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7</a:t>
            </a: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アミノ酸のアミノ基がＮ源"/>
          <p:cNvSpPr txBox="1"/>
          <p:nvPr/>
        </p:nvSpPr>
        <p:spPr>
          <a:xfrm>
            <a:off x="3321859" y="2665877"/>
            <a:ext cx="4564211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u="sng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アミノ酸</a:t>
            </a:r>
            <a:r>
              <a:rPr sz="2800" dirty="0" err="1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のアミノ基が</a:t>
            </a:r>
            <a:r>
              <a:rPr sz="2800" dirty="0" err="1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Ｎ</a:t>
            </a:r>
            <a:r>
              <a:rPr lang="ja-JP" altLang="en-US" sz="2800">
                <a:solidFill>
                  <a:schemeClr val="bg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源</a:t>
            </a:r>
            <a:endParaRPr sz="2800" dirty="0">
              <a:solidFill>
                <a:srgbClr val="0000FF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00FF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564" name="↓…"/>
          <p:cNvSpPr txBox="1"/>
          <p:nvPr/>
        </p:nvSpPr>
        <p:spPr>
          <a:xfrm>
            <a:off x="6480321" y="8275718"/>
            <a:ext cx="2503818" cy="1449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/>
          <a:p>
            <a:pPr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↓</a:t>
            </a:r>
          </a:p>
          <a:p>
            <a:pPr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トロパン</a:t>
            </a:r>
            <a:endParaRPr sz="2844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アルカロイド</a:t>
            </a:r>
            <a:endParaRPr sz="2844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565" name="↓…"/>
          <p:cNvSpPr txBox="1"/>
          <p:nvPr/>
        </p:nvSpPr>
        <p:spPr>
          <a:xfrm>
            <a:off x="9062765" y="8275718"/>
            <a:ext cx="4596837" cy="1449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↓</a:t>
            </a:r>
          </a:p>
          <a:p>
            <a:pPr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ピロリチジン</a:t>
            </a:r>
          </a:p>
          <a:p>
            <a:pPr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アルカロイド</a:t>
            </a:r>
          </a:p>
        </p:txBody>
      </p:sp>
      <p:sp>
        <p:nvSpPr>
          <p:cNvPr id="568" name="５．アミノ酸から導かれる化合物(7)"/>
          <p:cNvSpPr/>
          <p:nvPr/>
        </p:nvSpPr>
        <p:spPr>
          <a:xfrm>
            <a:off x="1408853" y="325119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88364">
              <a:defRPr sz="475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altLang="ja-JP"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8)</a:t>
            </a:r>
            <a:endParaRPr dirty="0">
              <a:solidFill>
                <a:srgbClr val="FFFF00"/>
              </a:solidFill>
              <a:effectLst>
                <a:outerShdw blurRad="9652" dist="19304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570" name="オルニチン生合成.png" descr="オルニチン生合成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97" y="4666033"/>
            <a:ext cx="12027647" cy="3479680"/>
          </a:xfrm>
          <a:prstGeom prst="rect">
            <a:avLst/>
          </a:prstGeom>
          <a:solidFill>
            <a:srgbClr val="FFFDA9"/>
          </a:solidFill>
          <a:ln w="31750" cap="flat">
            <a:solidFill>
              <a:srgbClr val="C00000"/>
            </a:solidFill>
            <a:prstDash val="solid"/>
            <a:round/>
          </a:ln>
          <a:effectLst/>
        </p:spPr>
      </p:pic>
      <p:sp>
        <p:nvSpPr>
          <p:cNvPr id="572" name="プートレシン"/>
          <p:cNvSpPr txBox="1"/>
          <p:nvPr/>
        </p:nvSpPr>
        <p:spPr>
          <a:xfrm>
            <a:off x="3228357" y="8125480"/>
            <a:ext cx="2690823" cy="52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30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プートレシン</a:t>
            </a:r>
          </a:p>
        </p:txBody>
      </p:sp>
      <p:sp>
        <p:nvSpPr>
          <p:cNvPr id="573" name="↓…"/>
          <p:cNvSpPr txBox="1"/>
          <p:nvPr/>
        </p:nvSpPr>
        <p:spPr>
          <a:xfrm>
            <a:off x="3321859" y="8542419"/>
            <a:ext cx="2503818" cy="91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↓</a:t>
            </a:r>
          </a:p>
          <a:p>
            <a:pPr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ポリアミン</a:t>
            </a:r>
          </a:p>
        </p:txBody>
      </p:sp>
      <p:sp>
        <p:nvSpPr>
          <p:cNvPr id="11" name="5-3．アルカロイド">
            <a:extLst>
              <a:ext uri="{FF2B5EF4-FFF2-40B4-BE49-F238E27FC236}">
                <a16:creationId xmlns:a16="http://schemas.microsoft.com/office/drawing/2014/main" id="{A2CA4E90-FFD3-5E46-8A60-B4D1E9246150}"/>
              </a:ext>
            </a:extLst>
          </p:cNvPr>
          <p:cNvSpPr txBox="1"/>
          <p:nvPr/>
        </p:nvSpPr>
        <p:spPr>
          <a:xfrm>
            <a:off x="1447295" y="1842346"/>
            <a:ext cx="4982596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5-3</a:t>
            </a:r>
            <a:r>
              <a:rPr lang="en-US" sz="32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-2</a:t>
            </a:r>
            <a:r>
              <a:rPr sz="3200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．</a:t>
            </a:r>
            <a:r>
              <a:rPr lang="ja-JP" altLang="en-US"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真正</a:t>
            </a:r>
            <a:r>
              <a:rPr sz="3200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アルカロイド</a:t>
            </a:r>
            <a:endParaRPr sz="32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5" name="3)マオウアルカロイド">
            <a:extLst>
              <a:ext uri="{FF2B5EF4-FFF2-40B4-BE49-F238E27FC236}">
                <a16:creationId xmlns:a16="http://schemas.microsoft.com/office/drawing/2014/main" id="{56BEA9C3-E621-694E-BFA1-C4C1785984FB}"/>
              </a:ext>
            </a:extLst>
          </p:cNvPr>
          <p:cNvSpPr txBox="1"/>
          <p:nvPr/>
        </p:nvSpPr>
        <p:spPr>
          <a:xfrm>
            <a:off x="1837354" y="3546583"/>
            <a:ext cx="6766737" cy="66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</a:t>
            </a: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  <a:r>
              <a:rPr lang="ja-JP" altLang="en-US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オルニチン由来の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アルカロイド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" grpId="1" animBg="1" advAuto="0"/>
      <p:bldP spid="564" grpId="2" animBg="1" advAuto="0"/>
      <p:bldP spid="565" grpId="3" animBg="1" advAuto="0"/>
      <p:bldP spid="573" grpId="4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アトロピン・スコポラミン"/>
          <p:cNvSpPr txBox="1"/>
          <p:nvPr/>
        </p:nvSpPr>
        <p:spPr>
          <a:xfrm>
            <a:off x="2167466" y="5299245"/>
            <a:ext cx="546749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アトロピン・スコポラミン</a:t>
            </a:r>
          </a:p>
        </p:txBody>
      </p:sp>
      <p:sp>
        <p:nvSpPr>
          <p:cNvPr id="576" name="ハシリドコロScopolia japonica（ロートコン）…"/>
          <p:cNvSpPr txBox="1"/>
          <p:nvPr/>
        </p:nvSpPr>
        <p:spPr>
          <a:xfrm>
            <a:off x="3034453" y="6045291"/>
            <a:ext cx="9092072" cy="1306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ハシリドコロ</a:t>
            </a:r>
            <a:r>
              <a:rPr sz="3413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Scopolia japonica</a:t>
            </a:r>
            <a:r>
              <a:rPr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（ロートコン）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Atropa belladonna</a:t>
            </a:r>
            <a:r>
              <a:rPr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（ベラドンナコン）</a:t>
            </a:r>
          </a:p>
        </p:txBody>
      </p:sp>
      <p:sp>
        <p:nvSpPr>
          <p:cNvPr id="577" name="コカイン"/>
          <p:cNvSpPr txBox="1"/>
          <p:nvPr/>
        </p:nvSpPr>
        <p:spPr>
          <a:xfrm>
            <a:off x="2167466" y="7567316"/>
            <a:ext cx="199954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コカイン</a:t>
            </a:r>
          </a:p>
        </p:txBody>
      </p:sp>
      <p:sp>
        <p:nvSpPr>
          <p:cNvPr id="578" name="コカノキ科コカノキErythroxylon coca…"/>
          <p:cNvSpPr txBox="1"/>
          <p:nvPr/>
        </p:nvSpPr>
        <p:spPr>
          <a:xfrm>
            <a:off x="3034453" y="8212741"/>
            <a:ext cx="8501946" cy="12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コカノキ科コカノキ</a:t>
            </a:r>
            <a:r>
              <a:rPr sz="3413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Erythroxylon coca</a:t>
            </a:r>
            <a:endParaRPr sz="3413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（コカ葉：南米アンデス原産、麻薬）</a:t>
            </a:r>
          </a:p>
        </p:txBody>
      </p:sp>
      <p:sp>
        <p:nvSpPr>
          <p:cNvPr id="579" name="b)トロパンアルカロイド"/>
          <p:cNvSpPr txBox="1"/>
          <p:nvPr/>
        </p:nvSpPr>
        <p:spPr>
          <a:xfrm>
            <a:off x="1604026" y="4553199"/>
            <a:ext cx="769450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b</a:t>
            </a:r>
            <a:r>
              <a:rPr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  <a:r>
              <a:rPr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トロパンアルカロイド</a:t>
            </a:r>
            <a:endParaRPr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580" name="キク科セネシオ属Senecio spp.…"/>
          <p:cNvSpPr txBox="1"/>
          <p:nvPr/>
        </p:nvSpPr>
        <p:spPr>
          <a:xfrm>
            <a:off x="3056806" y="2825023"/>
            <a:ext cx="5949034" cy="12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キク科セネシオ属</a:t>
            </a:r>
            <a:r>
              <a:rPr sz="3413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Senecio spp.</a:t>
            </a:r>
            <a:endParaRPr sz="3413" b="1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有毒、発ガン性の疑いあり</a:t>
            </a:r>
          </a:p>
        </p:txBody>
      </p:sp>
      <p:sp>
        <p:nvSpPr>
          <p:cNvPr id="581" name="a)ピロリチジンアルカロイド"/>
          <p:cNvSpPr txBox="1"/>
          <p:nvPr/>
        </p:nvSpPr>
        <p:spPr>
          <a:xfrm>
            <a:off x="1604026" y="1930007"/>
            <a:ext cx="769450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a</a:t>
            </a:r>
            <a:r>
              <a:rPr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  <a:r>
              <a:rPr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ピロリチジンアルカロイド</a:t>
            </a:r>
            <a:endParaRPr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582" name="５．アミノ酸から導かれる化合物(8)"/>
          <p:cNvSpPr/>
          <p:nvPr/>
        </p:nvSpPr>
        <p:spPr>
          <a:xfrm>
            <a:off x="1408853" y="325119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88364">
              <a:defRPr sz="475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altLang="ja-JP"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9</a:t>
            </a: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グループ"/>
          <p:cNvGrpSpPr/>
          <p:nvPr/>
        </p:nvGrpSpPr>
        <p:grpSpPr>
          <a:xfrm>
            <a:off x="0" y="-20321"/>
            <a:ext cx="13004800" cy="9791984"/>
            <a:chOff x="0" y="0"/>
            <a:chExt cx="13004800" cy="9791982"/>
          </a:xfrm>
        </p:grpSpPr>
        <p:sp>
          <p:nvSpPr>
            <p:cNvPr id="584" name="四角形"/>
            <p:cNvSpPr/>
            <p:nvPr/>
          </p:nvSpPr>
          <p:spPr>
            <a:xfrm>
              <a:off x="0" y="0"/>
              <a:ext cx="13004800" cy="9791983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85" name="トロパンアルカロイド生合成-small.png" descr="トロパンアルカロイド生合成-smal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3004800" cy="97919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87" name="ポリケチドとの複合経路！"/>
          <p:cNvSpPr txBox="1"/>
          <p:nvPr/>
        </p:nvSpPr>
        <p:spPr>
          <a:xfrm>
            <a:off x="4660053" y="5093546"/>
            <a:ext cx="546749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ポリケチドとの複合経路！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" grpId="1" animBg="1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グループ"/>
          <p:cNvGrpSpPr/>
          <p:nvPr/>
        </p:nvGrpSpPr>
        <p:grpSpPr>
          <a:xfrm>
            <a:off x="433492" y="3827779"/>
            <a:ext cx="12137815" cy="3596642"/>
            <a:chOff x="0" y="0"/>
            <a:chExt cx="12137813" cy="3596640"/>
          </a:xfrm>
        </p:grpSpPr>
        <p:sp>
          <p:nvSpPr>
            <p:cNvPr id="589" name="四角形"/>
            <p:cNvSpPr/>
            <p:nvPr/>
          </p:nvSpPr>
          <p:spPr>
            <a:xfrm>
              <a:off x="0" y="0"/>
              <a:ext cx="12137814" cy="3596641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90" name="リジン経路-small.png" descr="リジン経路-smal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37814" cy="3596641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592" name="ザクロ科ザクロPunica granatum…"/>
          <p:cNvSpPr txBox="1"/>
          <p:nvPr/>
        </p:nvSpPr>
        <p:spPr>
          <a:xfrm>
            <a:off x="2137265" y="7674610"/>
            <a:ext cx="5377887" cy="1068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ザクロ科ザクロ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Punica granatum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根皮、果皮：駆虫薬</a:t>
            </a:r>
          </a:p>
        </p:txBody>
      </p:sp>
      <p:sp>
        <p:nvSpPr>
          <p:cNvPr id="593" name="マメ科クララSophora flavescens…"/>
          <p:cNvSpPr txBox="1"/>
          <p:nvPr/>
        </p:nvSpPr>
        <p:spPr>
          <a:xfrm>
            <a:off x="7646272" y="7631289"/>
            <a:ext cx="5298490" cy="1602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マメ科クララ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Sophora flavescens</a:t>
            </a:r>
            <a:endParaRPr sz="2844" b="1" i="1">
              <a:effectLst>
                <a:outerShdw blurRad="12700" dist="25400" dir="2700000" rotWithShape="0">
                  <a:srgbClr val="00000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根：クジン（苦参）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苦味成分：マトリン</a:t>
            </a:r>
          </a:p>
        </p:txBody>
      </p:sp>
      <p:sp>
        <p:nvSpPr>
          <p:cNvPr id="594" name="c)ポリアミンアルカロイド"/>
          <p:cNvSpPr txBox="1"/>
          <p:nvPr/>
        </p:nvSpPr>
        <p:spPr>
          <a:xfrm>
            <a:off x="2182695" y="1927083"/>
            <a:ext cx="6065100" cy="601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c)</a:t>
            </a:r>
            <a:r>
              <a:rPr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ポリアミンアルカロイド</a:t>
            </a:r>
            <a:endParaRPr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595" name="2)リジン由来のアルカロイド"/>
          <p:cNvSpPr txBox="1"/>
          <p:nvPr/>
        </p:nvSpPr>
        <p:spPr>
          <a:xfrm>
            <a:off x="1534231" y="2927349"/>
            <a:ext cx="63308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2)リジン由来のアルカロイド</a:t>
            </a:r>
          </a:p>
        </p:txBody>
      </p:sp>
      <p:sp>
        <p:nvSpPr>
          <p:cNvPr id="596" name="クコ、マオウ"/>
          <p:cNvSpPr txBox="1"/>
          <p:nvPr/>
        </p:nvSpPr>
        <p:spPr>
          <a:xfrm>
            <a:off x="8060749" y="1902812"/>
            <a:ext cx="286653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クコ、マオウ</a:t>
            </a:r>
          </a:p>
        </p:txBody>
      </p:sp>
      <p:sp>
        <p:nvSpPr>
          <p:cNvPr id="597" name="５．アミノ酸から導かれる化合物(9)"/>
          <p:cNvSpPr/>
          <p:nvPr/>
        </p:nvSpPr>
        <p:spPr>
          <a:xfrm>
            <a:off x="1408853" y="349673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 fontScale="92500"/>
          </a:bodyPr>
          <a:lstStyle/>
          <a:p>
            <a:pPr defTabSz="988364">
              <a:defRPr sz="475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</a:t>
            </a:r>
            <a:r>
              <a:rPr lang="en-US" altLang="ja-JP"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10</a:t>
            </a:r>
            <a:r>
              <a:rPr dirty="0">
                <a:solidFill>
                  <a:srgbClr val="FFFF00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グループ"/>
          <p:cNvGrpSpPr/>
          <p:nvPr/>
        </p:nvGrpSpPr>
        <p:grpSpPr>
          <a:xfrm>
            <a:off x="325119" y="3501956"/>
            <a:ext cx="12354562" cy="5366739"/>
            <a:chOff x="0" y="0"/>
            <a:chExt cx="12354560" cy="5366737"/>
          </a:xfrm>
        </p:grpSpPr>
        <p:sp>
          <p:nvSpPr>
            <p:cNvPr id="599" name="四角形"/>
            <p:cNvSpPr/>
            <p:nvPr/>
          </p:nvSpPr>
          <p:spPr>
            <a:xfrm>
              <a:off x="0" y="0"/>
              <a:ext cx="12354561" cy="5366738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00" name="ザクロヒアルカロイド.png" descr="ザクロヒアルカロイド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354561" cy="5366738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602" name="偽アルカロイド"/>
          <p:cNvSpPr txBox="1"/>
          <p:nvPr/>
        </p:nvSpPr>
        <p:spPr>
          <a:xfrm>
            <a:off x="6182609" y="8207693"/>
            <a:ext cx="3363359" cy="575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偽アルカロイド</a:t>
            </a:r>
          </a:p>
        </p:txBody>
      </p:sp>
      <p:sp>
        <p:nvSpPr>
          <p:cNvPr id="603" name="a)ピペリジンアルカロイド"/>
          <p:cNvSpPr txBox="1"/>
          <p:nvPr/>
        </p:nvSpPr>
        <p:spPr>
          <a:xfrm>
            <a:off x="2030414" y="1924462"/>
            <a:ext cx="6293522" cy="601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a)</a:t>
            </a:r>
            <a:r>
              <a:rPr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ピペリジンアルカロイド</a:t>
            </a:r>
            <a:endParaRPr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604" name="ザクロ科ザクロPunica granatum"/>
          <p:cNvSpPr txBox="1"/>
          <p:nvPr/>
        </p:nvSpPr>
        <p:spPr>
          <a:xfrm>
            <a:off x="3026350" y="2672742"/>
            <a:ext cx="6400350" cy="1169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ザクロ科ザクロ</a:t>
            </a:r>
            <a:r>
              <a:rPr sz="3413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Punica</a:t>
            </a:r>
            <a:r>
              <a:rPr sz="3413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granatum</a:t>
            </a:r>
          </a:p>
        </p:txBody>
      </p:sp>
      <p:sp>
        <p:nvSpPr>
          <p:cNvPr id="605" name="真正アルカロイド"/>
          <p:cNvSpPr txBox="1"/>
          <p:nvPr/>
        </p:nvSpPr>
        <p:spPr>
          <a:xfrm>
            <a:off x="8711538" y="6278235"/>
            <a:ext cx="3850658" cy="57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真正アルカロイド</a:t>
            </a:r>
          </a:p>
        </p:txBody>
      </p:sp>
      <p:sp>
        <p:nvSpPr>
          <p:cNvPr id="606" name="セリ科ドクニンジン Conium maculatum"/>
          <p:cNvSpPr txBox="1"/>
          <p:nvPr/>
        </p:nvSpPr>
        <p:spPr>
          <a:xfrm>
            <a:off x="2133599" y="8953500"/>
            <a:ext cx="8185853" cy="61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セリ科ドクニンジン</a:t>
            </a:r>
            <a:r>
              <a:rPr sz="3413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Conium maculatum</a:t>
            </a:r>
          </a:p>
        </p:txBody>
      </p:sp>
      <p:sp>
        <p:nvSpPr>
          <p:cNvPr id="607" name="５．アミノ酸から導かれる化合物(10)"/>
          <p:cNvSpPr/>
          <p:nvPr/>
        </p:nvSpPr>
        <p:spPr>
          <a:xfrm>
            <a:off x="1408853" y="281928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５．アミノ酸から導かれる化合物(1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" grpId="2" animBg="1" advAuto="0"/>
      <p:bldP spid="605" grpId="1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a)ピペリジンアルカロイド"/>
          <p:cNvSpPr txBox="1"/>
          <p:nvPr/>
        </p:nvSpPr>
        <p:spPr>
          <a:xfrm>
            <a:off x="2030414" y="1924462"/>
            <a:ext cx="6293522" cy="69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b</a:t>
            </a:r>
            <a:r>
              <a:rPr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  <a:r>
              <a:rPr lang="ja-JP" altLang="en-US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キノリチ</a:t>
            </a:r>
            <a:r>
              <a:rPr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ジンアルカロイド</a:t>
            </a:r>
            <a:endParaRPr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604" name="ザクロ科ザクロPunica granatum"/>
          <p:cNvSpPr txBox="1"/>
          <p:nvPr/>
        </p:nvSpPr>
        <p:spPr>
          <a:xfrm>
            <a:off x="3026350" y="2672742"/>
            <a:ext cx="4450399" cy="671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マメ</a:t>
            </a:r>
            <a:r>
              <a:rPr sz="3413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科</a:t>
            </a:r>
            <a:r>
              <a:rPr lang="en-US" sz="3413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Lupinus</a:t>
            </a:r>
            <a:r>
              <a:rPr lang="en-US" sz="3413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species</a:t>
            </a:r>
            <a:endParaRPr sz="3413" b="1" i="1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6" name="セリ科ドクニンジン Conium maculatum"/>
          <p:cNvSpPr txBox="1"/>
          <p:nvPr/>
        </p:nvSpPr>
        <p:spPr>
          <a:xfrm>
            <a:off x="3185478" y="8953500"/>
            <a:ext cx="7079399" cy="671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マメ</a:t>
            </a:r>
            <a:r>
              <a:rPr sz="3413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科</a:t>
            </a:r>
            <a:r>
              <a:rPr lang="ja-JP" altLang="en-US"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クララ</a:t>
            </a:r>
            <a:r>
              <a:rPr lang="en-US" sz="3413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Sophora </a:t>
            </a:r>
            <a:r>
              <a:rPr lang="en-US" sz="3413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flavescens</a:t>
            </a:r>
            <a:endParaRPr sz="3413" b="1" i="1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7" name="５．アミノ酸から導かれる化合物(10)"/>
          <p:cNvSpPr/>
          <p:nvPr/>
        </p:nvSpPr>
        <p:spPr>
          <a:xfrm>
            <a:off x="1408853" y="281928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５．アミノ酸から導かれる化合物(1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D730DA1-2717-914D-8BBE-BD0A81FA3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78" y="3464192"/>
            <a:ext cx="6633844" cy="5368973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06745483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3)チロシン•フェニルアラニン由来のアルカロイド"/>
          <p:cNvSpPr txBox="1"/>
          <p:nvPr/>
        </p:nvSpPr>
        <p:spPr>
          <a:xfrm>
            <a:off x="1640827" y="2003985"/>
            <a:ext cx="997848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3)チロシン•フェニルアラニン由来のアルカロイド</a:t>
            </a:r>
          </a:p>
        </p:txBody>
      </p:sp>
      <p:sp>
        <p:nvSpPr>
          <p:cNvPr id="611" name="５．アミノ酸から導かれる化合物(11)"/>
          <p:cNvSpPr/>
          <p:nvPr/>
        </p:nvSpPr>
        <p:spPr>
          <a:xfrm>
            <a:off x="1408853" y="358187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５．アミノ酸から導かれる化合物(1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grpSp>
        <p:nvGrpSpPr>
          <p:cNvPr id="614" name="グループ"/>
          <p:cNvGrpSpPr/>
          <p:nvPr/>
        </p:nvGrpSpPr>
        <p:grpSpPr>
          <a:xfrm>
            <a:off x="251874" y="2999543"/>
            <a:ext cx="12501052" cy="2073845"/>
            <a:chOff x="0" y="0"/>
            <a:chExt cx="12501051" cy="2073843"/>
          </a:xfrm>
        </p:grpSpPr>
        <p:sp>
          <p:nvSpPr>
            <p:cNvPr id="612" name="四角形"/>
            <p:cNvSpPr/>
            <p:nvPr/>
          </p:nvSpPr>
          <p:spPr>
            <a:xfrm>
              <a:off x="0" y="0"/>
              <a:ext cx="12501052" cy="2073844"/>
            </a:xfrm>
            <a:prstGeom prst="rect">
              <a:avLst/>
            </a:prstGeom>
            <a:solidFill>
              <a:srgbClr val="FFFF6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914400">
                <a:defRPr>
                  <a:uFill>
                    <a:solidFill>
                      <a:srgbClr val="000000"/>
                    </a:solidFill>
                  </a:uFill>
                </a:defRPr>
              </a:pPr>
              <a:endParaRPr/>
            </a:p>
          </p:txBody>
        </p:sp>
        <p:pic>
          <p:nvPicPr>
            <p:cNvPr id="613" name="チロシン生合成-small.png" descr="チロシン生合成-smal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501052" cy="2073844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615" name="メスカリン"/>
          <p:cNvSpPr txBox="1"/>
          <p:nvPr/>
        </p:nvSpPr>
        <p:spPr>
          <a:xfrm>
            <a:off x="3007915" y="6694414"/>
            <a:ext cx="29780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00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メスカリン</a:t>
            </a:r>
          </a:p>
        </p:txBody>
      </p:sp>
      <p:sp>
        <p:nvSpPr>
          <p:cNvPr id="616" name="サボテン科ウバタマの幻覚作用成分"/>
          <p:cNvSpPr txBox="1"/>
          <p:nvPr/>
        </p:nvSpPr>
        <p:spPr>
          <a:xfrm>
            <a:off x="5869570" y="6738441"/>
            <a:ext cx="6764304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サボテン科ウバタマの幻覚作用成分</a:t>
            </a:r>
          </a:p>
        </p:txBody>
      </p:sp>
      <p:sp>
        <p:nvSpPr>
          <p:cNvPr id="617" name="シネフリン"/>
          <p:cNvSpPr txBox="1"/>
          <p:nvPr/>
        </p:nvSpPr>
        <p:spPr>
          <a:xfrm>
            <a:off x="3024296" y="7871533"/>
            <a:ext cx="29780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00"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シネフリン</a:t>
            </a:r>
          </a:p>
        </p:txBody>
      </p:sp>
      <p:sp>
        <p:nvSpPr>
          <p:cNvPr id="618" name="ミカン科カンキツ属…"/>
          <p:cNvSpPr txBox="1"/>
          <p:nvPr/>
        </p:nvSpPr>
        <p:spPr>
          <a:xfrm>
            <a:off x="5881797" y="7922333"/>
            <a:ext cx="6764304" cy="1160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ミカン科カンキツ属</a:t>
            </a:r>
          </a:p>
          <a:p>
            <a:pPr algn="l" defTabSz="130048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ミカン科ゴシュユ</a:t>
            </a:r>
          </a:p>
        </p:txBody>
      </p:sp>
      <p:sp>
        <p:nvSpPr>
          <p:cNvPr id="12" name="a)ピペリジンアルカロイド">
            <a:extLst>
              <a:ext uri="{FF2B5EF4-FFF2-40B4-BE49-F238E27FC236}">
                <a16:creationId xmlns:a16="http://schemas.microsoft.com/office/drawing/2014/main" id="{F040CB51-E274-7D4D-8297-18D9FDCE005D}"/>
              </a:ext>
            </a:extLst>
          </p:cNvPr>
          <p:cNvSpPr txBox="1"/>
          <p:nvPr/>
        </p:nvSpPr>
        <p:spPr>
          <a:xfrm>
            <a:off x="2340363" y="5555962"/>
            <a:ext cx="6293522" cy="69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a</a:t>
            </a:r>
            <a:r>
              <a:rPr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  <a:r>
              <a:rPr lang="ja-JP" altLang="en-US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フェネチルアミン</a:t>
            </a:r>
            <a:endParaRPr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47B5539-6C0C-9C40-B778-AD1F5C29D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7602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アカネ科Cephaelis ipecacuanhaの根…"/>
          <p:cNvSpPr txBox="1"/>
          <p:nvPr/>
        </p:nvSpPr>
        <p:spPr>
          <a:xfrm>
            <a:off x="2766489" y="2560028"/>
            <a:ext cx="7020914" cy="1786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アカネ科</a:t>
            </a:r>
            <a:r>
              <a:rPr sz="3413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Cephaelis</a:t>
            </a:r>
            <a:r>
              <a:rPr sz="3413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413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ipecacuanha</a:t>
            </a:r>
            <a:r>
              <a:rPr sz="3413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の根</a:t>
            </a:r>
            <a:endParaRPr sz="3413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トコン：去痰薬、中南米原産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algn="l" defTabSz="1300480"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Emetine：抗アメーバ赤痢薬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grpSp>
        <p:nvGrpSpPr>
          <p:cNvPr id="623" name="グループ"/>
          <p:cNvGrpSpPr/>
          <p:nvPr/>
        </p:nvGrpSpPr>
        <p:grpSpPr>
          <a:xfrm>
            <a:off x="3137862" y="4597198"/>
            <a:ext cx="6425651" cy="4591663"/>
            <a:chOff x="0" y="0"/>
            <a:chExt cx="6425650" cy="4591661"/>
          </a:xfrm>
        </p:grpSpPr>
        <p:sp>
          <p:nvSpPr>
            <p:cNvPr id="621" name="四角形"/>
            <p:cNvSpPr/>
            <p:nvPr/>
          </p:nvSpPr>
          <p:spPr>
            <a:xfrm>
              <a:off x="0" y="0"/>
              <a:ext cx="6425651" cy="4591662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22" name="トコンアルカロイド.png" descr="トコンアルカロイド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425651" cy="4591662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624" name="モノテルペンイソキノリンアルカロイド"/>
          <p:cNvSpPr/>
          <p:nvPr/>
        </p:nvSpPr>
        <p:spPr>
          <a:xfrm>
            <a:off x="5457571" y="8396951"/>
            <a:ext cx="6791396" cy="591538"/>
          </a:xfrm>
          <a:prstGeom prst="rect">
            <a:avLst/>
          </a:prstGeom>
          <a:solidFill>
            <a:srgbClr val="003300"/>
          </a:solidFill>
          <a:ln w="27093">
            <a:solidFill>
              <a:srgbClr val="8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8900" tIns="50800" rIns="88900" bIns="50800">
            <a:spAutoFit/>
          </a:bodyPr>
          <a:lstStyle>
            <a:lvl1pPr algn="l" defTabSz="1300480">
              <a:defRPr sz="2844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モノテルペンイソキノリンアルカロイド</a:t>
            </a:r>
          </a:p>
        </p:txBody>
      </p:sp>
      <p:sp>
        <p:nvSpPr>
          <p:cNvPr id="626" name="５．アミノ酸から導かれる化合物(12)"/>
          <p:cNvSpPr/>
          <p:nvPr/>
        </p:nvSpPr>
        <p:spPr>
          <a:xfrm>
            <a:off x="1408853" y="332728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５．アミノ酸から導かれる化合物(1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9" name="a)ピペリジンアルカロイド">
            <a:extLst>
              <a:ext uri="{FF2B5EF4-FFF2-40B4-BE49-F238E27FC236}">
                <a16:creationId xmlns:a16="http://schemas.microsoft.com/office/drawing/2014/main" id="{8D42D49A-2509-4A4F-94AB-4407F2C9D301}"/>
              </a:ext>
            </a:extLst>
          </p:cNvPr>
          <p:cNvSpPr txBox="1"/>
          <p:nvPr/>
        </p:nvSpPr>
        <p:spPr>
          <a:xfrm>
            <a:off x="2000917" y="1874354"/>
            <a:ext cx="6293522" cy="69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b</a:t>
            </a:r>
            <a:r>
              <a:rPr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  <a:r>
              <a:rPr lang="ja-JP" altLang="en-US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トコン</a:t>
            </a:r>
            <a:r>
              <a:rPr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アルカロイド</a:t>
            </a:r>
            <a:endParaRPr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" grpId="1" animBg="1" advAuto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５．アミノ酸から導かれる化合物(12)"/>
          <p:cNvSpPr/>
          <p:nvPr/>
        </p:nvSpPr>
        <p:spPr>
          <a:xfrm>
            <a:off x="1408853" y="332728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５．アミノ酸から導かれる化合物(1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10" name="a)ピペリジンアルカロイド">
            <a:extLst>
              <a:ext uri="{FF2B5EF4-FFF2-40B4-BE49-F238E27FC236}">
                <a16:creationId xmlns:a16="http://schemas.microsoft.com/office/drawing/2014/main" id="{F709E071-1ACB-D64B-8296-2B9B3EB81298}"/>
              </a:ext>
            </a:extLst>
          </p:cNvPr>
          <p:cNvSpPr txBox="1"/>
          <p:nvPr/>
        </p:nvSpPr>
        <p:spPr>
          <a:xfrm>
            <a:off x="2045163" y="1799918"/>
            <a:ext cx="6293522" cy="69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c</a:t>
            </a:r>
            <a:r>
              <a:rPr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  <a:r>
              <a:rPr lang="ja-JP" altLang="en-US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ヒガンバナ</a:t>
            </a:r>
            <a:r>
              <a:rPr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アルカロイド</a:t>
            </a:r>
            <a:endParaRPr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AEA91C7-A653-2E4A-8B43-3BBD5B3E6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510" y="3202260"/>
            <a:ext cx="8633045" cy="6484082"/>
          </a:xfrm>
          <a:prstGeom prst="rect">
            <a:avLst/>
          </a:prstGeom>
          <a:solidFill>
            <a:srgbClr val="FFFDA9"/>
          </a:solidFill>
          <a:ln w="31750">
            <a:solidFill>
              <a:srgbClr val="C00000"/>
            </a:solidFill>
          </a:ln>
        </p:spPr>
      </p:pic>
      <p:sp>
        <p:nvSpPr>
          <p:cNvPr id="12" name="アカネ科Cephaelis ipecacuanhaの根…">
            <a:extLst>
              <a:ext uri="{FF2B5EF4-FFF2-40B4-BE49-F238E27FC236}">
                <a16:creationId xmlns:a16="http://schemas.microsoft.com/office/drawing/2014/main" id="{B6052E67-2F78-5044-949A-C4F5C0D7950B}"/>
              </a:ext>
            </a:extLst>
          </p:cNvPr>
          <p:cNvSpPr txBox="1"/>
          <p:nvPr/>
        </p:nvSpPr>
        <p:spPr>
          <a:xfrm>
            <a:off x="3003575" y="2470327"/>
            <a:ext cx="7807087" cy="671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ヒガンバナ</a:t>
            </a:r>
            <a:r>
              <a:rPr sz="3413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科</a:t>
            </a:r>
            <a:r>
              <a:rPr lang="ja-JP" altLang="en-US"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ヒガンバナ</a:t>
            </a:r>
            <a:r>
              <a:rPr lang="en-US" sz="3413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Lycoris</a:t>
            </a:r>
            <a:r>
              <a:rPr sz="3413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13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radiata</a:t>
            </a:r>
            <a:endParaRPr sz="3413"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93006B6-C90E-0A4A-8B0C-9BCA8CBD4F86}"/>
              </a:ext>
            </a:extLst>
          </p:cNvPr>
          <p:cNvGrpSpPr/>
          <p:nvPr/>
        </p:nvGrpSpPr>
        <p:grpSpPr>
          <a:xfrm>
            <a:off x="2344993" y="6380350"/>
            <a:ext cx="4157407" cy="3352061"/>
            <a:chOff x="2344993" y="6380350"/>
            <a:chExt cx="4157407" cy="3352061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5263DACB-DA95-CC41-8F13-77C4D7116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4993" y="6818500"/>
              <a:ext cx="1809811" cy="1573332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E5382DC1-D28C-BB4A-9EB5-4B3C86636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589" y="6380350"/>
              <a:ext cx="1809811" cy="1573332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D458EDD9-83E7-3346-A253-56D12C8DA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356" y="8159079"/>
              <a:ext cx="1809811" cy="1573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16132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４．イソプレノイド(6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４．イソプレノイド(6)</a:t>
            </a:r>
          </a:p>
        </p:txBody>
      </p:sp>
      <p:sp>
        <p:nvSpPr>
          <p:cNvPr id="122" name="4-1．モノテルペノイド"/>
          <p:cNvSpPr txBox="1"/>
          <p:nvPr/>
        </p:nvSpPr>
        <p:spPr>
          <a:xfrm>
            <a:off x="1625600" y="1733973"/>
            <a:ext cx="484293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4-1．モノテルペノイド</a:t>
            </a:r>
          </a:p>
        </p:txBody>
      </p:sp>
      <p:pic>
        <p:nvPicPr>
          <p:cNvPr id="124" name="モノテルペン生合成-small.png" descr="モノテルペン生合成-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479" y="2492587"/>
            <a:ext cx="9320109" cy="7026206"/>
          </a:xfrm>
          <a:prstGeom prst="rect">
            <a:avLst/>
          </a:prstGeom>
          <a:solidFill>
            <a:srgbClr val="FFFDA9"/>
          </a:solidFill>
          <a:ln w="31750" cap="flat">
            <a:solidFill>
              <a:srgbClr val="C00000"/>
            </a:solidFill>
            <a:prstDash val="solid"/>
            <a:round/>
          </a:ln>
          <a:effectLst/>
        </p:spPr>
      </p:pic>
      <p:sp>
        <p:nvSpPr>
          <p:cNvPr id="5" name="イリドイド（広義）">
            <a:extLst>
              <a:ext uri="{FF2B5EF4-FFF2-40B4-BE49-F238E27FC236}">
                <a16:creationId xmlns:a16="http://schemas.microsoft.com/office/drawing/2014/main" id="{457AFC6D-5A64-414B-9301-C83DD4AEB71D}"/>
              </a:ext>
            </a:extLst>
          </p:cNvPr>
          <p:cNvSpPr txBox="1"/>
          <p:nvPr/>
        </p:nvSpPr>
        <p:spPr>
          <a:xfrm>
            <a:off x="4293420" y="6461323"/>
            <a:ext cx="1794222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環状中間体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00D339-ACA8-6845-AE1E-CBDE56F62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74" y="3547365"/>
            <a:ext cx="10367307" cy="6133348"/>
          </a:xfrm>
          <a:prstGeom prst="rect">
            <a:avLst/>
          </a:prstGeom>
          <a:solidFill>
            <a:srgbClr val="FFFF99"/>
          </a:solidFill>
          <a:ln w="31750">
            <a:solidFill>
              <a:srgbClr val="C00000"/>
            </a:solidFill>
          </a:ln>
        </p:spPr>
      </p:pic>
      <p:sp>
        <p:nvSpPr>
          <p:cNvPr id="628" name="ユリ科イヌサフランColchicum autumunale…"/>
          <p:cNvSpPr txBox="1"/>
          <p:nvPr/>
        </p:nvSpPr>
        <p:spPr>
          <a:xfrm>
            <a:off x="2926079" y="2358888"/>
            <a:ext cx="7948151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ユリ科イヌサフラン</a:t>
            </a:r>
            <a:r>
              <a:rPr sz="3200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Colchicum</a:t>
            </a:r>
            <a:r>
              <a:rPr sz="3200" b="1" i="1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200" b="1" i="1"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autumunale</a:t>
            </a:r>
            <a:endParaRPr sz="32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634" name="５．アミノ酸から導かれる化合物(13)"/>
          <p:cNvSpPr/>
          <p:nvPr/>
        </p:nvSpPr>
        <p:spPr>
          <a:xfrm>
            <a:off x="1408853" y="325119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５．アミノ酸から導かれる化合物(1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6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9" name="a)ピペリジンアルカロイド">
            <a:extLst>
              <a:ext uri="{FF2B5EF4-FFF2-40B4-BE49-F238E27FC236}">
                <a16:creationId xmlns:a16="http://schemas.microsoft.com/office/drawing/2014/main" id="{0D44DCFF-2665-4E4E-B7D5-7560BBD76585}"/>
              </a:ext>
            </a:extLst>
          </p:cNvPr>
          <p:cNvSpPr txBox="1"/>
          <p:nvPr/>
        </p:nvSpPr>
        <p:spPr>
          <a:xfrm>
            <a:off x="1929682" y="1717577"/>
            <a:ext cx="6293522" cy="69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1300480">
              <a:defRPr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d</a:t>
            </a:r>
            <a:r>
              <a:rPr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  <a:r>
              <a:rPr lang="ja-JP" altLang="en-US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コルヒクム</a:t>
            </a:r>
            <a:r>
              <a:rPr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アルカロイド</a:t>
            </a:r>
            <a:endParaRPr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11" name="ユリ科イヌサフランColchicum autumunale…">
            <a:extLst>
              <a:ext uri="{FF2B5EF4-FFF2-40B4-BE49-F238E27FC236}">
                <a16:creationId xmlns:a16="http://schemas.microsoft.com/office/drawing/2014/main" id="{940F116F-0ABD-8443-A2EB-C20E16743DBC}"/>
              </a:ext>
            </a:extLst>
          </p:cNvPr>
          <p:cNvSpPr txBox="1"/>
          <p:nvPr/>
        </p:nvSpPr>
        <p:spPr>
          <a:xfrm>
            <a:off x="6111019" y="2922007"/>
            <a:ext cx="6718647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 err="1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コルヒチン：抗痛風薬、二倍体植物作成</a:t>
            </a:r>
            <a:endParaRPr sz="2800" dirty="0">
              <a:effectLst>
                <a:outerShdw blurRad="12700" dist="25400" dir="2700000" rotWithShape="0">
                  <a:srgbClr val="000000"/>
                </a:outerShdw>
              </a:effectLst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78672A7-498C-E947-BCDF-C125BC9BCFDB}"/>
              </a:ext>
            </a:extLst>
          </p:cNvPr>
          <p:cNvGrpSpPr/>
          <p:nvPr/>
        </p:nvGrpSpPr>
        <p:grpSpPr>
          <a:xfrm>
            <a:off x="8587409" y="8589139"/>
            <a:ext cx="2827554" cy="940759"/>
            <a:chOff x="8587409" y="8589139"/>
            <a:chExt cx="2827554" cy="940759"/>
          </a:xfrm>
        </p:grpSpPr>
        <p:sp>
          <p:nvSpPr>
            <p:cNvPr id="632" name="トロポロン"/>
            <p:cNvSpPr/>
            <p:nvPr/>
          </p:nvSpPr>
          <p:spPr>
            <a:xfrm>
              <a:off x="9696544" y="8956557"/>
              <a:ext cx="1718419" cy="471924"/>
            </a:xfrm>
            <a:prstGeom prst="rect">
              <a:avLst/>
            </a:prstGeom>
            <a:solidFill>
              <a:srgbClr val="003300"/>
            </a:solidFill>
            <a:ln w="27093">
              <a:solidFill>
                <a:srgbClr val="800000"/>
              </a:solidFill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88900" tIns="50800" rIns="88900" bIns="50800">
              <a:spAutoFit/>
            </a:bodyPr>
            <a:lstStyle>
              <a:lvl1pPr algn="l" defTabSz="1300480">
                <a:defRPr sz="2844">
                  <a:solidFill>
                    <a:srgbClr val="FFFFFF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defRPr>
              </a:lvl1pPr>
            </a:lstStyle>
            <a:p>
              <a:pPr>
                <a:defRPr sz="2560">
                  <a:effectLst/>
                  <a:latin typeface="Arial"/>
                  <a:ea typeface="Arial"/>
                  <a:cs typeface="Arial"/>
                  <a:sym typeface="Arial"/>
                </a:defRPr>
              </a:pPr>
              <a:r>
                <a:rPr sz="2400" dirty="0" err="1">
                  <a:effectLst>
                    <a:outerShdw blurRad="12700" dist="25400" dir="2700000" rotWithShape="0">
                      <a:srgbClr val="000000"/>
                    </a:outerShdw>
                  </a:effectLst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トロポロン</a:t>
              </a:r>
              <a:endParaRPr sz="2400" dirty="0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5A1AC90-AF32-944C-9C1A-1BA6CC02D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409" y="8589139"/>
              <a:ext cx="944218" cy="94075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１．ベンジルイソキノリン（狭義）"/>
          <p:cNvSpPr txBox="1"/>
          <p:nvPr/>
        </p:nvSpPr>
        <p:spPr>
          <a:xfrm>
            <a:off x="1625600" y="2472701"/>
            <a:ext cx="6383620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chemeClr val="accent3">
                    <a:satOff val="12345"/>
                    <a:lumOff val="6849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1)</a:t>
            </a:r>
            <a:r>
              <a:rPr sz="32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ベンジルイソキノリン（狭義</a:t>
            </a: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）</a:t>
            </a:r>
          </a:p>
        </p:txBody>
      </p:sp>
      <p:sp>
        <p:nvSpPr>
          <p:cNvPr id="640" name="パパベリン：ケシアルカロイドの１つ…"/>
          <p:cNvSpPr txBox="1"/>
          <p:nvPr/>
        </p:nvSpPr>
        <p:spPr>
          <a:xfrm>
            <a:off x="2600959" y="3251200"/>
            <a:ext cx="8064783" cy="1870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パパベリン：ケシアルカロイドの１つ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　　　　非麻薬性、鎮痙薬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マグノクラリン：コウボク　４級アミン</a:t>
            </a:r>
          </a:p>
        </p:txBody>
      </p:sp>
      <p:sp>
        <p:nvSpPr>
          <p:cNvPr id="641" name="２．ビスベンジルイソキノリン（二量体）"/>
          <p:cNvSpPr txBox="1"/>
          <p:nvPr/>
        </p:nvSpPr>
        <p:spPr>
          <a:xfrm>
            <a:off x="1549458" y="5256106"/>
            <a:ext cx="7614726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chemeClr val="accent3">
                    <a:satOff val="12345"/>
                    <a:lumOff val="6849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2)</a:t>
            </a:r>
            <a:r>
              <a:rPr sz="32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ビスベンジルイソキノリン（二量体</a:t>
            </a:r>
            <a:r>
              <a:rPr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）</a:t>
            </a:r>
          </a:p>
        </p:txBody>
      </p:sp>
      <p:sp>
        <p:nvSpPr>
          <p:cNvPr id="642" name="ツボクラリン：クラーレ（南米原産、矢毒）…"/>
          <p:cNvSpPr txBox="1"/>
          <p:nvPr/>
        </p:nvSpPr>
        <p:spPr>
          <a:xfrm>
            <a:off x="2448679" y="6002584"/>
            <a:ext cx="8935439" cy="122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ツボクラリン：クラーレ（南米原産、矢毒）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　　　　　筋弛緩薬、一部４級アミン</a:t>
            </a:r>
          </a:p>
        </p:txBody>
      </p:sp>
      <p:sp>
        <p:nvSpPr>
          <p:cNvPr id="643" name="３．プロトベルベリン"/>
          <p:cNvSpPr txBox="1"/>
          <p:nvPr/>
        </p:nvSpPr>
        <p:spPr>
          <a:xfrm>
            <a:off x="1532454" y="7358520"/>
            <a:ext cx="3947056" cy="671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chemeClr val="accent3">
                    <a:satOff val="12345"/>
                    <a:lumOff val="6849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3413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3)</a:t>
            </a:r>
            <a:r>
              <a:rPr sz="3200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プロトベルベリン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8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644" name="植物界に広く分布…"/>
          <p:cNvSpPr txBox="1"/>
          <p:nvPr/>
        </p:nvSpPr>
        <p:spPr>
          <a:xfrm>
            <a:off x="2492586" y="8128000"/>
            <a:ext cx="8501946" cy="1223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植物界に広く分布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４級アミン：ベルベリン型アルカロイド</a:t>
            </a:r>
          </a:p>
        </p:txBody>
      </p:sp>
      <p:sp>
        <p:nvSpPr>
          <p:cNvPr id="645" name="５．アミノ酸から導かれる化合物(14)"/>
          <p:cNvSpPr/>
          <p:nvPr/>
        </p:nvSpPr>
        <p:spPr>
          <a:xfrm>
            <a:off x="1408853" y="333025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５．アミノ酸から導かれる化合物(1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7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  <p:sp>
        <p:nvSpPr>
          <p:cNvPr id="9" name="a)ピペリジンアルカロイド">
            <a:extLst>
              <a:ext uri="{FF2B5EF4-FFF2-40B4-BE49-F238E27FC236}">
                <a16:creationId xmlns:a16="http://schemas.microsoft.com/office/drawing/2014/main" id="{96700B5D-9294-F543-AF7B-82FB16B1942C}"/>
              </a:ext>
            </a:extLst>
          </p:cNvPr>
          <p:cNvSpPr txBox="1"/>
          <p:nvPr/>
        </p:nvSpPr>
        <p:spPr>
          <a:xfrm>
            <a:off x="2045163" y="1799918"/>
            <a:ext cx="8809650" cy="69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e</a:t>
            </a:r>
            <a:r>
              <a:rPr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  <a:r>
              <a:rPr lang="ja-JP" altLang="en-US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ベンジルイソキノリン</a:t>
            </a:r>
            <a:r>
              <a:rPr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アルカロイド</a:t>
            </a:r>
            <a:endParaRPr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チロシン由来アルカロイド-small.png" descr="チロシン由来アルカロイド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6" y="54186"/>
            <a:ext cx="11921068" cy="9642970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e) ベンジルイソキノリンアルカロイド"/>
          <p:cNvSpPr txBox="1"/>
          <p:nvPr/>
        </p:nvSpPr>
        <p:spPr>
          <a:xfrm>
            <a:off x="59000" y="6710516"/>
            <a:ext cx="6695767" cy="57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6435" tIns="72248" rIns="126435" bIns="72248">
            <a:spAutoFit/>
          </a:bodyPr>
          <a:lstStyle>
            <a:lvl1pPr algn="l" defTabSz="1300480">
              <a:defRPr sz="2300"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dirty="0"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e) </a:t>
            </a:r>
            <a:r>
              <a:rPr sz="2800" dirty="0" err="1"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ベンジルイソキノリンアルカロイド</a:t>
            </a:r>
            <a:endParaRPr sz="2800" dirty="0">
              <a:solidFill>
                <a:srgbClr val="008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8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４．フタリドイソキノリン"/>
          <p:cNvSpPr txBox="1"/>
          <p:nvPr/>
        </p:nvSpPr>
        <p:spPr>
          <a:xfrm>
            <a:off x="1625600" y="1842346"/>
            <a:ext cx="5040304" cy="671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chemeClr val="accent3">
                    <a:satOff val="12345"/>
                    <a:lumOff val="6849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3413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4)</a:t>
            </a:r>
            <a:r>
              <a:rPr sz="3413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フタリドイソキノリン</a:t>
            </a:r>
            <a:endParaRPr sz="3413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8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648" name="ノスカピン：ケシアルカロイドの１つ…"/>
          <p:cNvSpPr txBox="1"/>
          <p:nvPr/>
        </p:nvSpPr>
        <p:spPr>
          <a:xfrm>
            <a:off x="2600960" y="2709333"/>
            <a:ext cx="7634959" cy="1223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ノスカピン：ケシアルカロイドの１つ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　　　　　非麻薬性、鎮咳薬</a:t>
            </a:r>
          </a:p>
        </p:txBody>
      </p:sp>
      <p:grpSp>
        <p:nvGrpSpPr>
          <p:cNvPr id="651" name="グループ"/>
          <p:cNvGrpSpPr/>
          <p:nvPr/>
        </p:nvGrpSpPr>
        <p:grpSpPr>
          <a:xfrm>
            <a:off x="541866" y="4167857"/>
            <a:ext cx="11921068" cy="4874543"/>
            <a:chOff x="0" y="0"/>
            <a:chExt cx="11921066" cy="4874542"/>
          </a:xfrm>
        </p:grpSpPr>
        <p:sp>
          <p:nvSpPr>
            <p:cNvPr id="649" name="四角形"/>
            <p:cNvSpPr/>
            <p:nvPr/>
          </p:nvSpPr>
          <p:spPr>
            <a:xfrm>
              <a:off x="0" y="0"/>
              <a:ext cx="11921067" cy="4874543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50" name="ノスカピン.png" descr="ノスカピン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1921067" cy="4874543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652" name="プロトベルベリン"/>
          <p:cNvSpPr txBox="1"/>
          <p:nvPr/>
        </p:nvSpPr>
        <p:spPr>
          <a:xfrm>
            <a:off x="8994986" y="8236373"/>
            <a:ext cx="3155528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2844"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プロトベルベリン</a:t>
            </a:r>
          </a:p>
        </p:txBody>
      </p:sp>
      <p:sp>
        <p:nvSpPr>
          <p:cNvPr id="653" name="５．アミノ酸から導かれる化合物(15)"/>
          <p:cNvSpPr/>
          <p:nvPr/>
        </p:nvSpPr>
        <p:spPr>
          <a:xfrm>
            <a:off x="1397068" y="325119"/>
            <a:ext cx="10187095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５．アミノ酸から導かれる化合物(1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8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５．モルヒナン"/>
          <p:cNvSpPr txBox="1"/>
          <p:nvPr/>
        </p:nvSpPr>
        <p:spPr>
          <a:xfrm>
            <a:off x="1625600" y="1842346"/>
            <a:ext cx="2852204" cy="671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chemeClr val="accent3">
                    <a:satOff val="12345"/>
                    <a:lumOff val="6849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3413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5)</a:t>
            </a:r>
            <a:r>
              <a:rPr sz="3413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モルヒナン</a:t>
            </a:r>
            <a:endParaRPr sz="3413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008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  <p:sp>
        <p:nvSpPr>
          <p:cNvPr id="656" name="ケシアルカロイド…"/>
          <p:cNvSpPr txBox="1"/>
          <p:nvPr/>
        </p:nvSpPr>
        <p:spPr>
          <a:xfrm>
            <a:off x="541866" y="8344746"/>
            <a:ext cx="3733519" cy="12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ケシアルカロイド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3413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l-</a:t>
            </a:r>
            <a:r>
              <a:rPr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型</a:t>
            </a: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、麻薬性</a:t>
            </a:r>
          </a:p>
        </p:txBody>
      </p:sp>
      <p:grpSp>
        <p:nvGrpSpPr>
          <p:cNvPr id="659" name="グループ"/>
          <p:cNvGrpSpPr/>
          <p:nvPr/>
        </p:nvGrpSpPr>
        <p:grpSpPr>
          <a:xfrm>
            <a:off x="325119" y="2709333"/>
            <a:ext cx="12354562" cy="5522525"/>
            <a:chOff x="0" y="0"/>
            <a:chExt cx="12354560" cy="5522524"/>
          </a:xfrm>
        </p:grpSpPr>
        <p:sp>
          <p:nvSpPr>
            <p:cNvPr id="657" name="四角形"/>
            <p:cNvSpPr/>
            <p:nvPr/>
          </p:nvSpPr>
          <p:spPr>
            <a:xfrm>
              <a:off x="0" y="0"/>
              <a:ext cx="12354561" cy="5522525"/>
            </a:xfrm>
            <a:prstGeom prst="rect">
              <a:avLst/>
            </a:pr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defTabSz="830862">
                <a:defRPr sz="3413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58" name="モルヒナン.png" descr="モルヒナン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354561" cy="5522525"/>
            </a:xfrm>
            <a:prstGeom prst="rect">
              <a:avLst/>
            </a:prstGeom>
            <a:ln w="381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660" name="ツヅラフジ科オオツヅラフジ…"/>
          <p:cNvSpPr txBox="1"/>
          <p:nvPr/>
        </p:nvSpPr>
        <p:spPr>
          <a:xfrm>
            <a:off x="6719146" y="8236373"/>
            <a:ext cx="5900986" cy="126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ツヅラフジ科オオツヅラフジ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sz="3413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d-</a:t>
            </a:r>
            <a:r>
              <a:rPr sz="3413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型</a:t>
            </a: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、非麻薬性（ボウイ）</a:t>
            </a:r>
          </a:p>
        </p:txBody>
      </p:sp>
      <p:sp>
        <p:nvSpPr>
          <p:cNvPr id="661" name="５．アミノ酸から導かれる化合物(16)"/>
          <p:cNvSpPr/>
          <p:nvPr/>
        </p:nvSpPr>
        <p:spPr>
          <a:xfrm>
            <a:off x="1408853" y="325120"/>
            <a:ext cx="10187094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 anchor="ctr">
            <a:normAutofit/>
          </a:bodyPr>
          <a:lstStyle/>
          <a:p>
            <a:pPr defTabSz="962355">
              <a:defRPr sz="46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５．アミノ酸から導かれる化合物(1</a:t>
            </a:r>
            <a:r>
              <a:rPr lang="en-US"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9</a:t>
            </a:r>
            <a:r>
              <a:rPr dirty="0">
                <a:solidFill>
                  <a:srgbClr val="FFFF00"/>
                </a:solidFill>
                <a:effectLst>
                  <a:outerShdw blurRad="9398" dist="18796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FFDFC4C-991C-1441-BEC2-0C0008752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" y="209364"/>
            <a:ext cx="12855777" cy="934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14397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合成鎮痛薬"/>
          <p:cNvSpPr txBox="1"/>
          <p:nvPr/>
        </p:nvSpPr>
        <p:spPr>
          <a:xfrm>
            <a:off x="541866" y="246097"/>
            <a:ext cx="2794283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合成鎮痛薬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88827AC-3088-054A-8AE2-8711631B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22" y="2688322"/>
            <a:ext cx="11725955" cy="6993151"/>
          </a:xfrm>
          <a:prstGeom prst="rect">
            <a:avLst/>
          </a:prstGeom>
          <a:solidFill>
            <a:srgbClr val="FFFDA9"/>
          </a:solidFill>
          <a:ln w="31750">
            <a:solidFill>
              <a:srgbClr val="800000"/>
            </a:solidFill>
          </a:ln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0712A89-EAA5-1A4D-9AAD-50C38D614E14}"/>
              </a:ext>
            </a:extLst>
          </p:cNvPr>
          <p:cNvGrpSpPr/>
          <p:nvPr/>
        </p:nvGrpSpPr>
        <p:grpSpPr>
          <a:xfrm>
            <a:off x="8561493" y="1400825"/>
            <a:ext cx="4163343" cy="4392937"/>
            <a:chOff x="8561493" y="1400825"/>
            <a:chExt cx="4163343" cy="4392937"/>
          </a:xfrm>
        </p:grpSpPr>
        <p:sp>
          <p:nvSpPr>
            <p:cNvPr id="670" name="アトロピンをモデル…"/>
            <p:cNvSpPr txBox="1"/>
            <p:nvPr/>
          </p:nvSpPr>
          <p:spPr>
            <a:xfrm>
              <a:off x="8561493" y="1400825"/>
              <a:ext cx="4163343" cy="12231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26435" tIns="72248" rIns="126435" bIns="72248">
              <a:spAutoFit/>
            </a:bodyPr>
            <a:lstStyle/>
            <a:p>
              <a:pPr defTabSz="1300480">
                <a:defRPr sz="256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3413" dirty="0" err="1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アトロピンをモデル</a:t>
              </a:r>
              <a:endParaRPr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endParaRPr>
            </a:p>
            <a:p>
              <a:pPr defTabSz="1300480">
                <a:defRPr sz="256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3413" dirty="0">
                  <a:solidFill>
                    <a:srgbClr val="FF0000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0000"/>
                    </a:solidFill>
                  </a:uFill>
                  <a:latin typeface="ヒラギノ明朝 ProN W6"/>
                  <a:ea typeface="ヒラギノ明朝 ProN W6"/>
                  <a:cs typeface="ヒラギノ明朝 ProN W6"/>
                  <a:sym typeface="ヒラギノ明朝 ProN W6"/>
                </a:rPr>
                <a:t>↓</a:t>
              </a: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BDC762E6-51B8-0046-97DD-E8092871F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7872" y="2574282"/>
              <a:ext cx="3231316" cy="3219480"/>
            </a:xfrm>
            <a:prstGeom prst="rect">
              <a:avLst/>
            </a:prstGeom>
          </p:spPr>
        </p:pic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41F5E720-2CA0-634F-BD9E-72F3B80F3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04" y="240372"/>
            <a:ext cx="3302190" cy="2341235"/>
          </a:xfrm>
          <a:prstGeom prst="rect">
            <a:avLst/>
          </a:prstGeom>
          <a:solidFill>
            <a:srgbClr val="FFFF00"/>
          </a:solidFill>
          <a:ln w="444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４．イソプレノイド(7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４．イソプレノイド(7)</a:t>
            </a:r>
          </a:p>
        </p:txBody>
      </p:sp>
      <p:sp>
        <p:nvSpPr>
          <p:cNvPr id="128" name="4-1-2．環状モノテルペノイド"/>
          <p:cNvSpPr txBox="1"/>
          <p:nvPr/>
        </p:nvSpPr>
        <p:spPr>
          <a:xfrm>
            <a:off x="1625600" y="1733973"/>
            <a:ext cx="612309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4-1-2．環状モノテルペノイド</a:t>
            </a:r>
          </a:p>
        </p:txBody>
      </p:sp>
      <p:sp>
        <p:nvSpPr>
          <p:cNvPr id="129" name="1) メンタン型"/>
          <p:cNvSpPr txBox="1"/>
          <p:nvPr/>
        </p:nvSpPr>
        <p:spPr>
          <a:xfrm>
            <a:off x="2275839" y="2492586"/>
            <a:ext cx="29780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1) メンタン型</a:t>
            </a:r>
          </a:p>
        </p:txBody>
      </p:sp>
      <p:sp>
        <p:nvSpPr>
          <p:cNvPr id="130" name="(−)-メントール"/>
          <p:cNvSpPr txBox="1"/>
          <p:nvPr/>
        </p:nvSpPr>
        <p:spPr>
          <a:xfrm>
            <a:off x="3034453" y="3318933"/>
            <a:ext cx="3102187" cy="6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(-)</a:t>
            </a: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-メントール</a:t>
            </a:r>
          </a:p>
        </p:txBody>
      </p:sp>
      <p:sp>
        <p:nvSpPr>
          <p:cNvPr id="131" name="シソ科ハッカArctium lappa の精油成分…"/>
          <p:cNvSpPr txBox="1"/>
          <p:nvPr/>
        </p:nvSpPr>
        <p:spPr>
          <a:xfrm>
            <a:off x="6177279" y="3359573"/>
            <a:ext cx="6545299" cy="1068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シソ科ハッカ</a:t>
            </a:r>
            <a:r>
              <a:rPr sz="2844" b="1" i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Arctium lappa</a:t>
            </a: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の精油成分</a:t>
            </a: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</a:rPr>
              <a:t>理論的に８個の異性体あり</a:t>
            </a:r>
          </a:p>
        </p:txBody>
      </p:sp>
      <p:sp>
        <p:nvSpPr>
          <p:cNvPr id="132" name="(−)-リモネン"/>
          <p:cNvSpPr txBox="1"/>
          <p:nvPr/>
        </p:nvSpPr>
        <p:spPr>
          <a:xfrm>
            <a:off x="3034453" y="4511040"/>
            <a:ext cx="2673126" cy="6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(-)</a:t>
            </a: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-リモネン</a:t>
            </a:r>
          </a:p>
        </p:txBody>
      </p:sp>
      <p:sp>
        <p:nvSpPr>
          <p:cNvPr id="133" name="ミカン科カンキツ属 の精油成分…"/>
          <p:cNvSpPr txBox="1"/>
          <p:nvPr/>
        </p:nvSpPr>
        <p:spPr>
          <a:xfrm>
            <a:off x="6177279" y="4551679"/>
            <a:ext cx="5443289" cy="1030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ミカン科カンキツ属 の精油成分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炭化水素、溶剤として利用</a:t>
            </a:r>
          </a:p>
        </p:txBody>
      </p:sp>
      <p:sp>
        <p:nvSpPr>
          <p:cNvPr id="134" name="2) ピナン型"/>
          <p:cNvSpPr txBox="1"/>
          <p:nvPr/>
        </p:nvSpPr>
        <p:spPr>
          <a:xfrm>
            <a:off x="2275839" y="6177279"/>
            <a:ext cx="254451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2) ピナン型</a:t>
            </a:r>
          </a:p>
        </p:txBody>
      </p:sp>
      <p:sp>
        <p:nvSpPr>
          <p:cNvPr id="135" name="α-ピネン"/>
          <p:cNvSpPr txBox="1"/>
          <p:nvPr/>
        </p:nvSpPr>
        <p:spPr>
          <a:xfrm>
            <a:off x="3034453" y="6786880"/>
            <a:ext cx="1986479" cy="6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-ピネン</a:t>
            </a:r>
          </a:p>
        </p:txBody>
      </p:sp>
      <p:sp>
        <p:nvSpPr>
          <p:cNvPr id="136" name="松脂の精油（テレビン油）成分"/>
          <p:cNvSpPr txBox="1"/>
          <p:nvPr/>
        </p:nvSpPr>
        <p:spPr>
          <a:xfrm>
            <a:off x="6177279" y="6764301"/>
            <a:ext cx="5322995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松脂の精油</a:t>
            </a: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（テレビン油）成分</a:t>
            </a:r>
          </a:p>
        </p:txBody>
      </p:sp>
      <p:sp>
        <p:nvSpPr>
          <p:cNvPr id="137" name="ペオニフロリン"/>
          <p:cNvSpPr txBox="1"/>
          <p:nvPr/>
        </p:nvSpPr>
        <p:spPr>
          <a:xfrm>
            <a:off x="3034453" y="7387449"/>
            <a:ext cx="329635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ペオニフロリン</a:t>
            </a:r>
          </a:p>
        </p:txBody>
      </p:sp>
      <p:sp>
        <p:nvSpPr>
          <p:cNvPr id="138" name="ボタン科シャクヤク（芍薬）"/>
          <p:cNvSpPr txBox="1"/>
          <p:nvPr/>
        </p:nvSpPr>
        <p:spPr>
          <a:xfrm>
            <a:off x="6177279" y="7455182"/>
            <a:ext cx="4958082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ボタン科シャクヤク（芍薬）</a:t>
            </a:r>
          </a:p>
        </p:txBody>
      </p:sp>
      <p:sp>
        <p:nvSpPr>
          <p:cNvPr id="139" name="3) ボルナン型"/>
          <p:cNvSpPr txBox="1"/>
          <p:nvPr/>
        </p:nvSpPr>
        <p:spPr>
          <a:xfrm>
            <a:off x="2275839" y="8146062"/>
            <a:ext cx="29780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8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3) ボルナン型</a:t>
            </a:r>
          </a:p>
        </p:txBody>
      </p:sp>
      <p:sp>
        <p:nvSpPr>
          <p:cNvPr id="140" name="(+)-カンフル"/>
          <p:cNvSpPr txBox="1"/>
          <p:nvPr/>
        </p:nvSpPr>
        <p:spPr>
          <a:xfrm>
            <a:off x="3034453" y="8755662"/>
            <a:ext cx="2673126" cy="6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(+)</a:t>
            </a: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-カンフル</a:t>
            </a:r>
          </a:p>
        </p:txBody>
      </p:sp>
      <p:sp>
        <p:nvSpPr>
          <p:cNvPr id="141" name="クスノキの精油（樟脳油）成分…"/>
          <p:cNvSpPr txBox="1"/>
          <p:nvPr/>
        </p:nvSpPr>
        <p:spPr>
          <a:xfrm>
            <a:off x="6177279" y="8755662"/>
            <a:ext cx="5319326" cy="103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クスノキの精油（樟脳油）成分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２個の異性体</a:t>
            </a:r>
          </a:p>
        </p:txBody>
      </p:sp>
      <p:sp>
        <p:nvSpPr>
          <p:cNvPr id="142" name="1,8-シネオール（ユーカリ油）"/>
          <p:cNvSpPr txBox="1"/>
          <p:nvPr/>
        </p:nvSpPr>
        <p:spPr>
          <a:xfrm>
            <a:off x="3034453" y="5459306"/>
            <a:ext cx="577539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1,8-シネオール</a:t>
            </a: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（ユーカリ油）</a:t>
            </a:r>
          </a:p>
        </p:txBody>
      </p:sp>
      <p:pic>
        <p:nvPicPr>
          <p:cNvPr id="144" name="メントール.png" descr="メントール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26" y="2664176"/>
            <a:ext cx="1907824" cy="2600962"/>
          </a:xfrm>
          <a:prstGeom prst="rect">
            <a:avLst/>
          </a:prstGeom>
          <a:solidFill>
            <a:srgbClr val="FFFDA9"/>
          </a:solidFill>
          <a:ln w="31750" cap="flat">
            <a:solidFill>
              <a:srgbClr val="C00000"/>
            </a:solidFill>
            <a:prstDash val="solid"/>
            <a:round/>
          </a:ln>
          <a:effectLst/>
        </p:spPr>
      </p:pic>
      <p:pic>
        <p:nvPicPr>
          <p:cNvPr id="147" name="カンフル.png" descr="カンフル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26" y="6786880"/>
            <a:ext cx="1880731" cy="2384215"/>
          </a:xfrm>
          <a:prstGeom prst="rect">
            <a:avLst/>
          </a:prstGeom>
          <a:solidFill>
            <a:srgbClr val="FFFDA9"/>
          </a:solidFill>
          <a:ln w="31750" cap="flat">
            <a:solidFill>
              <a:srgbClr val="C00000"/>
            </a:solidFill>
            <a:prstDash val="solid"/>
            <a:round/>
          </a:ln>
          <a:effectLst/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４．イソプレノイド(8)"/>
          <p:cNvSpPr>
            <a:spLocks noGrp="1"/>
          </p:cNvSpPr>
          <p:nvPr>
            <p:ph type="title"/>
          </p:nvPr>
        </p:nvSpPr>
        <p:spPr>
          <a:xfrm>
            <a:off x="1625600" y="325119"/>
            <a:ext cx="9645227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99" dir="18900000" rotWithShape="0">
              <a:srgbClr val="003366">
                <a:alpha val="80000"/>
              </a:srgbClr>
            </a:outerShdw>
          </a:effectLst>
        </p:spPr>
        <p:txBody>
          <a:bodyPr lIns="126435" tIns="72248" rIns="126435" bIns="72248"/>
          <a:lstStyle/>
          <a:p>
            <a:pPr defTabSz="1300480">
              <a:defRPr sz="6257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４．イソプレノイド(8)</a:t>
            </a:r>
          </a:p>
        </p:txBody>
      </p:sp>
      <p:sp>
        <p:nvSpPr>
          <p:cNvPr id="151" name="4-1-3．変形モノテルペノイド"/>
          <p:cNvSpPr txBox="1"/>
          <p:nvPr/>
        </p:nvSpPr>
        <p:spPr>
          <a:xfrm>
            <a:off x="1625600" y="1733973"/>
            <a:ext cx="612309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4-1-3．変形モノテルペノイド</a:t>
            </a:r>
          </a:p>
        </p:txBody>
      </p:sp>
      <p:sp>
        <p:nvSpPr>
          <p:cNvPr id="152" name="1) イリドイド型（狭義）"/>
          <p:cNvSpPr txBox="1"/>
          <p:nvPr/>
        </p:nvSpPr>
        <p:spPr>
          <a:xfrm>
            <a:off x="2059093" y="5960533"/>
            <a:ext cx="513673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8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1) イリドイド型（狭義）</a:t>
            </a:r>
          </a:p>
        </p:txBody>
      </p:sp>
      <p:sp>
        <p:nvSpPr>
          <p:cNvPr id="153" name="ゲニポシド"/>
          <p:cNvSpPr txBox="1"/>
          <p:nvPr/>
        </p:nvSpPr>
        <p:spPr>
          <a:xfrm>
            <a:off x="2817706" y="6764301"/>
            <a:ext cx="24293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ゲニポシド</a:t>
            </a:r>
          </a:p>
        </p:txBody>
      </p:sp>
      <p:sp>
        <p:nvSpPr>
          <p:cNvPr id="154" name="アカネ科クチナシの実（サンシシ）"/>
          <p:cNvSpPr txBox="1"/>
          <p:nvPr/>
        </p:nvSpPr>
        <p:spPr>
          <a:xfrm>
            <a:off x="5960533" y="6809458"/>
            <a:ext cx="6041814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2844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アカネ科クチナシの実（サンシシ）</a:t>
            </a:r>
          </a:p>
        </p:txBody>
      </p:sp>
      <p:sp>
        <p:nvSpPr>
          <p:cNvPr id="155" name="ロガニン"/>
          <p:cNvSpPr txBox="1"/>
          <p:nvPr/>
        </p:nvSpPr>
        <p:spPr>
          <a:xfrm>
            <a:off x="2817706" y="7586133"/>
            <a:ext cx="19958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ロガニン</a:t>
            </a:r>
          </a:p>
        </p:txBody>
      </p:sp>
      <p:sp>
        <p:nvSpPr>
          <p:cNvPr id="156" name="ミズキ科サンシュユの実（山茱萸）ほか…"/>
          <p:cNvSpPr txBox="1"/>
          <p:nvPr/>
        </p:nvSpPr>
        <p:spPr>
          <a:xfrm>
            <a:off x="5960533" y="7653866"/>
            <a:ext cx="6764304" cy="1564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ミズキ科サンシュユの実（山茱萸）ほか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モノテルペンインドールアルカロイド</a:t>
            </a:r>
            <a:endParaRPr sz="2844"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 algn="l" defTabSz="130048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の前駆体</a:t>
            </a:r>
          </a:p>
        </p:txBody>
      </p:sp>
      <p:pic>
        <p:nvPicPr>
          <p:cNvPr id="158" name="イリドイド-small.png" descr="イリドイド-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19" y="2736427"/>
            <a:ext cx="12246188" cy="2348091"/>
          </a:xfrm>
          <a:prstGeom prst="rect">
            <a:avLst/>
          </a:prstGeom>
          <a:solidFill>
            <a:srgbClr val="FFFDA9"/>
          </a:solidFill>
          <a:ln w="31750" cap="flat">
            <a:solidFill>
              <a:srgbClr val="C00000"/>
            </a:solidFill>
            <a:prstDash val="solid"/>
            <a:round/>
          </a:ln>
          <a:effectLst/>
        </p:spPr>
      </p:pic>
      <p:pic>
        <p:nvPicPr>
          <p:cNvPr id="160" name="括弧１.png" descr="括弧１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0" y="5093546"/>
            <a:ext cx="4014330" cy="60508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イリドイド（広義）"/>
          <p:cNvSpPr txBox="1"/>
          <p:nvPr/>
        </p:nvSpPr>
        <p:spPr>
          <a:xfrm>
            <a:off x="8128000" y="5635413"/>
            <a:ext cx="416334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13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イリドイド（広義</a:t>
            </a:r>
            <a:r>
              <a:rPr sz="3413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）</a:t>
            </a:r>
          </a:p>
        </p:txBody>
      </p:sp>
      <p:sp>
        <p:nvSpPr>
          <p:cNvPr id="12" name="イリドイド（広義）">
            <a:extLst>
              <a:ext uri="{FF2B5EF4-FFF2-40B4-BE49-F238E27FC236}">
                <a16:creationId xmlns:a16="http://schemas.microsoft.com/office/drawing/2014/main" id="{BE99C387-A53D-5E40-81E9-C25FCFBE754D}"/>
              </a:ext>
            </a:extLst>
          </p:cNvPr>
          <p:cNvSpPr txBox="1"/>
          <p:nvPr/>
        </p:nvSpPr>
        <p:spPr>
          <a:xfrm>
            <a:off x="1358491" y="4528927"/>
            <a:ext cx="3025328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1300480"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ja-JP" altLang="en-US"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環状中間体を経ない</a:t>
            </a:r>
            <a:endParaRPr sz="2400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1" animBg="1" advAuto="0"/>
      <p:bldP spid="161" grpId="2" animBg="1" advAuto="0"/>
      <p:bldP spid="12" grpId="0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1954</Words>
  <Application>Microsoft Macintosh PowerPoint</Application>
  <PresentationFormat>ユーザー設定</PresentationFormat>
  <Paragraphs>548</Paragraphs>
  <Slides>76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76</vt:i4>
      </vt:variant>
    </vt:vector>
  </HeadingPairs>
  <TitlesOfParts>
    <vt:vector size="87" baseType="lpstr">
      <vt:lpstr>ヒラギノ角ゴ ProN W3</vt:lpstr>
      <vt:lpstr>ヒラギノ明朝 ProN W3</vt:lpstr>
      <vt:lpstr>ヒラギノ明朝 ProN W6</vt:lpstr>
      <vt:lpstr>Arial</vt:lpstr>
      <vt:lpstr>Helvetica</vt:lpstr>
      <vt:lpstr>Helvetica Light</vt:lpstr>
      <vt:lpstr>Helvetica Neue</vt:lpstr>
      <vt:lpstr>Symbol</vt:lpstr>
      <vt:lpstr>Tahoma</vt:lpstr>
      <vt:lpstr>Times New Roman</vt:lpstr>
      <vt:lpstr>White</vt:lpstr>
      <vt:lpstr>天 然 物 化 学 7</vt:lpstr>
      <vt:lpstr>４．イソプレノイド(1)</vt:lpstr>
      <vt:lpstr>４．イソプレノイド(2)</vt:lpstr>
      <vt:lpstr>４．イソプレノイド(3)</vt:lpstr>
      <vt:lpstr>４．イソプレノイド(4)</vt:lpstr>
      <vt:lpstr>４．イソプレノイド(5)</vt:lpstr>
      <vt:lpstr>４．イソプレノイド(6)</vt:lpstr>
      <vt:lpstr>４．イソプレノイド(7)</vt:lpstr>
      <vt:lpstr>４．イソプレノイド(8)</vt:lpstr>
      <vt:lpstr>４．イソプレノイド(9)</vt:lpstr>
      <vt:lpstr>４．イソプレノイド(10)</vt:lpstr>
      <vt:lpstr>４．イソプレノイド(11)</vt:lpstr>
      <vt:lpstr>４．イソプレノイド(12)</vt:lpstr>
      <vt:lpstr>４．イソプレノイド(13)</vt:lpstr>
      <vt:lpstr>４．イソプレノイド(14)</vt:lpstr>
      <vt:lpstr>４．イソプレノイド(15)</vt:lpstr>
      <vt:lpstr>４．イソプレノイド(16)</vt:lpstr>
      <vt:lpstr>４．イソプレノイド(17)</vt:lpstr>
      <vt:lpstr>天 然 物 化 学 8</vt:lpstr>
      <vt:lpstr>４．イソプレノイド(18)</vt:lpstr>
      <vt:lpstr>４．イソプレノイド(19)</vt:lpstr>
      <vt:lpstr>４．イソプレノイド(20)</vt:lpstr>
      <vt:lpstr>４．イソプレノイド(21)</vt:lpstr>
      <vt:lpstr>４．イソプレノイド(22)</vt:lpstr>
      <vt:lpstr>４．イソプレノイド(23)</vt:lpstr>
      <vt:lpstr>４．イソプレノイド(24)</vt:lpstr>
      <vt:lpstr>PowerPoint プレゼンテーション</vt:lpstr>
      <vt:lpstr>PowerPoint プレゼンテーション</vt:lpstr>
      <vt:lpstr>PowerPoint プレゼンテーション</vt:lpstr>
      <vt:lpstr>４．イソプレノイド(26)</vt:lpstr>
      <vt:lpstr>４．イソプレノイド(27)</vt:lpstr>
      <vt:lpstr>４．イソプレノイド(28)</vt:lpstr>
      <vt:lpstr>４．イソプレノイド(29)</vt:lpstr>
      <vt:lpstr>４．イソプレノイド(30)</vt:lpstr>
      <vt:lpstr>４．イソプレノイド(31)</vt:lpstr>
      <vt:lpstr>天 然 物 化 学 ９</vt:lpstr>
      <vt:lpstr>PowerPoint プレゼンテーション</vt:lpstr>
      <vt:lpstr>４．イソプレノイド(31)</vt:lpstr>
      <vt:lpstr>４．イソプレノイド(32)</vt:lpstr>
      <vt:lpstr>４．イソプレノイド(33)</vt:lpstr>
      <vt:lpstr>PowerPoint プレゼンテーション</vt:lpstr>
      <vt:lpstr>PowerPoint プレゼンテーション</vt:lpstr>
      <vt:lpstr>PowerPoint プレゼンテーション</vt:lpstr>
      <vt:lpstr>４．イソプレノイド(35)</vt:lpstr>
      <vt:lpstr>Digitalis lanata ケジギタリス</vt:lpstr>
      <vt:lpstr>４．イソプレノイド(36)</vt:lpstr>
      <vt:lpstr>PowerPoint プレゼンテーション</vt:lpstr>
      <vt:lpstr>４．イソプレノイド(37)</vt:lpstr>
      <vt:lpstr>PowerPoint プレゼンテーション</vt:lpstr>
      <vt:lpstr>PowerPoint プレゼンテーション</vt:lpstr>
      <vt:lpstr>PowerPoint プレゼンテーション</vt:lpstr>
      <vt:lpstr>４．イソプレノイド(38)</vt:lpstr>
      <vt:lpstr>天 然 物 化 学 10</vt:lpstr>
      <vt:lpstr>５．アミノ酸から導かれる化合物(1)</vt:lpstr>
      <vt:lpstr>５．アミノ酸から導かれる化合物(2)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 然 物 化 学 5</dc:title>
  <cp:lastModifiedBy>木下 いづみ</cp:lastModifiedBy>
  <cp:revision>66</cp:revision>
  <dcterms:modified xsi:type="dcterms:W3CDTF">2021-02-09T11:43:39Z</dcterms:modified>
</cp:coreProperties>
</file>