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307" r:id="rId6"/>
    <p:sldId id="260" r:id="rId7"/>
    <p:sldId id="261" r:id="rId8"/>
    <p:sldId id="262" r:id="rId9"/>
    <p:sldId id="263" r:id="rId10"/>
    <p:sldId id="326" r:id="rId11"/>
    <p:sldId id="325" r:id="rId12"/>
    <p:sldId id="264" r:id="rId13"/>
    <p:sldId id="265" r:id="rId14"/>
    <p:sldId id="266" r:id="rId15"/>
    <p:sldId id="324" r:id="rId16"/>
    <p:sldId id="267" r:id="rId17"/>
    <p:sldId id="268" r:id="rId18"/>
    <p:sldId id="269" r:id="rId19"/>
    <p:sldId id="270" r:id="rId20"/>
    <p:sldId id="271" r:id="rId21"/>
    <p:sldId id="308" r:id="rId22"/>
    <p:sldId id="272" r:id="rId23"/>
    <p:sldId id="323" r:id="rId24"/>
    <p:sldId id="296" r:id="rId25"/>
    <p:sldId id="274" r:id="rId26"/>
    <p:sldId id="273" r:id="rId27"/>
    <p:sldId id="297" r:id="rId28"/>
    <p:sldId id="299" r:id="rId29"/>
    <p:sldId id="300" r:id="rId30"/>
    <p:sldId id="305" r:id="rId31"/>
    <p:sldId id="304" r:id="rId32"/>
    <p:sldId id="303" r:id="rId33"/>
    <p:sldId id="309" r:id="rId34"/>
    <p:sldId id="302" r:id="rId35"/>
    <p:sldId id="317" r:id="rId36"/>
    <p:sldId id="315" r:id="rId37"/>
    <p:sldId id="316" r:id="rId38"/>
    <p:sldId id="318" r:id="rId39"/>
    <p:sldId id="319" r:id="rId40"/>
    <p:sldId id="320" r:id="rId41"/>
    <p:sldId id="321" r:id="rId42"/>
    <p:sldId id="322" r:id="rId43"/>
    <p:sldId id="310" r:id="rId44"/>
    <p:sldId id="311" r:id="rId45"/>
    <p:sldId id="312" r:id="rId46"/>
    <p:sldId id="313" r:id="rId47"/>
    <p:sldId id="314" r:id="rId48"/>
    <p:sldId id="306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288" r:id="rId62"/>
    <p:sldId id="289" r:id="rId63"/>
    <p:sldId id="290" r:id="rId64"/>
    <p:sldId id="291" r:id="rId65"/>
    <p:sldId id="292" r:id="rId66"/>
    <p:sldId id="293" r:id="rId67"/>
    <p:sldId id="294" r:id="rId68"/>
    <p:sldId id="295" r:id="rId69"/>
    <p:sldId id="301" r:id="rId7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CDFE2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394F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4EB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9D9D9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FC32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0DDCD"/>
          </a:solidFill>
        </a:fill>
      </a:tcStyle>
    </a:wholeTbl>
    <a:band2H>
      <a:tcTxStyle/>
      <a:tcStyle>
        <a:tcBdr/>
        <a:fill>
          <a:solidFill>
            <a:srgbClr val="D2CFC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7D8B8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D6DF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C5C7C8"/>
          </a:solidFill>
        </a:fill>
      </a:tcStyle>
    </a:wholeTbl>
    <a:band2H>
      <a:tcTxStyle/>
      <a:tcStyle>
        <a:tcBdr/>
        <a:fill>
          <a:solidFill>
            <a:srgbClr val="D6D6D7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1454E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D808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2697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8EAE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/>
    <p:restoredTop sz="94647"/>
  </p:normalViewPr>
  <p:slideViewPr>
    <p:cSldViewPr snapToGrid="0" snapToObjects="1">
      <p:cViewPr varScale="1">
        <p:scale>
          <a:sx n="102" d="100"/>
          <a:sy n="102" d="100"/>
        </p:scale>
        <p:origin x="15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イメージ"/>
          <p:cNvSpPr>
            <a:spLocks noGrp="1"/>
          </p:cNvSpPr>
          <p:nvPr>
            <p:ph type="pic" sz="half" idx="21"/>
          </p:nvPr>
        </p:nvSpPr>
        <p:spPr>
          <a:xfrm>
            <a:off x="2438400" y="850900"/>
            <a:ext cx="8128000" cy="54158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3533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342900" algn="ctr">
              <a:spcBef>
                <a:spcPts val="0"/>
              </a:spcBef>
              <a:buSzTx/>
              <a:buNone/>
              <a:defRPr sz="3200"/>
            </a:lvl2pPr>
            <a:lvl3pPr marL="0" indent="685800" algn="ctr">
              <a:spcBef>
                <a:spcPts val="0"/>
              </a:spcBef>
              <a:buSzTx/>
              <a:buNone/>
              <a:defRPr sz="3200"/>
            </a:lvl3pPr>
            <a:lvl4pPr marL="0" indent="1028700" algn="ctr">
              <a:spcBef>
                <a:spcPts val="0"/>
              </a:spcBef>
              <a:buSzTx/>
              <a:buNone/>
              <a:defRPr sz="3200"/>
            </a:lvl4pPr>
            <a:lvl5pPr marL="0" indent="13716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5842000"/>
            <a:ext cx="10464800" cy="1422400"/>
          </a:xfrm>
          <a:prstGeom prst="rect">
            <a:avLst/>
          </a:prstGeom>
        </p:spPr>
        <p:txBody>
          <a:bodyPr wrap="square" anchor="b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wrap="square" anchor="b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342900" algn="ctr">
              <a:spcBef>
                <a:spcPts val="0"/>
              </a:spcBef>
              <a:buSzTx/>
              <a:buNone/>
              <a:defRPr sz="3200"/>
            </a:lvl2pPr>
            <a:lvl3pPr marL="0" indent="685800" algn="ctr">
              <a:spcBef>
                <a:spcPts val="0"/>
              </a:spcBef>
              <a:buSzTx/>
              <a:buNone/>
              <a:defRPr sz="3200"/>
            </a:lvl3pPr>
            <a:lvl4pPr marL="0" indent="1028700" algn="ctr">
              <a:spcBef>
                <a:spcPts val="0"/>
              </a:spcBef>
              <a:buSzTx/>
              <a:buNone/>
              <a:defRPr sz="3200"/>
            </a:lvl4pPr>
            <a:lvl5pPr marL="0" indent="13716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1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イメージ"/>
          <p:cNvSpPr>
            <a:spLocks noGrp="1"/>
          </p:cNvSpPr>
          <p:nvPr>
            <p:ph type="pic" sz="quarter" idx="21"/>
          </p:nvPr>
        </p:nvSpPr>
        <p:spPr>
          <a:xfrm>
            <a:off x="7188435" y="2552700"/>
            <a:ext cx="4102101" cy="615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41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82700" y="2768600"/>
            <a:ext cx="5041900" cy="5715000"/>
          </a:xfrm>
          <a:prstGeom prst="rect">
            <a:avLst/>
          </a:prstGeom>
        </p:spPr>
        <p:txBody>
          <a:bodyPr/>
          <a:lstStyle>
            <a:lvl1pPr marL="280736" indent="-280736">
              <a:spcBef>
                <a:spcPts val="3200"/>
              </a:spcBef>
              <a:defRPr sz="2800"/>
            </a:lvl1pPr>
            <a:lvl2pPr marL="661736" indent="-280736">
              <a:spcBef>
                <a:spcPts val="3200"/>
              </a:spcBef>
              <a:defRPr sz="2800"/>
            </a:lvl2pPr>
            <a:lvl3pPr marL="1042736" indent="-280736">
              <a:spcBef>
                <a:spcPts val="3200"/>
              </a:spcBef>
              <a:defRPr sz="2800"/>
            </a:lvl3pPr>
            <a:lvl4pPr marL="1423736" indent="-280736">
              <a:spcBef>
                <a:spcPts val="3200"/>
              </a:spcBef>
              <a:defRPr sz="2800"/>
            </a:lvl4pPr>
            <a:lvl5pPr marL="1804736" indent="-280736">
              <a:spcBef>
                <a:spcPts val="3200"/>
              </a:spcBef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イメージ"/>
          <p:cNvSpPr>
            <a:spLocks noGrp="1"/>
          </p:cNvSpPr>
          <p:nvPr>
            <p:ph type="pic" idx="21"/>
          </p:nvPr>
        </p:nvSpPr>
        <p:spPr>
          <a:xfrm>
            <a:off x="775756" y="1041400"/>
            <a:ext cx="11550367" cy="769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" name="タイトルテキスト"/>
          <p:cNvSpPr>
            <a:spLocks noGrp="1"/>
          </p:cNvSpPr>
          <p:nvPr>
            <p:ph type="title"/>
          </p:nvPr>
        </p:nvSpPr>
        <p:spPr>
          <a:xfrm>
            <a:off x="0" y="0"/>
            <a:ext cx="1270000" cy="1270000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タイトルテキスト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81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62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143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524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905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286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667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048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429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天 然 物 化 学 8"/>
          <p:cNvSpPr txBox="1">
            <a:spLocks noGrp="1"/>
          </p:cNvSpPr>
          <p:nvPr>
            <p:ph type="title"/>
          </p:nvPr>
        </p:nvSpPr>
        <p:spPr>
          <a:xfrm>
            <a:off x="1083733" y="2059093"/>
            <a:ext cx="11054081" cy="209070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然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化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学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en-US"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11</a:t>
            </a:r>
            <a:endParaRPr sz="7680" dirty="0">
              <a:solidFill>
                <a:srgbClr val="000000"/>
              </a:solidFill>
              <a:effectLst>
                <a:outerShdw blurRad="12700" dist="381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4" name="各論４：イソプレノイド経路で生合成される化合物１…">
            <a:extLst>
              <a:ext uri="{FF2B5EF4-FFF2-40B4-BE49-F238E27FC236}">
                <a16:creationId xmlns:a16="http://schemas.microsoft.com/office/drawing/2014/main" id="{E26385CF-87D1-774B-86D6-FC6A737993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09368" y="4551679"/>
            <a:ext cx="10928446" cy="2600961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 anchor="t">
            <a:noAutofit/>
          </a:bodyPr>
          <a:lstStyle/>
          <a:p>
            <a:pPr marL="0" indent="0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 err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各論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</a:t>
            </a:r>
            <a:r>
              <a:rPr sz="3200" dirty="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アミノ酸から導かれる</a:t>
            </a:r>
            <a:r>
              <a:rPr sz="3200" dirty="0" err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化合物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２</a:t>
            </a:r>
            <a:endParaRPr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チロシン由来のアルカロイド２</a:t>
            </a:r>
            <a:endParaRPr lang="en-US"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トリプトファン由来のアルカロイド</a:t>
            </a:r>
            <a:endParaRPr lang="en-US" altLang="ja-JP"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3200" b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その他のアミノ酸由来のアルカロイド</a:t>
            </a:r>
            <a:endParaRPr sz="3200" b="1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木下</a:t>
            </a:r>
            <a:r>
              <a:rPr sz="3200" dirty="0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200"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武司</a:t>
            </a:r>
            <a:endParaRPr sz="3200" dirty="0">
              <a:solidFill>
                <a:srgbClr val="003366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003366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ニチニチソウアルカロイド(Vinca alkaloids)"/>
          <p:cNvSpPr txBox="1"/>
          <p:nvPr/>
        </p:nvSpPr>
        <p:spPr>
          <a:xfrm>
            <a:off x="2166260" y="268675"/>
            <a:ext cx="8877751" cy="715389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1300480">
              <a:buClr>
                <a:srgbClr val="FFFF99"/>
              </a:buClr>
              <a:buFont typeface="ヒラギノ明朝 ProN W3"/>
              <a:defRPr sz="3982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lang="ja-JP" altLang="en-US"/>
              <a:t>ラウオルフィアアルカロイドの生合成</a:t>
            </a:r>
            <a:endParaRPr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E86F69B-DB98-0042-9779-33FCF757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8" y="1579418"/>
            <a:ext cx="12720781" cy="77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942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ニチニチソウアルカロイド(Vinca alkaloids)"/>
          <p:cNvSpPr txBox="1"/>
          <p:nvPr/>
        </p:nvSpPr>
        <p:spPr>
          <a:xfrm>
            <a:off x="2421937" y="268675"/>
            <a:ext cx="8366393" cy="715389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1300480">
              <a:buClr>
                <a:srgbClr val="FFFF99"/>
              </a:buClr>
              <a:buFont typeface="ヒラギノ明朝 ProN W3"/>
              <a:defRPr sz="3982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lang="ja-JP" altLang="en-US"/>
              <a:t>ストリクノスアルカロイドの生合成</a:t>
            </a:r>
            <a:endParaRPr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C89867-C1AA-B540-BBCE-16CA45737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1948873"/>
            <a:ext cx="12621438" cy="60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479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キョウチクトウ科Catharanthus roseusの全草…"/>
          <p:cNvSpPr txBox="1"/>
          <p:nvPr/>
        </p:nvSpPr>
        <p:spPr>
          <a:xfrm>
            <a:off x="2753241" y="2583955"/>
            <a:ext cx="8316842" cy="2488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キョウチクトウ科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Catharanthus</a:t>
            </a:r>
            <a:r>
              <a:rPr sz="32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roseus</a:t>
            </a: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の全草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lnSpc>
                <a:spcPct val="150000"/>
              </a:lnSpc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ビンカアルカロイドともいう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lnSpc>
                <a:spcPct val="150000"/>
              </a:lnSpc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ビンブラスチン、ビンクリスチン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lnSpc>
                <a:spcPct val="150000"/>
              </a:lnSpc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抗悪性腫瘍薬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2" name="微小管チュブリンに結合…"/>
          <p:cNvSpPr txBox="1"/>
          <p:nvPr/>
        </p:nvSpPr>
        <p:spPr>
          <a:xfrm>
            <a:off x="2753241" y="5507156"/>
            <a:ext cx="4742037" cy="3593005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lang="ja-JP" altLang="en-US" sz="3200">
                <a:solidFill>
                  <a:srgbClr val="FF0000"/>
                </a:solidFill>
              </a:rPr>
              <a:t>作用機序</a:t>
            </a:r>
            <a:endParaRPr lang="en-US" altLang="ja-JP" sz="3200" dirty="0">
              <a:solidFill>
                <a:srgbClr val="FF0000"/>
              </a:solidFill>
            </a:endParaRPr>
          </a:p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endParaRPr lang="en-US" altLang="ja-JP" sz="3200" dirty="0">
              <a:solidFill>
                <a:srgbClr val="FF0000"/>
              </a:solidFill>
            </a:endParaRPr>
          </a:p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200" dirty="0" err="1"/>
              <a:t>微小管チュブリンに結合</a:t>
            </a:r>
            <a:endParaRPr sz="3200" dirty="0"/>
          </a:p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200" dirty="0"/>
              <a:t>↓</a:t>
            </a:r>
          </a:p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200" dirty="0" err="1"/>
              <a:t>紡錘糸の機能を阻害</a:t>
            </a:r>
            <a:endParaRPr sz="3200" dirty="0"/>
          </a:p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200" dirty="0"/>
              <a:t>↓</a:t>
            </a:r>
          </a:p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200" dirty="0" err="1"/>
              <a:t>細胞分裂を阻害</a:t>
            </a:r>
            <a:endParaRPr sz="3200" dirty="0"/>
          </a:p>
        </p:txBody>
      </p:sp>
      <p:sp>
        <p:nvSpPr>
          <p:cNvPr id="143" name="５．アミノ酸から導かれる化合物(21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５．アミノ酸から導かれる化合物(2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7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6" name="(2) ストリクノス（馬銭）アルカロイド">
            <a:extLst>
              <a:ext uri="{FF2B5EF4-FFF2-40B4-BE49-F238E27FC236}">
                <a16:creationId xmlns:a16="http://schemas.microsoft.com/office/drawing/2014/main" id="{FFB9A282-4C14-554D-AEA4-B47BDF2B02E1}"/>
              </a:ext>
            </a:extLst>
          </p:cNvPr>
          <p:cNvSpPr txBox="1"/>
          <p:nvPr/>
        </p:nvSpPr>
        <p:spPr>
          <a:xfrm>
            <a:off x="2059431" y="1874090"/>
            <a:ext cx="5830584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</a:t>
            </a:r>
            <a:r>
              <a:rPr lang="en-US" sz="32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</a:t>
            </a:r>
            <a:r>
              <a:rPr sz="32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 </a:t>
            </a:r>
            <a:r>
              <a:rPr lang="ja-JP" altLang="en-US" sz="320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ニチニチソウ</a:t>
            </a:r>
            <a:r>
              <a:rPr sz="3200" dirty="0" err="1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</a:t>
            </a:r>
            <a:endParaRPr sz="3200" dirty="0">
              <a:solidFill>
                <a:schemeClr val="bg1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ニチニチソウCatharanthus roseus (Vinca rosea)"/>
          <p:cNvSpPr txBox="1"/>
          <p:nvPr/>
        </p:nvSpPr>
        <p:spPr>
          <a:xfrm>
            <a:off x="0" y="8922737"/>
            <a:ext cx="13022863" cy="80010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defTabSz="1300480">
              <a:buClr>
                <a:srgbClr val="000000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4551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ニチニチソウ</a:t>
            </a:r>
            <a:r>
              <a:rPr sz="4551" b="1" i="1">
                <a:latin typeface="Times New Roman"/>
                <a:ea typeface="Times New Roman"/>
                <a:cs typeface="Times New Roman"/>
                <a:sym typeface="Times New Roman"/>
              </a:rPr>
              <a:t>Catharanthus roseus </a:t>
            </a:r>
            <a:r>
              <a:rPr sz="4551" b="1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sz="4551" b="1" i="1">
                <a:latin typeface="Times New Roman"/>
                <a:ea typeface="Times New Roman"/>
                <a:cs typeface="Times New Roman"/>
                <a:sym typeface="Times New Roman"/>
              </a:rPr>
              <a:t>Vinca rosea</a:t>
            </a:r>
            <a:r>
              <a:rPr sz="4551" b="1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147" name="キョウチクトウ科（マダガスカル原産？）"/>
          <p:cNvSpPr txBox="1"/>
          <p:nvPr/>
        </p:nvSpPr>
        <p:spPr>
          <a:xfrm>
            <a:off x="0" y="0"/>
            <a:ext cx="9761424" cy="653627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3982"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キョウチクトウ科（マダガスカル原産？）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Vinca_alkaloids_new-small.png" descr="Vinca_alkaloids_new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28" y="1291448"/>
            <a:ext cx="12494544" cy="8245406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ニチニチソウアルカロイド(Vinca alkaloids)"/>
          <p:cNvSpPr txBox="1"/>
          <p:nvPr/>
        </p:nvSpPr>
        <p:spPr>
          <a:xfrm>
            <a:off x="1298376" y="268675"/>
            <a:ext cx="10613505" cy="763412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1300480">
              <a:buClr>
                <a:srgbClr val="FFFF99"/>
              </a:buClr>
              <a:buFont typeface="ヒラギノ明朝 ProN W3"/>
              <a:defRPr sz="3982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ニチニチソウアルカロイド(Vinca alkaloids)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ニチニチソウアルカロイド(Vinca alkaloids)"/>
          <p:cNvSpPr txBox="1"/>
          <p:nvPr/>
        </p:nvSpPr>
        <p:spPr>
          <a:xfrm>
            <a:off x="2421934" y="268675"/>
            <a:ext cx="8366393" cy="715389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1300480">
              <a:buClr>
                <a:srgbClr val="FFFF99"/>
              </a:buClr>
              <a:buFont typeface="ヒラギノ明朝 ProN W3"/>
              <a:defRPr sz="3982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ニチニチソウアルカロイド</a:t>
            </a:r>
            <a:r>
              <a:rPr lang="ja-JP" altLang="en-US"/>
              <a:t>の生合成</a:t>
            </a:r>
            <a:endParaRPr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46DD14-F396-3147-B150-E6279541D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1457325"/>
            <a:ext cx="12363799" cy="82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1881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(1) キナアルカロイド"/>
          <p:cNvSpPr txBox="1"/>
          <p:nvPr/>
        </p:nvSpPr>
        <p:spPr>
          <a:xfrm>
            <a:off x="1952496" y="2744962"/>
            <a:ext cx="418910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 </a:t>
            </a:r>
            <a:r>
              <a:rPr sz="3200" dirty="0" err="1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キナアルカロイド</a:t>
            </a:r>
            <a:endParaRPr sz="3200" dirty="0">
              <a:solidFill>
                <a:schemeClr val="bg1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53" name="アカネ科Cinchona succirubraの樹皮（南米原産）…"/>
          <p:cNvSpPr txBox="1"/>
          <p:nvPr/>
        </p:nvSpPr>
        <p:spPr>
          <a:xfrm>
            <a:off x="2675526" y="3452099"/>
            <a:ext cx="9182463" cy="184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アカネ科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Cinchona</a:t>
            </a:r>
            <a:r>
              <a:rPr sz="32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succirubra</a:t>
            </a: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の樹皮（南米原産</a:t>
            </a:r>
            <a:r>
              <a:rPr sz="32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lnSpc>
                <a:spcPct val="150000"/>
              </a:lnSpc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キニーネ：抗マラリア薬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lnSpc>
                <a:spcPct val="150000"/>
              </a:lnSpc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キニジン：抗不整脈薬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55" name="(2) キジュアルカロイド"/>
          <p:cNvSpPr txBox="1"/>
          <p:nvPr/>
        </p:nvSpPr>
        <p:spPr>
          <a:xfrm>
            <a:off x="1952496" y="5468756"/>
            <a:ext cx="4599477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 キジュアルカロイド</a:t>
            </a:r>
          </a:p>
        </p:txBody>
      </p:sp>
      <p:sp>
        <p:nvSpPr>
          <p:cNvPr id="156" name="ヌマミズキ科キジュCamptotheca acuminata…"/>
          <p:cNvSpPr txBox="1"/>
          <p:nvPr/>
        </p:nvSpPr>
        <p:spPr>
          <a:xfrm>
            <a:off x="2631416" y="6340155"/>
            <a:ext cx="8514011" cy="10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ヌマミズキ科キジュ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Camptotheca</a:t>
            </a:r>
            <a:r>
              <a:rPr sz="32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acuminata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カンプトテシン：抗腫瘍活性</a:t>
            </a: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（→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イリノテカン</a:t>
            </a: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</a:t>
            </a:r>
          </a:p>
        </p:txBody>
      </p:sp>
      <p:sp>
        <p:nvSpPr>
          <p:cNvPr id="157" name="トポイソメラーゼⅠによる一本鎖ＤＮＡ切断後の再結合を阻害する"/>
          <p:cNvSpPr txBox="1"/>
          <p:nvPr/>
        </p:nvSpPr>
        <p:spPr>
          <a:xfrm>
            <a:off x="3899614" y="7710927"/>
            <a:ext cx="5205572" cy="1770098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32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トポイソメラーゼⅠによる一本鎖ＤＮＡ切断後の再結合を阻害する</a:t>
            </a:r>
            <a:endParaRPr dirty="0"/>
          </a:p>
        </p:txBody>
      </p:sp>
      <p:sp>
        <p:nvSpPr>
          <p:cNvPr id="158" name="５．アミノ酸から導かれる化合物(22)"/>
          <p:cNvSpPr/>
          <p:nvPr/>
        </p:nvSpPr>
        <p:spPr>
          <a:xfrm>
            <a:off x="1408853" y="320955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５．アミノ酸から導かれる化合物(2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8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9" name="ユリ科イヌサフランColchicum autumunale…">
            <a:extLst>
              <a:ext uri="{FF2B5EF4-FFF2-40B4-BE49-F238E27FC236}">
                <a16:creationId xmlns:a16="http://schemas.microsoft.com/office/drawing/2014/main" id="{C6661FA3-3AF7-0442-A438-B358861FAFD7}"/>
              </a:ext>
            </a:extLst>
          </p:cNvPr>
          <p:cNvSpPr txBox="1"/>
          <p:nvPr/>
        </p:nvSpPr>
        <p:spPr>
          <a:xfrm>
            <a:off x="1408853" y="1851646"/>
            <a:ext cx="8406610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32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d)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変形モノテルペンインドールアルカロイド</a:t>
            </a:r>
            <a:endParaRPr lang="en-US" sz="3200"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キジュアルカロイド(Camptotheca alkaloids)"/>
          <p:cNvSpPr txBox="1"/>
          <p:nvPr/>
        </p:nvSpPr>
        <p:spPr>
          <a:xfrm>
            <a:off x="1098428" y="325120"/>
            <a:ext cx="10932122" cy="763412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1300480">
              <a:buClr>
                <a:srgbClr val="FFFF99"/>
              </a:buClr>
              <a:buFont typeface="ヒラギノ明朝 ProN W3"/>
              <a:defRPr sz="3982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キジュアルカロイド(Camptotheca alkaloids)</a:t>
            </a:r>
          </a:p>
        </p:txBody>
      </p:sp>
      <p:pic>
        <p:nvPicPr>
          <p:cNvPr id="161" name="Camptothecines_new.png" descr="Camptothecines_n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73" y="1487875"/>
            <a:ext cx="9211734" cy="8109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変形モノテルペンインドールアルカロイド"/>
          <p:cNvSpPr txBox="1"/>
          <p:nvPr/>
        </p:nvSpPr>
        <p:spPr>
          <a:xfrm>
            <a:off x="4200890" y="9083281"/>
            <a:ext cx="8527718" cy="575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変形モノテルペンインドールアルカロイド</a:t>
            </a:r>
            <a:endParaRPr sz="3413" dirty="0">
              <a:solidFill>
                <a:srgbClr val="008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883E96-2FEE-524A-8F43-FEB0F726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460"/>
            <a:ext cx="13004800" cy="9215322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84C7008-502B-2440-B674-505A59DCF29F}"/>
              </a:ext>
            </a:extLst>
          </p:cNvPr>
          <p:cNvGrpSpPr/>
          <p:nvPr/>
        </p:nvGrpSpPr>
        <p:grpSpPr>
          <a:xfrm>
            <a:off x="1898662" y="6551651"/>
            <a:ext cx="2050703" cy="1663429"/>
            <a:chOff x="12490462" y="7427951"/>
            <a:chExt cx="2050703" cy="1663429"/>
          </a:xfrm>
        </p:grpSpPr>
        <p:sp>
          <p:nvSpPr>
            <p:cNvPr id="164" name="→キヌクリジン"/>
            <p:cNvSpPr/>
            <p:nvPr/>
          </p:nvSpPr>
          <p:spPr>
            <a:xfrm>
              <a:off x="12490462" y="7427951"/>
              <a:ext cx="2050703" cy="453684"/>
            </a:xfrm>
            <a:prstGeom prst="rect">
              <a:avLst/>
            </a:prstGeom>
            <a:solidFill>
              <a:srgbClr val="003300"/>
            </a:solidFill>
            <a:ln w="27093">
              <a:solidFill>
                <a:srgbClr val="800000"/>
              </a:solidFill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6435" tIns="72248" rIns="126435" bIns="72248">
              <a:spAutoFit/>
            </a:bodyPr>
            <a:lstStyle>
              <a:lvl1pPr algn="l" defTabSz="1300480">
                <a:defRPr sz="2844">
                  <a:solidFill>
                    <a:srgbClr val="FFFFFF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pPr>
                <a:defRPr sz="2560">
                  <a:effectLst/>
                  <a:latin typeface="Arial"/>
                  <a:ea typeface="Arial"/>
                  <a:cs typeface="Arial"/>
                  <a:sym typeface="Arial"/>
                </a:defRPr>
              </a:pPr>
              <a:r>
                <a:rPr sz="2000" dirty="0">
                  <a:effectLst>
                    <a:outerShdw blurRad="12700" dist="25400" dir="2700000" rotWithShape="0">
                      <a:srgbClr val="000000"/>
                    </a:outerShdw>
                  </a:effectLst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→</a:t>
              </a:r>
              <a:r>
                <a:rPr sz="2000" dirty="0" err="1">
                  <a:effectLst>
                    <a:outerShdw blurRad="12700" dist="25400" dir="2700000" rotWithShape="0">
                      <a:srgbClr val="000000"/>
                    </a:outerShdw>
                  </a:effectLst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キヌクリジン</a:t>
              </a:r>
              <a:endParaRPr sz="20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883FA3B-F847-FD4D-9E27-A3F122858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7612" y="8064586"/>
              <a:ext cx="1030569" cy="102679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四角形"/>
          <p:cNvSpPr/>
          <p:nvPr/>
        </p:nvSpPr>
        <p:spPr>
          <a:xfrm>
            <a:off x="2709333" y="3142826"/>
            <a:ext cx="7694509" cy="5637674"/>
          </a:xfrm>
          <a:prstGeom prst="rect">
            <a:avLst/>
          </a:prstGeom>
          <a:solidFill>
            <a:srgbClr val="FFFF99"/>
          </a:solidFill>
          <a:ln w="12700" cap="flat">
            <a:noFill/>
            <a:miter lim="400000"/>
          </a:ln>
          <a:effectLst/>
        </p:spPr>
        <p:txBody>
          <a:bodyPr wrap="square" lIns="72248" tIns="72248" rIns="72248" bIns="72248" numCol="1" anchor="ctr">
            <a:noAutofit/>
          </a:bodyPr>
          <a:lstStyle/>
          <a:p>
            <a:pPr defTabSz="830862">
              <a:defRPr sz="3413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8" name="ニコチン酸由来アルカロイド.png" descr="ニコチン酸由来アルカロイ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3" y="3142826"/>
            <a:ext cx="7694509" cy="5637674"/>
          </a:xfrm>
          <a:prstGeom prst="rect">
            <a:avLst/>
          </a:prstGeom>
          <a:ln w="38100" cap="flat">
            <a:solidFill>
              <a:srgbClr val="800000"/>
            </a:solidFill>
            <a:prstDash val="solid"/>
            <a:round/>
          </a:ln>
          <a:effectLst/>
        </p:spPr>
      </p:pic>
      <p:sp>
        <p:nvSpPr>
          <p:cNvPr id="170" name="ヤシ科Areca catechuの実（ビンロウジ）：駆虫薬"/>
          <p:cNvSpPr txBox="1"/>
          <p:nvPr/>
        </p:nvSpPr>
        <p:spPr>
          <a:xfrm>
            <a:off x="1851240" y="8943058"/>
            <a:ext cx="976580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ヤシ科</a:t>
            </a:r>
            <a:r>
              <a:rPr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Areca</a:t>
            </a:r>
            <a:r>
              <a:rPr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catechu</a:t>
            </a: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の実（ビンロウジ</a:t>
            </a:r>
            <a:r>
              <a:rPr sz="3413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）：</a:t>
            </a: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駆虫薬</a:t>
            </a:r>
            <a:endParaRPr sz="3413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71" name="5)その他のアミノ酸に由来するアルカロイド"/>
          <p:cNvSpPr txBox="1"/>
          <p:nvPr/>
        </p:nvSpPr>
        <p:spPr>
          <a:xfrm>
            <a:off x="1762653" y="1652693"/>
            <a:ext cx="887307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5)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その他のアミノ酸に由来するアルカロイド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73" name="ナス科Nicotiana tobacum"/>
          <p:cNvSpPr txBox="1"/>
          <p:nvPr/>
        </p:nvSpPr>
        <p:spPr>
          <a:xfrm>
            <a:off x="7294184" y="5405608"/>
            <a:ext cx="5053204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ナス科</a:t>
            </a:r>
            <a:r>
              <a:rPr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Nicotiana</a:t>
            </a:r>
            <a:r>
              <a:rPr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tobacum</a:t>
            </a:r>
            <a:endParaRPr sz="3413"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５．アミノ酸から導かれる化合物(23)"/>
          <p:cNvSpPr/>
          <p:nvPr/>
        </p:nvSpPr>
        <p:spPr>
          <a:xfrm>
            <a:off x="1408852" y="325120"/>
            <a:ext cx="10187095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５．アミノ酸から導かれる化合物(2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9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10" name="ユリ科イヌサフランColchicum autumunale…">
            <a:extLst>
              <a:ext uri="{FF2B5EF4-FFF2-40B4-BE49-F238E27FC236}">
                <a16:creationId xmlns:a16="http://schemas.microsoft.com/office/drawing/2014/main" id="{A4412F04-F682-104D-B59C-17A485A5E537}"/>
              </a:ext>
            </a:extLst>
          </p:cNvPr>
          <p:cNvSpPr txBox="1"/>
          <p:nvPr/>
        </p:nvSpPr>
        <p:spPr>
          <a:xfrm>
            <a:off x="2305536" y="2341918"/>
            <a:ext cx="638842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32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a)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ニコチン酸由来のアルカロイド</a:t>
            </a:r>
            <a:endParaRPr lang="en-US" sz="3200"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６．アポルフィン"/>
          <p:cNvSpPr txBox="1"/>
          <p:nvPr/>
        </p:nvSpPr>
        <p:spPr>
          <a:xfrm>
            <a:off x="1625600" y="1842346"/>
            <a:ext cx="3379593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413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6)</a:t>
            </a:r>
            <a:r>
              <a:rPr sz="3413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アポルフィン</a:t>
            </a:r>
            <a:endParaRPr sz="3413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86" name="コウボク（厚朴） 筋弛緩作用…"/>
          <p:cNvSpPr txBox="1"/>
          <p:nvPr/>
        </p:nvSpPr>
        <p:spPr>
          <a:xfrm>
            <a:off x="5503689" y="1965948"/>
            <a:ext cx="6330810" cy="1169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コウボク（厚朴）　筋弛緩作用</a:t>
            </a:r>
          </a:p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マグノクラリン、４級アミン</a:t>
            </a:r>
          </a:p>
        </p:txBody>
      </p:sp>
      <p:sp>
        <p:nvSpPr>
          <p:cNvPr id="87" name="６’．変形アポルフィン"/>
          <p:cNvSpPr txBox="1"/>
          <p:nvPr/>
        </p:nvSpPr>
        <p:spPr>
          <a:xfrm>
            <a:off x="1625600" y="3129550"/>
            <a:ext cx="4469635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６’</a:t>
            </a:r>
            <a:r>
              <a:rPr lang="en-US" sz="3413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  <a:r>
              <a:rPr sz="3413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変形アポルフィン</a:t>
            </a:r>
            <a:endParaRPr sz="3413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88" name="アリストロキア酸 腎毒性…"/>
          <p:cNvSpPr txBox="1"/>
          <p:nvPr/>
        </p:nvSpPr>
        <p:spPr>
          <a:xfrm>
            <a:off x="6500623" y="3258814"/>
            <a:ext cx="5463824" cy="1169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アリストロキア酸　腎毒性</a:t>
            </a:r>
          </a:p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ウマノスズクサ属</a:t>
            </a:r>
          </a:p>
        </p:txBody>
      </p:sp>
      <p:grpSp>
        <p:nvGrpSpPr>
          <p:cNvPr id="91" name="グループ"/>
          <p:cNvGrpSpPr/>
          <p:nvPr/>
        </p:nvGrpSpPr>
        <p:grpSpPr>
          <a:xfrm>
            <a:off x="1408853" y="4551680"/>
            <a:ext cx="10403841" cy="4951308"/>
            <a:chOff x="0" y="0"/>
            <a:chExt cx="10403840" cy="4951306"/>
          </a:xfrm>
        </p:grpSpPr>
        <p:sp>
          <p:nvSpPr>
            <p:cNvPr id="89" name="四角形"/>
            <p:cNvSpPr/>
            <p:nvPr/>
          </p:nvSpPr>
          <p:spPr>
            <a:xfrm>
              <a:off x="0" y="0"/>
              <a:ext cx="10403841" cy="4951307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90" name="アリストロキア酸.png" descr="アリストロキア酸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403841" cy="4951307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92" name="中国産木通・防已 要注意！！…"/>
          <p:cNvSpPr/>
          <p:nvPr/>
        </p:nvSpPr>
        <p:spPr>
          <a:xfrm>
            <a:off x="3251200" y="7369386"/>
            <a:ext cx="6388665" cy="1277338"/>
          </a:xfrm>
          <a:prstGeom prst="rect">
            <a:avLst/>
          </a:prstGeom>
          <a:solidFill>
            <a:srgbClr val="003300"/>
          </a:solidFill>
          <a:ln w="54186">
            <a:solidFill>
              <a:srgbClr val="8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中国産木通・防已　</a:t>
            </a: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要注意！！</a:t>
            </a:r>
            <a:endParaRPr sz="3413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ウマノスズクサ属基原</a:t>
            </a:r>
          </a:p>
        </p:txBody>
      </p:sp>
      <p:sp>
        <p:nvSpPr>
          <p:cNvPr id="93" name="５．アミノ酸から導かれる化合物(17)"/>
          <p:cNvSpPr/>
          <p:nvPr/>
        </p:nvSpPr>
        <p:spPr>
          <a:xfrm>
            <a:off x="1408853" y="335256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20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ミカン科ゴシュユEvodia rutaecarpaの果実…"/>
          <p:cNvSpPr txBox="1"/>
          <p:nvPr/>
        </p:nvSpPr>
        <p:spPr>
          <a:xfrm>
            <a:off x="2926079" y="2438400"/>
            <a:ext cx="8323638" cy="126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ミカン科ゴシュユ</a:t>
            </a:r>
            <a:r>
              <a:rPr sz="3413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Evodia rutaecarpa</a:t>
            </a: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の果実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00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エボジアミン、ルテカルピン</a:t>
            </a:r>
          </a:p>
        </p:txBody>
      </p:sp>
      <p:grpSp>
        <p:nvGrpSpPr>
          <p:cNvPr id="179" name="グループ"/>
          <p:cNvGrpSpPr/>
          <p:nvPr/>
        </p:nvGrpSpPr>
        <p:grpSpPr>
          <a:xfrm>
            <a:off x="2926079" y="3793066"/>
            <a:ext cx="6935896" cy="5578971"/>
            <a:chOff x="0" y="0"/>
            <a:chExt cx="6935894" cy="5578970"/>
          </a:xfrm>
        </p:grpSpPr>
        <p:sp>
          <p:nvSpPr>
            <p:cNvPr id="177" name="四角形"/>
            <p:cNvSpPr/>
            <p:nvPr/>
          </p:nvSpPr>
          <p:spPr>
            <a:xfrm>
              <a:off x="0" y="0"/>
              <a:ext cx="6935894" cy="5578970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78" name="ゴシュユアルカロイド.png" descr="ゴシュユアルカロイド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935894" cy="5578970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181" name="５．アミノ酸から導かれる化合物(24)"/>
          <p:cNvSpPr/>
          <p:nvPr/>
        </p:nvSpPr>
        <p:spPr>
          <a:xfrm>
            <a:off x="1408853" y="348075"/>
            <a:ext cx="10187095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30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8" name="ユリ科イヌサフランColchicum autumunale…">
            <a:extLst>
              <a:ext uri="{FF2B5EF4-FFF2-40B4-BE49-F238E27FC236}">
                <a16:creationId xmlns:a16="http://schemas.microsoft.com/office/drawing/2014/main" id="{EB324B71-E71C-A543-8A61-56A193A89B40}"/>
              </a:ext>
            </a:extLst>
          </p:cNvPr>
          <p:cNvSpPr txBox="1"/>
          <p:nvPr/>
        </p:nvSpPr>
        <p:spPr>
          <a:xfrm>
            <a:off x="2181312" y="1800050"/>
            <a:ext cx="7188328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32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b)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アントラニル酸由来のアルカロイド</a:t>
            </a:r>
            <a:endParaRPr lang="en-US" sz="3200"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ミカン科ゴシュユEvodia rutaecarpaの果実…"/>
          <p:cNvSpPr txBox="1"/>
          <p:nvPr/>
        </p:nvSpPr>
        <p:spPr>
          <a:xfrm>
            <a:off x="2601615" y="2580062"/>
            <a:ext cx="9655349" cy="1196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アジサイ</a:t>
            </a: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科</a:t>
            </a:r>
            <a:r>
              <a:rPr lang="ja-JP" altLang="en-US"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ジョウザンアジサイ</a:t>
            </a:r>
            <a:r>
              <a:rPr lang="en-US"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Dichroa</a:t>
            </a:r>
            <a:r>
              <a:rPr lang="en-US"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febrifuga</a:t>
            </a:r>
            <a:endParaRPr sz="3413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lang="en-US" sz="30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根：常山、抗マラリア作用あり</a:t>
            </a:r>
            <a:endParaRPr sz="30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81" name="５．アミノ酸から導かれる化合物(24)"/>
          <p:cNvSpPr/>
          <p:nvPr/>
        </p:nvSpPr>
        <p:spPr>
          <a:xfrm>
            <a:off x="1408853" y="348075"/>
            <a:ext cx="10187095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31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8" name="ユリ科イヌサフランColchicum autumunale…">
            <a:extLst>
              <a:ext uri="{FF2B5EF4-FFF2-40B4-BE49-F238E27FC236}">
                <a16:creationId xmlns:a16="http://schemas.microsoft.com/office/drawing/2014/main" id="{EB324B71-E71C-A543-8A61-56A193A89B40}"/>
              </a:ext>
            </a:extLst>
          </p:cNvPr>
          <p:cNvSpPr txBox="1"/>
          <p:nvPr/>
        </p:nvSpPr>
        <p:spPr>
          <a:xfrm>
            <a:off x="2181312" y="1800050"/>
            <a:ext cx="8441876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32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b)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アントラニル酸由来のアルカロイド（続）</a:t>
            </a:r>
            <a:endParaRPr lang="en-US" sz="3200"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4481B29-390B-C84A-8DE0-CBB31B559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00" y="4249174"/>
            <a:ext cx="8699500" cy="4470400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7" name="ユリ科イヌサフランColchicum autumunale…">
            <a:extLst>
              <a:ext uri="{FF2B5EF4-FFF2-40B4-BE49-F238E27FC236}">
                <a16:creationId xmlns:a16="http://schemas.microsoft.com/office/drawing/2014/main" id="{B04C9484-64FD-4545-918D-63FD3479591D}"/>
              </a:ext>
            </a:extLst>
          </p:cNvPr>
          <p:cNvSpPr txBox="1"/>
          <p:nvPr/>
        </p:nvSpPr>
        <p:spPr>
          <a:xfrm>
            <a:off x="2252800" y="7695929"/>
            <a:ext cx="2409775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アントラニル酸</a:t>
            </a:r>
            <a:endParaRPr lang="en-US" sz="2400" b="1" i="1" dirty="0">
              <a:solidFill>
                <a:srgbClr val="FF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ユリ科イヌサフランColchicum autumunale…">
            <a:extLst>
              <a:ext uri="{FF2B5EF4-FFF2-40B4-BE49-F238E27FC236}">
                <a16:creationId xmlns:a16="http://schemas.microsoft.com/office/drawing/2014/main" id="{B3F33DC9-B787-C94F-97A4-7AF1FE8917E9}"/>
              </a:ext>
            </a:extLst>
          </p:cNvPr>
          <p:cNvSpPr txBox="1"/>
          <p:nvPr/>
        </p:nvSpPr>
        <p:spPr>
          <a:xfrm>
            <a:off x="5443424" y="7695929"/>
            <a:ext cx="5179764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リジン＋ポリケチド又はポリケチド</a:t>
            </a:r>
            <a:endParaRPr lang="en-US" sz="2400" b="1" i="1" dirty="0">
              <a:solidFill>
                <a:srgbClr val="FF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E4FCE4-1053-3540-9D81-986A6F591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341"/>
            <a:ext cx="13004800" cy="86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58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ミカン科Pilocarpus jaborandiの葉…"/>
          <p:cNvSpPr txBox="1"/>
          <p:nvPr/>
        </p:nvSpPr>
        <p:spPr>
          <a:xfrm>
            <a:off x="2817706" y="2892830"/>
            <a:ext cx="7436793" cy="150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ミカン科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Pilocarpus</a:t>
            </a:r>
            <a:r>
              <a:rPr sz="32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jaborandi</a:t>
            </a: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の葉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ピロカルピン：副交感神経興奮薬、縮瞳薬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　　　　　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緑内障治療薬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84" name="アミノ酸を前駆体、しかし脱炭酸を経ない！"/>
          <p:cNvSpPr/>
          <p:nvPr/>
        </p:nvSpPr>
        <p:spPr>
          <a:xfrm>
            <a:off x="2022968" y="7287883"/>
            <a:ext cx="8958863" cy="677334"/>
          </a:xfrm>
          <a:prstGeom prst="rect">
            <a:avLst/>
          </a:prstGeom>
          <a:solidFill>
            <a:srgbClr val="003300"/>
          </a:solidFill>
          <a:ln w="27093">
            <a:solidFill>
              <a:srgbClr val="8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8900" tIns="50800" rIns="88900" bIns="50800">
            <a:spAutoFit/>
          </a:bodyPr>
          <a:lstStyle>
            <a:lvl1pPr algn="l" defTabSz="1300480">
              <a:defRPr sz="3413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アミノ酸を前駆体、しかし脱炭酸を経ない</a:t>
            </a:r>
            <a:r>
              <a:rPr sz="3413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！</a:t>
            </a:r>
          </a:p>
        </p:txBody>
      </p:sp>
      <p:grpSp>
        <p:nvGrpSpPr>
          <p:cNvPr id="187" name="グループ"/>
          <p:cNvGrpSpPr/>
          <p:nvPr/>
        </p:nvGrpSpPr>
        <p:grpSpPr>
          <a:xfrm>
            <a:off x="1137919" y="4572873"/>
            <a:ext cx="10728961" cy="2501619"/>
            <a:chOff x="0" y="0"/>
            <a:chExt cx="10728960" cy="2501617"/>
          </a:xfrm>
        </p:grpSpPr>
        <p:sp>
          <p:nvSpPr>
            <p:cNvPr id="185" name="四角形"/>
            <p:cNvSpPr/>
            <p:nvPr/>
          </p:nvSpPr>
          <p:spPr>
            <a:xfrm>
              <a:off x="0" y="0"/>
              <a:ext cx="10728961" cy="2501618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86" name="ピロカルピン-small.png" descr="ピロカルピン-sma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728961" cy="2501618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189" name="５．アミノ酸から導かれる化合物(25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32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9" name="ユリ科イヌサフランColchicum autumunale…">
            <a:extLst>
              <a:ext uri="{FF2B5EF4-FFF2-40B4-BE49-F238E27FC236}">
                <a16:creationId xmlns:a16="http://schemas.microsoft.com/office/drawing/2014/main" id="{00028443-382D-0F41-AB03-AA88C646A30E}"/>
              </a:ext>
            </a:extLst>
          </p:cNvPr>
          <p:cNvSpPr txBox="1"/>
          <p:nvPr/>
        </p:nvSpPr>
        <p:spPr>
          <a:xfrm>
            <a:off x="2196060" y="1903286"/>
            <a:ext cx="6354766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32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c)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ヒスチジン由来のアルカロイド</a:t>
            </a:r>
            <a:endParaRPr lang="en-US" altLang="ja-JP" sz="3200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0" name="ユリ科イヌサフランColchicum autumunale…">
            <a:extLst>
              <a:ext uri="{FF2B5EF4-FFF2-40B4-BE49-F238E27FC236}">
                <a16:creationId xmlns:a16="http://schemas.microsoft.com/office/drawing/2014/main" id="{1EEA4374-5DDB-A744-A126-937701D9234B}"/>
              </a:ext>
            </a:extLst>
          </p:cNvPr>
          <p:cNvSpPr txBox="1"/>
          <p:nvPr/>
        </p:nvSpPr>
        <p:spPr>
          <a:xfrm>
            <a:off x="2196060" y="8178607"/>
            <a:ext cx="638842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32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d)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アルギニン由来のアルカロイド</a:t>
            </a:r>
            <a:endParaRPr lang="en-US" altLang="ja-JP" sz="3200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1" name="ミカン科Pilocarpus jaborandiの葉…">
            <a:extLst>
              <a:ext uri="{FF2B5EF4-FFF2-40B4-BE49-F238E27FC236}">
                <a16:creationId xmlns:a16="http://schemas.microsoft.com/office/drawing/2014/main" id="{4B907DBF-0CAD-734B-BFFF-42029CF82A7F}"/>
              </a:ext>
            </a:extLst>
          </p:cNvPr>
          <p:cNvSpPr txBox="1"/>
          <p:nvPr/>
        </p:nvSpPr>
        <p:spPr>
          <a:xfrm>
            <a:off x="2935111" y="8816957"/>
            <a:ext cx="8975675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シソ</a:t>
            </a: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科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ヤクモソウ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Leonurus japonicus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に含まれる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C5924C0-74E7-884C-B21E-B8FE58429BEC}"/>
              </a:ext>
            </a:extLst>
          </p:cNvPr>
          <p:cNvGrpSpPr/>
          <p:nvPr/>
        </p:nvGrpSpPr>
        <p:grpSpPr>
          <a:xfrm>
            <a:off x="3982720" y="4487053"/>
            <a:ext cx="3907150" cy="2476999"/>
            <a:chOff x="3982720" y="4487053"/>
            <a:chExt cx="3907150" cy="2476999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988D68BA-AEF0-AC48-BE84-7268E5A69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720" y="4487053"/>
              <a:ext cx="2170430" cy="2162480"/>
            </a:xfrm>
            <a:prstGeom prst="rect">
              <a:avLst/>
            </a:prstGeom>
          </p:spPr>
        </p:pic>
        <p:sp>
          <p:nvSpPr>
            <p:cNvPr id="13" name="ストリキニーネ">
              <a:extLst>
                <a:ext uri="{FF2B5EF4-FFF2-40B4-BE49-F238E27FC236}">
                  <a16:creationId xmlns:a16="http://schemas.microsoft.com/office/drawing/2014/main" id="{FDE25A5D-E8E2-CF4E-887C-E81DD9C060E3}"/>
                </a:ext>
              </a:extLst>
            </p:cNvPr>
            <p:cNvSpPr txBox="1"/>
            <p:nvPr/>
          </p:nvSpPr>
          <p:spPr>
            <a:xfrm>
              <a:off x="5182333" y="6424191"/>
              <a:ext cx="2707537" cy="5398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126435" tIns="72248" rIns="126435" bIns="72248">
              <a:spAutoFit/>
            </a:bodyPr>
            <a:lstStyle>
              <a:lvl1pPr algn="l" defTabSz="1300480">
                <a:defRPr sz="256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pPr>
                <a:defRPr>
                  <a:solidFill>
                    <a:srgbClr val="FFFFFF"/>
                  </a:solidFill>
                  <a:effectLst/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ja-JP" altLang="en-US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イミダゾール</a:t>
              </a:r>
              <a:endParaRPr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５．アミノ酸から導かれる化合物(25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33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14" name="5)その他のアミノ酸に由来するアルカロイド">
            <a:extLst>
              <a:ext uri="{FF2B5EF4-FFF2-40B4-BE49-F238E27FC236}">
                <a16:creationId xmlns:a16="http://schemas.microsoft.com/office/drawing/2014/main" id="{4243A64E-C78F-444D-8841-BEF14E359CDF}"/>
              </a:ext>
            </a:extLst>
          </p:cNvPr>
          <p:cNvSpPr txBox="1"/>
          <p:nvPr/>
        </p:nvSpPr>
        <p:spPr>
          <a:xfrm>
            <a:off x="1408853" y="2697442"/>
            <a:ext cx="4161858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5-4-1．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プリン誘導体</a:t>
            </a:r>
            <a:endParaRPr sz="32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5" name="5)その他のアミノ酸に由来するアルカロイド">
            <a:extLst>
              <a:ext uri="{FF2B5EF4-FFF2-40B4-BE49-F238E27FC236}">
                <a16:creationId xmlns:a16="http://schemas.microsoft.com/office/drawing/2014/main" id="{4C15409B-FA5C-F545-9F58-B0C532292D3F}"/>
              </a:ext>
            </a:extLst>
          </p:cNvPr>
          <p:cNvSpPr txBox="1"/>
          <p:nvPr/>
        </p:nvSpPr>
        <p:spPr>
          <a:xfrm>
            <a:off x="1408853" y="3561079"/>
            <a:ext cx="7444808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5-4-2．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ピリミジン・プテリジン誘導体</a:t>
            </a:r>
            <a:endParaRPr sz="32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6" name="ユリ科イヌサフランColchicum autumunale…">
            <a:extLst>
              <a:ext uri="{FF2B5EF4-FFF2-40B4-BE49-F238E27FC236}">
                <a16:creationId xmlns:a16="http://schemas.microsoft.com/office/drawing/2014/main" id="{EBD7C2A5-AAFF-EC41-92AA-1EDFFDF55127}"/>
              </a:ext>
            </a:extLst>
          </p:cNvPr>
          <p:cNvSpPr txBox="1"/>
          <p:nvPr/>
        </p:nvSpPr>
        <p:spPr>
          <a:xfrm>
            <a:off x="2256616" y="5815733"/>
            <a:ext cx="8901937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以上は“特異活性の天然有機化合物”で説明する</a:t>
            </a:r>
            <a:endParaRPr lang="en-US" altLang="ja-JP" sz="3200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7" name="5)その他のアミノ酸に由来するアルカロイド">
            <a:extLst>
              <a:ext uri="{FF2B5EF4-FFF2-40B4-BE49-F238E27FC236}">
                <a16:creationId xmlns:a16="http://schemas.microsoft.com/office/drawing/2014/main" id="{3F5BCBAE-EDB0-834E-9FDC-A3A4A4D35618}"/>
              </a:ext>
            </a:extLst>
          </p:cNvPr>
          <p:cNvSpPr txBox="1"/>
          <p:nvPr/>
        </p:nvSpPr>
        <p:spPr>
          <a:xfrm>
            <a:off x="1408853" y="4382921"/>
            <a:ext cx="6624071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5-4-3．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核酸および核酸関連化合物</a:t>
            </a:r>
            <a:endParaRPr sz="32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7" name="5-3．アルカロイド">
            <a:extLst>
              <a:ext uri="{FF2B5EF4-FFF2-40B4-BE49-F238E27FC236}">
                <a16:creationId xmlns:a16="http://schemas.microsoft.com/office/drawing/2014/main" id="{5DCA284B-7A29-3442-B446-3E21C51B38B5}"/>
              </a:ext>
            </a:extLst>
          </p:cNvPr>
          <p:cNvSpPr txBox="1"/>
          <p:nvPr/>
        </p:nvSpPr>
        <p:spPr>
          <a:xfrm>
            <a:off x="975359" y="1842346"/>
            <a:ext cx="7874413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5-</a:t>
            </a:r>
            <a:r>
              <a:rPr lang="en-US"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</a:t>
            </a:r>
            <a:r>
              <a:rPr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．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その他の天然起源窒素複素環化合物</a:t>
            </a:r>
            <a:endParaRPr sz="32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91502863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天 然 物 化 学 8"/>
          <p:cNvSpPr txBox="1">
            <a:spLocks noGrp="1"/>
          </p:cNvSpPr>
          <p:nvPr>
            <p:ph type="title"/>
          </p:nvPr>
        </p:nvSpPr>
        <p:spPr>
          <a:xfrm>
            <a:off x="1083733" y="2059093"/>
            <a:ext cx="11054081" cy="209070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然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化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学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en-US"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12</a:t>
            </a:r>
            <a:endParaRPr sz="7680" dirty="0">
              <a:solidFill>
                <a:srgbClr val="000000"/>
              </a:solidFill>
              <a:effectLst>
                <a:outerShdw blurRad="12700" dist="381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4" name="各論４：イソプレノイド経路で生合成される化合物１…">
            <a:extLst>
              <a:ext uri="{FF2B5EF4-FFF2-40B4-BE49-F238E27FC236}">
                <a16:creationId xmlns:a16="http://schemas.microsoft.com/office/drawing/2014/main" id="{E26385CF-87D1-774B-86D6-FC6A737993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09368" y="4551679"/>
            <a:ext cx="10928446" cy="2600961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 anchor="t">
            <a:noAutofit/>
          </a:bodyPr>
          <a:lstStyle/>
          <a:p>
            <a:pPr marL="0" indent="0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特異活性の天然有機化合物</a:t>
            </a:r>
            <a:endParaRPr lang="en-US" altLang="ja-JP"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3200" b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官能成分（辛味・甘味・苦味成分および天然色素）</a:t>
            </a:r>
            <a:endParaRPr lang="en-US" altLang="ja-JP" sz="3200" b="1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3200" b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抗生物質、海洋産物</a:t>
            </a:r>
            <a:endParaRPr lang="en-US" altLang="ja-JP" sz="3200" b="1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 sz="3200" b="1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木下</a:t>
            </a:r>
            <a:r>
              <a:rPr sz="3200" dirty="0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200"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武司</a:t>
            </a:r>
            <a:endParaRPr sz="3200" dirty="0">
              <a:solidFill>
                <a:srgbClr val="003366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003366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409397288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</a:t>
            </a:r>
            <a:r>
              <a:rPr lang="en-US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3" name="Ｓ-配糖体">
            <a:extLst>
              <a:ext uri="{FF2B5EF4-FFF2-40B4-BE49-F238E27FC236}">
                <a16:creationId xmlns:a16="http://schemas.microsoft.com/office/drawing/2014/main" id="{C2F1F9F9-2CDD-954C-9063-1F7C21964DC1}"/>
              </a:ext>
            </a:extLst>
          </p:cNvPr>
          <p:cNvSpPr txBox="1"/>
          <p:nvPr/>
        </p:nvSpPr>
        <p:spPr>
          <a:xfrm>
            <a:off x="6023086" y="1745044"/>
            <a:ext cx="353828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20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グルコシノレート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D79ED4AE-0506-DA45-99BE-12D6C4AEBABD}"/>
              </a:ext>
            </a:extLst>
          </p:cNvPr>
          <p:cNvSpPr txBox="1"/>
          <p:nvPr/>
        </p:nvSpPr>
        <p:spPr>
          <a:xfrm>
            <a:off x="2399441" y="1729717"/>
            <a:ext cx="2717552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sz="32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辛味成分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１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E3F6A23-2CFB-8A40-AC96-6E1C3AA1B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19" y="2440544"/>
            <a:ext cx="9325361" cy="7131159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11" name="ストリキニーネ">
            <a:extLst>
              <a:ext uri="{FF2B5EF4-FFF2-40B4-BE49-F238E27FC236}">
                <a16:creationId xmlns:a16="http://schemas.microsoft.com/office/drawing/2014/main" id="{005F674F-FEE4-654D-AE62-E6FE75294384}"/>
              </a:ext>
            </a:extLst>
          </p:cNvPr>
          <p:cNvSpPr txBox="1"/>
          <p:nvPr/>
        </p:nvSpPr>
        <p:spPr>
          <a:xfrm>
            <a:off x="5241750" y="8723340"/>
            <a:ext cx="5642559" cy="539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真の辛味成分はイソチオシアナート</a:t>
            </a:r>
            <a:endParaRPr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6243D92-FE3D-A84A-8491-99A3C8A75F17}"/>
              </a:ext>
            </a:extLst>
          </p:cNvPr>
          <p:cNvGrpSpPr/>
          <p:nvPr/>
        </p:nvGrpSpPr>
        <p:grpSpPr>
          <a:xfrm>
            <a:off x="1839719" y="2213945"/>
            <a:ext cx="9257969" cy="4280624"/>
            <a:chOff x="1839719" y="2213945"/>
            <a:chExt cx="9257969" cy="4280624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4079146E-A087-BA4C-A8F5-FD02CF5C2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719" y="2213945"/>
              <a:ext cx="1617754" cy="1611828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52E71C8-F4F8-1244-9E22-F9F69538A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9934" y="4882741"/>
              <a:ext cx="1617754" cy="1611828"/>
            </a:xfrm>
            <a:prstGeom prst="rect">
              <a:avLst/>
            </a:prstGeom>
          </p:spPr>
        </p:pic>
      </p:grpSp>
      <p:sp>
        <p:nvSpPr>
          <p:cNvPr id="12" name="ストリキニーネ">
            <a:extLst>
              <a:ext uri="{FF2B5EF4-FFF2-40B4-BE49-F238E27FC236}">
                <a16:creationId xmlns:a16="http://schemas.microsoft.com/office/drawing/2014/main" id="{65A46082-5F5F-614D-BDAE-5C191BE4DD2C}"/>
              </a:ext>
            </a:extLst>
          </p:cNvPr>
          <p:cNvSpPr txBox="1"/>
          <p:nvPr/>
        </p:nvSpPr>
        <p:spPr>
          <a:xfrm>
            <a:off x="4740882" y="3410107"/>
            <a:ext cx="3322147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ワサビにも含まれる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0A87951-46B3-FA49-9778-474CC7BE9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19" y="3906646"/>
            <a:ext cx="9325446" cy="437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889190D-1772-134F-8C59-484FE481B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" y="-1"/>
            <a:ext cx="12989886" cy="976481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1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特異活性天然有機化合物２">
            <a:extLst>
              <a:ext uri="{FF2B5EF4-FFF2-40B4-BE49-F238E27FC236}">
                <a16:creationId xmlns:a16="http://schemas.microsoft.com/office/drawing/2014/main" id="{2FBFF799-5CA1-7545-97FA-3EE29A664288}"/>
              </a:ext>
            </a:extLst>
          </p:cNvPr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Ｓ-配糖体">
            <a:extLst>
              <a:ext uri="{FF2B5EF4-FFF2-40B4-BE49-F238E27FC236}">
                <a16:creationId xmlns:a16="http://schemas.microsoft.com/office/drawing/2014/main" id="{84039CBA-7FAD-AB45-AC14-0C759FF6F67E}"/>
              </a:ext>
            </a:extLst>
          </p:cNvPr>
          <p:cNvSpPr txBox="1"/>
          <p:nvPr/>
        </p:nvSpPr>
        <p:spPr>
          <a:xfrm>
            <a:off x="6023086" y="1802194"/>
            <a:ext cx="1486446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20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その他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5" name="★辛 味 成 分">
            <a:extLst>
              <a:ext uri="{FF2B5EF4-FFF2-40B4-BE49-F238E27FC236}">
                <a16:creationId xmlns:a16="http://schemas.microsoft.com/office/drawing/2014/main" id="{1E240131-3F48-F346-B9B2-C9B20284232B}"/>
              </a:ext>
            </a:extLst>
          </p:cNvPr>
          <p:cNvSpPr txBox="1"/>
          <p:nvPr/>
        </p:nvSpPr>
        <p:spPr>
          <a:xfrm>
            <a:off x="2399441" y="1729717"/>
            <a:ext cx="2717552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sz="32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辛味成分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２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D00909-C4E8-484D-9CC5-7BA6D49E7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53" y="2518087"/>
            <a:ext cx="10187094" cy="7138348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6" name="ストリキニーネ">
            <a:extLst>
              <a:ext uri="{FF2B5EF4-FFF2-40B4-BE49-F238E27FC236}">
                <a16:creationId xmlns:a16="http://schemas.microsoft.com/office/drawing/2014/main" id="{A9C79C3F-248A-BD4F-9587-2E48C728FAE2}"/>
              </a:ext>
            </a:extLst>
          </p:cNvPr>
          <p:cNvSpPr txBox="1"/>
          <p:nvPr/>
        </p:nvSpPr>
        <p:spPr>
          <a:xfrm>
            <a:off x="3914395" y="4726527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サンショウ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7" name="ストリキニーネ">
            <a:extLst>
              <a:ext uri="{FF2B5EF4-FFF2-40B4-BE49-F238E27FC236}">
                <a16:creationId xmlns:a16="http://schemas.microsoft.com/office/drawing/2014/main" id="{912E3CC1-5327-A44E-A601-CA179936EEF6}"/>
              </a:ext>
            </a:extLst>
          </p:cNvPr>
          <p:cNvSpPr txBox="1"/>
          <p:nvPr/>
        </p:nvSpPr>
        <p:spPr>
          <a:xfrm>
            <a:off x="4391260" y="6335265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トウガラシ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8" name="ストリキニーネ">
            <a:extLst>
              <a:ext uri="{FF2B5EF4-FFF2-40B4-BE49-F238E27FC236}">
                <a16:creationId xmlns:a16="http://schemas.microsoft.com/office/drawing/2014/main" id="{23E18D4B-F8F7-014A-8D2E-A8C91C7E3CDD}"/>
              </a:ext>
            </a:extLst>
          </p:cNvPr>
          <p:cNvSpPr txBox="1"/>
          <p:nvPr/>
        </p:nvSpPr>
        <p:spPr>
          <a:xfrm>
            <a:off x="4391259" y="8285804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ショウガ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9" name="ストリキニーネ">
            <a:extLst>
              <a:ext uri="{FF2B5EF4-FFF2-40B4-BE49-F238E27FC236}">
                <a16:creationId xmlns:a16="http://schemas.microsoft.com/office/drawing/2014/main" id="{EF241AC8-46C9-004B-AA3F-BB30B748E349}"/>
              </a:ext>
            </a:extLst>
          </p:cNvPr>
          <p:cNvSpPr txBox="1"/>
          <p:nvPr/>
        </p:nvSpPr>
        <p:spPr>
          <a:xfrm>
            <a:off x="6502400" y="4726527"/>
            <a:ext cx="292181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オランダセンニチ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0" name="ストリキニーネ">
            <a:extLst>
              <a:ext uri="{FF2B5EF4-FFF2-40B4-BE49-F238E27FC236}">
                <a16:creationId xmlns:a16="http://schemas.microsoft.com/office/drawing/2014/main" id="{35225F75-01AC-A847-B766-0AD928EFDB78}"/>
              </a:ext>
            </a:extLst>
          </p:cNvPr>
          <p:cNvSpPr txBox="1"/>
          <p:nvPr/>
        </p:nvSpPr>
        <p:spPr>
          <a:xfrm>
            <a:off x="6717073" y="6335265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コショウ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1" name="ストリキニーネ">
            <a:extLst>
              <a:ext uri="{FF2B5EF4-FFF2-40B4-BE49-F238E27FC236}">
                <a16:creationId xmlns:a16="http://schemas.microsoft.com/office/drawing/2014/main" id="{D39D71F8-4526-B247-A5BE-C51A87D56E9A}"/>
              </a:ext>
            </a:extLst>
          </p:cNvPr>
          <p:cNvSpPr txBox="1"/>
          <p:nvPr/>
        </p:nvSpPr>
        <p:spPr>
          <a:xfrm>
            <a:off x="9388118" y="8285804"/>
            <a:ext cx="1142227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タデ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3E776F-5017-784B-B4D9-5BDFC494C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682"/>
            <a:ext cx="13004800" cy="86549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AE85048-3B68-EA4A-A7F7-96AF8DCDD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141"/>
            <a:ext cx="13004800" cy="86549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(4)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2307183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甘</a:t>
            </a:r>
            <a:r>
              <a:rPr sz="32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味成分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3668280-FB2A-6C41-B1CF-D8890729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58" y="2562161"/>
            <a:ext cx="11058119" cy="6940059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5" name="ストリキニーネ">
            <a:extLst>
              <a:ext uri="{FF2B5EF4-FFF2-40B4-BE49-F238E27FC236}">
                <a16:creationId xmlns:a16="http://schemas.microsoft.com/office/drawing/2014/main" id="{D76D1CDD-250E-D846-B24C-4DB0380F862D}"/>
              </a:ext>
            </a:extLst>
          </p:cNvPr>
          <p:cNvSpPr txBox="1"/>
          <p:nvPr/>
        </p:nvSpPr>
        <p:spPr>
          <a:xfrm>
            <a:off x="2026601" y="4619180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カンゾウ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6" name="ストリキニーネ">
            <a:extLst>
              <a:ext uri="{FF2B5EF4-FFF2-40B4-BE49-F238E27FC236}">
                <a16:creationId xmlns:a16="http://schemas.microsoft.com/office/drawing/2014/main" id="{B92CFCC9-9B1C-6342-9EB4-51F3137C62F8}"/>
              </a:ext>
            </a:extLst>
          </p:cNvPr>
          <p:cNvSpPr txBox="1"/>
          <p:nvPr/>
        </p:nvSpPr>
        <p:spPr>
          <a:xfrm>
            <a:off x="5554165" y="4210334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アマチャ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8" name="ストリキニーネ">
            <a:extLst>
              <a:ext uri="{FF2B5EF4-FFF2-40B4-BE49-F238E27FC236}">
                <a16:creationId xmlns:a16="http://schemas.microsoft.com/office/drawing/2014/main" id="{44B62FAC-3490-DC4A-ACBD-452B32B92913}"/>
              </a:ext>
            </a:extLst>
          </p:cNvPr>
          <p:cNvSpPr txBox="1"/>
          <p:nvPr/>
        </p:nvSpPr>
        <p:spPr>
          <a:xfrm>
            <a:off x="3923070" y="8797235"/>
            <a:ext cx="2743201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ニッケイ・ケイヒ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9" name="ストリキニーネ">
            <a:extLst>
              <a:ext uri="{FF2B5EF4-FFF2-40B4-BE49-F238E27FC236}">
                <a16:creationId xmlns:a16="http://schemas.microsoft.com/office/drawing/2014/main" id="{4A9CBC6B-055F-C94C-8D75-D2FA73A656F0}"/>
              </a:ext>
            </a:extLst>
          </p:cNvPr>
          <p:cNvSpPr txBox="1"/>
          <p:nvPr/>
        </p:nvSpPr>
        <p:spPr>
          <a:xfrm>
            <a:off x="8416989" y="8539615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ラカンカ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0" name="ストリキニーネ">
            <a:extLst>
              <a:ext uri="{FF2B5EF4-FFF2-40B4-BE49-F238E27FC236}">
                <a16:creationId xmlns:a16="http://schemas.microsoft.com/office/drawing/2014/main" id="{89C0731A-A100-914D-AA58-6E22A27D1A3A}"/>
              </a:ext>
            </a:extLst>
          </p:cNvPr>
          <p:cNvSpPr txBox="1"/>
          <p:nvPr/>
        </p:nvSpPr>
        <p:spPr>
          <a:xfrm>
            <a:off x="5554164" y="6628153"/>
            <a:ext cx="1569307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ステビア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93B5575-E1B5-2445-9CA8-361BD0899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8682"/>
            <a:ext cx="13004800" cy="86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96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(5)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2307183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苦</a:t>
            </a:r>
            <a:r>
              <a:rPr sz="32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味成分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8FB54F-A9A0-604F-88FE-0F6C5EA64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7" y="3095358"/>
            <a:ext cx="11931446" cy="5582492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6" name="ストリキニーネ">
            <a:extLst>
              <a:ext uri="{FF2B5EF4-FFF2-40B4-BE49-F238E27FC236}">
                <a16:creationId xmlns:a16="http://schemas.microsoft.com/office/drawing/2014/main" id="{E6015094-08FA-4A40-8CB1-3DB5C22063DF}"/>
              </a:ext>
            </a:extLst>
          </p:cNvPr>
          <p:cNvSpPr txBox="1"/>
          <p:nvPr/>
        </p:nvSpPr>
        <p:spPr>
          <a:xfrm>
            <a:off x="1053208" y="5798116"/>
            <a:ext cx="1346233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キハダ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7" name="ストリキニーネ">
            <a:extLst>
              <a:ext uri="{FF2B5EF4-FFF2-40B4-BE49-F238E27FC236}">
                <a16:creationId xmlns:a16="http://schemas.microsoft.com/office/drawing/2014/main" id="{B34CB05A-2440-8F40-9EC3-E5BE402B825E}"/>
              </a:ext>
            </a:extLst>
          </p:cNvPr>
          <p:cNvSpPr txBox="1"/>
          <p:nvPr/>
        </p:nvSpPr>
        <p:spPr>
          <a:xfrm>
            <a:off x="4002885" y="5798115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柑橘類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8" name="ストリキニーネ">
            <a:extLst>
              <a:ext uri="{FF2B5EF4-FFF2-40B4-BE49-F238E27FC236}">
                <a16:creationId xmlns:a16="http://schemas.microsoft.com/office/drawing/2014/main" id="{0979562C-D965-C844-B204-CF0C8AB906B9}"/>
              </a:ext>
            </a:extLst>
          </p:cNvPr>
          <p:cNvSpPr txBox="1"/>
          <p:nvPr/>
        </p:nvSpPr>
        <p:spPr>
          <a:xfrm>
            <a:off x="6908318" y="6599572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センブリ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9" name="ストリキニーネ">
            <a:extLst>
              <a:ext uri="{FF2B5EF4-FFF2-40B4-BE49-F238E27FC236}">
                <a16:creationId xmlns:a16="http://schemas.microsoft.com/office/drawing/2014/main" id="{427B57A5-FABC-E540-BAAF-A2D709ADE67B}"/>
              </a:ext>
            </a:extLst>
          </p:cNvPr>
          <p:cNvSpPr txBox="1"/>
          <p:nvPr/>
        </p:nvSpPr>
        <p:spPr>
          <a:xfrm>
            <a:off x="10571654" y="7440230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リンドウ属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0" name="ストリキニーネ">
            <a:extLst>
              <a:ext uri="{FF2B5EF4-FFF2-40B4-BE49-F238E27FC236}">
                <a16:creationId xmlns:a16="http://schemas.microsoft.com/office/drawing/2014/main" id="{D2E82CAA-1299-934F-9748-07C9EBB1728D}"/>
              </a:ext>
            </a:extLst>
          </p:cNvPr>
          <p:cNvSpPr txBox="1"/>
          <p:nvPr/>
        </p:nvSpPr>
        <p:spPr>
          <a:xfrm>
            <a:off x="1053208" y="7792428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キハダ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1" name="ストリキニーネ">
            <a:extLst>
              <a:ext uri="{FF2B5EF4-FFF2-40B4-BE49-F238E27FC236}">
                <a16:creationId xmlns:a16="http://schemas.microsoft.com/office/drawing/2014/main" id="{D366D3EA-6D11-8641-840D-010821C1003C}"/>
              </a:ext>
            </a:extLst>
          </p:cNvPr>
          <p:cNvSpPr txBox="1"/>
          <p:nvPr/>
        </p:nvSpPr>
        <p:spPr>
          <a:xfrm>
            <a:off x="5899354" y="7842102"/>
            <a:ext cx="1409773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ニガキ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29580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(6)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626481"/>
            <a:ext cx="2821748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天然色素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ACCA76-001D-5144-882E-4CFE76C93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0" y="2319553"/>
            <a:ext cx="11415251" cy="7339756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6" name="ストリキニーネ">
            <a:extLst>
              <a:ext uri="{FF2B5EF4-FFF2-40B4-BE49-F238E27FC236}">
                <a16:creationId xmlns:a16="http://schemas.microsoft.com/office/drawing/2014/main" id="{93F3B020-5D5C-E842-845D-7824AD709ABA}"/>
              </a:ext>
            </a:extLst>
          </p:cNvPr>
          <p:cNvSpPr txBox="1"/>
          <p:nvPr/>
        </p:nvSpPr>
        <p:spPr>
          <a:xfrm>
            <a:off x="8324163" y="6918808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黄櫨染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7" name="ストリキニーネ">
            <a:extLst>
              <a:ext uri="{FF2B5EF4-FFF2-40B4-BE49-F238E27FC236}">
                <a16:creationId xmlns:a16="http://schemas.microsoft.com/office/drawing/2014/main" id="{297A5AC4-11F2-5D42-B8CF-C7BD4177F089}"/>
              </a:ext>
            </a:extLst>
          </p:cNvPr>
          <p:cNvSpPr txBox="1"/>
          <p:nvPr/>
        </p:nvSpPr>
        <p:spPr>
          <a:xfrm>
            <a:off x="8324162" y="9144070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刈安染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8" name="ストリキニーネ">
            <a:extLst>
              <a:ext uri="{FF2B5EF4-FFF2-40B4-BE49-F238E27FC236}">
                <a16:creationId xmlns:a16="http://schemas.microsoft.com/office/drawing/2014/main" id="{2482FEB0-89E7-B047-8C11-C4872B30672B}"/>
              </a:ext>
            </a:extLst>
          </p:cNvPr>
          <p:cNvSpPr txBox="1"/>
          <p:nvPr/>
        </p:nvSpPr>
        <p:spPr>
          <a:xfrm>
            <a:off x="1408853" y="5847404"/>
            <a:ext cx="1114805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韓藍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9" name="ストリキニーネ">
            <a:extLst>
              <a:ext uri="{FF2B5EF4-FFF2-40B4-BE49-F238E27FC236}">
                <a16:creationId xmlns:a16="http://schemas.microsoft.com/office/drawing/2014/main" id="{B782627C-BF66-034B-BEEA-948B37FEB7B8}"/>
              </a:ext>
            </a:extLst>
          </p:cNvPr>
          <p:cNvSpPr txBox="1"/>
          <p:nvPr/>
        </p:nvSpPr>
        <p:spPr>
          <a:xfrm>
            <a:off x="5306614" y="9144069"/>
            <a:ext cx="1114806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紅藍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749635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グループ"/>
          <p:cNvGrpSpPr/>
          <p:nvPr/>
        </p:nvGrpSpPr>
        <p:grpSpPr>
          <a:xfrm>
            <a:off x="0" y="254793"/>
            <a:ext cx="13004800" cy="9244014"/>
            <a:chOff x="0" y="0"/>
            <a:chExt cx="13004800" cy="9244012"/>
          </a:xfrm>
        </p:grpSpPr>
        <p:sp>
          <p:nvSpPr>
            <p:cNvPr id="95" name="四角形"/>
            <p:cNvSpPr/>
            <p:nvPr/>
          </p:nvSpPr>
          <p:spPr>
            <a:xfrm>
              <a:off x="0" y="0"/>
              <a:ext cx="13004800" cy="9244013"/>
            </a:xfrm>
            <a:prstGeom prst="rect">
              <a:avLst/>
            </a:prstGeom>
            <a:solidFill>
              <a:srgbClr val="FFFF6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914400">
                <a:defRPr>
                  <a:uFill>
                    <a:solidFill>
                      <a:srgbClr val="000000"/>
                    </a:solidFill>
                  </a:uFill>
                </a:defRPr>
              </a:pPr>
              <a:endParaRPr/>
            </a:p>
          </p:txBody>
        </p:sp>
        <p:pic>
          <p:nvPicPr>
            <p:cNvPr id="96" name="モクツウ（関木通）２-small.png" descr="モクツウ（関木通）２-smal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004800" cy="9244013"/>
            </a:xfrm>
            <a:prstGeom prst="rect">
              <a:avLst/>
            </a:prstGeom>
            <a:ln w="4445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pic>
        <p:nvPicPr>
          <p:cNvPr id="5" name="ウマノスズクサ.jpg" descr="ウマノスズクサ.jpg">
            <a:extLst>
              <a:ext uri="{FF2B5EF4-FFF2-40B4-BE49-F238E27FC236}">
                <a16:creationId xmlns:a16="http://schemas.microsoft.com/office/drawing/2014/main" id="{16F3CC6D-B9E9-984C-BDD3-38266D561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(7)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3251352" cy="758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982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天然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色素</a:t>
            </a:r>
            <a:r>
              <a:rPr lang="en-US" altLang="ja-JP" sz="3982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</a:t>
            </a:r>
            <a:endParaRPr sz="3982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EA95D5C-A028-094E-A3BD-0090DDD84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62" y="2547414"/>
            <a:ext cx="9605377" cy="7117040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5" name="ストリキニーネ">
            <a:extLst>
              <a:ext uri="{FF2B5EF4-FFF2-40B4-BE49-F238E27FC236}">
                <a16:creationId xmlns:a16="http://schemas.microsoft.com/office/drawing/2014/main" id="{2F66CC95-8CAF-9246-9DF2-91F7365D0BB9}"/>
              </a:ext>
            </a:extLst>
          </p:cNvPr>
          <p:cNvSpPr txBox="1"/>
          <p:nvPr/>
        </p:nvSpPr>
        <p:spPr>
          <a:xfrm>
            <a:off x="2823016" y="4876800"/>
            <a:ext cx="1041062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藍染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6" name="ストリキニーネ">
            <a:extLst>
              <a:ext uri="{FF2B5EF4-FFF2-40B4-BE49-F238E27FC236}">
                <a16:creationId xmlns:a16="http://schemas.microsoft.com/office/drawing/2014/main" id="{965BAE3E-39D6-0044-90B7-67F83EB1051E}"/>
              </a:ext>
            </a:extLst>
          </p:cNvPr>
          <p:cNvSpPr txBox="1"/>
          <p:nvPr/>
        </p:nvSpPr>
        <p:spPr>
          <a:xfrm>
            <a:off x="4452820" y="4077599"/>
            <a:ext cx="1004083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無色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7" name="ストリキニーネ">
            <a:extLst>
              <a:ext uri="{FF2B5EF4-FFF2-40B4-BE49-F238E27FC236}">
                <a16:creationId xmlns:a16="http://schemas.microsoft.com/office/drawing/2014/main" id="{11CD1FEB-5E3C-6648-9158-0367B1358F81}"/>
              </a:ext>
            </a:extLst>
          </p:cNvPr>
          <p:cNvSpPr txBox="1"/>
          <p:nvPr/>
        </p:nvSpPr>
        <p:spPr>
          <a:xfrm>
            <a:off x="5138511" y="6496333"/>
            <a:ext cx="171948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水に不溶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9" name="ストリキニーネ">
            <a:extLst>
              <a:ext uri="{FF2B5EF4-FFF2-40B4-BE49-F238E27FC236}">
                <a16:creationId xmlns:a16="http://schemas.microsoft.com/office/drawing/2014/main" id="{2724EC82-D0F7-274A-A277-7485CC250953}"/>
              </a:ext>
            </a:extLst>
          </p:cNvPr>
          <p:cNvSpPr txBox="1"/>
          <p:nvPr/>
        </p:nvSpPr>
        <p:spPr>
          <a:xfrm>
            <a:off x="7586743" y="9192285"/>
            <a:ext cx="2796122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灰汁にやや溶ける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0" name="ストリキニーネ">
            <a:extLst>
              <a:ext uri="{FF2B5EF4-FFF2-40B4-BE49-F238E27FC236}">
                <a16:creationId xmlns:a16="http://schemas.microsoft.com/office/drawing/2014/main" id="{77EB8828-F4A9-3745-B6F9-EFCC3AB75F69}"/>
              </a:ext>
            </a:extLst>
          </p:cNvPr>
          <p:cNvSpPr txBox="1"/>
          <p:nvPr/>
        </p:nvSpPr>
        <p:spPr>
          <a:xfrm>
            <a:off x="8891510" y="6635968"/>
            <a:ext cx="137723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副産物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251300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(8)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2821748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天然色素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(3)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29E3262-20BA-8C4B-80D4-699563D6C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79" y="2536723"/>
            <a:ext cx="8320042" cy="7054417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5" name="ストリキニーネ">
            <a:extLst>
              <a:ext uri="{FF2B5EF4-FFF2-40B4-BE49-F238E27FC236}">
                <a16:creationId xmlns:a16="http://schemas.microsoft.com/office/drawing/2014/main" id="{78167F01-7926-7A40-B3E8-B55EF56AB211}"/>
              </a:ext>
            </a:extLst>
          </p:cNvPr>
          <p:cNvSpPr txBox="1"/>
          <p:nvPr/>
        </p:nvSpPr>
        <p:spPr>
          <a:xfrm>
            <a:off x="2705288" y="5688324"/>
            <a:ext cx="3164570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貝紫、</a:t>
            </a:r>
            <a:r>
              <a:rPr lang="en-US" altLang="ja-JP" sz="24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Royal purple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6" name="ストリキニーネ">
            <a:extLst>
              <a:ext uri="{FF2B5EF4-FFF2-40B4-BE49-F238E27FC236}">
                <a16:creationId xmlns:a16="http://schemas.microsoft.com/office/drawing/2014/main" id="{F84CD158-B0E3-FA49-98FE-879D10045A3F}"/>
              </a:ext>
            </a:extLst>
          </p:cNvPr>
          <p:cNvSpPr txBox="1"/>
          <p:nvPr/>
        </p:nvSpPr>
        <p:spPr>
          <a:xfrm>
            <a:off x="2705288" y="6203563"/>
            <a:ext cx="3415293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古代フェニキアの秘術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7" name="ストリキニーネ">
            <a:extLst>
              <a:ext uri="{FF2B5EF4-FFF2-40B4-BE49-F238E27FC236}">
                <a16:creationId xmlns:a16="http://schemas.microsoft.com/office/drawing/2014/main" id="{57FBFC78-CD84-E545-A726-EBDFC194658A}"/>
              </a:ext>
            </a:extLst>
          </p:cNvPr>
          <p:cNvSpPr txBox="1"/>
          <p:nvPr/>
        </p:nvSpPr>
        <p:spPr>
          <a:xfrm>
            <a:off x="2705288" y="7315698"/>
            <a:ext cx="4477177" cy="88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吉野ヶ里遺跡から貝紫染の布が出土</a:t>
            </a:r>
            <a:endParaRPr lang="en-US" altLang="ja-JP"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8" name="ストリキニーネ">
            <a:extLst>
              <a:ext uri="{FF2B5EF4-FFF2-40B4-BE49-F238E27FC236}">
                <a16:creationId xmlns:a16="http://schemas.microsoft.com/office/drawing/2014/main" id="{F3F49042-81FD-864A-8C7C-E435360E561B}"/>
              </a:ext>
            </a:extLst>
          </p:cNvPr>
          <p:cNvSpPr txBox="1"/>
          <p:nvPr/>
        </p:nvSpPr>
        <p:spPr>
          <a:xfrm>
            <a:off x="2676051" y="8200269"/>
            <a:ext cx="289883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志摩の海女が伝承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441406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(9)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2821748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天然色素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(4)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1580D4-CEE0-7849-9005-460E74E41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85" y="2368067"/>
            <a:ext cx="9608230" cy="7222123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3EB6FA9-35A8-CF45-A9ED-2038A804B3CE}"/>
              </a:ext>
            </a:extLst>
          </p:cNvPr>
          <p:cNvGrpSpPr/>
          <p:nvPr/>
        </p:nvGrpSpPr>
        <p:grpSpPr>
          <a:xfrm>
            <a:off x="7699948" y="4876800"/>
            <a:ext cx="3606567" cy="2305975"/>
            <a:chOff x="7699948" y="4876800"/>
            <a:chExt cx="3606567" cy="230597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321E728-7FCB-D049-9C94-05CD2B910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948" y="4876800"/>
              <a:ext cx="2276312" cy="2267974"/>
            </a:xfrm>
            <a:prstGeom prst="rect">
              <a:avLst/>
            </a:prstGeom>
          </p:spPr>
        </p:pic>
        <p:sp>
          <p:nvSpPr>
            <p:cNvPr id="8" name="ストリキニーネ">
              <a:extLst>
                <a:ext uri="{FF2B5EF4-FFF2-40B4-BE49-F238E27FC236}">
                  <a16:creationId xmlns:a16="http://schemas.microsoft.com/office/drawing/2014/main" id="{FF0A4BED-3A2C-B045-BC1D-BFE2DCE7A258}"/>
                </a:ext>
              </a:extLst>
            </p:cNvPr>
            <p:cNvSpPr txBox="1"/>
            <p:nvPr/>
          </p:nvSpPr>
          <p:spPr>
            <a:xfrm>
              <a:off x="9489286" y="6667536"/>
              <a:ext cx="1817229" cy="5152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6435" tIns="72248" rIns="126435" bIns="72248">
              <a:spAutoFit/>
            </a:bodyPr>
            <a:lstStyle>
              <a:lvl1pPr algn="l" defTabSz="1300480">
                <a:defRPr sz="256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pPr>
                <a:defRPr>
                  <a:solidFill>
                    <a:srgbClr val="FFFFFF"/>
                  </a:solidFill>
                  <a:effectLst/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ja-JP" altLang="en-US" sz="240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発色の本体</a:t>
              </a:r>
              <a:endParaRPr sz="24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</p:txBody>
        </p:sp>
      </p:grpSp>
      <p:sp>
        <p:nvSpPr>
          <p:cNvPr id="9" name="ストリキニーネ">
            <a:extLst>
              <a:ext uri="{FF2B5EF4-FFF2-40B4-BE49-F238E27FC236}">
                <a16:creationId xmlns:a16="http://schemas.microsoft.com/office/drawing/2014/main" id="{B378E99C-0CF4-6545-82AB-2675ACAAF6CF}"/>
              </a:ext>
            </a:extLst>
          </p:cNvPr>
          <p:cNvSpPr txBox="1"/>
          <p:nvPr/>
        </p:nvSpPr>
        <p:spPr>
          <a:xfrm>
            <a:off x="8079791" y="8126254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赤茶色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675302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 fontScale="92500"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(10)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2821748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天然色素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(5)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000364E-0638-9E43-8A12-8CCABA9C0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8" y="2514115"/>
            <a:ext cx="12303904" cy="6143188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1037345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 fontScale="92500"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(11)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2821748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天然色素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(6)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E7241F7-90F2-C640-AC84-F578FCEDC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55" y="2386036"/>
            <a:ext cx="7015593" cy="7216789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6" name="Ｓ-配糖体">
            <a:extLst>
              <a:ext uri="{FF2B5EF4-FFF2-40B4-BE49-F238E27FC236}">
                <a16:creationId xmlns:a16="http://schemas.microsoft.com/office/drawing/2014/main" id="{55590D4F-6FDF-144E-ADCA-D3CE2A9C7707}"/>
              </a:ext>
            </a:extLst>
          </p:cNvPr>
          <p:cNvSpPr txBox="1"/>
          <p:nvPr/>
        </p:nvSpPr>
        <p:spPr>
          <a:xfrm>
            <a:off x="5565886" y="1722345"/>
            <a:ext cx="353828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20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媒染で発色させる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7" name="ストリキニーネ">
            <a:extLst>
              <a:ext uri="{FF2B5EF4-FFF2-40B4-BE49-F238E27FC236}">
                <a16:creationId xmlns:a16="http://schemas.microsoft.com/office/drawing/2014/main" id="{3C1939DF-677B-8F4A-8680-DCB4ECA82898}"/>
              </a:ext>
            </a:extLst>
          </p:cNvPr>
          <p:cNvSpPr txBox="1"/>
          <p:nvPr/>
        </p:nvSpPr>
        <p:spPr>
          <a:xfrm>
            <a:off x="5800756" y="4464797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つるばみ染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8" name="ストリキニーネ">
            <a:extLst>
              <a:ext uri="{FF2B5EF4-FFF2-40B4-BE49-F238E27FC236}">
                <a16:creationId xmlns:a16="http://schemas.microsoft.com/office/drawing/2014/main" id="{ED3AFA1A-7047-5A4A-8E16-B168E053ED5C}"/>
              </a:ext>
            </a:extLst>
          </p:cNvPr>
          <p:cNvSpPr txBox="1"/>
          <p:nvPr/>
        </p:nvSpPr>
        <p:spPr>
          <a:xfrm>
            <a:off x="6088759" y="8568706"/>
            <a:ext cx="1896469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ひさぎ染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113447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：抗生物質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2986856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β−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ラクタム</a:t>
            </a:r>
            <a:endParaRPr lang="en-US" altLang="ja-JP"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44CB9ED-EBB6-2D41-BDD1-5EDC18D7B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0" y="2447925"/>
            <a:ext cx="11813773" cy="7197019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644F82F-0504-8641-88BC-B78605988982}"/>
              </a:ext>
            </a:extLst>
          </p:cNvPr>
          <p:cNvGrpSpPr/>
          <p:nvPr/>
        </p:nvGrpSpPr>
        <p:grpSpPr>
          <a:xfrm>
            <a:off x="1518740" y="4285361"/>
            <a:ext cx="1896469" cy="2033657"/>
            <a:chOff x="1518740" y="4285361"/>
            <a:chExt cx="1896469" cy="203365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AAC801C-9C5E-1A45-B849-985433E1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975" y="4800600"/>
              <a:ext cx="1524000" cy="1518418"/>
            </a:xfrm>
            <a:prstGeom prst="rect">
              <a:avLst/>
            </a:prstGeom>
          </p:spPr>
        </p:pic>
        <p:sp>
          <p:nvSpPr>
            <p:cNvPr id="10" name="ストリキニーネ">
              <a:extLst>
                <a:ext uri="{FF2B5EF4-FFF2-40B4-BE49-F238E27FC236}">
                  <a16:creationId xmlns:a16="http://schemas.microsoft.com/office/drawing/2014/main" id="{A62394EC-ED9B-C74A-A913-54C64A08533F}"/>
                </a:ext>
              </a:extLst>
            </p:cNvPr>
            <p:cNvSpPr txBox="1"/>
            <p:nvPr/>
          </p:nvSpPr>
          <p:spPr>
            <a:xfrm>
              <a:off x="1518740" y="4285361"/>
              <a:ext cx="1896469" cy="5152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6435" tIns="72248" rIns="126435" bIns="72248">
              <a:spAutoFit/>
            </a:bodyPr>
            <a:lstStyle>
              <a:lvl1pPr algn="l" defTabSz="1300480">
                <a:defRPr sz="256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pPr>
                <a:defRPr>
                  <a:solidFill>
                    <a:srgbClr val="FFFFFF"/>
                  </a:solidFill>
                  <a:effectLst/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l-GR" altLang="ja-JP" sz="2400" dirty="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Β</a:t>
              </a:r>
              <a:r>
                <a:rPr lang="en-US" altLang="ja-JP" sz="2400" dirty="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-</a:t>
              </a:r>
              <a:r>
                <a:rPr lang="ja-JP" altLang="en-US" sz="240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ラクタム</a:t>
              </a:r>
              <a:endParaRPr sz="24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357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：抗生物質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2717552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ペプチド系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AF467F9-D300-0549-A70B-5F2456622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9" y="2553573"/>
            <a:ext cx="12391161" cy="5470310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9446033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：抗生物質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(3)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353828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アミノ配糖体系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753933A-A280-2A42-A7ED-9ACE220D6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01" y="2427059"/>
            <a:ext cx="9228197" cy="7186177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6505639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：抗生物質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(4)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8462714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テトラサイクリン・アントラサイクリン系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FB48FB6-48CD-4345-BC11-22A2298E2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3" y="2973700"/>
            <a:ext cx="12676734" cy="6602273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0007251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 fontScale="92500"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：官能成分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(11)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353828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マクロライド系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624FFC6-116C-094F-8EBD-5F1607FD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4" y="2518963"/>
            <a:ext cx="12609872" cy="5050839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73ABC0-091C-994A-9D27-0FBE26036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4" y="2478938"/>
            <a:ext cx="12624034" cy="5380125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1063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６．アポルフィン">
            <a:extLst>
              <a:ext uri="{FF2B5EF4-FFF2-40B4-BE49-F238E27FC236}">
                <a16:creationId xmlns:a16="http://schemas.microsoft.com/office/drawing/2014/main" id="{526551C6-FF9F-2B45-A151-A008B82875D9}"/>
              </a:ext>
            </a:extLst>
          </p:cNvPr>
          <p:cNvSpPr txBox="1"/>
          <p:nvPr/>
        </p:nvSpPr>
        <p:spPr>
          <a:xfrm>
            <a:off x="1625600" y="1842346"/>
            <a:ext cx="9416502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413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7)</a:t>
            </a:r>
            <a:r>
              <a:rPr lang="ja-JP" altLang="en-US"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ベンゾ［ｃ］フェナントリジンアルカロイド</a:t>
            </a:r>
            <a:endParaRPr sz="3413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4" name="コウボク（厚朴） 筋弛緩作用…">
            <a:extLst>
              <a:ext uri="{FF2B5EF4-FFF2-40B4-BE49-F238E27FC236}">
                <a16:creationId xmlns:a16="http://schemas.microsoft.com/office/drawing/2014/main" id="{F5A1113B-2ECB-BC47-BCC3-8A1F94C8E898}"/>
              </a:ext>
            </a:extLst>
          </p:cNvPr>
          <p:cNvSpPr txBox="1"/>
          <p:nvPr/>
        </p:nvSpPr>
        <p:spPr>
          <a:xfrm>
            <a:off x="7701198" y="2416284"/>
            <a:ext cx="4871988" cy="60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抗菌・鎮痙作用、細胞毒性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" name="５．アミノ酸から導かれる化合物(17)">
            <a:extLst>
              <a:ext uri="{FF2B5EF4-FFF2-40B4-BE49-F238E27FC236}">
                <a16:creationId xmlns:a16="http://schemas.microsoft.com/office/drawing/2014/main" id="{8495A2A0-E671-5042-9CF5-18342BAE14C1}"/>
              </a:ext>
            </a:extLst>
          </p:cNvPr>
          <p:cNvSpPr/>
          <p:nvPr/>
        </p:nvSpPr>
        <p:spPr>
          <a:xfrm>
            <a:off x="1408853" y="335256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21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8" name="ユリ科イヌサフランColchicum autumunale…">
            <a:extLst>
              <a:ext uri="{FF2B5EF4-FFF2-40B4-BE49-F238E27FC236}">
                <a16:creationId xmlns:a16="http://schemas.microsoft.com/office/drawing/2014/main" id="{4C2D3126-A4DF-AB4B-ABA9-0D2692926EDF}"/>
              </a:ext>
            </a:extLst>
          </p:cNvPr>
          <p:cNvSpPr txBox="1"/>
          <p:nvPr/>
        </p:nvSpPr>
        <p:spPr>
          <a:xfrm>
            <a:off x="1197897" y="8893357"/>
            <a:ext cx="5766464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ケシ</a:t>
            </a:r>
            <a:r>
              <a:rPr sz="28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科</a:t>
            </a:r>
            <a:r>
              <a:rPr lang="ja-JP" altLang="en-US" sz="28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タケニグサ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Macleaya cordata</a:t>
            </a:r>
          </a:p>
        </p:txBody>
      </p:sp>
      <p:sp>
        <p:nvSpPr>
          <p:cNvPr id="9" name="ユリ科イヌサフランColchicum autumunale…">
            <a:extLst>
              <a:ext uri="{FF2B5EF4-FFF2-40B4-BE49-F238E27FC236}">
                <a16:creationId xmlns:a16="http://schemas.microsoft.com/office/drawing/2014/main" id="{15A264BB-1DB6-0F4D-B7EB-AD72E07C3A8A}"/>
              </a:ext>
            </a:extLst>
          </p:cNvPr>
          <p:cNvSpPr txBox="1"/>
          <p:nvPr/>
        </p:nvSpPr>
        <p:spPr>
          <a:xfrm>
            <a:off x="6956406" y="8912141"/>
            <a:ext cx="4972978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クサノオウ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Chelidonium majus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1F409FB-057B-C74F-A6E1-B2440E66C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60" y="3135997"/>
            <a:ext cx="9663879" cy="5664003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：抗生物質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(5)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5179764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ポリエンマクロライド系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69B0B2-779C-3844-A49E-FADD8BD20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8" y="2673196"/>
            <a:ext cx="12454297" cy="6903074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1553000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：抗生物質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(5)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241137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その他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2853C64-6DD3-134C-9F5A-C828599B5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2" y="2673196"/>
            <a:ext cx="12645199" cy="6570334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434181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：抗生物質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(6)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241137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その他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DF7AD4-4AD2-8B48-821D-CB69D894F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03" y="2368067"/>
            <a:ext cx="9373505" cy="7216876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0409604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：海洋産物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7978608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最強かつ最大の二次代謝産物</a:t>
            </a:r>
            <a:r>
              <a:rPr lang="en-US" altLang="ja-JP" sz="32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Mitotoxin</a:t>
            </a:r>
            <a:endParaRPr sz="32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4EE3780D-FD00-FB49-8717-0A7BE191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47" y="2566219"/>
            <a:ext cx="12908109" cy="4630994"/>
          </a:xfrm>
          <a:prstGeom prst="rect">
            <a:avLst/>
          </a:prstGeom>
        </p:spPr>
      </p:pic>
      <p:sp>
        <p:nvSpPr>
          <p:cNvPr id="5" name="ストリキニーネ">
            <a:extLst>
              <a:ext uri="{FF2B5EF4-FFF2-40B4-BE49-F238E27FC236}">
                <a16:creationId xmlns:a16="http://schemas.microsoft.com/office/drawing/2014/main" id="{5EB3227C-8582-0947-B917-61F2FFFA2578}"/>
              </a:ext>
            </a:extLst>
          </p:cNvPr>
          <p:cNvSpPr txBox="1"/>
          <p:nvPr/>
        </p:nvSpPr>
        <p:spPr>
          <a:xfrm>
            <a:off x="5469326" y="6908816"/>
            <a:ext cx="2524300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8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Maitotoxin</a:t>
            </a:r>
            <a:endParaRPr sz="28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6" name="a)ピペリジンアルカロイド">
            <a:extLst>
              <a:ext uri="{FF2B5EF4-FFF2-40B4-BE49-F238E27FC236}">
                <a16:creationId xmlns:a16="http://schemas.microsoft.com/office/drawing/2014/main" id="{6AD3A37D-AC0F-9C46-9910-323A81F0BB9A}"/>
              </a:ext>
            </a:extLst>
          </p:cNvPr>
          <p:cNvSpPr txBox="1"/>
          <p:nvPr/>
        </p:nvSpPr>
        <p:spPr>
          <a:xfrm>
            <a:off x="2399441" y="7573522"/>
            <a:ext cx="3069885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分子量：　</a:t>
            </a:r>
            <a:r>
              <a:rPr lang="en-US" altLang="ja-JP" sz="28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3244</a:t>
            </a:r>
            <a:endParaRPr sz="2800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7" name="a)ピペリジンアルカロイド">
            <a:extLst>
              <a:ext uri="{FF2B5EF4-FFF2-40B4-BE49-F238E27FC236}">
                <a16:creationId xmlns:a16="http://schemas.microsoft.com/office/drawing/2014/main" id="{2CF760E2-F87B-3544-BD47-0AF5695D67A0}"/>
              </a:ext>
            </a:extLst>
          </p:cNvPr>
          <p:cNvSpPr txBox="1"/>
          <p:nvPr/>
        </p:nvSpPr>
        <p:spPr>
          <a:xfrm>
            <a:off x="2399440" y="8150316"/>
            <a:ext cx="7599966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毒性：　フグ毒の</a:t>
            </a:r>
            <a:r>
              <a:rPr lang="en-US" altLang="ja-JP" sz="28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Tetrodotoxin</a:t>
            </a:r>
            <a:r>
              <a:rPr lang="ja-JP" altLang="en-US" sz="28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の数百倍！</a:t>
            </a:r>
            <a:endParaRPr sz="2800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8" name="a)ピペリジンアルカロイド">
            <a:extLst>
              <a:ext uri="{FF2B5EF4-FFF2-40B4-BE49-F238E27FC236}">
                <a16:creationId xmlns:a16="http://schemas.microsoft.com/office/drawing/2014/main" id="{BA9FAE6D-24C1-6A41-93F6-20A54C23CE56}"/>
              </a:ext>
            </a:extLst>
          </p:cNvPr>
          <p:cNvSpPr txBox="1"/>
          <p:nvPr/>
        </p:nvSpPr>
        <p:spPr>
          <a:xfrm>
            <a:off x="2399441" y="8727110"/>
            <a:ext cx="3069885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ヒラギノ明朝 ProN W6"/>
              </a:rPr>
              <a:t>LD50: 0.13</a:t>
            </a:r>
            <a:r>
              <a:rPr lang="en-US" altLang="ja-JP" sz="28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Symbol" pitchFamily="2" charset="2"/>
                <a:sym typeface="ヒラギノ明朝 ProN W6"/>
              </a:rPr>
              <a:t>m</a:t>
            </a:r>
            <a:r>
              <a:rPr lang="en-US" altLang="ja-JP" sz="28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ヒラギノ明朝 ProN W6"/>
              </a:rPr>
              <a:t>g</a:t>
            </a:r>
            <a:endParaRPr sz="2800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F1E810-2999-AF4D-8C0C-0367B9D9A82F}"/>
              </a:ext>
            </a:extLst>
          </p:cNvPr>
          <p:cNvSpPr txBox="1"/>
          <p:nvPr/>
        </p:nvSpPr>
        <p:spPr>
          <a:xfrm>
            <a:off x="10599956" y="9205984"/>
            <a:ext cx="2399696" cy="53347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Wikipedia</a:t>
            </a:r>
            <a:r>
              <a:rPr kumimoji="0" lang="ja-JP" altLang="en-US" sz="2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より</a:t>
            </a:r>
          </a:p>
        </p:txBody>
      </p:sp>
    </p:spTree>
    <p:extLst>
      <p:ext uri="{BB962C8B-B14F-4D97-AF65-F5344CB8AC3E}">
        <p14:creationId xmlns:p14="http://schemas.microsoft.com/office/powerpoint/2010/main" val="3593234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：海洋産物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7978608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最強かつ最大の二次代謝産物</a:t>
            </a:r>
            <a:r>
              <a:rPr lang="en-US" altLang="ja-JP" sz="32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Mitotoxin</a:t>
            </a:r>
            <a:endParaRPr sz="32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97B9BC-870B-5D47-BADA-F283745FF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7" y="2368067"/>
            <a:ext cx="12815343" cy="617466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566862-EB56-0E43-B1E9-606F1623D51E}"/>
              </a:ext>
            </a:extLst>
          </p:cNvPr>
          <p:cNvSpPr txBox="1"/>
          <p:nvPr/>
        </p:nvSpPr>
        <p:spPr>
          <a:xfrm>
            <a:off x="10599956" y="9205984"/>
            <a:ext cx="2399696" cy="53347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Wikipedia</a:t>
            </a:r>
            <a:r>
              <a:rPr kumimoji="0" lang="ja-JP" altLang="en-US" sz="2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より</a:t>
            </a:r>
          </a:p>
        </p:txBody>
      </p:sp>
    </p:spTree>
    <p:extLst>
      <p:ext uri="{BB962C8B-B14F-4D97-AF65-F5344CB8AC3E}">
        <p14:creationId xmlns:p14="http://schemas.microsoft.com/office/powerpoint/2010/main" val="246424311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：海洋産物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(3)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5283960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海洋産物由来の医薬品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0F12A1-3667-2B4D-A2E9-CC09F1E07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41" y="2471303"/>
            <a:ext cx="8436077" cy="7165752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338A8FA-906F-1947-8482-A0D140709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01" y="5259849"/>
            <a:ext cx="1092200" cy="1092200"/>
          </a:xfrm>
          <a:prstGeom prst="rect">
            <a:avLst/>
          </a:prstGeom>
        </p:spPr>
      </p:pic>
      <p:sp>
        <p:nvSpPr>
          <p:cNvPr id="8" name="ストリキニーネ">
            <a:extLst>
              <a:ext uri="{FF2B5EF4-FFF2-40B4-BE49-F238E27FC236}">
                <a16:creationId xmlns:a16="http://schemas.microsoft.com/office/drawing/2014/main" id="{8F6069E5-1E2C-C047-9A84-FC9131C7B26A}"/>
              </a:ext>
            </a:extLst>
          </p:cNvPr>
          <p:cNvSpPr txBox="1"/>
          <p:nvPr/>
        </p:nvSpPr>
        <p:spPr>
          <a:xfrm>
            <a:off x="7460357" y="8563801"/>
            <a:ext cx="3261719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医薬品として認可</a:t>
            </a:r>
            <a:endParaRPr sz="28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174925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特異活性天然有機化合物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：海洋産物</a:t>
            </a:r>
            <a:r>
              <a:rPr lang="en-US" altLang="ja-JP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(4)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2399441" y="1729717"/>
            <a:ext cx="5283960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海洋産物由来の医薬品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DC6AED7-F72E-A049-B8F7-728A15555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2" y="2368067"/>
            <a:ext cx="8627806" cy="7215727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8" name="ストリキニーネ">
            <a:extLst>
              <a:ext uri="{FF2B5EF4-FFF2-40B4-BE49-F238E27FC236}">
                <a16:creationId xmlns:a16="http://schemas.microsoft.com/office/drawing/2014/main" id="{04B8C88B-80B4-EB4A-9B35-16B020C82DEA}"/>
              </a:ext>
            </a:extLst>
          </p:cNvPr>
          <p:cNvSpPr txBox="1"/>
          <p:nvPr/>
        </p:nvSpPr>
        <p:spPr>
          <a:xfrm>
            <a:off x="8884661" y="2679733"/>
            <a:ext cx="4120139" cy="823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カリブ海産のホヤ</a:t>
            </a:r>
            <a:endParaRPr lang="en-US" altLang="ja-JP"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0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</a:t>
            </a:r>
            <a:r>
              <a:rPr lang="en-US" altLang="ja-JP" sz="20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Ecteinascidia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turbinate)</a:t>
            </a:r>
            <a:endParaRPr sz="20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9" name="ストリキニーネ">
            <a:extLst>
              <a:ext uri="{FF2B5EF4-FFF2-40B4-BE49-F238E27FC236}">
                <a16:creationId xmlns:a16="http://schemas.microsoft.com/office/drawing/2014/main" id="{2462B5E8-0EE1-8A48-9DD0-B67320C78F9F}"/>
              </a:ext>
            </a:extLst>
          </p:cNvPr>
          <p:cNvSpPr txBox="1"/>
          <p:nvPr/>
        </p:nvSpPr>
        <p:spPr>
          <a:xfrm>
            <a:off x="8854768" y="3729591"/>
            <a:ext cx="4120139" cy="823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強力な抗腫瘍活性</a:t>
            </a:r>
            <a:endParaRPr lang="en-US" altLang="ja-JP"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0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（タキソールノ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100</a:t>
            </a:r>
            <a:r>
              <a:rPr lang="ja-JP" altLang="en-US" sz="20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倍）</a:t>
            </a:r>
            <a:endParaRPr sz="20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0" name="ストリキニーネ">
            <a:extLst>
              <a:ext uri="{FF2B5EF4-FFF2-40B4-BE49-F238E27FC236}">
                <a16:creationId xmlns:a16="http://schemas.microsoft.com/office/drawing/2014/main" id="{E0A619CB-1F27-174E-8E52-1D1BAD84CA1D}"/>
              </a:ext>
            </a:extLst>
          </p:cNvPr>
          <p:cNvSpPr txBox="1"/>
          <p:nvPr/>
        </p:nvSpPr>
        <p:spPr>
          <a:xfrm>
            <a:off x="8884661" y="4664336"/>
            <a:ext cx="4120139" cy="125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乳がん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(Phase III)</a:t>
            </a:r>
          </a:p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</a:t>
            </a:r>
            <a:r>
              <a:rPr lang="en-US" altLang="ja-JP" sz="2400" dirty="0"/>
              <a:t>  </a:t>
            </a: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前立腺</a:t>
            </a:r>
            <a:r>
              <a:rPr lang="ja-JP" altLang="en-US" sz="20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がん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(Phase II)</a:t>
            </a:r>
          </a:p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 </a:t>
            </a: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卵巣がん</a:t>
            </a:r>
            <a:r>
              <a:rPr lang="en-US" altLang="ja-JP" sz="24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</a:t>
            </a:r>
            <a:r>
              <a:rPr lang="en-US" altLang="ja-JP" sz="20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PhaseII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5534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9" grpId="0" animBg="1" advAuto="0"/>
      <p:bldP spid="10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44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日本の海の生物多様性は世界一</a:t>
            </a:r>
            <a:r>
              <a:rPr lang="en-US" sz="4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！</a:t>
            </a:r>
            <a:endParaRPr sz="4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00D2F-B45C-F54B-BD3F-E9EDF0300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2" y="1561468"/>
            <a:ext cx="7143074" cy="809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9ECFB18-9C9D-FB40-B084-E45626582F70}"/>
              </a:ext>
            </a:extLst>
          </p:cNvPr>
          <p:cNvSpPr txBox="1"/>
          <p:nvPr/>
        </p:nvSpPr>
        <p:spPr>
          <a:xfrm>
            <a:off x="10372661" y="9200453"/>
            <a:ext cx="2616101" cy="53347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海上保安庁より</a:t>
            </a:r>
          </a:p>
        </p:txBody>
      </p:sp>
      <p:sp>
        <p:nvSpPr>
          <p:cNvPr id="7" name="ストリキニーネ">
            <a:extLst>
              <a:ext uri="{FF2B5EF4-FFF2-40B4-BE49-F238E27FC236}">
                <a16:creationId xmlns:a16="http://schemas.microsoft.com/office/drawing/2014/main" id="{8414E1C4-97BC-D74B-BCED-32BADDF7595A}"/>
              </a:ext>
            </a:extLst>
          </p:cNvPr>
          <p:cNvSpPr txBox="1"/>
          <p:nvPr/>
        </p:nvSpPr>
        <p:spPr>
          <a:xfrm>
            <a:off x="7939061" y="2735496"/>
            <a:ext cx="4477437" cy="539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長い海岸線</a:t>
            </a:r>
            <a:endParaRPr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8" name="ストリキニーネ">
            <a:extLst>
              <a:ext uri="{FF2B5EF4-FFF2-40B4-BE49-F238E27FC236}">
                <a16:creationId xmlns:a16="http://schemas.microsoft.com/office/drawing/2014/main" id="{722AFCB2-9BE8-974E-AF8A-EAA64FC8F76A}"/>
              </a:ext>
            </a:extLst>
          </p:cNvPr>
          <p:cNvSpPr txBox="1"/>
          <p:nvPr/>
        </p:nvSpPr>
        <p:spPr>
          <a:xfrm>
            <a:off x="7939060" y="3275357"/>
            <a:ext cx="4477437" cy="539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浅い海から深海まで</a:t>
            </a:r>
            <a:endParaRPr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9" name="ストリキニーネ">
            <a:extLst>
              <a:ext uri="{FF2B5EF4-FFF2-40B4-BE49-F238E27FC236}">
                <a16:creationId xmlns:a16="http://schemas.microsoft.com/office/drawing/2014/main" id="{81CB2F92-3AF2-0B45-946B-DBFEB5FA63E4}"/>
              </a:ext>
            </a:extLst>
          </p:cNvPr>
          <p:cNvSpPr txBox="1"/>
          <p:nvPr/>
        </p:nvSpPr>
        <p:spPr>
          <a:xfrm>
            <a:off x="7939059" y="3847275"/>
            <a:ext cx="4877289" cy="539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熱帯から寒帯までの生物相</a:t>
            </a:r>
            <a:endParaRPr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0" name="ストリキニーネ">
            <a:extLst>
              <a:ext uri="{FF2B5EF4-FFF2-40B4-BE49-F238E27FC236}">
                <a16:creationId xmlns:a16="http://schemas.microsoft.com/office/drawing/2014/main" id="{8C823B0D-3349-974D-8FF3-103C04EDE1C4}"/>
              </a:ext>
            </a:extLst>
          </p:cNvPr>
          <p:cNvSpPr txBox="1"/>
          <p:nvPr/>
        </p:nvSpPr>
        <p:spPr>
          <a:xfrm>
            <a:off x="7939059" y="4445902"/>
            <a:ext cx="4477437" cy="539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★</a:t>
            </a:r>
            <a:r>
              <a:rPr lang="ja-JP" altLang="en-US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海洋環境の豊かな多様性</a:t>
            </a:r>
            <a:endParaRPr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49BAA0C8-D233-D84D-B7A3-4F1AAEBAD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688" y="3799829"/>
            <a:ext cx="1988343" cy="402291"/>
          </a:xfrm>
          <a:prstGeom prst="rect">
            <a:avLst/>
          </a:prstGeom>
          <a:noFill/>
          <a:ln>
            <a:noFill/>
          </a:ln>
          <a:effectLst>
            <a:outerShdw dist="12700" dir="384677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ja-JP" altLang="en-US" sz="2000">
                <a:solidFill>
                  <a:srgbClr val="000000"/>
                </a:solidFill>
                <a:latin typeface="Osaka−等幅" panose="020B0600000000000000" pitchFamily="34" charset="-128"/>
                <a:ea typeface="Osaka−等幅" panose="020B0600000000000000" pitchFamily="34" charset="-128"/>
                <a:cs typeface="Osaka−等幅" panose="020B0600000000000000" pitchFamily="34" charset="-128"/>
              </a:rPr>
              <a:t>冷たい親潮の海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1948EDD4-D60B-EC44-ADEB-1FE0B7F73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14" y="8612719"/>
            <a:ext cx="1988343" cy="402291"/>
          </a:xfrm>
          <a:prstGeom prst="rect">
            <a:avLst/>
          </a:prstGeom>
          <a:noFill/>
          <a:ln>
            <a:noFill/>
          </a:ln>
          <a:effectLst>
            <a:outerShdw dist="12700" dir="384677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ja-JP" altLang="en-US" sz="2000">
                <a:solidFill>
                  <a:srgbClr val="000000"/>
                </a:solidFill>
                <a:latin typeface="Osaka−等幅" panose="020B0600000000000000" pitchFamily="34" charset="-128"/>
                <a:ea typeface="Osaka−等幅" panose="020B0600000000000000" pitchFamily="34" charset="-128"/>
                <a:cs typeface="Osaka−等幅" panose="020B0600000000000000" pitchFamily="34" charset="-128"/>
              </a:rPr>
              <a:t>暖かい黒潮の海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E57C7B45-8E12-3A44-BA55-3DED0EA37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579" y="5409684"/>
            <a:ext cx="2246426" cy="402291"/>
          </a:xfrm>
          <a:prstGeom prst="rect">
            <a:avLst/>
          </a:prstGeom>
          <a:noFill/>
          <a:ln>
            <a:noFill/>
          </a:ln>
          <a:effectLst>
            <a:outerShdw dist="12700" dir="384677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ja-JP" altLang="en-US" sz="2000">
                <a:solidFill>
                  <a:srgbClr val="000000"/>
                </a:solidFill>
                <a:latin typeface="Osaka−等幅" panose="020B0600000000000000" pitchFamily="34" charset="-128"/>
                <a:ea typeface="Osaka−等幅" panose="020B0600000000000000" pitchFamily="34" charset="-128"/>
                <a:cs typeface="Osaka−等幅" panose="020B0600000000000000" pitchFamily="34" charset="-128"/>
              </a:rPr>
              <a:t>暖流と寒流が交叉</a:t>
            </a:r>
          </a:p>
        </p:txBody>
      </p:sp>
    </p:spTree>
    <p:extLst>
      <p:ext uri="{BB962C8B-B14F-4D97-AF65-F5344CB8AC3E}">
        <p14:creationId xmlns:p14="http://schemas.microsoft.com/office/powerpoint/2010/main" val="3806653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8" grpId="0" animBg="1" advAuto="0"/>
      <p:bldP spid="9" grpId="0" animBg="1" advAuto="0"/>
      <p:bldP spid="10" grpId="0" animBg="1" advAuto="0"/>
      <p:bldP spid="11" grpId="0"/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天 然 物 化 学 8"/>
          <p:cNvSpPr txBox="1">
            <a:spLocks noGrp="1"/>
          </p:cNvSpPr>
          <p:nvPr>
            <p:ph type="title"/>
          </p:nvPr>
        </p:nvSpPr>
        <p:spPr>
          <a:xfrm>
            <a:off x="1083733" y="2059093"/>
            <a:ext cx="11054081" cy="209070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然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化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学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en-US"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13</a:t>
            </a:r>
            <a:endParaRPr sz="7680" dirty="0">
              <a:solidFill>
                <a:srgbClr val="000000"/>
              </a:solidFill>
              <a:effectLst>
                <a:outerShdw blurRad="12700" dist="381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4" name="各論４：イソプレノイド経路で生合成される化合物１…">
            <a:extLst>
              <a:ext uri="{FF2B5EF4-FFF2-40B4-BE49-F238E27FC236}">
                <a16:creationId xmlns:a16="http://schemas.microsoft.com/office/drawing/2014/main" id="{E26385CF-87D1-774B-86D6-FC6A737993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09368" y="4551679"/>
            <a:ext cx="10928446" cy="2600961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 anchor="t">
            <a:noAutofit/>
          </a:bodyPr>
          <a:lstStyle/>
          <a:p>
            <a:pPr marL="0" indent="0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特異活性の天然有機化合物</a:t>
            </a:r>
            <a:endParaRPr lang="en-US" altLang="ja-JP"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en-US" altLang="ja-JP" sz="3200" b="1" dirty="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DNA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と構造と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DNA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を標的とする抗がん物質</a:t>
            </a:r>
            <a:endParaRPr lang="en-US" altLang="ja-JP" sz="3200" b="1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 sz="3200" b="1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木下</a:t>
            </a:r>
            <a:r>
              <a:rPr sz="3200" dirty="0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200"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武司</a:t>
            </a:r>
            <a:endParaRPr sz="3200" dirty="0">
              <a:solidFill>
                <a:srgbClr val="003366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003366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60561657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DNAの構造（１）"/>
          <p:cNvSpPr txBox="1"/>
          <p:nvPr/>
        </p:nvSpPr>
        <p:spPr>
          <a:xfrm>
            <a:off x="4443306" y="0"/>
            <a:ext cx="446303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3300"/>
              </a:buClr>
              <a:buFont typeface="ヒラギノ明朝 ProN W3"/>
              <a:defRPr sz="3982">
                <a:solidFill>
                  <a:srgbClr val="FF3300"/>
                </a:solidFill>
                <a:effectLst>
                  <a:outerShdw blurRad="12700" dist="25400" dir="2700000" rotWithShape="0">
                    <a:srgbClr val="C0C0C0"/>
                  </a:outerShdw>
                </a:effectLst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/>
              <a:t>DNAの構造（１）</a:t>
            </a:r>
          </a:p>
        </p:txBody>
      </p:sp>
      <p:pic>
        <p:nvPicPr>
          <p:cNvPr id="10" name="Fig 6-small.jpg" descr="Fig 6-small.jpg">
            <a:extLst>
              <a:ext uri="{FF2B5EF4-FFF2-40B4-BE49-F238E27FC236}">
                <a16:creationId xmlns:a16="http://schemas.microsoft.com/office/drawing/2014/main" id="{4715FF76-E78F-7340-9512-9802E796D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38" y="664350"/>
            <a:ext cx="8669868" cy="3436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総合講義図１-small.png" descr="総合講義図１-small.png">
            <a:extLst>
              <a:ext uri="{FF2B5EF4-FFF2-40B4-BE49-F238E27FC236}">
                <a16:creationId xmlns:a16="http://schemas.microsoft.com/office/drawing/2014/main" id="{8CFF499C-300B-0F4B-AF34-D5503E54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1" y="5230142"/>
            <a:ext cx="9236570" cy="4127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239px-DNA_Overview.png" descr="239px-DNA_Overview.png">
            <a:extLst>
              <a:ext uri="{FF2B5EF4-FFF2-40B4-BE49-F238E27FC236}">
                <a16:creationId xmlns:a16="http://schemas.microsoft.com/office/drawing/2014/main" id="{C731C789-48FE-A44D-8E52-510F2C901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061" y="339230"/>
            <a:ext cx="3334739" cy="834474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プリン塩基"/>
          <p:cNvSpPr txBox="1"/>
          <p:nvPr/>
        </p:nvSpPr>
        <p:spPr>
          <a:xfrm>
            <a:off x="3793066" y="8830169"/>
            <a:ext cx="2387827" cy="5842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341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プリン塩基</a:t>
            </a:r>
            <a:endParaRPr dirty="0"/>
          </a:p>
        </p:txBody>
      </p:sp>
      <p:sp>
        <p:nvSpPr>
          <p:cNvPr id="218" name="ピリミジン塩基"/>
          <p:cNvSpPr txBox="1"/>
          <p:nvPr/>
        </p:nvSpPr>
        <p:spPr>
          <a:xfrm>
            <a:off x="3359573" y="5578968"/>
            <a:ext cx="3254813" cy="5842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341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ピリミジン塩基</a:t>
            </a:r>
            <a:endParaRPr dirty="0"/>
          </a:p>
        </p:txBody>
      </p:sp>
      <p:sp>
        <p:nvSpPr>
          <p:cNvPr id="219" name="DNAの構造について理解を深めよう！"/>
          <p:cNvSpPr txBox="1"/>
          <p:nvPr/>
        </p:nvSpPr>
        <p:spPr>
          <a:xfrm>
            <a:off x="1408853" y="4334933"/>
            <a:ext cx="7741036" cy="5842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 sz="3413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DNAの構造について理解を深めよう！</a:t>
            </a:r>
          </a:p>
        </p:txBody>
      </p:sp>
      <p:sp>
        <p:nvSpPr>
          <p:cNvPr id="221" name="(Wikipediaより)"/>
          <p:cNvSpPr txBox="1"/>
          <p:nvPr/>
        </p:nvSpPr>
        <p:spPr>
          <a:xfrm>
            <a:off x="9536853" y="8994986"/>
            <a:ext cx="32060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 sz="2844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(Wikipediaより)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  <p:bldP spid="2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4)トリプトファン由来のアルカロイド"/>
          <p:cNvSpPr txBox="1"/>
          <p:nvPr/>
        </p:nvSpPr>
        <p:spPr>
          <a:xfrm>
            <a:off x="1747425" y="1788159"/>
            <a:ext cx="7638771" cy="66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4)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トリプトファン由来のアルカロイド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10" name="５．アミノ酸から導かれる化合物(18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22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8628C7-2A83-7444-9A03-39FBFB197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12" y="3357968"/>
            <a:ext cx="5279923" cy="3534771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15" name="セロトニン：神経伝達物質…">
            <a:extLst>
              <a:ext uri="{FF2B5EF4-FFF2-40B4-BE49-F238E27FC236}">
                <a16:creationId xmlns:a16="http://schemas.microsoft.com/office/drawing/2014/main" id="{F134C3FE-0F6B-AD4F-B8C9-EC8865622047}"/>
              </a:ext>
            </a:extLst>
          </p:cNvPr>
          <p:cNvSpPr txBox="1"/>
          <p:nvPr/>
        </p:nvSpPr>
        <p:spPr>
          <a:xfrm>
            <a:off x="2428978" y="6976651"/>
            <a:ext cx="9366715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オキナタケ科ワライタケ</a:t>
            </a:r>
            <a:r>
              <a:rPr lang="en-US" altLang="ja-JP" sz="3200" b="1" i="1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 panose="02020603050405020304" pitchFamily="18" charset="0"/>
                <a:ea typeface="ヒラギノ明朝 ProN W6"/>
                <a:cs typeface="Times New Roman" panose="02020603050405020304" pitchFamily="18" charset="0"/>
                <a:sym typeface="ヒラギノ明朝 ProN W6"/>
              </a:rPr>
              <a:t>Panaeolus</a:t>
            </a:r>
            <a:r>
              <a:rPr lang="en-US" altLang="ja-JP" sz="3200" b="1" i="1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 panose="02020603050405020304" pitchFamily="18" charset="0"/>
                <a:ea typeface="ヒラギノ明朝 ProN W6"/>
                <a:cs typeface="Times New Roman" panose="02020603050405020304" pitchFamily="18" charset="0"/>
                <a:sym typeface="ヒラギノ明朝 ProN W6"/>
              </a:rPr>
              <a:t> </a:t>
            </a:r>
            <a:r>
              <a:rPr lang="en-US" altLang="ja-JP" sz="3200" b="1" i="1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 panose="02020603050405020304" pitchFamily="18" charset="0"/>
                <a:ea typeface="ヒラギノ明朝 ProN W6"/>
                <a:cs typeface="Times New Roman" panose="02020603050405020304" pitchFamily="18" charset="0"/>
                <a:sym typeface="ヒラギノ明朝 ProN W6"/>
              </a:rPr>
              <a:t>papilionaceus</a:t>
            </a: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　　　　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6F2E756-5C3F-2040-A4BE-91D818B68C6B}"/>
              </a:ext>
            </a:extLst>
          </p:cNvPr>
          <p:cNvGrpSpPr/>
          <p:nvPr/>
        </p:nvGrpSpPr>
        <p:grpSpPr>
          <a:xfrm>
            <a:off x="3153416" y="7511765"/>
            <a:ext cx="7468282" cy="1101651"/>
            <a:chOff x="3153416" y="7511765"/>
            <a:chExt cx="7468282" cy="1101651"/>
          </a:xfrm>
        </p:grpSpPr>
        <p:sp>
          <p:nvSpPr>
            <p:cNvPr id="16" name="カルバメート：活性に必要な部分構造">
              <a:extLst>
                <a:ext uri="{FF2B5EF4-FFF2-40B4-BE49-F238E27FC236}">
                  <a16:creationId xmlns:a16="http://schemas.microsoft.com/office/drawing/2014/main" id="{7F661D54-0719-CC45-80EC-3D5CC547ADE3}"/>
                </a:ext>
              </a:extLst>
            </p:cNvPr>
            <p:cNvSpPr txBox="1"/>
            <p:nvPr/>
          </p:nvSpPr>
          <p:spPr>
            <a:xfrm>
              <a:off x="3153416" y="7511765"/>
              <a:ext cx="3929422" cy="5767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6435" tIns="72248" rIns="126435" bIns="72248">
              <a:spAutoFit/>
            </a:bodyPr>
            <a:lstStyle>
              <a:lvl1pPr algn="l" defTabSz="1300480">
                <a:defRPr sz="3413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pPr>
                <a:defRPr sz="2560">
                  <a:solidFill>
                    <a:srgbClr val="FFFFFF"/>
                  </a:solidFill>
                  <a:effectLst/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『今昔物語集』巻第28</a:t>
              </a:r>
              <a:endParaRPr sz="28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</p:txBody>
        </p:sp>
        <p:sp>
          <p:nvSpPr>
            <p:cNvPr id="17" name="カルバメート：活性に必要な部分構造">
              <a:extLst>
                <a:ext uri="{FF2B5EF4-FFF2-40B4-BE49-F238E27FC236}">
                  <a16:creationId xmlns:a16="http://schemas.microsoft.com/office/drawing/2014/main" id="{083B21D7-E002-0749-9229-B1AC7E6F386F}"/>
                </a:ext>
              </a:extLst>
            </p:cNvPr>
            <p:cNvSpPr txBox="1"/>
            <p:nvPr/>
          </p:nvSpPr>
          <p:spPr>
            <a:xfrm>
              <a:off x="3543978" y="8036622"/>
              <a:ext cx="7077720" cy="5767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6435" tIns="72248" rIns="126435" bIns="72248">
              <a:spAutoFit/>
            </a:bodyPr>
            <a:lstStyle>
              <a:lvl1pPr algn="l" defTabSz="1300480">
                <a:defRPr sz="3413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pPr>
                <a:defRPr sz="2560">
                  <a:solidFill>
                    <a:srgbClr val="FFFFFF"/>
                  </a:solidFill>
                  <a:effectLst/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ja-JP" altLang="en-US" sz="2800">
                  <a:solidFill>
                    <a:schemeClr val="bg1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「尼ども山に入り、茸を食ひて舞ひし話」</a:t>
              </a:r>
              <a:endParaRPr sz="28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</p:txBody>
        </p:sp>
      </p:grpSp>
      <p:sp>
        <p:nvSpPr>
          <p:cNvPr id="19" name="セロトニン：神経伝達物質…">
            <a:extLst>
              <a:ext uri="{FF2B5EF4-FFF2-40B4-BE49-F238E27FC236}">
                <a16:creationId xmlns:a16="http://schemas.microsoft.com/office/drawing/2014/main" id="{A45B8864-9A26-C645-85D7-41B58198B023}"/>
              </a:ext>
            </a:extLst>
          </p:cNvPr>
          <p:cNvSpPr txBox="1"/>
          <p:nvPr/>
        </p:nvSpPr>
        <p:spPr>
          <a:xfrm>
            <a:off x="2428978" y="8902287"/>
            <a:ext cx="580705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セロトニン：神経伝達物質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20" name="ユリ科イヌサフランColchicum autumunale…">
            <a:extLst>
              <a:ext uri="{FF2B5EF4-FFF2-40B4-BE49-F238E27FC236}">
                <a16:creationId xmlns:a16="http://schemas.microsoft.com/office/drawing/2014/main" id="{AC41F8B9-2DDA-6346-B927-1FEB4C431DF0}"/>
              </a:ext>
            </a:extLst>
          </p:cNvPr>
          <p:cNvSpPr txBox="1"/>
          <p:nvPr/>
        </p:nvSpPr>
        <p:spPr>
          <a:xfrm>
            <a:off x="2060270" y="2495504"/>
            <a:ext cx="5957221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32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a)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単純インドールアルカロイド</a:t>
            </a:r>
            <a:endParaRPr lang="en-US" sz="3200"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トリプタミン">
            <a:extLst>
              <a:ext uri="{FF2B5EF4-FFF2-40B4-BE49-F238E27FC236}">
                <a16:creationId xmlns:a16="http://schemas.microsoft.com/office/drawing/2014/main" id="{F475B571-A5DC-9142-84C6-C8A2425A448A}"/>
              </a:ext>
            </a:extLst>
          </p:cNvPr>
          <p:cNvSpPr txBox="1"/>
          <p:nvPr/>
        </p:nvSpPr>
        <p:spPr>
          <a:xfrm>
            <a:off x="8171834" y="2526282"/>
            <a:ext cx="3951340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algn="l"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トリプタミン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誘導体</a:t>
            </a:r>
            <a:endParaRPr sz="32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22" name="セロトニン：神経伝達物質…">
            <a:extLst>
              <a:ext uri="{FF2B5EF4-FFF2-40B4-BE49-F238E27FC236}">
                <a16:creationId xmlns:a16="http://schemas.microsoft.com/office/drawing/2014/main" id="{7089916B-44A6-F842-A0A3-A3FD890925EA}"/>
              </a:ext>
            </a:extLst>
          </p:cNvPr>
          <p:cNvSpPr txBox="1"/>
          <p:nvPr/>
        </p:nvSpPr>
        <p:spPr>
          <a:xfrm>
            <a:off x="7959322" y="4791958"/>
            <a:ext cx="4866372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→</a:t>
            </a:r>
            <a:r>
              <a:rPr sz="32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シロシン</a:t>
            </a:r>
            <a:r>
              <a:rPr lang="ja-JP" altLang="en-US" sz="240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（脱法ドラッグ）</a:t>
            </a:r>
            <a:endParaRPr sz="24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23" name="セロトニン：神経伝達物質…">
            <a:extLst>
              <a:ext uri="{FF2B5EF4-FFF2-40B4-BE49-F238E27FC236}">
                <a16:creationId xmlns:a16="http://schemas.microsoft.com/office/drawing/2014/main" id="{928B9625-1718-7D49-B1E9-49E0792FB34B}"/>
              </a:ext>
            </a:extLst>
          </p:cNvPr>
          <p:cNvSpPr txBox="1"/>
          <p:nvPr/>
        </p:nvSpPr>
        <p:spPr>
          <a:xfrm>
            <a:off x="8171834" y="3153984"/>
            <a:ext cx="4653860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多くは幻覚作用がある</a:t>
            </a: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294028923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Figure 6.jpg" descr="Figure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162018" y="141083"/>
            <a:ext cx="8204766" cy="9428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 1.png" descr="imag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386" y="650239"/>
            <a:ext cx="5445761" cy="9536855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DNAの構造（２）"/>
          <p:cNvSpPr txBox="1"/>
          <p:nvPr/>
        </p:nvSpPr>
        <p:spPr>
          <a:xfrm>
            <a:off x="4443306" y="0"/>
            <a:ext cx="446303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3300"/>
              </a:buClr>
              <a:buFont typeface="ヒラギノ明朝 ProN W3"/>
              <a:defRPr sz="3982">
                <a:solidFill>
                  <a:srgbClr val="FF3300"/>
                </a:solidFill>
                <a:effectLst>
                  <a:outerShdw blurRad="12700" dist="25400" dir="2700000" rotWithShape="0">
                    <a:srgbClr val="C0C0C0"/>
                  </a:outerShdw>
                </a:effectLst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DNAの構造（２）</a:t>
            </a:r>
          </a:p>
        </p:txBody>
      </p:sp>
      <p:sp>
        <p:nvSpPr>
          <p:cNvPr id="226" name="アニオン"/>
          <p:cNvSpPr txBox="1"/>
          <p:nvPr/>
        </p:nvSpPr>
        <p:spPr>
          <a:xfrm>
            <a:off x="7124975" y="5004715"/>
            <a:ext cx="193265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341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アニオン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adna_midas_3_2.png" descr="adna_midas_3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6" y="1842346"/>
            <a:ext cx="4025619" cy="6287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bdna_midas_3_2.png" descr="bdna_midas_3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33" y="1842346"/>
            <a:ext cx="4280747" cy="6283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zdna_midas_1_2.png" descr="zdna_midas_1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866" y="1842346"/>
            <a:ext cx="4059486" cy="628565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DNAの配座異性体"/>
          <p:cNvSpPr txBox="1">
            <a:spLocks noGrp="1"/>
          </p:cNvSpPr>
          <p:nvPr>
            <p:ph type="title" idx="4294967295"/>
          </p:nvPr>
        </p:nvSpPr>
        <p:spPr>
          <a:xfrm>
            <a:off x="2646833" y="1020282"/>
            <a:ext cx="7261014" cy="925109"/>
          </a:xfrm>
          <a:prstGeom prst="rect">
            <a:avLst/>
          </a:prstGeom>
        </p:spPr>
        <p:txBody>
          <a:bodyPr wrap="square" lIns="72248" tIns="72248" rIns="72248" bIns="72248">
            <a:normAutofit/>
          </a:bodyPr>
          <a:lstStyle>
            <a:lvl1pPr marL="40639" marR="40639" defTabSz="1300480">
              <a:buClr>
                <a:srgbClr val="0000FF"/>
              </a:buClr>
              <a:buFont typeface="ヒラギノ明朝 ProN W3"/>
              <a:defRPr sz="39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DNAの配座異性体</a:t>
            </a:r>
          </a:p>
        </p:txBody>
      </p:sp>
      <p:sp>
        <p:nvSpPr>
          <p:cNvPr id="232" name="右回りのらせん"/>
          <p:cNvSpPr txBox="1"/>
          <p:nvPr/>
        </p:nvSpPr>
        <p:spPr>
          <a:xfrm>
            <a:off x="2384213" y="8453119"/>
            <a:ext cx="3832805" cy="727288"/>
          </a:xfrm>
          <a:prstGeom prst="rect">
            <a:avLst/>
          </a:prstGeom>
          <a:solidFill>
            <a:srgbClr val="FFFF00"/>
          </a:solidFill>
          <a:ln w="54186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3982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右回りのらせん</a:t>
            </a:r>
          </a:p>
        </p:txBody>
      </p:sp>
      <p:sp>
        <p:nvSpPr>
          <p:cNvPr id="233" name="左回りのらせん"/>
          <p:cNvSpPr txBox="1"/>
          <p:nvPr/>
        </p:nvSpPr>
        <p:spPr>
          <a:xfrm>
            <a:off x="8886612" y="8453119"/>
            <a:ext cx="3832805" cy="727288"/>
          </a:xfrm>
          <a:prstGeom prst="rect">
            <a:avLst/>
          </a:prstGeom>
          <a:solidFill>
            <a:srgbClr val="FFFF00"/>
          </a:solidFill>
          <a:ln w="54186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3982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左回りのらせん</a:t>
            </a:r>
          </a:p>
        </p:txBody>
      </p:sp>
      <p:sp>
        <p:nvSpPr>
          <p:cNvPr id="234" name="DNAの構造（３）"/>
          <p:cNvSpPr txBox="1"/>
          <p:nvPr/>
        </p:nvSpPr>
        <p:spPr>
          <a:xfrm>
            <a:off x="4270885" y="153565"/>
            <a:ext cx="4463031" cy="653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3300"/>
              </a:buClr>
              <a:buFont typeface="ヒラギノ明朝 ProN W3"/>
              <a:defRPr sz="3982">
                <a:solidFill>
                  <a:srgbClr val="FF3300"/>
                </a:solidFill>
                <a:effectLst>
                  <a:outerShdw blurRad="12700" dist="25400" dir="2700000" rotWithShape="0">
                    <a:srgbClr val="C0C0C0"/>
                  </a:outerShdw>
                </a:effectLst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DNAの構造（３）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29" y="670880"/>
            <a:ext cx="12260019" cy="798178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A-DNA"/>
          <p:cNvSpPr txBox="1"/>
          <p:nvPr/>
        </p:nvSpPr>
        <p:spPr>
          <a:xfrm>
            <a:off x="1438294" y="8699857"/>
            <a:ext cx="195433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3413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A-DNA</a:t>
            </a:r>
          </a:p>
        </p:txBody>
      </p:sp>
      <p:sp>
        <p:nvSpPr>
          <p:cNvPr id="238" name="B-DNA"/>
          <p:cNvSpPr txBox="1"/>
          <p:nvPr/>
        </p:nvSpPr>
        <p:spPr>
          <a:xfrm>
            <a:off x="5852171" y="8699858"/>
            <a:ext cx="195433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3413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B-DNA</a:t>
            </a:r>
          </a:p>
        </p:txBody>
      </p:sp>
      <p:sp>
        <p:nvSpPr>
          <p:cNvPr id="239" name="Z-DNA"/>
          <p:cNvSpPr txBox="1"/>
          <p:nvPr/>
        </p:nvSpPr>
        <p:spPr>
          <a:xfrm>
            <a:off x="10176447" y="8699857"/>
            <a:ext cx="195433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3413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Z-DNA</a:t>
            </a:r>
          </a:p>
        </p:txBody>
      </p:sp>
      <p:sp>
        <p:nvSpPr>
          <p:cNvPr id="240" name="(Wikipediaより)"/>
          <p:cNvSpPr txBox="1"/>
          <p:nvPr/>
        </p:nvSpPr>
        <p:spPr>
          <a:xfrm>
            <a:off x="64981" y="238837"/>
            <a:ext cx="3323055" cy="55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 sz="3200">
                <a:solidFill>
                  <a:schemeClr val="accent3">
                    <a:satOff val="12345"/>
                    <a:lumOff val="6849"/>
                  </a:schemeClr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(Wikipediaより)</a:t>
            </a:r>
          </a:p>
        </p:txBody>
      </p:sp>
      <p:sp>
        <p:nvSpPr>
          <p:cNvPr id="241" name="DNAの構造（４）"/>
          <p:cNvSpPr txBox="1"/>
          <p:nvPr/>
        </p:nvSpPr>
        <p:spPr>
          <a:xfrm>
            <a:off x="4330022" y="0"/>
            <a:ext cx="4463032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3300"/>
              </a:buClr>
              <a:buFont typeface="ヒラギノ明朝 ProN W3"/>
              <a:defRPr sz="3982">
                <a:solidFill>
                  <a:srgbClr val="FF3300"/>
                </a:solidFill>
                <a:effectLst>
                  <a:outerShdw blurRad="12700" dist="25400" dir="2700000" rotWithShape="0">
                    <a:srgbClr val="C0C0C0"/>
                  </a:outerShdw>
                </a:effectLst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DNAの構造（４）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総合講義図2.png" descr="総合講義図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806" y="1128863"/>
            <a:ext cx="7935187" cy="8470473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A-DNA…"/>
          <p:cNvSpPr txBox="1"/>
          <p:nvPr/>
        </p:nvSpPr>
        <p:spPr>
          <a:xfrm>
            <a:off x="10945707" y="4334933"/>
            <a:ext cx="1616936" cy="11049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1300480">
              <a:buClr>
                <a:srgbClr val="FF3300"/>
              </a:buClr>
              <a:buFont typeface="Times New Roman"/>
              <a:defRPr sz="3413" b="1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A-DNA</a:t>
            </a:r>
          </a:p>
          <a:p>
            <a:pPr marL="40639" marR="40639" algn="l" defTabSz="1300480">
              <a:buClr>
                <a:srgbClr val="FF3300"/>
              </a:buClr>
              <a:buFont typeface="Times New Roman"/>
              <a:defRPr sz="3413" b="1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B-DNA</a:t>
            </a:r>
          </a:p>
        </p:txBody>
      </p:sp>
      <p:sp>
        <p:nvSpPr>
          <p:cNvPr id="245" name="Z-DNA"/>
          <p:cNvSpPr txBox="1"/>
          <p:nvPr/>
        </p:nvSpPr>
        <p:spPr>
          <a:xfrm>
            <a:off x="650239" y="4660053"/>
            <a:ext cx="1593019" cy="614116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3300"/>
              </a:buClr>
              <a:buFont typeface="Times New Roman"/>
              <a:defRPr sz="3413" b="1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Z-DNA</a:t>
            </a:r>
          </a:p>
        </p:txBody>
      </p:sp>
      <p:sp>
        <p:nvSpPr>
          <p:cNvPr id="246" name="5’-P"/>
          <p:cNvSpPr txBox="1"/>
          <p:nvPr/>
        </p:nvSpPr>
        <p:spPr>
          <a:xfrm>
            <a:off x="7044266" y="1300479"/>
            <a:ext cx="990616" cy="614117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Times New Roman"/>
              <a:defRPr sz="3413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5’-P</a:t>
            </a:r>
          </a:p>
        </p:txBody>
      </p:sp>
      <p:sp>
        <p:nvSpPr>
          <p:cNvPr id="247" name="→"/>
          <p:cNvSpPr txBox="1"/>
          <p:nvPr/>
        </p:nvSpPr>
        <p:spPr>
          <a:xfrm>
            <a:off x="8758454" y="2396904"/>
            <a:ext cx="1304093" cy="12319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853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→</a:t>
            </a:r>
          </a:p>
        </p:txBody>
      </p:sp>
      <p:sp>
        <p:nvSpPr>
          <p:cNvPr id="248" name="←"/>
          <p:cNvSpPr txBox="1"/>
          <p:nvPr/>
        </p:nvSpPr>
        <p:spPr>
          <a:xfrm>
            <a:off x="6566860" y="1754293"/>
            <a:ext cx="1304093" cy="12319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853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←</a:t>
            </a:r>
          </a:p>
        </p:txBody>
      </p:sp>
      <p:sp>
        <p:nvSpPr>
          <p:cNvPr id="249" name="←"/>
          <p:cNvSpPr txBox="1"/>
          <p:nvPr/>
        </p:nvSpPr>
        <p:spPr>
          <a:xfrm>
            <a:off x="2025084" y="1754293"/>
            <a:ext cx="1304093" cy="12319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853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←</a:t>
            </a:r>
          </a:p>
        </p:txBody>
      </p:sp>
      <p:sp>
        <p:nvSpPr>
          <p:cNvPr id="250" name="5’-P"/>
          <p:cNvSpPr txBox="1"/>
          <p:nvPr/>
        </p:nvSpPr>
        <p:spPr>
          <a:xfrm>
            <a:off x="1252642" y="3003236"/>
            <a:ext cx="990615" cy="614117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Times New Roman"/>
              <a:defRPr sz="3413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5’-P</a:t>
            </a:r>
          </a:p>
        </p:txBody>
      </p:sp>
      <p:sp>
        <p:nvSpPr>
          <p:cNvPr id="251" name="←"/>
          <p:cNvSpPr txBox="1"/>
          <p:nvPr/>
        </p:nvSpPr>
        <p:spPr>
          <a:xfrm>
            <a:off x="3838750" y="407605"/>
            <a:ext cx="1304094" cy="12319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853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←</a:t>
            </a:r>
          </a:p>
        </p:txBody>
      </p:sp>
      <p:sp>
        <p:nvSpPr>
          <p:cNvPr id="252" name="DNAの構造（５）"/>
          <p:cNvSpPr txBox="1"/>
          <p:nvPr/>
        </p:nvSpPr>
        <p:spPr>
          <a:xfrm>
            <a:off x="4443306" y="0"/>
            <a:ext cx="446303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3300"/>
              </a:buClr>
              <a:buFont typeface="ヒラギノ明朝 ProN W3"/>
              <a:defRPr sz="3982">
                <a:solidFill>
                  <a:srgbClr val="FF3300"/>
                </a:solidFill>
                <a:effectLst>
                  <a:outerShdw blurRad="12700" dist="25400" dir="2700000" rotWithShape="0">
                    <a:srgbClr val="C0C0C0"/>
                  </a:outerShdw>
                </a:effectLst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DNAの構造（５）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24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2.gif" descr="image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24" y="919167"/>
            <a:ext cx="8054285" cy="814478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(Wikipediaより)"/>
          <p:cNvSpPr txBox="1"/>
          <p:nvPr/>
        </p:nvSpPr>
        <p:spPr>
          <a:xfrm>
            <a:off x="9765275" y="9101583"/>
            <a:ext cx="32060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 sz="2844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(Wikipediaより)</a:t>
            </a:r>
          </a:p>
        </p:txBody>
      </p:sp>
      <p:sp>
        <p:nvSpPr>
          <p:cNvPr id="256" name="DNAの構造（６）"/>
          <p:cNvSpPr txBox="1"/>
          <p:nvPr/>
        </p:nvSpPr>
        <p:spPr>
          <a:xfrm>
            <a:off x="4443306" y="0"/>
            <a:ext cx="446303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3300"/>
              </a:buClr>
              <a:buFont typeface="ヒラギノ明朝 ProN W3"/>
              <a:defRPr sz="3982">
                <a:solidFill>
                  <a:srgbClr val="FF3300"/>
                </a:solidFill>
                <a:effectLst>
                  <a:outerShdw blurRad="12700" dist="25400" dir="2700000" rotWithShape="0">
                    <a:srgbClr val="C0C0C0"/>
                  </a:outerShdw>
                </a:effectLst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DNAの構造（６）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抗 腫 瘍 抗 生 物 質"/>
          <p:cNvSpPr txBox="1"/>
          <p:nvPr/>
        </p:nvSpPr>
        <p:spPr>
          <a:xfrm>
            <a:off x="1950720" y="1517226"/>
            <a:ext cx="8996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抗 腫 瘍 抗 生 物 質</a:t>
            </a:r>
          </a:p>
        </p:txBody>
      </p:sp>
      <p:sp>
        <p:nvSpPr>
          <p:cNvPr id="259" name="●エンジイン(enediyne)系…"/>
          <p:cNvSpPr txBox="1"/>
          <p:nvPr/>
        </p:nvSpPr>
        <p:spPr>
          <a:xfrm>
            <a:off x="2926079" y="3576320"/>
            <a:ext cx="7336298" cy="5527041"/>
          </a:xfrm>
          <a:prstGeom prst="rect">
            <a:avLst/>
          </a:prstGeom>
          <a:solidFill>
            <a:srgbClr val="FFFF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l" defTabSz="1300480">
              <a:lnSpc>
                <a:spcPts val="8500"/>
              </a:lnSpc>
              <a:buClr>
                <a:srgbClr val="FF0000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●</a:t>
            </a:r>
            <a:r>
              <a:rPr sz="4551"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エンジイン(enediyne)系</a:t>
            </a:r>
          </a:p>
          <a:p>
            <a:pPr marL="40639" marR="40639" algn="l" defTabSz="1300480">
              <a:lnSpc>
                <a:spcPts val="8500"/>
              </a:lnSpc>
              <a:buClr>
                <a:srgbClr val="FF0000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●</a:t>
            </a:r>
            <a:r>
              <a:rPr sz="4551"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アンスラサイクリン系</a:t>
            </a:r>
          </a:p>
          <a:p>
            <a:pPr marL="40639" marR="40639" algn="l" defTabSz="1300480">
              <a:lnSpc>
                <a:spcPts val="8500"/>
              </a:lnSpc>
              <a:buClr>
                <a:srgbClr val="FF0000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●</a:t>
            </a:r>
            <a:r>
              <a:rPr sz="4551"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ブレオマイシン系</a:t>
            </a:r>
          </a:p>
          <a:p>
            <a:pPr marL="40639" marR="40639" algn="l" defTabSz="1300480">
              <a:lnSpc>
                <a:spcPts val="8500"/>
              </a:lnSpc>
              <a:buClr>
                <a:srgbClr val="FF0000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●</a:t>
            </a:r>
            <a:r>
              <a:rPr sz="4551"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マイトマイシン系</a:t>
            </a:r>
          </a:p>
          <a:p>
            <a:pPr marL="40639" marR="40639" algn="l" defTabSz="1300480">
              <a:lnSpc>
                <a:spcPts val="8500"/>
              </a:lnSpc>
              <a:buClr>
                <a:srgbClr val="FF0000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●</a:t>
            </a:r>
            <a:r>
              <a:rPr sz="4551"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アクチノマイシン系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Enediyne_antibiotics-small.png" descr="Enediyne_antibiotics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28" y="1291448"/>
            <a:ext cx="12374881" cy="8297335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抗腫瘍抗生物質（エンジイン(enediyne)系）"/>
          <p:cNvSpPr txBox="1"/>
          <p:nvPr/>
        </p:nvSpPr>
        <p:spPr>
          <a:xfrm>
            <a:off x="1402784" y="268675"/>
            <a:ext cx="10506289" cy="763412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1300480">
              <a:buClr>
                <a:srgbClr val="FFFF99"/>
              </a:buClr>
              <a:buFont typeface="ヒラギノ明朝 ProN W3"/>
              <a:defRPr sz="3982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抗腫瘍抗生物質（エンジイン(enediyne)系）</a:t>
            </a:r>
          </a:p>
        </p:txBody>
      </p:sp>
      <p:sp>
        <p:nvSpPr>
          <p:cNvPr id="263" name="エスペラマイシン"/>
          <p:cNvSpPr txBox="1"/>
          <p:nvPr/>
        </p:nvSpPr>
        <p:spPr>
          <a:xfrm>
            <a:off x="758613" y="5527040"/>
            <a:ext cx="2532324" cy="43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ＭＳ ゴシック"/>
              <a:defRPr sz="227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エスペラマイシン</a:t>
            </a:r>
          </a:p>
        </p:txBody>
      </p:sp>
      <p:sp>
        <p:nvSpPr>
          <p:cNvPr id="264" name="カリチェアマイシン"/>
          <p:cNvSpPr txBox="1"/>
          <p:nvPr/>
        </p:nvSpPr>
        <p:spPr>
          <a:xfrm>
            <a:off x="9320107" y="6827519"/>
            <a:ext cx="2821320" cy="43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ＭＳ ゴシック"/>
              <a:defRPr sz="227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カリチェアマイシン</a:t>
            </a:r>
          </a:p>
        </p:txBody>
      </p:sp>
      <p:sp>
        <p:nvSpPr>
          <p:cNvPr id="265" name="ジノスタチン"/>
          <p:cNvSpPr txBox="1"/>
          <p:nvPr/>
        </p:nvSpPr>
        <p:spPr>
          <a:xfrm>
            <a:off x="5310293" y="9103360"/>
            <a:ext cx="1954333" cy="43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ＭＳ ゴシック"/>
              <a:defRPr sz="227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ジノスタチン</a:t>
            </a:r>
          </a:p>
        </p:txBody>
      </p:sp>
      <p:sp>
        <p:nvSpPr>
          <p:cNvPr id="266" name="↓…"/>
          <p:cNvSpPr txBox="1"/>
          <p:nvPr/>
        </p:nvSpPr>
        <p:spPr>
          <a:xfrm>
            <a:off x="8322439" y="7261013"/>
            <a:ext cx="4411158" cy="1467838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defTabSz="1300480">
              <a:buClr>
                <a:srgbClr val="FF0000"/>
              </a:buClr>
              <a:buFont typeface="ヒラギノ明朝 ProN W3"/>
              <a:defRPr sz="256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/>
              <a:t>↓</a:t>
            </a:r>
          </a:p>
          <a:p>
            <a:pPr marL="40639" marR="40639" defTabSz="1300480">
              <a:buClr>
                <a:srgbClr val="FF0000"/>
              </a:buClr>
              <a:buFont typeface="ヒラギノ明朝 ProN W3"/>
              <a:defRPr sz="256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ゲムツズマブオゾガマイシン</a:t>
            </a:r>
            <a:endParaRPr dirty="0"/>
          </a:p>
          <a:p>
            <a:pPr marL="40639" marR="40639" defTabSz="1300480">
              <a:buClr>
                <a:srgbClr val="FF0000"/>
              </a:buClr>
              <a:buFont typeface="ヒラギノ明朝 ProN W3"/>
              <a:defRPr sz="256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/>
              <a:t>（</a:t>
            </a:r>
            <a:r>
              <a:rPr dirty="0" err="1"/>
              <a:t>モノクロナール抗体結合</a:t>
            </a:r>
            <a:r>
              <a:rPr dirty="0"/>
              <a:t>）</a:t>
            </a:r>
          </a:p>
        </p:txBody>
      </p:sp>
      <p:sp>
        <p:nvSpPr>
          <p:cNvPr id="267" name="蛋白抱合体"/>
          <p:cNvSpPr txBox="1"/>
          <p:nvPr/>
        </p:nvSpPr>
        <p:spPr>
          <a:xfrm>
            <a:off x="5045540" y="7852117"/>
            <a:ext cx="2483839" cy="60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蛋白抱合体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 animBg="1"/>
      <p:bldP spid="26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Esperamicins/Calicheamicinsの作用機序"/>
          <p:cNvSpPr txBox="1">
            <a:spLocks noGrp="1"/>
          </p:cNvSpPr>
          <p:nvPr>
            <p:ph type="title" idx="4294967295"/>
          </p:nvPr>
        </p:nvSpPr>
        <p:spPr>
          <a:xfrm>
            <a:off x="650239" y="268675"/>
            <a:ext cx="11704322" cy="903112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</a:ln>
        </p:spPr>
        <p:txBody>
          <a:bodyPr wrap="square" lIns="72248" tIns="72248" rIns="72248" bIns="72248">
            <a:normAutofit/>
          </a:bodyPr>
          <a:lstStyle>
            <a:lvl1pPr marL="40639" marR="40639" defTabSz="1300480">
              <a:buClr>
                <a:srgbClr val="FFFF99"/>
              </a:buClr>
              <a:buFont typeface="ヒラギノ明朝 ProN W3"/>
              <a:defRPr sz="4408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Esperamicins/Calicheamicinsの作用機序</a:t>
            </a:r>
          </a:p>
        </p:txBody>
      </p:sp>
      <p:pic>
        <p:nvPicPr>
          <p:cNvPr id="270" name="Esperamicin_mechanism-small.png" descr="Esperamicin_mechanism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" y="1300479"/>
            <a:ext cx="11814953" cy="812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" name="グループ"/>
          <p:cNvGrpSpPr/>
          <p:nvPr/>
        </p:nvGrpSpPr>
        <p:grpSpPr>
          <a:xfrm>
            <a:off x="6177280" y="4443306"/>
            <a:ext cx="6509174" cy="2406792"/>
            <a:chOff x="0" y="0"/>
            <a:chExt cx="6509173" cy="2406791"/>
          </a:xfrm>
        </p:grpSpPr>
        <p:sp>
          <p:nvSpPr>
            <p:cNvPr id="271" name="四角形"/>
            <p:cNvSpPr/>
            <p:nvPr/>
          </p:nvSpPr>
          <p:spPr>
            <a:xfrm>
              <a:off x="0" y="0"/>
              <a:ext cx="6509174" cy="2406792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50240">
                <a:defRPr sz="1706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72" name="Masamune-Bergman2-small.png" descr="Masamune-Bergman2-sma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509174" cy="2406792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miter lim="400000"/>
            </a:ln>
            <a:effectLst/>
          </p:spPr>
        </p:pic>
      </p:grpSp>
      <p:sp>
        <p:nvSpPr>
          <p:cNvPr id="274" name="DNAを損傷←"/>
          <p:cNvSpPr txBox="1"/>
          <p:nvPr/>
        </p:nvSpPr>
        <p:spPr>
          <a:xfrm>
            <a:off x="325119" y="7802880"/>
            <a:ext cx="2369800" cy="541867"/>
          </a:xfrm>
          <a:prstGeom prst="rect">
            <a:avLst/>
          </a:prstGeom>
          <a:solidFill>
            <a:srgbClr val="800000"/>
          </a:solidFill>
          <a:ln w="54186">
            <a:solidFill>
              <a:srgbClr val="FFCC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1300480">
              <a:buClr>
                <a:srgbClr val="FFFFFF"/>
              </a:buClr>
              <a:buFont typeface="ヒラギノ明朝 ProN W3"/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DNAを損傷</a:t>
            </a:r>
            <a:r>
              <a:rPr dirty="0"/>
              <a:t>←</a:t>
            </a:r>
          </a:p>
        </p:txBody>
      </p:sp>
      <p:sp>
        <p:nvSpPr>
          <p:cNvPr id="275" name="トリスルフィド"/>
          <p:cNvSpPr txBox="1"/>
          <p:nvPr/>
        </p:nvSpPr>
        <p:spPr>
          <a:xfrm>
            <a:off x="3142826" y="3359573"/>
            <a:ext cx="1955056" cy="39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199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トリスルフィド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Zinostatin の作用機序"/>
          <p:cNvSpPr txBox="1">
            <a:spLocks noGrp="1"/>
          </p:cNvSpPr>
          <p:nvPr>
            <p:ph type="title" idx="4294967295"/>
          </p:nvPr>
        </p:nvSpPr>
        <p:spPr>
          <a:xfrm>
            <a:off x="1842346" y="216746"/>
            <a:ext cx="9211735" cy="921174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</a:ln>
        </p:spPr>
        <p:txBody>
          <a:bodyPr wrap="square">
            <a:normAutofit fontScale="90000"/>
          </a:bodyPr>
          <a:lstStyle>
            <a:lvl1pPr marL="40639" marR="40639" defTabSz="1300480">
              <a:buClr>
                <a:srgbClr val="FFFF99"/>
              </a:buClr>
              <a:buFont typeface="ヒラギノ明朝 ProN W3"/>
              <a:defRPr sz="5688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Zinostatin の作用機序</a:t>
            </a:r>
          </a:p>
        </p:txBody>
      </p:sp>
      <p:pic>
        <p:nvPicPr>
          <p:cNvPr id="278" name="Zinostatin_mechanism-small.png" descr="Zinostatin_mechanism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28" y="1189848"/>
            <a:ext cx="12392944" cy="8421513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↓…"/>
          <p:cNvSpPr txBox="1"/>
          <p:nvPr/>
        </p:nvSpPr>
        <p:spPr>
          <a:xfrm>
            <a:off x="7597855" y="8561492"/>
            <a:ext cx="2044681" cy="1032088"/>
          </a:xfrm>
          <a:prstGeom prst="rect">
            <a:avLst/>
          </a:prstGeom>
          <a:solidFill>
            <a:srgbClr val="800000"/>
          </a:solidFill>
          <a:ln w="54186">
            <a:solidFill>
              <a:srgbClr val="FFCC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1300480">
              <a:buClr>
                <a:srgbClr val="FFFFFF"/>
              </a:buClr>
              <a:buFont typeface="ヒラギノ明朝 ProN W3"/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↓</a:t>
            </a:r>
          </a:p>
          <a:p>
            <a:pPr marL="40639" marR="40639" defTabSz="1300480">
              <a:buClr>
                <a:srgbClr val="FFFFFF"/>
              </a:buClr>
              <a:buFont typeface="ヒラギノ明朝 ProN W3"/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DNAを損傷</a:t>
            </a:r>
          </a:p>
        </p:txBody>
      </p:sp>
      <p:grpSp>
        <p:nvGrpSpPr>
          <p:cNvPr id="282" name="グループ"/>
          <p:cNvGrpSpPr/>
          <p:nvPr/>
        </p:nvGrpSpPr>
        <p:grpSpPr>
          <a:xfrm>
            <a:off x="121824" y="4036716"/>
            <a:ext cx="6610775" cy="2167468"/>
            <a:chOff x="0" y="0"/>
            <a:chExt cx="6610773" cy="2167466"/>
          </a:xfrm>
        </p:grpSpPr>
        <p:sp>
          <p:nvSpPr>
            <p:cNvPr id="280" name="四角形"/>
            <p:cNvSpPr/>
            <p:nvPr/>
          </p:nvSpPr>
          <p:spPr>
            <a:xfrm>
              <a:off x="0" y="0"/>
              <a:ext cx="6610774" cy="2167467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81" name="Masamune-Bergman2-small 1.png" descr="Masamune-Bergman2-small 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610774" cy="2167467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抗腫瘍抗生物質（アンスラサイクリン系）"/>
          <p:cNvSpPr txBox="1"/>
          <p:nvPr/>
        </p:nvSpPr>
        <p:spPr>
          <a:xfrm>
            <a:off x="1601667" y="268675"/>
            <a:ext cx="9887262" cy="763412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1300480">
              <a:buClr>
                <a:srgbClr val="FFFF99"/>
              </a:buClr>
              <a:buFont typeface="ヒラギノ明朝 ProN W3"/>
              <a:defRPr sz="3982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抗腫瘍抗生物質（アンスラサイクリン系）</a:t>
            </a:r>
          </a:p>
        </p:txBody>
      </p:sp>
      <p:pic>
        <p:nvPicPr>
          <p:cNvPr id="285" name="Anthracyclines-small.png" descr="Anthracyclines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86" y="1228230"/>
            <a:ext cx="12085885" cy="8279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フィゾスチグミン：副交感神経興奮薬…"/>
          <p:cNvSpPr txBox="1"/>
          <p:nvPr/>
        </p:nvSpPr>
        <p:spPr>
          <a:xfrm>
            <a:off x="2186083" y="6462798"/>
            <a:ext cx="8632633" cy="1624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lnSpc>
                <a:spcPct val="150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副交感神経興奮薬</a:t>
            </a:r>
            <a:endParaRPr sz="3413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lnSpc>
                <a:spcPct val="150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マメ科</a:t>
            </a:r>
            <a:r>
              <a:rPr lang="ja-JP" altLang="en-US"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カラバルマメ</a:t>
            </a:r>
            <a:r>
              <a:rPr lang="en-US" altLang="ja-JP"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ヒラギノ明朝 ProN W6"/>
                <a:cs typeface="Times New Roman" panose="02020603050405020304" pitchFamily="18" charset="0"/>
                <a:sym typeface="ヒラギノ明朝 ProN W6"/>
              </a:rPr>
              <a:t>Physostigma</a:t>
            </a:r>
            <a:r>
              <a:rPr lang="en-US" altLang="ja-JP"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ヒラギノ明朝 ProN W6"/>
                <a:cs typeface="Times New Roman" panose="02020603050405020304" pitchFamily="18" charset="0"/>
                <a:sym typeface="ヒラギノ明朝 ProN W6"/>
              </a:rPr>
              <a:t> </a:t>
            </a:r>
            <a:r>
              <a:rPr lang="en-US" altLang="ja-JP"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ヒラギノ明朝 ProN W6"/>
                <a:cs typeface="Times New Roman" panose="02020603050405020304" pitchFamily="18" charset="0"/>
                <a:sym typeface="ヒラギノ明朝 ProN W6"/>
              </a:rPr>
              <a:t>venenosum</a:t>
            </a:r>
            <a:endParaRPr sz="3413" b="1" i="1" dirty="0">
              <a:effectLst>
                <a:outerShdw blurRad="12700" dist="25400" dir="2700000" rotWithShape="0">
                  <a:srgbClr val="000000"/>
                </a:outerShdw>
              </a:effectLst>
              <a:latin typeface="Times New Roman" panose="02020603050405020304" pitchFamily="18" charset="0"/>
              <a:ea typeface="ヒラギノ明朝 ProN W6"/>
              <a:cs typeface="Times New Roman" panose="02020603050405020304" pitchFamily="18" charset="0"/>
              <a:sym typeface="ヒラギノ明朝 ProN W6"/>
            </a:endParaRPr>
          </a:p>
        </p:txBody>
      </p:sp>
      <p:sp>
        <p:nvSpPr>
          <p:cNvPr id="109" name="4)トリプトファン由来のアルカロイド"/>
          <p:cNvSpPr txBox="1"/>
          <p:nvPr/>
        </p:nvSpPr>
        <p:spPr>
          <a:xfrm>
            <a:off x="1747425" y="1788159"/>
            <a:ext cx="8946821" cy="66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4)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トリプトファン由来のアルカロイド</a:t>
            </a:r>
            <a:r>
              <a:rPr lang="ja-JP" altLang="en-US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（続）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10" name="５．アミノ酸から導かれる化合物(18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23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CB1B173-91F7-1F4E-8C9E-D12D63769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54" y="2569061"/>
            <a:ext cx="7385896" cy="4028166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C3DC78A-D67F-7549-9640-2663103DF4BE}"/>
              </a:ext>
            </a:extLst>
          </p:cNvPr>
          <p:cNvGrpSpPr/>
          <p:nvPr/>
        </p:nvGrpSpPr>
        <p:grpSpPr>
          <a:xfrm>
            <a:off x="2026511" y="2430562"/>
            <a:ext cx="4715863" cy="3551925"/>
            <a:chOff x="2026511" y="2430562"/>
            <a:chExt cx="4715863" cy="3551925"/>
          </a:xfrm>
        </p:grpSpPr>
        <p:sp>
          <p:nvSpPr>
            <p:cNvPr id="16" name="カルバメート：活性に必要な部分構造">
              <a:extLst>
                <a:ext uri="{FF2B5EF4-FFF2-40B4-BE49-F238E27FC236}">
                  <a16:creationId xmlns:a16="http://schemas.microsoft.com/office/drawing/2014/main" id="{13EE2272-D4D4-2045-8E78-7CE2B767DA34}"/>
                </a:ext>
              </a:extLst>
            </p:cNvPr>
            <p:cNvSpPr txBox="1"/>
            <p:nvPr/>
          </p:nvSpPr>
          <p:spPr>
            <a:xfrm>
              <a:off x="2485939" y="5467248"/>
              <a:ext cx="4256435" cy="5152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6435" tIns="72248" rIns="126435" bIns="72248">
              <a:spAutoFit/>
            </a:bodyPr>
            <a:lstStyle>
              <a:lvl1pPr algn="l" defTabSz="1300480">
                <a:defRPr sz="3413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pPr>
                <a:defRPr sz="2560">
                  <a:solidFill>
                    <a:srgbClr val="FFFFFF"/>
                  </a:solidFill>
                  <a:effectLst/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dirty="0" err="1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ファーマコア：</a:t>
              </a:r>
              <a:r>
                <a:rPr sz="2400" dirty="0" err="1">
                  <a:solidFill>
                    <a:srgbClr val="00206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カルバメート</a:t>
              </a:r>
              <a:endParaRPr sz="2400" dirty="0">
                <a:solidFill>
                  <a:srgbClr val="00206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35FA38B-43AF-1449-908B-EA9120A04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511" y="2430562"/>
              <a:ext cx="2864989" cy="285449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活性酸素も生成するアンスラサイクリン"/>
          <p:cNvSpPr txBox="1"/>
          <p:nvPr/>
        </p:nvSpPr>
        <p:spPr>
          <a:xfrm>
            <a:off x="1083733" y="433493"/>
            <a:ext cx="10747023" cy="830863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1300480">
              <a:spcBef>
                <a:spcPts val="2400"/>
              </a:spcBef>
              <a:buClr>
                <a:srgbClr val="FFFF99"/>
              </a:buClr>
              <a:buFont typeface="ヒラギノ明朝 ProN W3"/>
              <a:defRPr sz="4551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活性酸素も生成するアンスラサイクリン</a:t>
            </a:r>
          </a:p>
        </p:txBody>
      </p:sp>
      <p:pic>
        <p:nvPicPr>
          <p:cNvPr id="288" name="Anthracyclines_mechanism-small.png" descr="Anthracyclines_mechanism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29" y="1702364"/>
            <a:ext cx="12494542" cy="7502596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スーパーオキシド"/>
          <p:cNvSpPr txBox="1"/>
          <p:nvPr/>
        </p:nvSpPr>
        <p:spPr>
          <a:xfrm>
            <a:off x="9982900" y="2384213"/>
            <a:ext cx="2851304" cy="541867"/>
          </a:xfrm>
          <a:prstGeom prst="rect">
            <a:avLst/>
          </a:prstGeom>
          <a:solidFill>
            <a:srgbClr val="800000"/>
          </a:solidFill>
          <a:ln w="54186">
            <a:solidFill>
              <a:srgbClr val="FFCC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1300480">
              <a:buClr>
                <a:srgbClr val="FFFFFF"/>
              </a:buClr>
              <a:buFont typeface="ヒラギノ明朝 ProN W3"/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スーパーオキシド</a:t>
            </a:r>
            <a:endParaRPr dirty="0"/>
          </a:p>
        </p:txBody>
      </p:sp>
      <p:sp>
        <p:nvSpPr>
          <p:cNvPr id="290" name="電子伝達系"/>
          <p:cNvSpPr txBox="1"/>
          <p:nvPr/>
        </p:nvSpPr>
        <p:spPr>
          <a:xfrm>
            <a:off x="204056" y="6128305"/>
            <a:ext cx="2723784" cy="60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Arial"/>
              <a:def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dirty="0" err="1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電子伝達系</a:t>
            </a:r>
            <a:endParaRPr b="0" dirty="0"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29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活性酸素.png" descr="活性酸素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39" y="325119"/>
            <a:ext cx="11674971" cy="8990473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アンスラサイクリン"/>
          <p:cNvSpPr txBox="1"/>
          <p:nvPr/>
        </p:nvSpPr>
        <p:spPr>
          <a:xfrm>
            <a:off x="433493" y="8778240"/>
            <a:ext cx="347156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ＭＳ ゴシック"/>
              <a:defRPr sz="2844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アンスラサイクリン</a:t>
            </a:r>
          </a:p>
        </p:txBody>
      </p:sp>
      <p:sp>
        <p:nvSpPr>
          <p:cNvPr id="294" name="スーパーオキシドディスムターゼ"/>
          <p:cNvSpPr txBox="1"/>
          <p:nvPr/>
        </p:nvSpPr>
        <p:spPr>
          <a:xfrm>
            <a:off x="975359" y="3034453"/>
            <a:ext cx="5097161" cy="47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ＭＳ ゴシック"/>
              <a:defRPr sz="256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スーパーオキシドディスムターゼ</a:t>
            </a:r>
          </a:p>
        </p:txBody>
      </p:sp>
      <p:sp>
        <p:nvSpPr>
          <p:cNvPr id="295" name="癌細胞にはFe(II)が多い！"/>
          <p:cNvSpPr txBox="1"/>
          <p:nvPr/>
        </p:nvSpPr>
        <p:spPr>
          <a:xfrm>
            <a:off x="6404621" y="4263507"/>
            <a:ext cx="5937489" cy="60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1" algn="l" defTabSz="1300480">
              <a:buClr>
                <a:srgbClr val="FF3300"/>
              </a:buClr>
              <a:buFont typeface="ヒラギノ明朝 ProN W3"/>
              <a:defRPr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癌細胞にはFe</a:t>
            </a:r>
            <a:r>
              <a:rPr dirty="0"/>
              <a:t>(II)</a:t>
            </a:r>
            <a:r>
              <a:rPr dirty="0" err="1"/>
              <a:t>が多い</a:t>
            </a:r>
            <a:r>
              <a:rPr dirty="0"/>
              <a:t>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Bleomycines-small.png" descr="Bleomycines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86" y="1560124"/>
            <a:ext cx="12187485" cy="8069299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抗腫瘍抗生物質（その他）"/>
          <p:cNvSpPr txBox="1"/>
          <p:nvPr/>
        </p:nvSpPr>
        <p:spPr>
          <a:xfrm>
            <a:off x="3346478" y="268675"/>
            <a:ext cx="6397640" cy="763412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1300480">
              <a:buClr>
                <a:srgbClr val="FFFF99"/>
              </a:buClr>
              <a:buFont typeface="ヒラギノ明朝 ProN W3"/>
              <a:defRPr sz="3982">
                <a:solidFill>
                  <a:srgbClr val="FFFF9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99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抗腫瘍抗生物質（その他）</a:t>
            </a:r>
          </a:p>
        </p:txBody>
      </p:sp>
      <p:pic>
        <p:nvPicPr>
          <p:cNvPr id="299" name="丸記号.png" descr="丸記号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293" y="1517226"/>
            <a:ext cx="2167468" cy="2167468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ビ(ス)チアゾール"/>
          <p:cNvSpPr txBox="1"/>
          <p:nvPr/>
        </p:nvSpPr>
        <p:spPr>
          <a:xfrm>
            <a:off x="7802880" y="1517226"/>
            <a:ext cx="290355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 sz="2844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ビ</a:t>
            </a:r>
            <a:r>
              <a:rPr dirty="0"/>
              <a:t>(</a:t>
            </a:r>
            <a:r>
              <a:rPr dirty="0" err="1"/>
              <a:t>ス</a:t>
            </a:r>
            <a:r>
              <a:rPr dirty="0"/>
              <a:t>)</a:t>
            </a:r>
            <a:r>
              <a:rPr dirty="0" err="1"/>
              <a:t>チアゾール</a:t>
            </a:r>
            <a:endParaRPr dirty="0"/>
          </a:p>
        </p:txBody>
      </p:sp>
      <p:sp>
        <p:nvSpPr>
          <p:cNvPr id="301" name="Streptomyces verticillus (1965)"/>
          <p:cNvSpPr txBox="1"/>
          <p:nvPr/>
        </p:nvSpPr>
        <p:spPr>
          <a:xfrm>
            <a:off x="8127999" y="2709333"/>
            <a:ext cx="3821092" cy="462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1300480">
              <a:buClr>
                <a:srgbClr val="000000"/>
              </a:buClr>
              <a:buFont typeface="Times New Roman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275" i="1">
                <a:latin typeface="Times New Roman"/>
                <a:ea typeface="Times New Roman"/>
                <a:cs typeface="Times New Roman"/>
                <a:sym typeface="Times New Roman"/>
              </a:rPr>
              <a:t>Streptomyces verticillus </a:t>
            </a:r>
            <a:r>
              <a:rPr sz="2275">
                <a:latin typeface="Times New Roman"/>
                <a:ea typeface="Times New Roman"/>
                <a:cs typeface="Times New Roman"/>
                <a:sym typeface="Times New Roman"/>
              </a:rPr>
              <a:t>(1965)</a:t>
            </a:r>
          </a:p>
        </p:txBody>
      </p:sp>
      <p:sp>
        <p:nvSpPr>
          <p:cNvPr id="302" name="Streptomyces caespitosus (1958)"/>
          <p:cNvSpPr txBox="1"/>
          <p:nvPr/>
        </p:nvSpPr>
        <p:spPr>
          <a:xfrm>
            <a:off x="7911252" y="8994986"/>
            <a:ext cx="3997905" cy="462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1300480">
              <a:buClr>
                <a:srgbClr val="000000"/>
              </a:buClr>
              <a:buFont typeface="Times New Roman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275" i="1">
                <a:latin typeface="Times New Roman"/>
                <a:ea typeface="Times New Roman"/>
                <a:cs typeface="Times New Roman"/>
                <a:sym typeface="Times New Roman"/>
              </a:rPr>
              <a:t>Streptomyces caespitosus </a:t>
            </a:r>
            <a:r>
              <a:rPr sz="2275">
                <a:latin typeface="Times New Roman"/>
                <a:ea typeface="Times New Roman"/>
                <a:cs typeface="Times New Roman"/>
                <a:sym typeface="Times New Roman"/>
              </a:rPr>
              <a:t>(1958)</a:t>
            </a:r>
          </a:p>
        </p:txBody>
      </p:sp>
      <p:pic>
        <p:nvPicPr>
          <p:cNvPr id="303" name="丸記号.png" descr="丸記号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173" y="6935893"/>
            <a:ext cx="2167467" cy="2167468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ピロリチジン"/>
          <p:cNvSpPr txBox="1"/>
          <p:nvPr/>
        </p:nvSpPr>
        <p:spPr>
          <a:xfrm>
            <a:off x="7261013" y="8019626"/>
            <a:ext cx="238782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 sz="2844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ピロリチジン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  <p:bldP spid="30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Bleomycine_mechanism-small.png" descr="Bleomycine_mechanism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" y="866986"/>
            <a:ext cx="11878170" cy="864729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活性酸素を生成"/>
          <p:cNvSpPr txBox="1"/>
          <p:nvPr/>
        </p:nvSpPr>
        <p:spPr>
          <a:xfrm>
            <a:off x="9645226" y="3793066"/>
            <a:ext cx="2568449" cy="541868"/>
          </a:xfrm>
          <a:prstGeom prst="rect">
            <a:avLst/>
          </a:prstGeom>
          <a:solidFill>
            <a:srgbClr val="FFFF00"/>
          </a:solidFill>
          <a:ln w="54186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2560"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活性酸素を生成</a:t>
            </a:r>
            <a:endParaRPr dirty="0"/>
          </a:p>
        </p:txBody>
      </p:sp>
      <p:sp>
        <p:nvSpPr>
          <p:cNvPr id="308" name="ブレオマイシンの活性型＝BLM ＋ Fe2+ ＋ O2"/>
          <p:cNvSpPr txBox="1"/>
          <p:nvPr/>
        </p:nvSpPr>
        <p:spPr>
          <a:xfrm>
            <a:off x="2167466" y="0"/>
            <a:ext cx="925840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1300480">
              <a:buClr>
                <a:srgbClr val="FF3300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3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ブレオマイシンの活性型＝BLM ＋ Fe</a:t>
            </a:r>
            <a:r>
              <a:rPr baseline="30593">
                <a:solidFill>
                  <a:srgbClr val="FF3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2+</a:t>
            </a:r>
            <a:r>
              <a:rPr>
                <a:solidFill>
                  <a:srgbClr val="FF3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＋ O</a:t>
            </a:r>
            <a:r>
              <a:rPr baseline="30593">
                <a:solidFill>
                  <a:srgbClr val="FF3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</a:t>
            </a:r>
          </a:p>
        </p:txBody>
      </p:sp>
      <p:pic>
        <p:nvPicPr>
          <p:cNvPr id="309" name="丸記号.png" descr="丸記号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6" y="1192106"/>
            <a:ext cx="2470010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DNAインターカレーター"/>
          <p:cNvSpPr txBox="1"/>
          <p:nvPr/>
        </p:nvSpPr>
        <p:spPr>
          <a:xfrm>
            <a:off x="7802880" y="1842346"/>
            <a:ext cx="431289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DNAインターカレータ</a:t>
            </a:r>
            <a:r>
              <a:rPr dirty="0"/>
              <a:t>ー</a:t>
            </a:r>
          </a:p>
        </p:txBody>
      </p:sp>
      <p:sp>
        <p:nvSpPr>
          <p:cNvPr id="311" name="ブレオマイシンは多機能分子である！"/>
          <p:cNvSpPr txBox="1"/>
          <p:nvPr/>
        </p:nvSpPr>
        <p:spPr>
          <a:xfrm>
            <a:off x="829424" y="7252892"/>
            <a:ext cx="7044160" cy="1468685"/>
          </a:xfrm>
          <a:prstGeom prst="rect">
            <a:avLst/>
          </a:prstGeom>
          <a:solidFill>
            <a:srgbClr val="000080"/>
          </a:solidFill>
          <a:ln w="54186">
            <a:solidFill>
              <a:srgbClr val="00580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0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ブレオマイシンは多機能分子である！</a:t>
            </a:r>
          </a:p>
        </p:txBody>
      </p:sp>
      <p:sp>
        <p:nvSpPr>
          <p:cNvPr id="312" name="BLMのR（カチオン）…"/>
          <p:cNvSpPr txBox="1"/>
          <p:nvPr/>
        </p:nvSpPr>
        <p:spPr>
          <a:xfrm>
            <a:off x="7802880" y="758613"/>
            <a:ext cx="4695817" cy="1047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1300480">
              <a:buClr>
                <a:srgbClr val="0000FF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BLMのR（カチオン</a:t>
            </a:r>
            <a:r>
              <a:rPr sz="2844" dirty="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</a:t>
            </a:r>
          </a:p>
          <a:p>
            <a:pPr marL="40639" marR="40639" algn="l" defTabSz="1300480">
              <a:buClr>
                <a:srgbClr val="0000FF"/>
              </a:buClr>
              <a:buFont typeface="ヒラギノ明朝 ProN W3"/>
              <a:defRPr sz="2844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/>
              <a:t>　　　　→</a:t>
            </a:r>
            <a:r>
              <a:rPr dirty="0" err="1"/>
              <a:t>DNA鎖に親和性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10" grpId="0" animBg="1"/>
      <p:bldP spid="311" grpId="0" animBg="1"/>
      <p:bldP spid="3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DNA塩基と共有結合する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13004800" cy="975361"/>
          </a:xfrm>
          <a:prstGeom prst="rect">
            <a:avLst/>
          </a:prstGeom>
          <a:effectLst>
            <a:outerShdw blurRad="50800" dist="38100" rotWithShape="0">
              <a:srgbClr val="000000">
                <a:alpha val="42999"/>
              </a:srgbClr>
            </a:outerShdw>
          </a:effectLst>
        </p:spPr>
        <p:txBody>
          <a:bodyPr wrap="square" lIns="72248" tIns="72248" rIns="72248" bIns="72248">
            <a:normAutofit/>
          </a:bodyPr>
          <a:lstStyle>
            <a:lvl1pPr marL="40639" marR="40639" defTabSz="1300480">
              <a:buClr>
                <a:srgbClr val="000000"/>
              </a:buClr>
              <a:buFont typeface="ヒラギノ明朝 ProN W3"/>
              <a:defRPr sz="512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DNA塩基と共有結合する</a:t>
            </a:r>
          </a:p>
        </p:txBody>
      </p:sp>
      <p:pic>
        <p:nvPicPr>
          <p:cNvPr id="315" name="Mitomycin_mechanism-small.png" descr="Mitomycin_mechanism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39" y="975359"/>
            <a:ext cx="11573371" cy="850279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生物還元による…"/>
          <p:cNvSpPr txBox="1"/>
          <p:nvPr/>
        </p:nvSpPr>
        <p:spPr>
          <a:xfrm>
            <a:off x="3359573" y="2817706"/>
            <a:ext cx="1906497" cy="6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1300480">
              <a:buClr>
                <a:srgbClr val="0000FF"/>
              </a:buClr>
              <a:buFont typeface="Arial"/>
              <a:defRPr sz="199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生物還元による</a:t>
            </a:r>
          </a:p>
          <a:p>
            <a:pPr marL="40639" marR="40639" algn="l" defTabSz="1300480">
              <a:buClr>
                <a:srgbClr val="0000FF"/>
              </a:buClr>
              <a:buFont typeface="Arial"/>
              <a:defRPr sz="199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活性化</a:t>
            </a:r>
          </a:p>
        </p:txBody>
      </p:sp>
      <p:sp>
        <p:nvSpPr>
          <p:cNvPr id="317" name="マイトマイシンC"/>
          <p:cNvSpPr txBox="1"/>
          <p:nvPr/>
        </p:nvSpPr>
        <p:spPr>
          <a:xfrm>
            <a:off x="975359" y="3467946"/>
            <a:ext cx="2116894" cy="39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ＭＳ ゴシック"/>
              <a:defRPr sz="199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マイトマイシンC</a:t>
            </a:r>
          </a:p>
        </p:txBody>
      </p:sp>
      <p:sp>
        <p:nvSpPr>
          <p:cNvPr id="318" name="DNA鎖に共有結合性の架橋をつくる！"/>
          <p:cNvSpPr txBox="1"/>
          <p:nvPr/>
        </p:nvSpPr>
        <p:spPr>
          <a:xfrm>
            <a:off x="5393135" y="6935892"/>
            <a:ext cx="5946121" cy="541868"/>
          </a:xfrm>
          <a:prstGeom prst="rect">
            <a:avLst/>
          </a:prstGeom>
          <a:solidFill>
            <a:srgbClr val="FFFF00"/>
          </a:solidFill>
          <a:ln w="54186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1300480">
              <a:buClr>
                <a:srgbClr val="000000"/>
              </a:buClr>
              <a:buFont typeface="ヒラギノ明朝 ProN W3"/>
              <a:defRPr sz="2560"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DNA鎖に共有結合性の架橋をつくる！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65C4F25-725F-4043-B9CE-D1834FE540AC}"/>
              </a:ext>
            </a:extLst>
          </p:cNvPr>
          <p:cNvGrpSpPr/>
          <p:nvPr/>
        </p:nvGrpSpPr>
        <p:grpSpPr>
          <a:xfrm>
            <a:off x="216746" y="758613"/>
            <a:ext cx="2492588" cy="2492587"/>
            <a:chOff x="216746" y="758613"/>
            <a:chExt cx="2492588" cy="2492587"/>
          </a:xfrm>
        </p:grpSpPr>
        <p:pic>
          <p:nvPicPr>
            <p:cNvPr id="319" name="丸記号.png" descr="丸記号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866" y="1083733"/>
              <a:ext cx="2167468" cy="216746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0" name="パラキノン"/>
            <p:cNvSpPr txBox="1"/>
            <p:nvPr/>
          </p:nvSpPr>
          <p:spPr>
            <a:xfrm>
              <a:off x="216746" y="758613"/>
              <a:ext cx="1642218" cy="4334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2248" tIns="72248" rIns="72248" bIns="72248">
              <a:spAutoFit/>
            </a:bodyPr>
            <a:lstStyle>
              <a:lvl1pPr marL="40639" marR="40639" algn="l" defTabSz="1300480">
                <a:buClr>
                  <a:srgbClr val="FF0000"/>
                </a:buClr>
                <a:buFont typeface="ヒラギノ明朝 ProN W3"/>
                <a:defRPr sz="2275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r>
                <a:rPr dirty="0" err="1"/>
                <a:t>パラキノン</a:t>
              </a:r>
              <a:endParaRPr dirty="0"/>
            </a:p>
          </p:txBody>
        </p:sp>
      </p:grpSp>
      <p:sp>
        <p:nvSpPr>
          <p:cNvPr id="321" name="ヒドロキノン"/>
          <p:cNvSpPr txBox="1"/>
          <p:nvPr/>
        </p:nvSpPr>
        <p:spPr>
          <a:xfrm>
            <a:off x="5310293" y="3142826"/>
            <a:ext cx="1931214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227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ヒドロキノン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  <p:bldP spid="3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DNAインターカレーター系抗腫瘍薬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13004800" cy="2167468"/>
          </a:xfrm>
          <a:prstGeom prst="rect">
            <a:avLst/>
          </a:prstGeom>
          <a:effectLst>
            <a:outerShdw blurRad="50800" dist="38100" rotWithShape="0">
              <a:srgbClr val="000000">
                <a:alpha val="42999"/>
              </a:srgbClr>
            </a:outerShdw>
          </a:effectLst>
        </p:spPr>
        <p:txBody>
          <a:bodyPr wrap="square" lIns="72248" tIns="72248" rIns="72248" bIns="72248">
            <a:normAutofit/>
          </a:bodyPr>
          <a:lstStyle>
            <a:lvl1pPr marL="40639" marR="40639" defTabSz="1300480">
              <a:buClr>
                <a:srgbClr val="000000"/>
              </a:buClr>
              <a:buFont typeface="ヒラギノ明朝 ProN W3"/>
              <a:defRPr sz="512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DNAインターカレーター系抗腫瘍薬</a:t>
            </a:r>
          </a:p>
        </p:txBody>
      </p:sp>
      <p:pic>
        <p:nvPicPr>
          <p:cNvPr id="324" name="DNA-intercalative_agents-small.png" descr="DNA-intercalative_agents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93" y="2167466"/>
            <a:ext cx="12198775" cy="5633157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ダウノルビシン"/>
          <p:cNvSpPr txBox="1"/>
          <p:nvPr/>
        </p:nvSpPr>
        <p:spPr>
          <a:xfrm>
            <a:off x="2790613" y="7899964"/>
            <a:ext cx="2243329" cy="43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ＭＳ ゴシック"/>
              <a:defRPr sz="227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ダウノルビシン</a:t>
            </a:r>
          </a:p>
        </p:txBody>
      </p:sp>
      <p:sp>
        <p:nvSpPr>
          <p:cNvPr id="326" name="アクチノマイシンD"/>
          <p:cNvSpPr txBox="1"/>
          <p:nvPr/>
        </p:nvSpPr>
        <p:spPr>
          <a:xfrm>
            <a:off x="8967892" y="7899964"/>
            <a:ext cx="2676823" cy="43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ＭＳ ゴシック"/>
              <a:defRPr sz="227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アクチノマイシンD</a:t>
            </a:r>
          </a:p>
        </p:txBody>
      </p:sp>
      <p:sp>
        <p:nvSpPr>
          <p:cNvPr id="327" name="Streptomyces antibioticus (1944)"/>
          <p:cNvSpPr txBox="1"/>
          <p:nvPr/>
        </p:nvSpPr>
        <p:spPr>
          <a:xfrm>
            <a:off x="8209279" y="8333458"/>
            <a:ext cx="4030078" cy="462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1300480">
              <a:buClr>
                <a:srgbClr val="000000"/>
              </a:buClr>
              <a:buFont typeface="Times New Roman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275" i="1">
                <a:latin typeface="Times New Roman"/>
                <a:ea typeface="Times New Roman"/>
                <a:cs typeface="Times New Roman"/>
                <a:sym typeface="Times New Roman"/>
              </a:rPr>
              <a:t>Streptomyces antibioticus</a:t>
            </a:r>
            <a:r>
              <a:rPr sz="2275">
                <a:latin typeface="Times New Roman"/>
                <a:ea typeface="Times New Roman"/>
                <a:cs typeface="Times New Roman"/>
                <a:sym typeface="Times New Roman"/>
              </a:rPr>
              <a:t> (1944)</a:t>
            </a:r>
          </a:p>
        </p:txBody>
      </p:sp>
      <p:sp>
        <p:nvSpPr>
          <p:cNvPr id="328" name="DNA鎖と強く結合する…"/>
          <p:cNvSpPr txBox="1"/>
          <p:nvPr/>
        </p:nvSpPr>
        <p:spPr>
          <a:xfrm>
            <a:off x="325119" y="8561492"/>
            <a:ext cx="5222938" cy="933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1300480">
              <a:buClr>
                <a:srgbClr val="FF0000"/>
              </a:buClr>
              <a:buFont typeface="ヒラギノ明朝 ProN W3"/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DNA鎖と強く結合する</a:t>
            </a:r>
            <a:endParaRPr dirty="0"/>
          </a:p>
          <a:p>
            <a:pPr marL="40639" marR="40639" algn="l" defTabSz="1300480">
              <a:buClr>
                <a:srgbClr val="FF0000"/>
              </a:buClr>
              <a:buFont typeface="ヒラギノ明朝 ProN W3"/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DNA･RNAポリメラーゼ阻害作用</a:t>
            </a:r>
            <a:endParaRPr dirty="0"/>
          </a:p>
        </p:txBody>
      </p:sp>
      <p:sp>
        <p:nvSpPr>
          <p:cNvPr id="329" name="DNA鎖と強く結合する…"/>
          <p:cNvSpPr txBox="1"/>
          <p:nvPr/>
        </p:nvSpPr>
        <p:spPr>
          <a:xfrm>
            <a:off x="7712568" y="8762435"/>
            <a:ext cx="5283852" cy="933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1300480">
              <a:buClr>
                <a:srgbClr val="FF0000"/>
              </a:buClr>
              <a:buFont typeface="ヒラギノ明朝 ProN W3"/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DNA鎖と強く結合する</a:t>
            </a:r>
            <a:endParaRPr dirty="0"/>
          </a:p>
          <a:p>
            <a:pPr marL="40639" marR="40639" algn="l" defTabSz="1300480">
              <a:buClr>
                <a:srgbClr val="FF0000"/>
              </a:buClr>
              <a:buFont typeface="ヒラギノ明朝 ProN W3"/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DNA依存性ポリメラーゼ阻害作用</a:t>
            </a:r>
            <a:endParaRPr dirty="0"/>
          </a:p>
        </p:txBody>
      </p:sp>
      <p:sp>
        <p:nvSpPr>
          <p:cNvPr id="330" name="A"/>
          <p:cNvSpPr txBox="1"/>
          <p:nvPr/>
        </p:nvSpPr>
        <p:spPr>
          <a:xfrm>
            <a:off x="3467946" y="3034453"/>
            <a:ext cx="533415" cy="61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Times New Roman"/>
              <a:defRPr sz="3413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</a:t>
            </a:r>
          </a:p>
        </p:txBody>
      </p:sp>
      <p:sp>
        <p:nvSpPr>
          <p:cNvPr id="331" name="B"/>
          <p:cNvSpPr txBox="1"/>
          <p:nvPr/>
        </p:nvSpPr>
        <p:spPr>
          <a:xfrm>
            <a:off x="2600959" y="3034453"/>
            <a:ext cx="509497" cy="61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Times New Roman"/>
              <a:defRPr sz="3413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</a:t>
            </a:r>
          </a:p>
        </p:txBody>
      </p:sp>
      <p:sp>
        <p:nvSpPr>
          <p:cNvPr id="332" name="C"/>
          <p:cNvSpPr txBox="1"/>
          <p:nvPr/>
        </p:nvSpPr>
        <p:spPr>
          <a:xfrm>
            <a:off x="1625600" y="3034453"/>
            <a:ext cx="533415" cy="61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Times New Roman"/>
              <a:defRPr sz="3413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</a:t>
            </a:r>
          </a:p>
        </p:txBody>
      </p:sp>
      <p:sp>
        <p:nvSpPr>
          <p:cNvPr id="333" name="D"/>
          <p:cNvSpPr txBox="1"/>
          <p:nvPr/>
        </p:nvSpPr>
        <p:spPr>
          <a:xfrm>
            <a:off x="866986" y="3034453"/>
            <a:ext cx="533415" cy="61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Times New Roman"/>
              <a:defRPr sz="3413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/>
      <p:bldP spid="32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グループ"/>
          <p:cNvGrpSpPr/>
          <p:nvPr/>
        </p:nvGrpSpPr>
        <p:grpSpPr>
          <a:xfrm>
            <a:off x="2203590" y="2917048"/>
            <a:ext cx="8803077" cy="5233530"/>
            <a:chOff x="0" y="0"/>
            <a:chExt cx="8803075" cy="5233529"/>
          </a:xfrm>
        </p:grpSpPr>
        <p:sp>
          <p:nvSpPr>
            <p:cNvPr id="335" name="四角形"/>
            <p:cNvSpPr/>
            <p:nvPr/>
          </p:nvSpPr>
          <p:spPr>
            <a:xfrm>
              <a:off x="0" y="0"/>
              <a:ext cx="8803076" cy="5233530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50240">
                <a:defRPr sz="1706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336" name="Figure 6 1.jpg" descr="Figure 6 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03076" cy="5233530"/>
            </a:xfrm>
            <a:prstGeom prst="rect">
              <a:avLst/>
            </a:prstGeom>
            <a:ln w="63500" cap="flat">
              <a:solidFill>
                <a:srgbClr val="C00000"/>
              </a:solidFill>
              <a:prstDash val="solid"/>
              <a:miter lim="400000"/>
            </a:ln>
            <a:effectLst/>
          </p:spPr>
        </p:pic>
      </p:grpSp>
      <p:sp>
        <p:nvSpPr>
          <p:cNvPr id="338" name="DNAと可逆的に結合する"/>
          <p:cNvSpPr txBox="1">
            <a:spLocks noGrp="1"/>
          </p:cNvSpPr>
          <p:nvPr>
            <p:ph type="title" idx="4294967295"/>
          </p:nvPr>
        </p:nvSpPr>
        <p:spPr>
          <a:xfrm>
            <a:off x="975359" y="-1"/>
            <a:ext cx="11054082" cy="1277904"/>
          </a:xfrm>
          <a:prstGeom prst="rect">
            <a:avLst/>
          </a:prstGeom>
          <a:effectLst>
            <a:outerShdw blurRad="50800" dist="38100" rotWithShape="0">
              <a:srgbClr val="000000">
                <a:alpha val="42999"/>
              </a:srgbClr>
            </a:outerShdw>
          </a:effectLst>
        </p:spPr>
        <p:txBody>
          <a:bodyPr wrap="square" lIns="72248" tIns="72248" rIns="72248" bIns="72248">
            <a:normAutofit/>
          </a:bodyPr>
          <a:lstStyle>
            <a:lvl1pPr marL="40639" marR="40639" defTabSz="1300480">
              <a:buClr>
                <a:srgbClr val="000000"/>
              </a:buClr>
              <a:buFont typeface="ヒラギノ明朝 ProN W3"/>
              <a:defRPr sz="512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DNAと可逆的に結合する</a:t>
            </a:r>
          </a:p>
        </p:txBody>
      </p:sp>
      <p:sp>
        <p:nvSpPr>
          <p:cNvPr id="339" name="二重鎖DNAへの可逆的結合には３通りある…"/>
          <p:cNvSpPr txBox="1"/>
          <p:nvPr/>
        </p:nvSpPr>
        <p:spPr>
          <a:xfrm>
            <a:off x="539223" y="1093240"/>
            <a:ext cx="11614010" cy="168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defTabSz="1300480">
              <a:spcBef>
                <a:spcPts val="2100"/>
              </a:spcBef>
              <a:buClr>
                <a:srgbClr val="0000FF"/>
              </a:buClr>
              <a:buFont typeface="ヒラギノ明朝 ProN W3"/>
              <a:defRPr sz="3982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二重鎖DNAへの可逆的結合には３通りある</a:t>
            </a:r>
          </a:p>
          <a:p>
            <a:pPr marL="40639" marR="40639" defTabSz="1300480">
              <a:spcBef>
                <a:spcPts val="2100"/>
              </a:spcBef>
              <a:buClr>
                <a:srgbClr val="0000FF"/>
              </a:buClr>
              <a:buFont typeface="ヒラギノ明朝 ProN W3"/>
              <a:defRPr sz="3982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（非共有結合）</a:t>
            </a:r>
          </a:p>
        </p:txBody>
      </p:sp>
      <p:sp>
        <p:nvSpPr>
          <p:cNvPr id="340" name="電気的な結合"/>
          <p:cNvSpPr txBox="1"/>
          <p:nvPr/>
        </p:nvSpPr>
        <p:spPr>
          <a:xfrm>
            <a:off x="1995875" y="8256692"/>
            <a:ext cx="2821320" cy="5842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341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電気的な結合</a:t>
            </a:r>
          </a:p>
        </p:txBody>
      </p:sp>
      <p:sp>
        <p:nvSpPr>
          <p:cNvPr id="341" name="grooveに結合"/>
          <p:cNvSpPr txBox="1"/>
          <p:nvPr/>
        </p:nvSpPr>
        <p:spPr>
          <a:xfrm>
            <a:off x="5068711" y="8256692"/>
            <a:ext cx="2981278" cy="5842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ヒラギノ明朝 ProN W3"/>
              <a:defRPr sz="341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grooveに結合</a:t>
            </a:r>
            <a:endParaRPr dirty="0"/>
          </a:p>
        </p:txBody>
      </p:sp>
      <p:sp>
        <p:nvSpPr>
          <p:cNvPr id="342" name="塩基対への挿入…"/>
          <p:cNvSpPr txBox="1"/>
          <p:nvPr/>
        </p:nvSpPr>
        <p:spPr>
          <a:xfrm>
            <a:off x="8498240" y="8236373"/>
            <a:ext cx="2944213" cy="10160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defTabSz="1300480">
              <a:buClr>
                <a:srgbClr val="FF0000"/>
              </a:buClr>
              <a:buFont typeface="ヒラギノ明朝 ProN W3"/>
              <a:defRPr sz="2844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塩基対への挿入</a:t>
            </a:r>
            <a:endParaRPr dirty="0"/>
          </a:p>
          <a:p>
            <a:pPr marL="40639" marR="40639" defTabSz="1300480">
              <a:buClr>
                <a:srgbClr val="FF0000"/>
              </a:buClr>
              <a:buFont typeface="ヒラギノ明朝 ProN W3"/>
              <a:defRPr sz="256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/>
              <a:t>（intercalation）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animBg="1"/>
      <p:bldP spid="341" grpId="0" animBg="1"/>
      <p:bldP spid="34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アンスラサイクリンーDNA複合体"/>
          <p:cNvSpPr txBox="1"/>
          <p:nvPr/>
        </p:nvSpPr>
        <p:spPr>
          <a:xfrm>
            <a:off x="1074701" y="921173"/>
            <a:ext cx="11072144" cy="812801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808080">
                <a:alpha val="4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/>
          <a:p>
            <a:pPr marL="40639" marR="40639" defTabSz="1300480">
              <a:buClr>
                <a:srgbClr val="000000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5120">
                <a:effectLst>
                  <a:outerShdw blurRad="12700" dist="25400" dir="2700000" rotWithShape="0">
                    <a:srgbClr val="C0C0C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アンスラサイクリン</a:t>
            </a:r>
            <a:r>
              <a:rPr sz="5120">
                <a:effectLst>
                  <a:outerShdw blurRad="12700" dist="25400" dir="2700000" rotWithShape="0">
                    <a:srgbClr val="C0C0C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rPr>
              <a:t>ー</a:t>
            </a:r>
            <a:r>
              <a:rPr sz="5120">
                <a:effectLst>
                  <a:outerShdw blurRad="12700" dist="25400" dir="2700000" rotWithShape="0">
                    <a:srgbClr val="C0C0C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DNA複合体</a:t>
            </a:r>
          </a:p>
        </p:txBody>
      </p:sp>
      <p:pic>
        <p:nvPicPr>
          <p:cNvPr id="345" name="アンスラサイクリンーDNA複合体.png" descr="アンスラサイクリンーDNA複合体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449" y="2167466"/>
            <a:ext cx="8665352" cy="5310295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Daunorubicin"/>
          <p:cNvSpPr txBox="1"/>
          <p:nvPr/>
        </p:nvSpPr>
        <p:spPr>
          <a:xfrm>
            <a:off x="4009813" y="8344746"/>
            <a:ext cx="2798037" cy="614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lnSpc>
                <a:spcPct val="80000"/>
              </a:lnSpc>
              <a:spcBef>
                <a:spcPts val="1300"/>
              </a:spcBef>
              <a:buClr>
                <a:srgbClr val="000000"/>
              </a:buClr>
              <a:buFont typeface="Times New Roman"/>
              <a:defRPr sz="3413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Daunorubicin</a:t>
            </a:r>
          </a:p>
        </p:txBody>
      </p:sp>
      <p:sp>
        <p:nvSpPr>
          <p:cNvPr id="347" name="D ring (major groove)"/>
          <p:cNvSpPr txBox="1"/>
          <p:nvPr/>
        </p:nvSpPr>
        <p:spPr>
          <a:xfrm>
            <a:off x="7264400" y="3034453"/>
            <a:ext cx="399175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1300480">
              <a:buClr>
                <a:srgbClr val="FF0000"/>
              </a:buClr>
              <a:buFont typeface="Times New Roman"/>
              <a:defRPr sz="256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D ring (major groove)</a:t>
            </a:r>
          </a:p>
        </p:txBody>
      </p:sp>
      <p:sp>
        <p:nvSpPr>
          <p:cNvPr id="348" name="A ring (minor groove)"/>
          <p:cNvSpPr txBox="1"/>
          <p:nvPr/>
        </p:nvSpPr>
        <p:spPr>
          <a:xfrm>
            <a:off x="7799493" y="5635413"/>
            <a:ext cx="38291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1300480">
              <a:buClr>
                <a:srgbClr val="FF0000"/>
              </a:buClr>
              <a:buFont typeface="Times New Roman"/>
              <a:defRPr sz="256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 ring (minor groove)</a:t>
            </a:r>
          </a:p>
        </p:txBody>
      </p:sp>
      <p:sp>
        <p:nvSpPr>
          <p:cNvPr id="349" name="ダウノルビシン"/>
          <p:cNvSpPr txBox="1"/>
          <p:nvPr/>
        </p:nvSpPr>
        <p:spPr>
          <a:xfrm>
            <a:off x="6998582" y="8382846"/>
            <a:ext cx="2496201" cy="47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ＭＳ ゴシック"/>
              <a:defRPr sz="256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ダウノルビシン</a:t>
            </a:r>
          </a:p>
        </p:txBody>
      </p:sp>
      <p:pic>
        <p:nvPicPr>
          <p:cNvPr id="350" name="568px-Doxorubicin–DNA_complex_1D12.png" descr="568px-Doxorubicin–DNA_complex_1D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92586"/>
            <a:ext cx="4660055" cy="492195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(Wikipediaより)"/>
          <p:cNvSpPr txBox="1"/>
          <p:nvPr/>
        </p:nvSpPr>
        <p:spPr>
          <a:xfrm>
            <a:off x="541866" y="7586133"/>
            <a:ext cx="380318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 sz="3413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(Wikipediaより)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animBg="1"/>
      <p:bldP spid="34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アクチノマイシンーDNA複合体"/>
          <p:cNvSpPr txBox="1">
            <a:spLocks noGrp="1"/>
          </p:cNvSpPr>
          <p:nvPr>
            <p:ph type="title" idx="4294967295"/>
          </p:nvPr>
        </p:nvSpPr>
        <p:spPr>
          <a:xfrm>
            <a:off x="1074701" y="379306"/>
            <a:ext cx="11054082" cy="1896534"/>
          </a:xfrm>
          <a:prstGeom prst="rect">
            <a:avLst/>
          </a:prstGeom>
          <a:effectLst>
            <a:outerShdw blurRad="50800" dist="38100" rotWithShape="0">
              <a:srgbClr val="000000">
                <a:alpha val="42999"/>
              </a:srgbClr>
            </a:outerShdw>
          </a:effectLst>
        </p:spPr>
        <p:txBody>
          <a:bodyPr wrap="square" lIns="72248" tIns="72248" rIns="72248" bIns="72248">
            <a:normAutofit/>
          </a:bodyPr>
          <a:lstStyle/>
          <a:p>
            <a:pPr marL="40639" marR="40639" defTabSz="1300480">
              <a:buClr>
                <a:srgbClr val="000000"/>
              </a:buClr>
              <a:buFont typeface="ヒラギノ明朝 ProN W3"/>
              <a:defRPr sz="6257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5120">
                <a:effectLst>
                  <a:outerShdw blurRad="12700" dist="25400" dir="2700000" rotWithShape="0">
                    <a:srgbClr val="C0C0C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アクチノマイシン</a:t>
            </a:r>
            <a:r>
              <a:rPr sz="5120">
                <a:effectLst>
                  <a:outerShdw blurRad="12700" dist="25400" dir="2700000" rotWithShape="0">
                    <a:srgbClr val="C0C0C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rPr>
              <a:t>ー</a:t>
            </a:r>
            <a:r>
              <a:rPr sz="5120">
                <a:effectLst>
                  <a:outerShdw blurRad="12700" dist="25400" dir="2700000" rotWithShape="0">
                    <a:srgbClr val="C0C0C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DNA複合体</a:t>
            </a:r>
          </a:p>
        </p:txBody>
      </p:sp>
      <p:pic>
        <p:nvPicPr>
          <p:cNvPr id="354" name="アクチノマイシンーDNA複合体.png" descr="アクチノマイシンーDNA複合体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942"/>
            <a:ext cx="8064783" cy="6436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actinomycin-DNA.jpg" descr="actinomycin-D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916" y="2492586"/>
            <a:ext cx="4973885" cy="5960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特異活性天然有機化合物２"/>
          <p:cNvSpPr/>
          <p:nvPr/>
        </p:nvSpPr>
        <p:spPr>
          <a:xfrm>
            <a:off x="1408853" y="325120"/>
            <a:ext cx="10187094" cy="1099468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5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第</a:t>
            </a:r>
            <a:r>
              <a:rPr lang="en-US" altLang="ja-JP" sz="5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14</a:t>
            </a:r>
            <a:r>
              <a:rPr lang="ja-JP" altLang="en-US" sz="5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・</a:t>
            </a:r>
            <a:r>
              <a:rPr lang="en-US" altLang="ja-JP" sz="54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15</a:t>
            </a:r>
            <a:r>
              <a:rPr lang="ja-JP" altLang="en-US" sz="54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回の授業について</a:t>
            </a:r>
            <a:endParaRPr sz="54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★辛 味 成 分">
            <a:extLst>
              <a:ext uri="{FF2B5EF4-FFF2-40B4-BE49-F238E27FC236}">
                <a16:creationId xmlns:a16="http://schemas.microsoft.com/office/drawing/2014/main" id="{6BE49F20-8C22-974D-8371-011086555D73}"/>
              </a:ext>
            </a:extLst>
          </p:cNvPr>
          <p:cNvSpPr txBox="1"/>
          <p:nvPr/>
        </p:nvSpPr>
        <p:spPr>
          <a:xfrm>
            <a:off x="1632523" y="3130813"/>
            <a:ext cx="9502508" cy="277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lnSpc>
                <a:spcPct val="150000"/>
              </a:lnSpc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40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機器分析の概説および演習を行います。授業はスライドを使わず、板書で行います（プリントを配布）。</a:t>
            </a:r>
            <a:endParaRPr lang="en-US" altLang="ja-JP" sz="40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8800050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バッカクキン科Claviceps purpureaの代謝産物…"/>
          <p:cNvSpPr txBox="1"/>
          <p:nvPr/>
        </p:nvSpPr>
        <p:spPr>
          <a:xfrm>
            <a:off x="2393738" y="2531487"/>
            <a:ext cx="9798757" cy="256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バッカクキン科</a:t>
            </a:r>
            <a:r>
              <a:rPr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Claviceps</a:t>
            </a:r>
            <a:r>
              <a:rPr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purpurea</a:t>
            </a: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の代謝産物</a:t>
            </a:r>
            <a:endParaRPr sz="3413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413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イネ科ライムギ花穂（黒パン原料）に寄生</a:t>
            </a:r>
            <a:endParaRPr sz="3413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413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麦角中毒</a:t>
            </a:r>
            <a:r>
              <a:rPr sz="3413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Ergotism →　</a:t>
            </a:r>
            <a:r>
              <a:rPr sz="3413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幻覚作用</a:t>
            </a:r>
            <a:endParaRPr sz="3413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</a:t>
            </a:r>
            <a:r>
              <a:rPr sz="3413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中世の欧州では魔女の仕業として恐れられた</a:t>
            </a:r>
            <a:endParaRPr sz="3413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18" name="エルゴメトリン：子宮収縮・止血 エルゴタミン：片頭痛"/>
          <p:cNvSpPr txBox="1"/>
          <p:nvPr/>
        </p:nvSpPr>
        <p:spPr>
          <a:xfrm>
            <a:off x="1675270" y="4809565"/>
            <a:ext cx="9654259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エルゴメトリン：子宮収縮・止血</a:t>
            </a:r>
            <a:r>
              <a:rPr sz="2844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エルゴタミン：片頭痛</a:t>
            </a:r>
            <a:endParaRPr sz="2844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19" name="５．アミノ酸から導かれる化合物(19)"/>
          <p:cNvSpPr/>
          <p:nvPr/>
        </p:nvSpPr>
        <p:spPr>
          <a:xfrm>
            <a:off x="1408853" y="330068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24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10" name="ユリ科イヌサフランColchicum autumunale…">
            <a:extLst>
              <a:ext uri="{FF2B5EF4-FFF2-40B4-BE49-F238E27FC236}">
                <a16:creationId xmlns:a16="http://schemas.microsoft.com/office/drawing/2014/main" id="{AF3AEB28-4D7F-C141-A162-714B20E21AAB}"/>
              </a:ext>
            </a:extLst>
          </p:cNvPr>
          <p:cNvSpPr txBox="1"/>
          <p:nvPr/>
        </p:nvSpPr>
        <p:spPr>
          <a:xfrm>
            <a:off x="1408853" y="1893137"/>
            <a:ext cx="3927820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32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b)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麦角アルカロイド</a:t>
            </a:r>
            <a:endParaRPr lang="en-US" sz="3200"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F3C54EB-29F0-124D-B64C-BCE262C21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34" y="5467350"/>
            <a:ext cx="10171009" cy="4191577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pic>
        <p:nvPicPr>
          <p:cNvPr id="120" name="C_purpurea.jpg" descr="C_purpure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39"/>
            <a:ext cx="13004800" cy="8656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グループ"/>
          <p:cNvGrpSpPr/>
          <p:nvPr/>
        </p:nvGrpSpPr>
        <p:grpSpPr>
          <a:xfrm>
            <a:off x="433493" y="2463235"/>
            <a:ext cx="12029441" cy="7091681"/>
            <a:chOff x="0" y="0"/>
            <a:chExt cx="12029440" cy="7091680"/>
          </a:xfrm>
        </p:grpSpPr>
        <p:sp>
          <p:nvSpPr>
            <p:cNvPr id="123" name="四角形"/>
            <p:cNvSpPr/>
            <p:nvPr/>
          </p:nvSpPr>
          <p:spPr>
            <a:xfrm>
              <a:off x="0" y="0"/>
              <a:ext cx="12029441" cy="7091681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24" name="モノテルペンインドールアルカロイド-small.png" descr="モノテルペンインドールアルカロイド-sma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029441" cy="7091681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126" name="ビンクリスチン…"/>
          <p:cNvSpPr txBox="1"/>
          <p:nvPr/>
        </p:nvSpPr>
        <p:spPr>
          <a:xfrm>
            <a:off x="8019626" y="2709333"/>
            <a:ext cx="2537743" cy="972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ビンクリスチン</a:t>
            </a:r>
            <a:endParaRPr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ビンブラスチン</a:t>
            </a:r>
            <a:endParaRPr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27" name="レセルピン…"/>
          <p:cNvSpPr txBox="1"/>
          <p:nvPr/>
        </p:nvSpPr>
        <p:spPr>
          <a:xfrm>
            <a:off x="8344746" y="4876800"/>
            <a:ext cx="1891172" cy="972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レセルピン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アジマリン</a:t>
            </a:r>
          </a:p>
        </p:txBody>
      </p:sp>
      <p:sp>
        <p:nvSpPr>
          <p:cNvPr id="128" name="キニーネ、キニジン"/>
          <p:cNvSpPr txBox="1"/>
          <p:nvPr/>
        </p:nvSpPr>
        <p:spPr>
          <a:xfrm>
            <a:off x="6610773" y="8344746"/>
            <a:ext cx="3187983" cy="521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キニーネ、キニジン</a:t>
            </a:r>
          </a:p>
        </p:txBody>
      </p:sp>
      <p:sp>
        <p:nvSpPr>
          <p:cNvPr id="129" name="カンプトテシン（→イリノテカン）"/>
          <p:cNvSpPr txBox="1"/>
          <p:nvPr/>
        </p:nvSpPr>
        <p:spPr>
          <a:xfrm>
            <a:off x="6610773" y="8886613"/>
            <a:ext cx="5463823" cy="521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カンプトテシン（→イリノテカン）</a:t>
            </a:r>
          </a:p>
        </p:txBody>
      </p:sp>
      <p:sp>
        <p:nvSpPr>
          <p:cNvPr id="130" name="ストリキニーネ"/>
          <p:cNvSpPr txBox="1"/>
          <p:nvPr/>
        </p:nvSpPr>
        <p:spPr>
          <a:xfrm>
            <a:off x="8324164" y="6245612"/>
            <a:ext cx="2707537" cy="47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ストリキニーネ</a:t>
            </a:r>
            <a:endParaRPr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31" name="５．アミノ酸から導かれる化合物(20)"/>
          <p:cNvSpPr/>
          <p:nvPr/>
        </p:nvSpPr>
        <p:spPr>
          <a:xfrm>
            <a:off x="1408853" y="361137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５．アミノ酸から導かれる化合物(2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12" name="ユリ科イヌサフランColchicum autumunale…">
            <a:extLst>
              <a:ext uri="{FF2B5EF4-FFF2-40B4-BE49-F238E27FC236}">
                <a16:creationId xmlns:a16="http://schemas.microsoft.com/office/drawing/2014/main" id="{8A62DE64-1E94-A94A-B9B4-09FDEA3678F9}"/>
              </a:ext>
            </a:extLst>
          </p:cNvPr>
          <p:cNvSpPr txBox="1"/>
          <p:nvPr/>
        </p:nvSpPr>
        <p:spPr>
          <a:xfrm>
            <a:off x="1702625" y="1724463"/>
            <a:ext cx="7585872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3200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c)</a:t>
            </a:r>
            <a:r>
              <a:rPr lang="ja-JP" altLang="en-US" sz="320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モノテルペンインドールアルカロイド</a:t>
            </a:r>
            <a:endParaRPr lang="en-US" sz="3200"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1" animBg="1" advAuto="0"/>
      <p:bldP spid="127" grpId="2" animBg="1" advAuto="0"/>
      <p:bldP spid="128" grpId="4" animBg="1" advAuto="0"/>
      <p:bldP spid="129" grpId="5" animBg="1" advAuto="0"/>
      <p:bldP spid="130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(1) ラウオルフィアアルカロイド"/>
          <p:cNvSpPr txBox="1"/>
          <p:nvPr/>
        </p:nvSpPr>
        <p:spPr>
          <a:xfrm>
            <a:off x="2106553" y="2040312"/>
            <a:ext cx="6240952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 </a:t>
            </a:r>
            <a:r>
              <a:rPr sz="3200" dirty="0" err="1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ラウオルフィアアルカロイド</a:t>
            </a:r>
            <a:endParaRPr sz="3200" dirty="0">
              <a:solidFill>
                <a:schemeClr val="bg1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34" name="キョウチクトウ科Rauwolfia serpentinaの根…"/>
          <p:cNvSpPr txBox="1"/>
          <p:nvPr/>
        </p:nvSpPr>
        <p:spPr>
          <a:xfrm>
            <a:off x="2492586" y="2661340"/>
            <a:ext cx="8873083" cy="130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lnSpc>
                <a:spcPct val="12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キョウチクトウ科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Rauwolfia</a:t>
            </a:r>
            <a:r>
              <a:rPr sz="32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serpentina</a:t>
            </a: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の根</a:t>
            </a:r>
            <a:endParaRPr sz="3200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lnSpc>
                <a:spcPct val="12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2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印度蛇木：ヘビによる咬傷（インド民間薬</a:t>
            </a:r>
            <a:r>
              <a:rPr sz="32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</a:t>
            </a:r>
          </a:p>
        </p:txBody>
      </p:sp>
      <p:sp>
        <p:nvSpPr>
          <p:cNvPr id="135" name="レセルピン：降圧薬、鎮静薬…"/>
          <p:cNvSpPr txBox="1"/>
          <p:nvPr/>
        </p:nvSpPr>
        <p:spPr>
          <a:xfrm>
            <a:off x="3251200" y="4074606"/>
            <a:ext cx="4923284" cy="116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lnSpc>
                <a:spcPct val="12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レセルピン：降圧薬、鎮静薬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lnSpc>
                <a:spcPct val="12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アジマリン：抗不整脈薬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36" name="(2) ストリクノス（馬銭）アルカロイド"/>
          <p:cNvSpPr txBox="1"/>
          <p:nvPr/>
        </p:nvSpPr>
        <p:spPr>
          <a:xfrm>
            <a:off x="2106553" y="5273081"/>
            <a:ext cx="7472059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 </a:t>
            </a:r>
            <a:r>
              <a:rPr sz="3200" dirty="0" err="1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ストリクノス（馬銭）アルカロイド</a:t>
            </a:r>
            <a:endParaRPr sz="3200" dirty="0">
              <a:solidFill>
                <a:schemeClr val="bg1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37" name="マチン科Strychnos nux-vomicaの種子…"/>
          <p:cNvSpPr txBox="1"/>
          <p:nvPr/>
        </p:nvSpPr>
        <p:spPr>
          <a:xfrm>
            <a:off x="2492586" y="5982509"/>
            <a:ext cx="7795865" cy="1817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lnSpc>
                <a:spcPct val="12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マチン科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Strychnos</a:t>
            </a:r>
            <a:r>
              <a:rPr sz="32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nux-vomica</a:t>
            </a: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の種子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lnSpc>
                <a:spcPct val="12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ホミカ（馬銭子</a:t>
            </a: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）：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苦味健胃薬、苦味チンキ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lnSpc>
                <a:spcPct val="12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ストリキニーネ：痙攣作用、有毒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38" name="５．アミノ酸から導かれる化合物(21)"/>
          <p:cNvSpPr/>
          <p:nvPr/>
        </p:nvSpPr>
        <p:spPr>
          <a:xfrm>
            <a:off x="1408853" y="332847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５．アミノ酸から導かれる化合物(2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6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8" name="(2) ストリクノス（馬銭）アルカロイド">
            <a:extLst>
              <a:ext uri="{FF2B5EF4-FFF2-40B4-BE49-F238E27FC236}">
                <a16:creationId xmlns:a16="http://schemas.microsoft.com/office/drawing/2014/main" id="{88B0BB29-6A4B-B547-8DED-96B64A56F863}"/>
              </a:ext>
            </a:extLst>
          </p:cNvPr>
          <p:cNvSpPr txBox="1"/>
          <p:nvPr/>
        </p:nvSpPr>
        <p:spPr>
          <a:xfrm>
            <a:off x="2106553" y="7871234"/>
            <a:ext cx="7061690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</a:t>
            </a:r>
            <a:r>
              <a:rPr lang="en-US" sz="32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</a:t>
            </a:r>
            <a:r>
              <a:rPr sz="32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 </a:t>
            </a:r>
            <a:r>
              <a:rPr lang="ja-JP" altLang="en-US" sz="320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ヒョウタンクラーレ</a:t>
            </a:r>
            <a:r>
              <a:rPr sz="3200" dirty="0" err="1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</a:t>
            </a:r>
            <a:endParaRPr sz="3200" dirty="0">
              <a:solidFill>
                <a:schemeClr val="bg1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9" name="マチン科Strychnos nux-vomicaの種子…">
            <a:extLst>
              <a:ext uri="{FF2B5EF4-FFF2-40B4-BE49-F238E27FC236}">
                <a16:creationId xmlns:a16="http://schemas.microsoft.com/office/drawing/2014/main" id="{31DCE623-FA63-3643-90C9-20330A3A837B}"/>
              </a:ext>
            </a:extLst>
          </p:cNvPr>
          <p:cNvSpPr txBox="1"/>
          <p:nvPr/>
        </p:nvSpPr>
        <p:spPr>
          <a:xfrm>
            <a:off x="2492586" y="8505850"/>
            <a:ext cx="5009846" cy="701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lnSpc>
                <a:spcPct val="12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マチン科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Strychnos</a:t>
            </a:r>
            <a:r>
              <a:rPr sz="32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toxifera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0" name="マチン科Strychnos nux-vomicaの種子…">
            <a:extLst>
              <a:ext uri="{FF2B5EF4-FFF2-40B4-BE49-F238E27FC236}">
                <a16:creationId xmlns:a16="http://schemas.microsoft.com/office/drawing/2014/main" id="{7799FB74-B593-2D4D-9452-579519246203}"/>
              </a:ext>
            </a:extLst>
          </p:cNvPr>
          <p:cNvSpPr txBox="1"/>
          <p:nvPr/>
        </p:nvSpPr>
        <p:spPr>
          <a:xfrm>
            <a:off x="7653174" y="8584590"/>
            <a:ext cx="5184574" cy="622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lnSpc>
                <a:spcPct val="12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トキシフェリン-I、筋弛緩作用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8FA9BC-A1DD-FE45-8034-CED1BDFA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682"/>
            <a:ext cx="13004800" cy="86549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EF16AD-D067-A94E-B83B-BE3AE8D0C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" y="1098682"/>
            <a:ext cx="12945889" cy="86157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</TotalTime>
  <Words>1441</Words>
  <Application>Microsoft Macintosh PowerPoint</Application>
  <PresentationFormat>ユーザー設定</PresentationFormat>
  <Paragraphs>346</Paragraphs>
  <Slides>69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69</vt:i4>
      </vt:variant>
    </vt:vector>
  </HeadingPairs>
  <TitlesOfParts>
    <vt:vector size="83" baseType="lpstr">
      <vt:lpstr>Hiragino Mincho ProN W6</vt:lpstr>
      <vt:lpstr>ＭＳ Ｐゴシック</vt:lpstr>
      <vt:lpstr>ＭＳ ゴシック</vt:lpstr>
      <vt:lpstr>Osaka−等幅</vt:lpstr>
      <vt:lpstr>ヒラギノ明朝 ProN W3</vt:lpstr>
      <vt:lpstr>ヒラギノ明朝 ProN W6</vt:lpstr>
      <vt:lpstr>Arial</vt:lpstr>
      <vt:lpstr>Helvetica</vt:lpstr>
      <vt:lpstr>Helvetica Light</vt:lpstr>
      <vt:lpstr>Helvetica Neue</vt:lpstr>
      <vt:lpstr>Symbol</vt:lpstr>
      <vt:lpstr>Tahoma</vt:lpstr>
      <vt:lpstr>Times New Roman</vt:lpstr>
      <vt:lpstr>White</vt:lpstr>
      <vt:lpstr>天 然 物 化 学 11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天 然 物 化 学 12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天 然 物 化 学 13</vt:lpstr>
      <vt:lpstr>PowerPoint プレゼンテーション</vt:lpstr>
      <vt:lpstr>PowerPoint プレゼンテーション</vt:lpstr>
      <vt:lpstr>DNAの配座異性体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Esperamicins/Calicheamicinsの作用機序</vt:lpstr>
      <vt:lpstr>Zinostatin の作用機序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DNA塩基と共有結合する</vt:lpstr>
      <vt:lpstr>DNAインターカレーター系抗腫瘍薬</vt:lpstr>
      <vt:lpstr>DNAと可逆的に結合する</vt:lpstr>
      <vt:lpstr>PowerPoint プレゼンテーション</vt:lpstr>
      <vt:lpstr>アクチノマイシンーDNA複合体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 然 物 化 学 10</dc:title>
  <cp:lastModifiedBy>木下 いづみ</cp:lastModifiedBy>
  <cp:revision>77</cp:revision>
  <dcterms:modified xsi:type="dcterms:W3CDTF">2021-02-09T11:56:44Z</dcterms:modified>
</cp:coreProperties>
</file>