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6" r:id="rId41"/>
    <p:sldId id="297" r:id="rId42"/>
    <p:sldId id="298" r:id="rId43"/>
    <p:sldId id="299" r:id="rId44"/>
    <p:sldId id="324" r:id="rId45"/>
    <p:sldId id="300" r:id="rId46"/>
    <p:sldId id="304" r:id="rId47"/>
    <p:sldId id="303" r:id="rId48"/>
    <p:sldId id="302" r:id="rId49"/>
    <p:sldId id="305" r:id="rId50"/>
    <p:sldId id="306" r:id="rId51"/>
    <p:sldId id="307" r:id="rId52"/>
    <p:sldId id="308" r:id="rId53"/>
    <p:sldId id="309" r:id="rId54"/>
    <p:sldId id="310" r:id="rId55"/>
    <p:sldId id="311" r:id="rId56"/>
    <p:sldId id="312" r:id="rId57"/>
    <p:sldId id="314" r:id="rId58"/>
    <p:sldId id="313" r:id="rId59"/>
    <p:sldId id="316" r:id="rId60"/>
    <p:sldId id="327" r:id="rId61"/>
    <p:sldId id="326" r:id="rId62"/>
    <p:sldId id="317" r:id="rId63"/>
    <p:sldId id="328" r:id="rId64"/>
    <p:sldId id="330" r:id="rId65"/>
    <p:sldId id="331" r:id="rId66"/>
    <p:sldId id="333" r:id="rId67"/>
    <p:sldId id="334" r:id="rId6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3429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10287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7145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2057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24003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2743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0FF"/>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CDFE2"/>
          </a:solidFill>
        </a:fill>
      </a:tcStyle>
    </a:wholeTbl>
    <a:band2H>
      <a:tcTxStyle/>
      <a:tcStyle>
        <a:tcBdr/>
        <a:fill>
          <a:solidFill>
            <a:srgbClr val="FFFFFF"/>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2E78C3"/>
          </a:solidFill>
        </a:fill>
      </a:tcStyle>
    </a:firstCol>
    <a:la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25400" cap="flat">
              <a:noFill/>
              <a:miter lim="400000"/>
            </a:ln>
          </a:top>
          <a:bottom>
            <a:ln w="12700" cap="flat">
              <a:noFill/>
              <a:miter lim="400000"/>
            </a:ln>
          </a:bottom>
          <a:insideH>
            <a:ln w="25400" cap="flat">
              <a:noFill/>
              <a:miter lim="400000"/>
            </a:ln>
          </a:insideH>
          <a:insideV>
            <a:ln w="12700" cap="flat">
              <a:noFill/>
              <a:miter lim="400000"/>
            </a:ln>
          </a:insideV>
        </a:tcBdr>
        <a:fill>
          <a:solidFill>
            <a:srgbClr val="4394F8"/>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B4EB3"/>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solidFill>
            <a:srgbClr val="D9D9D9"/>
          </a:solidFill>
        </a:fill>
      </a:tcStyle>
    </a:wholeTbl>
    <a:band2H>
      <a:tcTxStyle/>
      <a:tcStyle>
        <a:tcBdr/>
        <a:fill>
          <a:solidFill>
            <a:srgbClr val="EBEBEB"/>
          </a:solidFill>
        </a:fill>
      </a:tcStyle>
    </a:band2H>
    <a:firstCol>
      <a:tcTxStyle b="on" i="off">
        <a:font>
          <a:latin typeface="Helvetica"/>
          <a:ea typeface="Helvetica"/>
          <a:cs typeface="Helvetica"/>
        </a:font>
        <a:srgbClr val="FFFFFF"/>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4FC327"/>
          </a:solidFill>
        </a:fill>
      </a:tcStyle>
    </a:firstCol>
    <a:lastRow>
      <a:tcTxStyle b="on" i="off">
        <a:font>
          <a:latin typeface="Helvetica"/>
          <a:ea typeface="Helvetica"/>
          <a:cs typeface="Helvetica"/>
        </a:font>
        <a:srgbClr val="FFFFFF"/>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0F7813"/>
          </a:solidFill>
        </a:fill>
      </a:tcStyle>
    </a:lastRow>
    <a:firstRow>
      <a:tcTxStyle b="on" i="off">
        <a:font>
          <a:latin typeface="Helvetica"/>
          <a:ea typeface="Helvetica"/>
          <a:cs typeface="Helvetica"/>
        </a:font>
        <a:srgbClr val="FFFFFF"/>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0F781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4B4B4B"/>
              </a:solidFill>
              <a:custDash>
                <a:ds d="200000" sp="200000"/>
              </a:custDash>
              <a:miter lim="400000"/>
            </a:ln>
          </a:left>
          <a:right>
            <a:ln w="12700" cap="flat">
              <a:solidFill>
                <a:srgbClr val="4B4B4B"/>
              </a:solidFill>
              <a:custDash>
                <a:ds d="200000" sp="200000"/>
              </a:custDash>
              <a:miter lim="400000"/>
            </a:ln>
          </a:right>
          <a:top>
            <a:ln w="12700" cap="flat">
              <a:solidFill>
                <a:srgbClr val="4B4B4B"/>
              </a:solidFill>
              <a:custDash>
                <a:ds d="200000" sp="200000"/>
              </a:custDash>
              <a:miter lim="400000"/>
            </a:ln>
          </a:top>
          <a:bottom>
            <a:ln w="12700" cap="flat">
              <a:solidFill>
                <a:srgbClr val="4B4B4B"/>
              </a:solidFill>
              <a:custDash>
                <a:ds d="200000" sp="200000"/>
              </a:custDash>
              <a:miter lim="400000"/>
            </a:ln>
          </a:bottom>
          <a:insideH>
            <a:ln w="12700" cap="flat">
              <a:solidFill>
                <a:srgbClr val="4B4B4B"/>
              </a:solidFill>
              <a:custDash>
                <a:ds d="200000" sp="200000"/>
              </a:custDash>
              <a:miter lim="400000"/>
            </a:ln>
          </a:insideH>
          <a:insideV>
            <a:ln w="12700" cap="flat">
              <a:solidFill>
                <a:srgbClr val="4B4B4B"/>
              </a:solidFill>
              <a:custDash>
                <a:ds d="200000" sp="200000"/>
              </a:custDash>
              <a:miter lim="400000"/>
            </a:ln>
          </a:insideV>
        </a:tcBdr>
        <a:fill>
          <a:solidFill>
            <a:srgbClr val="E0DDCD"/>
          </a:solidFill>
        </a:fill>
      </a:tcStyle>
    </a:wholeTbl>
    <a:band2H>
      <a:tcTxStyle/>
      <a:tcStyle>
        <a:tcBdr/>
        <a:fill>
          <a:solidFill>
            <a:srgbClr val="D2CFC5"/>
          </a:solidFill>
        </a:fill>
      </a:tcStyle>
    </a:band2H>
    <a:firstCol>
      <a:tcTxStyle b="on" i="off">
        <a:font>
          <a:latin typeface="Helvetica"/>
          <a:ea typeface="Helvetica"/>
          <a:cs typeface="Helvetica"/>
        </a:font>
        <a:srgbClr val="FFFFFF"/>
      </a:tcTxStyle>
      <a:tcStyle>
        <a:tcBdr>
          <a:left>
            <a:ln w="12700" cap="flat">
              <a:solidFill>
                <a:srgbClr val="4B4B4B"/>
              </a:solidFill>
              <a:prstDash val="solid"/>
              <a:miter lim="400000"/>
            </a:ln>
          </a:left>
          <a:right>
            <a:ln w="12700" cap="flat">
              <a:solidFill>
                <a:srgbClr val="4B4B4B"/>
              </a:solidFill>
              <a:prstDash val="solid"/>
              <a:miter lim="400000"/>
            </a:ln>
          </a:right>
          <a:top>
            <a:ln w="12700" cap="flat">
              <a:solidFill>
                <a:srgbClr val="4B4B4B"/>
              </a:solidFill>
              <a:prstDash val="solid"/>
              <a:miter lim="400000"/>
            </a:ln>
          </a:top>
          <a:bottom>
            <a:ln w="12700" cap="flat">
              <a:solidFill>
                <a:srgbClr val="4B4B4B"/>
              </a:solidFill>
              <a:prstDash val="solid"/>
              <a:miter lim="400000"/>
            </a:ln>
          </a:bottom>
          <a:insideH>
            <a:ln w="12700" cap="flat">
              <a:solidFill>
                <a:srgbClr val="4B4B4B"/>
              </a:solidFill>
              <a:prstDash val="solid"/>
              <a:miter lim="400000"/>
            </a:ln>
          </a:insideH>
          <a:insideV>
            <a:ln w="12700" cap="flat">
              <a:solidFill>
                <a:srgbClr val="4B4B4B"/>
              </a:solidFill>
              <a:prstDash val="solid"/>
              <a:miter lim="400000"/>
            </a:ln>
          </a:insideV>
        </a:tcBdr>
        <a:fill>
          <a:solidFill>
            <a:srgbClr val="7D8B87"/>
          </a:solidFill>
        </a:fill>
      </a:tcStyle>
    </a:firstCol>
    <a:lastRow>
      <a:tcTxStyle b="on" i="off">
        <a:font>
          <a:latin typeface="Helvetica"/>
          <a:ea typeface="Helvetica"/>
          <a:cs typeface="Helvetica"/>
        </a:font>
        <a:srgbClr val="FFFFFF"/>
      </a:tcTxStyle>
      <a:tcStyle>
        <a:tcBdr>
          <a:left>
            <a:ln w="12700" cap="flat">
              <a:solidFill>
                <a:srgbClr val="4B4B4B"/>
              </a:solidFill>
              <a:prstDash val="solid"/>
              <a:miter lim="400000"/>
            </a:ln>
          </a:left>
          <a:right>
            <a:ln w="12700" cap="flat">
              <a:solidFill>
                <a:srgbClr val="4B4B4B"/>
              </a:solidFill>
              <a:prstDash val="solid"/>
              <a:miter lim="400000"/>
            </a:ln>
          </a:right>
          <a:top>
            <a:ln w="12700" cap="flat">
              <a:solidFill>
                <a:srgbClr val="4B4B4B"/>
              </a:solidFill>
              <a:prstDash val="solid"/>
              <a:miter lim="400000"/>
            </a:ln>
          </a:top>
          <a:bottom>
            <a:ln w="12700" cap="flat">
              <a:solidFill>
                <a:srgbClr val="4B4B4B"/>
              </a:solidFill>
              <a:prstDash val="solid"/>
              <a:miter lim="400000"/>
            </a:ln>
          </a:bottom>
          <a:insideH>
            <a:ln w="12700" cap="flat">
              <a:solidFill>
                <a:srgbClr val="4B4B4B"/>
              </a:solidFill>
              <a:prstDash val="solid"/>
              <a:miter lim="400000"/>
            </a:ln>
          </a:insideH>
          <a:insideV>
            <a:ln w="12700" cap="flat">
              <a:solidFill>
                <a:srgbClr val="4B4B4B"/>
              </a:solidFill>
              <a:prstDash val="solid"/>
              <a:miter lim="400000"/>
            </a:ln>
          </a:insideV>
        </a:tcBdr>
        <a:fill>
          <a:solidFill>
            <a:srgbClr val="84633E"/>
          </a:solidFill>
        </a:fill>
      </a:tcStyle>
    </a:lastRow>
    <a:firstRow>
      <a:tcTxStyle b="on" i="off">
        <a:font>
          <a:latin typeface="Helvetica"/>
          <a:ea typeface="Helvetica"/>
          <a:cs typeface="Helvetica"/>
        </a:font>
        <a:srgbClr val="FFFFFF"/>
      </a:tcTxStyle>
      <a:tcStyle>
        <a:tcBdr>
          <a:left>
            <a:ln w="12700" cap="flat">
              <a:solidFill>
                <a:srgbClr val="4B4B4B"/>
              </a:solidFill>
              <a:prstDash val="solid"/>
              <a:miter lim="400000"/>
            </a:ln>
          </a:left>
          <a:right>
            <a:ln w="12700" cap="flat">
              <a:solidFill>
                <a:srgbClr val="4B4B4B"/>
              </a:solidFill>
              <a:prstDash val="solid"/>
              <a:miter lim="400000"/>
            </a:ln>
          </a:right>
          <a:top>
            <a:ln w="12700" cap="flat">
              <a:solidFill>
                <a:srgbClr val="4B4B4B"/>
              </a:solidFill>
              <a:prstDash val="solid"/>
              <a:miter lim="400000"/>
            </a:ln>
          </a:top>
          <a:bottom>
            <a:ln w="12700" cap="flat">
              <a:solidFill>
                <a:srgbClr val="4B4B4B"/>
              </a:solidFill>
              <a:prstDash val="solid"/>
              <a:miter lim="400000"/>
            </a:ln>
          </a:bottom>
          <a:insideH>
            <a:ln w="12700" cap="flat">
              <a:solidFill>
                <a:srgbClr val="4B4B4B"/>
              </a:solidFill>
              <a:prstDash val="solid"/>
              <a:miter lim="400000"/>
            </a:ln>
          </a:insideH>
          <a:insideV>
            <a:ln w="12700" cap="flat">
              <a:solidFill>
                <a:srgbClr val="4B4B4B"/>
              </a:solidFill>
              <a:prstDash val="solid"/>
              <a:miter lim="400000"/>
            </a:ln>
          </a:insideV>
        </a:tcBdr>
        <a:fill>
          <a:solidFill>
            <a:srgbClr val="84633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6E6E6"/>
          </a:solidFill>
        </a:fill>
      </a:tcStyle>
    </a:wholeTbl>
    <a:band2H>
      <a:tcTxStyle/>
      <a:tcStyle>
        <a:tcBdr/>
        <a:fill>
          <a:solidFill>
            <a:srgbClr val="D6DFDF"/>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4C637D"/>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4C637D"/>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4C637D"/>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C5C7C8"/>
          </a:solidFill>
        </a:fill>
      </a:tcStyle>
    </a:wholeTbl>
    <a:band2H>
      <a:tcTxStyle/>
      <a:tcStyle>
        <a:tcBdr/>
        <a:fill>
          <a:solidFill>
            <a:srgbClr val="D6D6D7"/>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41454E"/>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D8086"/>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26972"/>
          </a:solidFill>
        </a:fill>
      </a:tcStyle>
    </a:firstRow>
  </a:tblStyle>
  <a:tblStyle styleId="{2708684C-4D16-4618-839F-0558EEFCDFE6}" styleName="">
    <a:tblBg/>
    <a:wholeTbl>
      <a:tcTxStyle b="off" i="off">
        <a:fontRef idx="minor">
          <a:srgbClr val="000000"/>
        </a:fontRef>
        <a:srgbClr val="000000"/>
      </a:tcTxStyle>
      <a:tcStyle>
        <a:tcBdr>
          <a:left>
            <a:ln w="25400" cap="rnd">
              <a:solidFill>
                <a:srgbClr val="000000"/>
              </a:solidFill>
              <a:custDash>
                <a:ds d="100000" sp="200000"/>
              </a:custDash>
              <a:miter lim="400000"/>
            </a:ln>
          </a:left>
          <a:right>
            <a:ln w="25400" cap="rnd">
              <a:solidFill>
                <a:srgbClr val="000000"/>
              </a:solidFill>
              <a:custDash>
                <a:ds d="100000" sp="200000"/>
              </a:custDash>
              <a:miter lim="400000"/>
            </a:ln>
          </a:right>
          <a:top>
            <a:ln w="25400" cap="rnd">
              <a:solidFill>
                <a:srgbClr val="000000"/>
              </a:solidFill>
              <a:custDash>
                <a:ds d="100000" sp="200000"/>
              </a:custDash>
              <a:miter lim="400000"/>
            </a:ln>
          </a:top>
          <a:bottom>
            <a:ln w="25400" cap="rnd">
              <a:solidFill>
                <a:srgbClr val="000000"/>
              </a:solidFill>
              <a:custDash>
                <a:ds d="100000" sp="200000"/>
              </a:custDash>
              <a:miter lim="400000"/>
            </a:ln>
          </a:bottom>
          <a:insideH>
            <a:ln w="25400" cap="rnd">
              <a:solidFill>
                <a:srgbClr val="000000"/>
              </a:solidFill>
              <a:custDash>
                <a:ds d="100000" sp="200000"/>
              </a:custDash>
              <a:miter lim="400000"/>
            </a:ln>
          </a:insideH>
          <a:insideV>
            <a:ln w="25400" cap="rnd">
              <a:solidFill>
                <a:srgbClr val="000000"/>
              </a:solidFill>
              <a:custDash>
                <a:ds d="100000" sp="200000"/>
              </a:custDash>
              <a:miter lim="400000"/>
            </a:ln>
          </a:insideV>
        </a:tcBdr>
        <a:fill>
          <a:solidFill>
            <a:srgbClr val="FFFFFF"/>
          </a:solidFill>
        </a:fill>
      </a:tcStyle>
    </a:wholeTbl>
    <a:band2H>
      <a:tcTxStyle/>
      <a:tcStyle>
        <a:tcBdr/>
        <a:fill>
          <a:solidFill>
            <a:srgbClr val="E8EAEA"/>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25400" cap="rnd">
              <a:solidFill>
                <a:srgbClr val="000000"/>
              </a:solidFill>
              <a:custDash>
                <a:ds d="100000" sp="200000"/>
              </a:custDash>
              <a:miter lim="400000"/>
            </a:ln>
          </a:top>
          <a:bottom>
            <a:ln w="25400" cap="rnd">
              <a:solidFill>
                <a:srgbClr val="000000"/>
              </a:solidFill>
              <a:custDash>
                <a:ds d="100000" sp="200000"/>
              </a:custDash>
              <a:miter lim="400000"/>
            </a:ln>
          </a:bottom>
          <a:insideH>
            <a:ln w="25400" cap="rnd">
              <a:solidFill>
                <a:srgbClr val="000000"/>
              </a:solidFill>
              <a:custDash>
                <a:ds d="100000" sp="200000"/>
              </a:custDash>
              <a:miter lim="400000"/>
            </a:ln>
          </a:insideH>
          <a:insideV>
            <a:ln w="25400" cap="rnd">
              <a:solidFill>
                <a:srgbClr val="000000"/>
              </a:solidFill>
              <a:custDash>
                <a:ds d="100000" sp="200000"/>
              </a:custDash>
              <a:miter lim="400000"/>
            </a:ln>
          </a:insideV>
        </a:tcBdr>
        <a:fill>
          <a:solidFill>
            <a:srgbClr val="FFFFFF"/>
          </a:solidFill>
        </a:fill>
      </a:tcStyle>
    </a:firstCol>
    <a:lastRow>
      <a:tcTxStyle b="on" i="off">
        <a:font>
          <a:latin typeface="Helvetica"/>
          <a:ea typeface="Helvetica"/>
          <a:cs typeface="Helvetica"/>
        </a:font>
        <a:srgbClr val="000000"/>
      </a:tcTxStyle>
      <a:tcStyle>
        <a:tcBdr>
          <a:left>
            <a:ln w="25400" cap="rnd">
              <a:solidFill>
                <a:srgbClr val="000000"/>
              </a:solidFill>
              <a:custDash>
                <a:ds d="100000" sp="200000"/>
              </a:custDash>
              <a:miter lim="400000"/>
            </a:ln>
          </a:left>
          <a:right>
            <a:ln w="25400" cap="rnd">
              <a:solidFill>
                <a:srgbClr val="000000"/>
              </a:solidFill>
              <a:custDash>
                <a:ds d="100000" sp="200000"/>
              </a:custDash>
              <a:miter lim="400000"/>
            </a:ln>
          </a:right>
          <a:top>
            <a:ln w="12700" cap="flat">
              <a:solidFill>
                <a:srgbClr val="000000"/>
              </a:solidFill>
              <a:prstDash val="solid"/>
              <a:miter lim="400000"/>
            </a:ln>
          </a:top>
          <a:bottom>
            <a:ln w="12700" cap="flat">
              <a:noFill/>
              <a:miter lim="400000"/>
            </a:ln>
          </a:bottom>
          <a:insideH>
            <a:ln w="25400" cap="rnd">
              <a:solidFill>
                <a:srgbClr val="000000"/>
              </a:solidFill>
              <a:custDash>
                <a:ds d="100000" sp="200000"/>
              </a:custDash>
              <a:miter lim="400000"/>
            </a:ln>
          </a:insideH>
          <a:insideV>
            <a:ln w="25400" cap="rnd">
              <a:solidFill>
                <a:srgbClr val="000000"/>
              </a:solidFill>
              <a:custDash>
                <a:ds d="100000" sp="200000"/>
              </a:custDash>
              <a:miter lim="400000"/>
            </a:ln>
          </a:insideV>
        </a:tcBdr>
        <a:fill>
          <a:solidFill>
            <a:srgbClr val="FFFFFF"/>
          </a:solidFill>
        </a:fill>
      </a:tcStyle>
    </a:lastRow>
    <a:firstRow>
      <a:tcTxStyle b="on" i="off">
        <a:font>
          <a:latin typeface="Helvetica"/>
          <a:ea typeface="Helvetica"/>
          <a:cs typeface="Helvetica"/>
        </a:font>
        <a:srgbClr val="000000"/>
      </a:tcTxStyle>
      <a:tcStyle>
        <a:tcBdr>
          <a:left>
            <a:ln w="25400" cap="rnd">
              <a:solidFill>
                <a:srgbClr val="000000"/>
              </a:solidFill>
              <a:custDash>
                <a:ds d="100000" sp="200000"/>
              </a:custDash>
              <a:miter lim="400000"/>
            </a:ln>
          </a:left>
          <a:right>
            <a:ln w="25400" cap="rnd">
              <a:solidFill>
                <a:srgbClr val="000000"/>
              </a:solidFill>
              <a:custDash>
                <a:ds d="100000" sp="200000"/>
              </a:custDash>
              <a:miter lim="400000"/>
            </a:ln>
          </a:right>
          <a:top>
            <a:ln w="12700" cap="flat">
              <a:noFill/>
              <a:miter lim="400000"/>
            </a:ln>
          </a:top>
          <a:bottom>
            <a:ln w="12700" cap="flat">
              <a:solidFill>
                <a:srgbClr val="000000"/>
              </a:solidFill>
              <a:prstDash val="solid"/>
              <a:miter lim="400000"/>
            </a:ln>
          </a:bottom>
          <a:insideH>
            <a:ln w="25400" cap="rnd">
              <a:solidFill>
                <a:srgbClr val="000000"/>
              </a:solidFill>
              <a:custDash>
                <a:ds d="100000" sp="200000"/>
              </a:custDash>
              <a:miter lim="400000"/>
            </a:ln>
          </a:insideH>
          <a:insideV>
            <a:ln w="25400" cap="rnd">
              <a:solidFill>
                <a:srgbClr val="000000"/>
              </a:solidFill>
              <a:custDash>
                <a:ds d="100000" sp="200000"/>
              </a:custDash>
              <a:miter lim="400000"/>
            </a:ln>
          </a:insideV>
        </a:tcBdr>
        <a:fill>
          <a:solidFill>
            <a:srgbClr val="FFFFFF"/>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27"/>
    <p:restoredTop sz="94674"/>
  </p:normalViewPr>
  <p:slideViewPr>
    <p:cSldViewPr snapToGrid="0" snapToObjects="1">
      <p:cViewPr varScale="1">
        <p:scale>
          <a:sx n="87" d="100"/>
          <a:sy n="87" d="100"/>
        </p:scale>
        <p:origin x="140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9" name="Shape 79"/>
          <p:cNvSpPr>
            <a:spLocks noGrp="1" noRot="1" noChangeAspect="1"/>
          </p:cNvSpPr>
          <p:nvPr>
            <p:ph type="sldImg"/>
          </p:nvPr>
        </p:nvSpPr>
        <p:spPr>
          <a:xfrm>
            <a:off x="1143000" y="685800"/>
            <a:ext cx="4572000" cy="3429000"/>
          </a:xfrm>
          <a:prstGeom prst="rect">
            <a:avLst/>
          </a:prstGeom>
        </p:spPr>
        <p:txBody>
          <a:bodyPr/>
          <a:lstStyle/>
          <a:p>
            <a:endParaRPr/>
          </a:p>
        </p:txBody>
      </p:sp>
      <p:sp>
        <p:nvSpPr>
          <p:cNvPr id="80" name="Shape 8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11" name="イメージ"/>
          <p:cNvSpPr>
            <a:spLocks noGrp="1"/>
          </p:cNvSpPr>
          <p:nvPr>
            <p:ph type="pic" sz="half" idx="21"/>
          </p:nvPr>
        </p:nvSpPr>
        <p:spPr>
          <a:xfrm>
            <a:off x="2438400" y="850900"/>
            <a:ext cx="8128000" cy="5415825"/>
          </a:xfrm>
          <a:prstGeom prst="rect">
            <a:avLst/>
          </a:prstGeom>
        </p:spPr>
        <p:txBody>
          <a:bodyPr lIns="91439" tIns="45719" rIns="91439" bIns="45719" anchor="t"/>
          <a:lstStyle/>
          <a:p>
            <a:endParaRPr/>
          </a:p>
        </p:txBody>
      </p:sp>
      <p:sp>
        <p:nvSpPr>
          <p:cNvPr id="12" name="本文レベル1…"/>
          <p:cNvSpPr txBox="1">
            <a:spLocks noGrp="1"/>
          </p:cNvSpPr>
          <p:nvPr>
            <p:ph type="body" sz="quarter" idx="1"/>
          </p:nvPr>
        </p:nvSpPr>
        <p:spPr>
          <a:xfrm>
            <a:off x="1270000" y="7353300"/>
            <a:ext cx="10464800" cy="1130300"/>
          </a:xfrm>
          <a:prstGeom prst="rect">
            <a:avLst/>
          </a:prstGeom>
        </p:spPr>
        <p:txBody>
          <a:bodyPr anchor="t"/>
          <a:lstStyle>
            <a:lvl1pPr>
              <a:defRPr sz="3200"/>
            </a:lvl1pPr>
            <a:lvl2pPr>
              <a:defRPr sz="3200"/>
            </a:lvl2pPr>
            <a:lvl3pPr>
              <a:defRPr sz="3200"/>
            </a:lvl3pPr>
            <a:lvl4pPr>
              <a:defRPr sz="3200"/>
            </a:lvl4pPr>
            <a:lvl5pPr>
              <a:defRPr sz="3200"/>
            </a:lvl5pPr>
          </a:lstStyle>
          <a:p>
            <a:r>
              <a:t>本文レベル1</a:t>
            </a:r>
          </a:p>
          <a:p>
            <a:pPr lvl="1"/>
            <a:r>
              <a:t>本文レベル2</a:t>
            </a:r>
          </a:p>
          <a:p>
            <a:pPr lvl="2"/>
            <a:r>
              <a:t>本文レベル3</a:t>
            </a:r>
          </a:p>
          <a:p>
            <a:pPr lvl="3"/>
            <a:r>
              <a:t>本文レベル4</a:t>
            </a:r>
          </a:p>
          <a:p>
            <a:pPr lvl="4"/>
            <a:r>
              <a:t>本文レベル5</a:t>
            </a:r>
          </a:p>
        </p:txBody>
      </p:sp>
      <p:sp>
        <p:nvSpPr>
          <p:cNvPr id="13" name="タイトルテキスト"/>
          <p:cNvSpPr txBox="1">
            <a:spLocks noGrp="1"/>
          </p:cNvSpPr>
          <p:nvPr>
            <p:ph type="title"/>
          </p:nvPr>
        </p:nvSpPr>
        <p:spPr>
          <a:xfrm>
            <a:off x="1270000" y="5842000"/>
            <a:ext cx="10464800" cy="1422400"/>
          </a:xfrm>
          <a:prstGeom prst="rect">
            <a:avLst/>
          </a:prstGeom>
        </p:spPr>
        <p:txBody>
          <a:bodyPr anchor="b">
            <a:noAutofit/>
          </a:bodyPr>
          <a:lstStyle/>
          <a:p>
            <a:r>
              <a:t>タイトルテキスト</a:t>
            </a:r>
          </a:p>
        </p:txBody>
      </p:sp>
      <p:sp>
        <p:nvSpPr>
          <p:cNvPr id="14"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30" name="タイトルテキスト"/>
          <p:cNvSpPr txBox="1">
            <a:spLocks noGrp="1"/>
          </p:cNvSpPr>
          <p:nvPr>
            <p:ph type="title"/>
          </p:nvPr>
        </p:nvSpPr>
        <p:spPr>
          <a:prstGeom prst="rect">
            <a:avLst/>
          </a:prstGeom>
        </p:spPr>
        <p:txBody>
          <a:bodyPr/>
          <a:lstStyle/>
          <a:p>
            <a:r>
              <a:t>タイトルテキスト</a:t>
            </a:r>
          </a:p>
        </p:txBody>
      </p:sp>
      <p:sp>
        <p:nvSpPr>
          <p:cNvPr id="31" name="本文レベル1…"/>
          <p:cNvSpPr txBox="1">
            <a:spLocks noGrp="1"/>
          </p:cNvSpPr>
          <p:nvPr>
            <p:ph type="body" idx="1"/>
          </p:nvPr>
        </p:nvSpPr>
        <p:spPr>
          <a:xfrm>
            <a:off x="1270000" y="2768600"/>
            <a:ext cx="10464800" cy="5715000"/>
          </a:xfrm>
          <a:prstGeom prst="rect">
            <a:avLst/>
          </a:prstGeom>
        </p:spPr>
        <p:txBody>
          <a:bodyPr>
            <a:normAutofit/>
          </a:bodyPr>
          <a:lstStyle>
            <a:lvl1pPr marL="381000" indent="-381000" algn="l">
              <a:spcBef>
                <a:spcPts val="4200"/>
              </a:spcBef>
              <a:buSzPct val="100000"/>
              <a:buChar char="•"/>
              <a:defRPr sz="3800"/>
            </a:lvl1pPr>
            <a:lvl2pPr marL="762000" indent="-381000" algn="l">
              <a:spcBef>
                <a:spcPts val="4200"/>
              </a:spcBef>
              <a:buSzPct val="100000"/>
              <a:buChar char="•"/>
              <a:defRPr sz="3800"/>
            </a:lvl2pPr>
            <a:lvl3pPr marL="1143000" indent="-381000" algn="l">
              <a:spcBef>
                <a:spcPts val="4200"/>
              </a:spcBef>
              <a:buSzPct val="100000"/>
              <a:buChar char="•"/>
              <a:defRPr sz="3800"/>
            </a:lvl3pPr>
            <a:lvl4pPr marL="1524000" indent="-381000" algn="l">
              <a:spcBef>
                <a:spcPts val="4200"/>
              </a:spcBef>
              <a:buSzPct val="100000"/>
              <a:buChar char="•"/>
              <a:defRPr sz="3800"/>
            </a:lvl4pPr>
            <a:lvl5pPr marL="1905000" indent="-381000" algn="l">
              <a:spcBef>
                <a:spcPts val="4200"/>
              </a:spcBef>
              <a:buSzPct val="100000"/>
              <a:buChar char="•"/>
              <a:defRPr sz="3800"/>
            </a:lvl5pPr>
          </a:lstStyle>
          <a:p>
            <a:r>
              <a:t>本文レベル1</a:t>
            </a:r>
          </a:p>
          <a:p>
            <a:pPr lvl="1"/>
            <a:r>
              <a:t>本文レベル2</a:t>
            </a:r>
          </a:p>
          <a:p>
            <a:pPr lvl="2"/>
            <a:r>
              <a:t>本文レベル3</a:t>
            </a:r>
          </a:p>
          <a:p>
            <a:pPr lvl="3"/>
            <a:r>
              <a:t>本文レベル4</a:t>
            </a:r>
          </a:p>
          <a:p>
            <a:pPr lvl="4"/>
            <a:r>
              <a:t>本文レベル5</a:t>
            </a:r>
          </a:p>
        </p:txBody>
      </p:sp>
      <p:sp>
        <p:nvSpPr>
          <p:cNvPr id="3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39" name="イメージ"/>
          <p:cNvSpPr>
            <a:spLocks noGrp="1"/>
          </p:cNvSpPr>
          <p:nvPr>
            <p:ph type="pic" sz="quarter" idx="21"/>
          </p:nvPr>
        </p:nvSpPr>
        <p:spPr>
          <a:xfrm>
            <a:off x="7188435" y="2552700"/>
            <a:ext cx="4102101" cy="6159500"/>
          </a:xfrm>
          <a:prstGeom prst="rect">
            <a:avLst/>
          </a:prstGeom>
        </p:spPr>
        <p:txBody>
          <a:bodyPr lIns="91439" tIns="45719" rIns="91439" bIns="45719" anchor="t"/>
          <a:lstStyle/>
          <a:p>
            <a:endParaRPr/>
          </a:p>
        </p:txBody>
      </p:sp>
      <p:sp>
        <p:nvSpPr>
          <p:cNvPr id="40" name="タイトルテキスト"/>
          <p:cNvSpPr txBox="1">
            <a:spLocks noGrp="1"/>
          </p:cNvSpPr>
          <p:nvPr>
            <p:ph type="title"/>
          </p:nvPr>
        </p:nvSpPr>
        <p:spPr>
          <a:prstGeom prst="rect">
            <a:avLst/>
          </a:prstGeom>
        </p:spPr>
        <p:txBody>
          <a:bodyPr/>
          <a:lstStyle/>
          <a:p>
            <a:r>
              <a:t>タイトルテキスト</a:t>
            </a:r>
          </a:p>
        </p:txBody>
      </p:sp>
      <p:sp>
        <p:nvSpPr>
          <p:cNvPr id="41" name="本文レベル1…"/>
          <p:cNvSpPr txBox="1">
            <a:spLocks noGrp="1"/>
          </p:cNvSpPr>
          <p:nvPr>
            <p:ph type="body" sz="half" idx="1"/>
          </p:nvPr>
        </p:nvSpPr>
        <p:spPr>
          <a:xfrm>
            <a:off x="1282700" y="2768600"/>
            <a:ext cx="5041900" cy="5715000"/>
          </a:xfrm>
          <a:prstGeom prst="rect">
            <a:avLst/>
          </a:prstGeom>
        </p:spPr>
        <p:txBody>
          <a:bodyPr>
            <a:normAutofit/>
          </a:bodyPr>
          <a:lstStyle>
            <a:lvl1pPr marL="280736" indent="-280736" algn="l">
              <a:spcBef>
                <a:spcPts val="3200"/>
              </a:spcBef>
              <a:buSzPct val="100000"/>
              <a:buChar char="•"/>
              <a:defRPr sz="2800"/>
            </a:lvl1pPr>
            <a:lvl2pPr marL="661736" indent="-280736" algn="l">
              <a:spcBef>
                <a:spcPts val="3200"/>
              </a:spcBef>
              <a:buSzPct val="100000"/>
              <a:buChar char="•"/>
              <a:defRPr sz="2800"/>
            </a:lvl2pPr>
            <a:lvl3pPr marL="1042736" indent="-280736" algn="l">
              <a:spcBef>
                <a:spcPts val="3200"/>
              </a:spcBef>
              <a:buSzPct val="100000"/>
              <a:buChar char="•"/>
              <a:defRPr sz="2800"/>
            </a:lvl3pPr>
            <a:lvl4pPr marL="1423736" indent="-280736" algn="l">
              <a:spcBef>
                <a:spcPts val="3200"/>
              </a:spcBef>
              <a:buSzPct val="100000"/>
              <a:buChar char="•"/>
              <a:defRPr sz="2800"/>
            </a:lvl4pPr>
            <a:lvl5pPr marL="1804736" indent="-280736" algn="l">
              <a:spcBef>
                <a:spcPts val="3200"/>
              </a:spcBef>
              <a:buSzPct val="100000"/>
              <a:buChar char="•"/>
              <a:defRPr sz="2800"/>
            </a:lvl5pPr>
          </a:lstStyle>
          <a:p>
            <a:r>
              <a:t>本文レベル1</a:t>
            </a:r>
          </a:p>
          <a:p>
            <a:pPr lvl="1"/>
            <a:r>
              <a:t>本文レベル2</a:t>
            </a:r>
          </a:p>
          <a:p>
            <a:pPr lvl="2"/>
            <a:r>
              <a:t>本文レベル3</a:t>
            </a:r>
          </a:p>
          <a:p>
            <a:pPr lvl="3"/>
            <a:r>
              <a:t>本文レベル4</a:t>
            </a:r>
          </a:p>
          <a:p>
            <a:pPr lvl="4"/>
            <a:r>
              <a:t>本文レベル5</a:t>
            </a:r>
          </a:p>
        </p:txBody>
      </p:sp>
      <p:sp>
        <p:nvSpPr>
          <p:cNvPr id="4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9" name="タイトルテキスト"/>
          <p:cNvSpPr txBox="1">
            <a:spLocks noGrp="1"/>
          </p:cNvSpPr>
          <p:nvPr>
            <p:ph type="title"/>
          </p:nvPr>
        </p:nvSpPr>
        <p:spPr>
          <a:prstGeom prst="rect">
            <a:avLst/>
          </a:prstGeom>
        </p:spPr>
        <p:txBody>
          <a:bodyPr/>
          <a:lstStyle/>
          <a:p>
            <a:r>
              <a:t>タイトルテキスト</a:t>
            </a:r>
          </a:p>
        </p:txBody>
      </p:sp>
      <p:sp>
        <p:nvSpPr>
          <p:cNvPr id="50"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57" name="イメージ"/>
          <p:cNvSpPr>
            <a:spLocks noGrp="1"/>
          </p:cNvSpPr>
          <p:nvPr>
            <p:ph type="pic" idx="21"/>
          </p:nvPr>
        </p:nvSpPr>
        <p:spPr>
          <a:xfrm>
            <a:off x="775756" y="1041400"/>
            <a:ext cx="11550367" cy="7696200"/>
          </a:xfrm>
          <a:prstGeom prst="rect">
            <a:avLst/>
          </a:prstGeom>
        </p:spPr>
        <p:txBody>
          <a:bodyPr lIns="91439" tIns="45719" rIns="91439" bIns="45719" anchor="t"/>
          <a:lstStyle/>
          <a:p>
            <a:endParaRPr/>
          </a:p>
        </p:txBody>
      </p:sp>
      <p:sp>
        <p:nvSpPr>
          <p:cNvPr id="5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65" name="本文レベル1…"/>
          <p:cNvSpPr txBox="1">
            <a:spLocks noGrp="1"/>
          </p:cNvSpPr>
          <p:nvPr>
            <p:ph type="body" idx="1"/>
          </p:nvPr>
        </p:nvSpPr>
        <p:spPr>
          <a:xfrm>
            <a:off x="1270000" y="1270000"/>
            <a:ext cx="10464800" cy="7213600"/>
          </a:xfrm>
          <a:prstGeom prst="rect">
            <a:avLst/>
          </a:prstGeom>
        </p:spPr>
        <p:txBody>
          <a:bodyPr>
            <a:normAutofit/>
          </a:bodyPr>
          <a:lstStyle>
            <a:lvl1pPr marL="381000" indent="-381000" algn="l">
              <a:spcBef>
                <a:spcPts val="4200"/>
              </a:spcBef>
              <a:buSzPct val="100000"/>
              <a:buChar char="•"/>
              <a:defRPr sz="3800"/>
            </a:lvl1pPr>
            <a:lvl2pPr marL="762000" indent="-381000" algn="l">
              <a:spcBef>
                <a:spcPts val="4200"/>
              </a:spcBef>
              <a:buSzPct val="100000"/>
              <a:buChar char="•"/>
              <a:defRPr sz="3800"/>
            </a:lvl2pPr>
            <a:lvl3pPr marL="1143000" indent="-381000" algn="l">
              <a:spcBef>
                <a:spcPts val="4200"/>
              </a:spcBef>
              <a:buSzPct val="100000"/>
              <a:buChar char="•"/>
              <a:defRPr sz="3800"/>
            </a:lvl3pPr>
            <a:lvl4pPr marL="1524000" indent="-381000" algn="l">
              <a:spcBef>
                <a:spcPts val="4200"/>
              </a:spcBef>
              <a:buSzPct val="100000"/>
              <a:buChar char="•"/>
              <a:defRPr sz="3800"/>
            </a:lvl4pPr>
            <a:lvl5pPr marL="1905000" indent="-381000" algn="l">
              <a:spcBef>
                <a:spcPts val="4200"/>
              </a:spcBef>
              <a:buSzPct val="100000"/>
              <a:buChar char="•"/>
              <a:defRPr sz="3800"/>
            </a:lvl5pPr>
          </a:lstStyle>
          <a:p>
            <a:r>
              <a:t>本文レベル1</a:t>
            </a:r>
          </a:p>
          <a:p>
            <a:pPr lvl="1"/>
            <a:r>
              <a:t>本文レベル2</a:t>
            </a:r>
          </a:p>
          <a:p>
            <a:pPr lvl="2"/>
            <a:r>
              <a:t>本文レベル3</a:t>
            </a:r>
          </a:p>
          <a:p>
            <a:pPr lvl="3"/>
            <a:r>
              <a:t>本文レベル4</a:t>
            </a:r>
          </a:p>
          <a:p>
            <a:pPr lvl="4"/>
            <a:r>
              <a:t>本文レベル5</a:t>
            </a:r>
          </a:p>
        </p:txBody>
      </p:sp>
      <p:sp>
        <p:nvSpPr>
          <p:cNvPr id="6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タイトルテキスト"/>
          <p:cNvSpPr txBox="1">
            <a:spLocks noGrp="1"/>
          </p:cNvSpPr>
          <p:nvPr>
            <p:ph type="title"/>
          </p:nvPr>
        </p:nvSpPr>
        <p:spPr>
          <a:xfrm>
            <a:off x="1270000" y="254000"/>
            <a:ext cx="10464800" cy="2438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タイトルテキスト</a:t>
            </a:r>
          </a:p>
        </p:txBody>
      </p:sp>
      <p:sp>
        <p:nvSpPr>
          <p:cNvPr id="3" name="本文レベル1…"/>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r>
              <a:t>本文レベル1</a:t>
            </a:r>
          </a:p>
          <a:p>
            <a:pPr lvl="1"/>
            <a:r>
              <a:t>本文レベル2</a:t>
            </a:r>
          </a:p>
          <a:p>
            <a:pPr lvl="2"/>
            <a:r>
              <a:t>本文レベル3</a:t>
            </a:r>
          </a:p>
          <a:p>
            <a:pPr lvl="3"/>
            <a:r>
              <a:t>本文レベル4</a:t>
            </a:r>
          </a:p>
          <a:p>
            <a:pPr lvl="4"/>
            <a:r>
              <a:t>本文レベル5</a:t>
            </a:r>
          </a:p>
        </p:txBody>
      </p:sp>
      <p:sp>
        <p:nvSpPr>
          <p:cNvPr id="4" name="スライド番号"/>
          <p:cNvSpPr txBox="1">
            <a:spLocks noGrp="1"/>
          </p:cNvSpPr>
          <p:nvPr>
            <p:ph type="sldNum" sz="quarter" idx="2"/>
          </p:nvPr>
        </p:nvSpPr>
        <p:spPr>
          <a:xfrm>
            <a:off x="6311798" y="925830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3429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6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6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2" name="生  薬  学 1"/>
          <p:cNvSpPr txBox="1">
            <a:spLocks noGrp="1"/>
          </p:cNvSpPr>
          <p:nvPr>
            <p:ph type="title"/>
          </p:nvPr>
        </p:nvSpPr>
        <p:spPr>
          <a:xfrm>
            <a:off x="1083733" y="2059093"/>
            <a:ext cx="11054081" cy="2090703"/>
          </a:xfrm>
          <a:prstGeom prst="rect">
            <a:avLst/>
          </a:prstGeom>
          <a:effectLst>
            <a:outerShdw blurRad="63500" rotWithShape="0">
              <a:srgbClr val="808080">
                <a:alpha val="75000"/>
              </a:srgbClr>
            </a:outerShdw>
          </a:effectLst>
        </p:spPr>
        <p:txBody>
          <a:bodyPr lIns="126435" tIns="72248" rIns="126435" bIns="72248"/>
          <a:lstStyle>
            <a:lvl1pPr defTabSz="1300480">
              <a:defRPr sz="7680">
                <a:effectLst>
                  <a:outerShdw blurRad="12700" dist="381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defRPr>
            </a:lvl1pPr>
          </a:lstStyle>
          <a:p>
            <a:pPr>
              <a:defRPr sz="6257">
                <a:solidFill>
                  <a:srgbClr val="FFFFFF"/>
                </a:solidFill>
                <a:effectLst/>
                <a:uFill>
                  <a:solidFill>
                    <a:srgbClr val="FFFFFF"/>
                  </a:solidFill>
                </a:uFill>
                <a:latin typeface="Tahoma"/>
                <a:ea typeface="Tahoma"/>
                <a:cs typeface="Tahoma"/>
                <a:sym typeface="Tahoma"/>
              </a:defRPr>
            </a:pPr>
            <a:r>
              <a:rPr sz="7680">
                <a:solidFill>
                  <a:srgbClr val="000000"/>
                </a:solidFill>
                <a:effectLst>
                  <a:outerShdw blurRad="12700" dist="381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rPr>
              <a:t>生 　薬 　学　1</a:t>
            </a:r>
          </a:p>
        </p:txBody>
      </p:sp>
      <p:sp>
        <p:nvSpPr>
          <p:cNvPr id="83" name="総論：生薬の定義と特徴…"/>
          <p:cNvSpPr txBox="1">
            <a:spLocks noGrp="1"/>
          </p:cNvSpPr>
          <p:nvPr>
            <p:ph type="body" idx="1"/>
          </p:nvPr>
        </p:nvSpPr>
        <p:spPr>
          <a:xfrm>
            <a:off x="1083733" y="4551679"/>
            <a:ext cx="10945708" cy="4768428"/>
          </a:xfrm>
          <a:prstGeom prst="rect">
            <a:avLst/>
          </a:prstGeom>
          <a:effectLst>
            <a:outerShdw blurRad="63500" rotWithShape="0">
              <a:srgbClr val="808080">
                <a:alpha val="75000"/>
              </a:srgbClr>
            </a:outerShdw>
          </a:effectLst>
        </p:spPr>
        <p:txBody>
          <a:bodyPr lIns="126435" tIns="72248" rIns="126435" bIns="72248" anchor="t"/>
          <a:lstStyle/>
          <a:p>
            <a:pPr marL="0" indent="0" algn="ctr" defTabSz="1300480">
              <a:spcBef>
                <a:spcPts val="700"/>
              </a:spcBef>
              <a:buSzTx/>
              <a:buNone/>
              <a:defRPr sz="4551">
                <a:solidFill>
                  <a:srgbClr val="FFFFFF"/>
                </a:solidFill>
                <a:uFill>
                  <a:solidFill>
                    <a:srgbClr val="FFFFFF"/>
                  </a:solidFill>
                </a:uFill>
                <a:latin typeface="Tahoma"/>
                <a:ea typeface="Tahoma"/>
                <a:cs typeface="Tahoma"/>
                <a:sym typeface="Tahoma"/>
              </a:defRPr>
            </a:pPr>
            <a:r>
              <a:rPr dirty="0" err="1">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総論：</a:t>
            </a:r>
            <a:r>
              <a:rPr dirty="0" err="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生薬</a:t>
            </a:r>
            <a:r>
              <a:rPr lang="ja-JP" altLang="en-US">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総則１</a:t>
            </a:r>
            <a:endParaRPr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endParaRPr>
          </a:p>
          <a:p>
            <a:pPr marL="0" indent="0" algn="ctr" defTabSz="1300480">
              <a:spcBef>
                <a:spcPts val="700"/>
              </a:spcBef>
              <a:buSzTx/>
              <a:buNone/>
              <a:defRPr sz="455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pPr>
            <a:endParaRPr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endParaRPr>
          </a:p>
          <a:p>
            <a:pPr marL="0" indent="0" algn="ctr" defTabSz="1300480">
              <a:spcBef>
                <a:spcPts val="700"/>
              </a:spcBef>
              <a:buSzTx/>
              <a:buNone/>
              <a:defRPr sz="4551">
                <a:solidFill>
                  <a:srgbClr val="FFFFFF"/>
                </a:solidFill>
                <a:uFill>
                  <a:solidFill>
                    <a:srgbClr val="FFFFFF"/>
                  </a:solidFill>
                </a:uFill>
                <a:latin typeface="Tahoma"/>
                <a:ea typeface="Tahoma"/>
                <a:cs typeface="Tahoma"/>
                <a:sym typeface="Tahoma"/>
              </a:defRPr>
            </a:pPr>
            <a:r>
              <a:rPr dirty="0" err="1">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創薬資源学研究室</a:t>
            </a:r>
            <a:endParaRPr dirty="0">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endParaRPr>
          </a:p>
          <a:p>
            <a:pPr marL="0" indent="0" algn="ctr" defTabSz="1300480">
              <a:spcBef>
                <a:spcPts val="700"/>
              </a:spcBef>
              <a:buSzTx/>
              <a:buNone/>
              <a:defRPr sz="4551">
                <a:solidFill>
                  <a:srgbClr val="FFFFFF"/>
                </a:solidFill>
                <a:uFill>
                  <a:solidFill>
                    <a:srgbClr val="FFFFFF"/>
                  </a:solidFill>
                </a:uFill>
                <a:latin typeface="Tahoma"/>
                <a:ea typeface="Tahoma"/>
                <a:cs typeface="Tahoma"/>
                <a:sym typeface="Tahoma"/>
              </a:defRPr>
            </a:pPr>
            <a:r>
              <a:rPr dirty="0" err="1">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薬</a:t>
            </a:r>
            <a:r>
              <a:rPr dirty="0">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 </a:t>
            </a:r>
            <a:r>
              <a:rPr dirty="0" err="1">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用</a:t>
            </a:r>
            <a:r>
              <a:rPr dirty="0">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 </a:t>
            </a:r>
            <a:r>
              <a:rPr dirty="0" err="1">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植</a:t>
            </a:r>
            <a:r>
              <a:rPr dirty="0">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 </a:t>
            </a:r>
            <a:r>
              <a:rPr dirty="0" err="1">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物</a:t>
            </a:r>
            <a:r>
              <a:rPr dirty="0">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 </a:t>
            </a:r>
            <a:r>
              <a:rPr dirty="0" err="1">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園</a:t>
            </a:r>
            <a:endParaRPr dirty="0">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endParaRPr>
          </a:p>
          <a:p>
            <a:pPr marL="0" indent="0" algn="ctr" defTabSz="1300480">
              <a:spcBef>
                <a:spcPts val="700"/>
              </a:spcBef>
              <a:buSzTx/>
              <a:buNone/>
              <a:defRPr sz="4551">
                <a:solidFill>
                  <a:srgbClr val="FFFFFF"/>
                </a:solidFill>
                <a:uFill>
                  <a:solidFill>
                    <a:srgbClr val="FFFFFF"/>
                  </a:solidFill>
                </a:uFill>
                <a:latin typeface="Tahoma"/>
                <a:ea typeface="Tahoma"/>
                <a:cs typeface="Tahoma"/>
                <a:sym typeface="Tahoma"/>
              </a:defRPr>
            </a:pPr>
            <a:r>
              <a:rPr dirty="0" err="1">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木</a:t>
            </a:r>
            <a:r>
              <a:rPr dirty="0">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 </a:t>
            </a:r>
            <a:r>
              <a:rPr dirty="0" err="1">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下</a:t>
            </a:r>
            <a:r>
              <a:rPr dirty="0">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　</a:t>
            </a:r>
            <a:r>
              <a:rPr dirty="0" err="1">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武</a:t>
            </a:r>
            <a:r>
              <a:rPr dirty="0">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 </a:t>
            </a:r>
            <a:r>
              <a:rPr dirty="0" err="1">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司</a:t>
            </a:r>
            <a:endParaRPr dirty="0">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用法用量に言及しているか？"/>
          <p:cNvSpPr txBox="1"/>
          <p:nvPr/>
        </p:nvSpPr>
        <p:spPr>
          <a:xfrm>
            <a:off x="269168" y="416096"/>
            <a:ext cx="6393466"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uFill>
                  <a:solidFill>
                    <a:srgbClr val="000000"/>
                  </a:solidFill>
                </a:uFill>
                <a:latin typeface="Calibri"/>
                <a:ea typeface="Calibri"/>
                <a:cs typeface="Calibri"/>
                <a:sym typeface="Calibri"/>
              </a:defRPr>
            </a:pPr>
            <a:r>
              <a:rPr sz="3413"/>
              <a:t>★用法用量に言及しているか？ </a:t>
            </a:r>
          </a:p>
        </p:txBody>
      </p:sp>
      <p:sp>
        <p:nvSpPr>
          <p:cNvPr id="171" name="Ａ用法用量が医薬品的（下記）である…"/>
          <p:cNvSpPr txBox="1"/>
          <p:nvPr/>
        </p:nvSpPr>
        <p:spPr>
          <a:xfrm>
            <a:off x="137052" y="1348430"/>
            <a:ext cx="13066142" cy="2458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uFill>
                  <a:solidFill>
                    <a:srgbClr val="000000"/>
                  </a:solidFill>
                </a:uFill>
                <a:latin typeface="Calibri"/>
                <a:ea typeface="Calibri"/>
                <a:cs typeface="Calibri"/>
                <a:sym typeface="Calibri"/>
              </a:defRPr>
            </a:pPr>
            <a:r>
              <a:rPr>
                <a:latin typeface="ヒラギノ明朝 ProN W3"/>
                <a:ea typeface="ヒラギノ明朝 ProN W3"/>
                <a:cs typeface="ヒラギノ明朝 ProN W3"/>
                <a:sym typeface="ヒラギノ明朝 ProN W3"/>
              </a:rPr>
              <a:t>　Ａ用法用量が医薬品的（下記）である</a:t>
            </a:r>
          </a:p>
          <a:p>
            <a:pPr algn="l" defTabSz="650240">
              <a:defRPr sz="2560">
                <a:uFill>
                  <a:solidFill>
                    <a:srgbClr val="000000"/>
                  </a:solidFill>
                </a:uFill>
                <a:latin typeface="ヒラギノ明朝 ProN W3"/>
                <a:ea typeface="ヒラギノ明朝 ProN W3"/>
                <a:cs typeface="ヒラギノ明朝 ProN W3"/>
                <a:sym typeface="ヒラギノ明朝 ProN W3"/>
              </a:defRPr>
            </a:pPr>
            <a:endParaRPr>
              <a:latin typeface="ヒラギノ明朝 ProN W3"/>
              <a:ea typeface="ヒラギノ明朝 ProN W3"/>
              <a:cs typeface="ヒラギノ明朝 ProN W3"/>
              <a:sym typeface="ヒラギノ明朝 ProN W3"/>
            </a:endParaRPr>
          </a:p>
          <a:p>
            <a:pPr algn="l" defTabSz="650240">
              <a:defRPr sz="2560">
                <a:uFill>
                  <a:solidFill>
                    <a:srgbClr val="000000"/>
                  </a:solidFill>
                </a:uFill>
                <a:latin typeface="Calibri"/>
                <a:ea typeface="Calibri"/>
                <a:cs typeface="Calibri"/>
                <a:sym typeface="Calibri"/>
              </a:defRPr>
            </a:pPr>
            <a:r>
              <a:rPr>
                <a:latin typeface="ヒラギノ明朝 ProN W3"/>
                <a:ea typeface="ヒラギノ明朝 ProN W3"/>
                <a:cs typeface="ヒラギノ明朝 ProN W3"/>
                <a:sym typeface="ヒラギノ明朝 ProN W3"/>
              </a:rPr>
              <a:t>　　　　　　　服用時期、服用間隔（毎食後など）、服用用量（一回２～３粒など）</a:t>
            </a:r>
          </a:p>
          <a:p>
            <a:pPr algn="l" defTabSz="650240">
              <a:defRPr sz="2560">
                <a:uFill>
                  <a:solidFill>
                    <a:srgbClr val="000000"/>
                  </a:solidFill>
                </a:uFill>
                <a:latin typeface="ヒラギノ明朝 ProN W3"/>
                <a:ea typeface="ヒラギノ明朝 ProN W3"/>
                <a:cs typeface="ヒラギノ明朝 ProN W3"/>
                <a:sym typeface="ヒラギノ明朝 ProN W3"/>
              </a:defRPr>
            </a:pPr>
            <a:endParaRPr>
              <a:latin typeface="ヒラギノ明朝 ProN W3"/>
              <a:ea typeface="ヒラギノ明朝 ProN W3"/>
              <a:cs typeface="ヒラギノ明朝 ProN W3"/>
              <a:sym typeface="ヒラギノ明朝 ProN W3"/>
            </a:endParaRPr>
          </a:p>
          <a:p>
            <a:pPr algn="l" defTabSz="650240">
              <a:defRPr sz="2560">
                <a:uFill>
                  <a:solidFill>
                    <a:srgbClr val="000000"/>
                  </a:solidFill>
                </a:uFill>
                <a:latin typeface="Calibri"/>
                <a:ea typeface="Calibri"/>
                <a:cs typeface="Calibri"/>
                <a:sym typeface="Calibri"/>
              </a:defRPr>
            </a:pPr>
            <a:r>
              <a:rPr>
                <a:latin typeface="ヒラギノ明朝 ProN W3"/>
                <a:ea typeface="ヒラギノ明朝 ProN W3"/>
                <a:cs typeface="ヒラギノ明朝 ProN W3"/>
                <a:sym typeface="ヒラギノ明朝 ProN W3"/>
              </a:rPr>
              <a:t>　Ａ用法用量が通常食品の摂取の範囲内と考えられる（→食品としてよい）</a:t>
            </a:r>
          </a:p>
        </p:txBody>
      </p:sp>
      <p:sp>
        <p:nvSpPr>
          <p:cNvPr id="172" name="★形状は？（←この項目は大幅に規制が緩和された）"/>
          <p:cNvSpPr txBox="1"/>
          <p:nvPr/>
        </p:nvSpPr>
        <p:spPr>
          <a:xfrm>
            <a:off x="271756" y="4084165"/>
            <a:ext cx="10726351"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uFill>
                  <a:solidFill>
                    <a:srgbClr val="000000"/>
                  </a:solidFill>
                </a:uFill>
                <a:latin typeface="Calibri"/>
                <a:ea typeface="Calibri"/>
                <a:cs typeface="Calibri"/>
                <a:sym typeface="Calibri"/>
              </a:defRPr>
            </a:pPr>
            <a:r>
              <a:rPr sz="3413"/>
              <a:t>★形状は？（←この項目は大幅に規制が緩和された） </a:t>
            </a:r>
          </a:p>
        </p:txBody>
      </p:sp>
      <p:sp>
        <p:nvSpPr>
          <p:cNvPr id="173" name="Ａ錠剤、アンプル、カプセルなど医薬品以外に用いられない形状をしている…"/>
          <p:cNvSpPr txBox="1"/>
          <p:nvPr/>
        </p:nvSpPr>
        <p:spPr>
          <a:xfrm>
            <a:off x="147224" y="5016500"/>
            <a:ext cx="11752963" cy="34490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uFill>
                  <a:solidFill>
                    <a:srgbClr val="000000"/>
                  </a:solidFill>
                </a:uFill>
                <a:latin typeface="Calibri"/>
                <a:ea typeface="Calibri"/>
                <a:cs typeface="Calibri"/>
                <a:sym typeface="Calibri"/>
              </a:defRPr>
            </a:pPr>
            <a:r>
              <a:rPr>
                <a:latin typeface="ヒラギノ明朝 ProN W3"/>
                <a:ea typeface="ヒラギノ明朝 ProN W3"/>
                <a:cs typeface="ヒラギノ明朝 ProN W3"/>
                <a:sym typeface="ヒラギノ明朝 ProN W3"/>
              </a:rPr>
              <a:t>　Ａ錠剤、アンプル、カプセルなど医薬品以外に用いられない形状をしている</a:t>
            </a:r>
          </a:p>
          <a:p>
            <a:pPr algn="l" defTabSz="650240">
              <a:defRPr sz="2560">
                <a:uFill>
                  <a:solidFill>
                    <a:srgbClr val="000000"/>
                  </a:solidFill>
                </a:uFill>
                <a:latin typeface="ヒラギノ明朝 ProN W3"/>
                <a:ea typeface="ヒラギノ明朝 ProN W3"/>
                <a:cs typeface="ヒラギノ明朝 ProN W3"/>
                <a:sym typeface="ヒラギノ明朝 ProN W3"/>
              </a:defRPr>
            </a:pPr>
            <a:endParaRPr>
              <a:latin typeface="ヒラギノ明朝 ProN W3"/>
              <a:ea typeface="ヒラギノ明朝 ProN W3"/>
              <a:cs typeface="ヒラギノ明朝 ProN W3"/>
              <a:sym typeface="ヒラギノ明朝 ProN W3"/>
            </a:endParaRPr>
          </a:p>
          <a:p>
            <a:pPr algn="l" defTabSz="650240">
              <a:defRPr sz="2560">
                <a:uFill>
                  <a:solidFill>
                    <a:srgbClr val="000000"/>
                  </a:solidFill>
                </a:uFill>
                <a:latin typeface="Calibri"/>
                <a:ea typeface="Calibri"/>
                <a:cs typeface="Calibri"/>
                <a:sym typeface="Calibri"/>
              </a:defRPr>
            </a:pPr>
            <a:r>
              <a:rPr>
                <a:latin typeface="ヒラギノ明朝 ProN W3"/>
                <a:ea typeface="ヒラギノ明朝 ProN W3"/>
                <a:cs typeface="ヒラギノ明朝 ProN W3"/>
                <a:sym typeface="ヒラギノ明朝 ProN W3"/>
              </a:rPr>
              <a:t>　　　　　Ｂ食品である旨を明記する（→食品としてよい）</a:t>
            </a:r>
          </a:p>
          <a:p>
            <a:pPr algn="l" defTabSz="650240">
              <a:defRPr sz="2560">
                <a:uFill>
                  <a:solidFill>
                    <a:srgbClr val="000000"/>
                  </a:solidFill>
                </a:uFill>
                <a:latin typeface="ヒラギノ明朝 ProN W3"/>
                <a:ea typeface="ヒラギノ明朝 ProN W3"/>
                <a:cs typeface="ヒラギノ明朝 ProN W3"/>
                <a:sym typeface="ヒラギノ明朝 ProN W3"/>
              </a:defRPr>
            </a:pPr>
            <a:endParaRPr>
              <a:latin typeface="ヒラギノ明朝 ProN W3"/>
              <a:ea typeface="ヒラギノ明朝 ProN W3"/>
              <a:cs typeface="ヒラギノ明朝 ProN W3"/>
              <a:sym typeface="ヒラギノ明朝 ProN W3"/>
            </a:endParaRPr>
          </a:p>
          <a:p>
            <a:pPr algn="l" defTabSz="650240">
              <a:defRPr sz="2560">
                <a:uFill>
                  <a:solidFill>
                    <a:srgbClr val="000000"/>
                  </a:solidFill>
                </a:uFill>
                <a:latin typeface="Calibri"/>
                <a:ea typeface="Calibri"/>
                <a:cs typeface="Calibri"/>
                <a:sym typeface="Calibri"/>
              </a:defRPr>
            </a:pPr>
            <a:r>
              <a:rPr>
                <a:latin typeface="ヒラギノ明朝 ProN W3"/>
                <a:ea typeface="ヒラギノ明朝 ProN W3"/>
                <a:cs typeface="ヒラギノ明朝 ProN W3"/>
                <a:sym typeface="ヒラギノ明朝 ProN W3"/>
              </a:rPr>
              <a:t>　　　　　Ｂ食品である旨を明記されていない（→食品とは認められない）</a:t>
            </a:r>
          </a:p>
          <a:p>
            <a:pPr algn="l" defTabSz="650240">
              <a:defRPr sz="2560">
                <a:uFill>
                  <a:solidFill>
                    <a:srgbClr val="000000"/>
                  </a:solidFill>
                </a:uFill>
                <a:latin typeface="ヒラギノ明朝 ProN W3"/>
                <a:ea typeface="ヒラギノ明朝 ProN W3"/>
                <a:cs typeface="ヒラギノ明朝 ProN W3"/>
                <a:sym typeface="ヒラギノ明朝 ProN W3"/>
              </a:defRPr>
            </a:pPr>
            <a:endParaRPr>
              <a:latin typeface="ヒラギノ明朝 ProN W3"/>
              <a:ea typeface="ヒラギノ明朝 ProN W3"/>
              <a:cs typeface="ヒラギノ明朝 ProN W3"/>
              <a:sym typeface="ヒラギノ明朝 ProN W3"/>
            </a:endParaRPr>
          </a:p>
          <a:p>
            <a:pPr algn="l" defTabSz="650240">
              <a:defRPr sz="2560">
                <a:uFill>
                  <a:solidFill>
                    <a:srgbClr val="000000"/>
                  </a:solidFill>
                </a:uFill>
                <a:latin typeface="Calibri"/>
                <a:ea typeface="Calibri"/>
                <a:cs typeface="Calibri"/>
                <a:sym typeface="Calibri"/>
              </a:defRPr>
            </a:pPr>
            <a:r>
              <a:rPr>
                <a:latin typeface="ヒラギノ明朝 ProN W3"/>
                <a:ea typeface="ヒラギノ明朝 ProN W3"/>
                <a:cs typeface="ヒラギノ明朝 ProN W3"/>
                <a:sym typeface="ヒラギノ明朝 ProN W3"/>
              </a:rPr>
              <a:t>　Ａ形状が食品の流通形態として妥当である（→食品としてよい） </a:t>
            </a:r>
          </a:p>
        </p:txBody>
      </p:sp>
      <p:sp>
        <p:nvSpPr>
          <p:cNvPr id="174" name="食品と明記すればどんな形態でもよい"/>
          <p:cNvSpPr txBox="1"/>
          <p:nvPr/>
        </p:nvSpPr>
        <p:spPr>
          <a:xfrm>
            <a:off x="3636764" y="8864238"/>
            <a:ext cx="6742572" cy="525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000">
                <a:solidFill>
                  <a:srgbClr val="FF0000"/>
                </a:solidFill>
                <a:uFill>
                  <a:solidFill>
                    <a:srgbClr val="FF0000"/>
                  </a:solidFill>
                </a:uFill>
                <a:latin typeface="Calibri"/>
                <a:ea typeface="Calibri"/>
                <a:cs typeface="Calibri"/>
                <a:sym typeface="Calibri"/>
              </a:defRPr>
            </a:lvl1pPr>
          </a:lstStyle>
          <a:p>
            <a:pPr>
              <a:defRPr>
                <a:solidFill>
                  <a:srgbClr val="000000"/>
                </a:solidFill>
                <a:uFill>
                  <a:solidFill>
                    <a:srgbClr val="000000"/>
                  </a:solidFill>
                </a:uFill>
              </a:defRPr>
            </a:pPr>
            <a:r>
              <a:rPr>
                <a:solidFill>
                  <a:srgbClr val="FF0000"/>
                </a:solidFill>
                <a:uFill>
                  <a:solidFill>
                    <a:srgbClr val="FF0000"/>
                  </a:solidFill>
                </a:uFill>
              </a:rPr>
              <a:t>食品と明記すればどんな形態でもよい</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6" name="生 薬 学 総 論 (1-6)"/>
          <p:cNvSpPr>
            <a:spLocks noGrp="1"/>
          </p:cNvSpPr>
          <p:nvPr>
            <p:ph type="title"/>
          </p:nvPr>
        </p:nvSpPr>
        <p:spPr>
          <a:xfrm>
            <a:off x="2492586" y="325119"/>
            <a:ext cx="8344748" cy="1300481"/>
          </a:xfrm>
          <a:prstGeom prst="rect">
            <a:avLst/>
          </a:prstGeom>
          <a:solidFill>
            <a:srgbClr val="008080"/>
          </a:solidFill>
          <a:ln w="9525">
            <a:round/>
          </a:ln>
          <a:effectLst>
            <a:outerShdw blurRad="127000" dist="152399" dir="18900000" rotWithShape="0">
              <a:srgbClr val="003366">
                <a:alpha val="79998"/>
              </a:srgbClr>
            </a:outerShdw>
          </a:effectLst>
        </p:spPr>
        <p:txBody>
          <a:bodyPr lIns="126435" tIns="72248" rIns="126435" bIns="72248"/>
          <a:lstStyle>
            <a:lvl1pPr defTabSz="1300480">
              <a:defRPr sz="6257">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生 薬 学 総 論 (1-6)</a:t>
            </a:r>
          </a:p>
        </p:txBody>
      </p:sp>
      <p:sp>
        <p:nvSpPr>
          <p:cNvPr id="177" name="２−２．保健機能食品のカテゴリーを新設"/>
          <p:cNvSpPr txBox="1"/>
          <p:nvPr/>
        </p:nvSpPr>
        <p:spPr>
          <a:xfrm>
            <a:off x="1408853" y="1950719"/>
            <a:ext cx="11595948"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２−２．保健機能食品のカテゴリーを新設</a:t>
            </a:r>
          </a:p>
        </p:txBody>
      </p:sp>
      <p:sp>
        <p:nvSpPr>
          <p:cNvPr id="178" name="↓"/>
          <p:cNvSpPr txBox="1"/>
          <p:nvPr/>
        </p:nvSpPr>
        <p:spPr>
          <a:xfrm>
            <a:off x="5960533" y="2600960"/>
            <a:ext cx="991165" cy="1006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5688">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latin typeface="Tahoma"/>
                <a:ea typeface="Tahoma"/>
                <a:cs typeface="Tahoma"/>
                <a:sym typeface="Tahoma"/>
              </a:defRPr>
            </a:pPr>
            <a:r>
              <a:rPr sz="5688">
                <a:solidFill>
                  <a:srgbClr val="000000"/>
                </a:solidFill>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rPr>
              <a:t>↓</a:t>
            </a:r>
          </a:p>
        </p:txBody>
      </p:sp>
      <p:sp>
        <p:nvSpPr>
          <p:cNvPr id="179" name="食品（一部の生薬も含む）成分の機能を利用した健康の増進の可能性を事実上認める"/>
          <p:cNvSpPr txBox="1"/>
          <p:nvPr/>
        </p:nvSpPr>
        <p:spPr>
          <a:xfrm>
            <a:off x="1408853" y="3576320"/>
            <a:ext cx="11595948" cy="1358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defRPr>
                <a:solidFill>
                  <a:srgbClr val="FFFFFF"/>
                </a:solidFill>
                <a:uFill>
                  <a:solidFill>
                    <a:srgbClr val="FFFFFF"/>
                  </a:solidFill>
                </a:uFill>
                <a:latin typeface="Tahoma"/>
                <a:ea typeface="Tahoma"/>
                <a:cs typeface="Tahoma"/>
                <a:sym typeface="Tahoma"/>
              </a:defRPr>
            </a:pPr>
            <a:r>
              <a:rPr>
                <a:effectLst>
                  <a:outerShdw blurRad="12700" dist="25400" dir="2700000" rotWithShape="0">
                    <a:srgbClr val="000000"/>
                  </a:outerShdw>
                </a:effectLst>
                <a:latin typeface="ヒラギノ明朝 ProN W6"/>
                <a:ea typeface="ヒラギノ明朝 ProN W6"/>
                <a:cs typeface="ヒラギノ明朝 ProN W6"/>
                <a:sym typeface="ヒラギノ明朝 ProN W6"/>
              </a:rPr>
              <a:t>食品（一部の生薬も含む）成分の機能</a:t>
            </a:r>
            <a:r>
              <a:rPr>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を利用した健康の増進の可能性を</a:t>
            </a:r>
            <a:r>
              <a: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事実上認める</a:t>
            </a:r>
          </a:p>
        </p:txBody>
      </p:sp>
      <p:sp>
        <p:nvSpPr>
          <p:cNvPr id="180" name="１．特定保健機能食品（個別認可型）"/>
          <p:cNvSpPr txBox="1"/>
          <p:nvPr/>
        </p:nvSpPr>
        <p:spPr>
          <a:xfrm>
            <a:off x="2275840" y="5201920"/>
            <a:ext cx="9536854"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defRPr>
                <a:solidFill>
                  <a:srgbClr val="FFFFFF"/>
                </a:solidFill>
                <a:uFill>
                  <a:solidFill>
                    <a:srgbClr val="FFFFFF"/>
                  </a:solidFill>
                </a:uFill>
                <a:latin typeface="Tahoma"/>
                <a:ea typeface="Tahoma"/>
                <a:cs typeface="Tahoma"/>
                <a:sym typeface="Tahoma"/>
              </a:defRPr>
            </a:pPr>
            <a:r>
              <a: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１．</a:t>
            </a:r>
            <a:r>
              <a:rPr>
                <a:effectLst>
                  <a:outerShdw blurRad="12700" dist="25400" dir="2700000" rotWithShape="0">
                    <a:srgbClr val="000000"/>
                  </a:outerShdw>
                </a:effectLst>
                <a:latin typeface="ヒラギノ明朝 ProN W6"/>
                <a:ea typeface="ヒラギノ明朝 ProN W6"/>
                <a:cs typeface="ヒラギノ明朝 ProN W6"/>
                <a:sym typeface="ヒラギノ明朝 ProN W6"/>
              </a:rPr>
              <a:t>特定保健機能食品</a:t>
            </a:r>
            <a:r>
              <a:rPr>
                <a:solidFill>
                  <a:srgbClr val="008000"/>
                </a:solidFill>
                <a:effectLst>
                  <a:outerShdw blurRad="12700" dist="25400" dir="2700000" rotWithShape="0">
                    <a:srgbClr val="000000"/>
                  </a:outerShdw>
                </a:effectLst>
                <a:uFill>
                  <a:solidFill>
                    <a:srgbClr val="008000"/>
                  </a:solidFill>
                </a:uFill>
                <a:latin typeface="ヒラギノ明朝 ProN W6"/>
                <a:ea typeface="ヒラギノ明朝 ProN W6"/>
                <a:cs typeface="ヒラギノ明朝 ProN W6"/>
                <a:sym typeface="ヒラギノ明朝 ProN W6"/>
              </a:rPr>
              <a:t>（個別認可型）</a:t>
            </a:r>
          </a:p>
        </p:txBody>
      </p:sp>
      <p:sp>
        <p:nvSpPr>
          <p:cNvPr id="181" name="２．栄養機能食品（規格基準型）"/>
          <p:cNvSpPr txBox="1"/>
          <p:nvPr/>
        </p:nvSpPr>
        <p:spPr>
          <a:xfrm>
            <a:off x="2275840" y="6827519"/>
            <a:ext cx="8236374"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defRPr sz="3700">
                <a:solidFill>
                  <a:srgbClr val="FFFFFF"/>
                </a:solidFill>
                <a:uFill>
                  <a:solidFill>
                    <a:srgbClr val="FFFFFF"/>
                  </a:solidFill>
                </a:uFill>
                <a:latin typeface="Tahoma"/>
                <a:ea typeface="Tahoma"/>
                <a:cs typeface="Tahoma"/>
                <a:sym typeface="Tahoma"/>
              </a:defRPr>
            </a:pPr>
            <a:r>
              <a: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２．</a:t>
            </a:r>
            <a:r>
              <a:rPr>
                <a:effectLst>
                  <a:outerShdw blurRad="12700" dist="25400" dir="2700000" rotWithShape="0">
                    <a:srgbClr val="000000"/>
                  </a:outerShdw>
                </a:effectLst>
                <a:latin typeface="ヒラギノ明朝 ProN W6"/>
                <a:ea typeface="ヒラギノ明朝 ProN W6"/>
                <a:cs typeface="ヒラギノ明朝 ProN W6"/>
                <a:sym typeface="ヒラギノ明朝 ProN W6"/>
              </a:rPr>
              <a:t>栄養機能食品</a:t>
            </a:r>
            <a:r>
              <a:rPr>
                <a:solidFill>
                  <a:srgbClr val="008000"/>
                </a:solidFill>
                <a:effectLst>
                  <a:outerShdw blurRad="12700" dist="25400" dir="2700000" rotWithShape="0">
                    <a:srgbClr val="000000"/>
                  </a:outerShdw>
                </a:effectLst>
                <a:uFill>
                  <a:solidFill>
                    <a:srgbClr val="008000"/>
                  </a:solidFill>
                </a:uFill>
                <a:latin typeface="ヒラギノ明朝 ProN W6"/>
                <a:ea typeface="ヒラギノ明朝 ProN W6"/>
                <a:cs typeface="ヒラギノ明朝 ProN W6"/>
                <a:sym typeface="ヒラギノ明朝 ProN W6"/>
              </a:rPr>
              <a:t>（規格基準型）</a:t>
            </a:r>
          </a:p>
        </p:txBody>
      </p:sp>
      <p:sp>
        <p:nvSpPr>
          <p:cNvPr id="182" name="限定的ながら効能の標榜を認めるとともに食薬区分を一層明確化！"/>
          <p:cNvSpPr txBox="1"/>
          <p:nvPr/>
        </p:nvSpPr>
        <p:spPr>
          <a:xfrm>
            <a:off x="2709332" y="8572782"/>
            <a:ext cx="8344748" cy="1181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defRPr sz="3000">
                <a:solidFill>
                  <a:srgbClr val="FFFFFF"/>
                </a:solidFill>
                <a:uFill>
                  <a:solidFill>
                    <a:srgbClr val="FFFFFF"/>
                  </a:solidFill>
                </a:uFill>
                <a:latin typeface="Tahoma"/>
                <a:ea typeface="Tahoma"/>
                <a:cs typeface="Tahoma"/>
                <a:sym typeface="Tahoma"/>
              </a:defRPr>
            </a:pPr>
            <a:r>
              <a: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限定的ながら</a:t>
            </a:r>
            <a:r>
              <a:rPr>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効能の標榜を認める</a:t>
            </a:r>
            <a:r>
              <a: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とともに</a:t>
            </a:r>
            <a:r>
              <a:rPr>
                <a:effectLst>
                  <a:outerShdw blurRad="12700" dist="25400" dir="2700000" rotWithShape="0">
                    <a:srgbClr val="000000"/>
                  </a:outerShdw>
                </a:effectLst>
                <a:latin typeface="ヒラギノ明朝 ProN W6"/>
                <a:ea typeface="ヒラギノ明朝 ProN W6"/>
                <a:cs typeface="ヒラギノ明朝 ProN W6"/>
                <a:sym typeface="ヒラギノ明朝 ProN W6"/>
              </a:rPr>
              <a:t>食薬区分を一層明確化</a:t>
            </a:r>
            <a:r>
              <a: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a:t>
            </a:r>
          </a:p>
        </p:txBody>
      </p:sp>
      <p:sp>
        <p:nvSpPr>
          <p:cNvPr id="183" name="効能の裏付けとなるデータを提示し認可を受ける必要性"/>
          <p:cNvSpPr txBox="1"/>
          <p:nvPr/>
        </p:nvSpPr>
        <p:spPr>
          <a:xfrm>
            <a:off x="3251200" y="6068906"/>
            <a:ext cx="9372036"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2844">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latin typeface="Tahoma"/>
                <a:ea typeface="Tahoma"/>
                <a:cs typeface="Tahoma"/>
                <a:sym typeface="Tahoma"/>
              </a:defRPr>
            </a:pPr>
            <a:r>
              <a:rPr sz="2844">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効能の裏付けとなるデータを提示し認可を受ける必要性</a:t>
            </a:r>
          </a:p>
        </p:txBody>
      </p:sp>
      <p:sp>
        <p:nvSpPr>
          <p:cNvPr id="184" name="カルシウムなど有用成分を含み一定の規格を満たした食品"/>
          <p:cNvSpPr txBox="1"/>
          <p:nvPr/>
        </p:nvSpPr>
        <p:spPr>
          <a:xfrm>
            <a:off x="3251200" y="7586133"/>
            <a:ext cx="9746827"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2844">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latin typeface="Tahoma"/>
                <a:ea typeface="Tahoma"/>
                <a:cs typeface="Tahoma"/>
                <a:sym typeface="Tahoma"/>
              </a:defRPr>
            </a:pPr>
            <a:r>
              <a:rPr sz="2844">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カルシウムなど有用成分を含み一定の規格を満たした食品</a:t>
            </a:r>
          </a:p>
        </p:txBody>
      </p:sp>
      <p:pic>
        <p:nvPicPr>
          <p:cNvPr id="3" name="図 2">
            <a:extLst>
              <a:ext uri="{FF2B5EF4-FFF2-40B4-BE49-F238E27FC236}">
                <a16:creationId xmlns:a16="http://schemas.microsoft.com/office/drawing/2014/main" id="{A7438596-EF76-364F-A4FC-9F6F4DAEC3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nodeType="clickEffect">
                                  <p:stCondLst>
                                    <p:cond delay="0"/>
                                  </p:stCondLst>
                                  <p:childTnLst>
                                    <p:animEffect transition="out" filter="blinds(horizontal)">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3" animBg="1" advAuto="0"/>
      <p:bldP spid="183" grpId="1" animBg="1" advAuto="0"/>
      <p:bldP spid="184" grpId="2"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6" name="生  薬  学 2"/>
          <p:cNvSpPr txBox="1">
            <a:spLocks noGrp="1"/>
          </p:cNvSpPr>
          <p:nvPr>
            <p:ph type="title"/>
          </p:nvPr>
        </p:nvSpPr>
        <p:spPr>
          <a:xfrm>
            <a:off x="1083733" y="2059093"/>
            <a:ext cx="11054081" cy="2090703"/>
          </a:xfrm>
          <a:prstGeom prst="rect">
            <a:avLst/>
          </a:prstGeom>
          <a:effectLst>
            <a:outerShdw blurRad="63500" rotWithShape="0">
              <a:srgbClr val="808080">
                <a:alpha val="75000"/>
              </a:srgbClr>
            </a:outerShdw>
          </a:effectLst>
        </p:spPr>
        <p:txBody>
          <a:bodyPr lIns="126435" tIns="72248" rIns="126435" bIns="72248"/>
          <a:lstStyle>
            <a:lvl1pPr defTabSz="1300480">
              <a:defRPr sz="7680">
                <a:effectLst>
                  <a:outerShdw blurRad="12700" dist="381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defRPr>
            </a:lvl1pPr>
          </a:lstStyle>
          <a:p>
            <a:pPr>
              <a:defRPr sz="6257">
                <a:solidFill>
                  <a:srgbClr val="FFFFFF"/>
                </a:solidFill>
                <a:effectLst/>
                <a:uFill>
                  <a:solidFill>
                    <a:srgbClr val="FFFFFF"/>
                  </a:solidFill>
                </a:uFill>
                <a:latin typeface="Tahoma"/>
                <a:ea typeface="Tahoma"/>
                <a:cs typeface="Tahoma"/>
                <a:sym typeface="Tahoma"/>
              </a:defRPr>
            </a:pPr>
            <a:r>
              <a:rPr sz="7680">
                <a:solidFill>
                  <a:srgbClr val="000000"/>
                </a:solidFill>
                <a:effectLst>
                  <a:outerShdw blurRad="12700" dist="381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rPr>
              <a:t>生 　薬 　学　2</a:t>
            </a:r>
          </a:p>
        </p:txBody>
      </p:sp>
      <p:sp>
        <p:nvSpPr>
          <p:cNvPr id="187" name="総論：生薬の種類、歴史と分類…"/>
          <p:cNvSpPr txBox="1">
            <a:spLocks noGrp="1"/>
          </p:cNvSpPr>
          <p:nvPr>
            <p:ph type="body" idx="1"/>
          </p:nvPr>
        </p:nvSpPr>
        <p:spPr>
          <a:xfrm>
            <a:off x="1083733" y="4551679"/>
            <a:ext cx="10945708" cy="4768428"/>
          </a:xfrm>
          <a:prstGeom prst="rect">
            <a:avLst/>
          </a:prstGeom>
          <a:effectLst>
            <a:outerShdw blurRad="63500" rotWithShape="0">
              <a:srgbClr val="808080">
                <a:alpha val="75000"/>
              </a:srgbClr>
            </a:outerShdw>
          </a:effectLst>
        </p:spPr>
        <p:txBody>
          <a:bodyPr lIns="126435" tIns="72248" rIns="126435" bIns="72248" anchor="t"/>
          <a:lstStyle/>
          <a:p>
            <a:pPr marL="0" indent="0" algn="ctr" defTabSz="1300480">
              <a:spcBef>
                <a:spcPts val="700"/>
              </a:spcBef>
              <a:buSzTx/>
              <a:buNone/>
              <a:defRPr sz="4551">
                <a:solidFill>
                  <a:srgbClr val="FFFFFF"/>
                </a:solidFill>
                <a:uFill>
                  <a:solidFill>
                    <a:srgbClr val="FFFFFF"/>
                  </a:solidFill>
                </a:uFill>
                <a:latin typeface="Tahoma"/>
                <a:ea typeface="Tahoma"/>
                <a:cs typeface="Tahoma"/>
                <a:sym typeface="Tahoma"/>
              </a:defRPr>
            </a:pPr>
            <a:r>
              <a: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総論：</a:t>
            </a:r>
            <a:r>
              <a:rPr>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生薬の種類、歴史と分類</a:t>
            </a:r>
          </a:p>
          <a:p>
            <a:pPr marL="0" indent="0" algn="ctr" defTabSz="1300480">
              <a:spcBef>
                <a:spcPts val="700"/>
              </a:spcBef>
              <a:buSzTx/>
              <a:buNone/>
              <a:defRPr sz="455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pPr>
            <a:endParaRPr>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endParaRPr>
          </a:p>
          <a:p>
            <a:pPr marL="0" indent="0" algn="ctr" defTabSz="1300480">
              <a:spcBef>
                <a:spcPts val="700"/>
              </a:spcBef>
              <a:buSzTx/>
              <a:buNone/>
              <a:defRPr sz="4551">
                <a:solidFill>
                  <a:srgbClr val="FFFFFF"/>
                </a:solidFill>
                <a:uFill>
                  <a:solidFill>
                    <a:srgbClr val="FFFFFF"/>
                  </a:solidFill>
                </a:uFill>
                <a:latin typeface="Tahoma"/>
                <a:ea typeface="Tahoma"/>
                <a:cs typeface="Tahoma"/>
                <a:sym typeface="Tahoma"/>
              </a:defRPr>
            </a:pPr>
            <a:r>
              <a:rPr>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創薬資源学研究室</a:t>
            </a:r>
          </a:p>
          <a:p>
            <a:pPr marL="0" indent="0" algn="ctr" defTabSz="1300480">
              <a:spcBef>
                <a:spcPts val="700"/>
              </a:spcBef>
              <a:buSzTx/>
              <a:buNone/>
              <a:defRPr sz="4551">
                <a:solidFill>
                  <a:srgbClr val="FFFFFF"/>
                </a:solidFill>
                <a:uFill>
                  <a:solidFill>
                    <a:srgbClr val="FFFFFF"/>
                  </a:solidFill>
                </a:uFill>
                <a:latin typeface="Tahoma"/>
                <a:ea typeface="Tahoma"/>
                <a:cs typeface="Tahoma"/>
                <a:sym typeface="Tahoma"/>
              </a:defRPr>
            </a:pPr>
            <a:r>
              <a:rPr>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薬 用 植 物 園</a:t>
            </a:r>
          </a:p>
          <a:p>
            <a:pPr marL="0" indent="0" algn="ctr" defTabSz="1300480">
              <a:spcBef>
                <a:spcPts val="700"/>
              </a:spcBef>
              <a:buSzTx/>
              <a:buNone/>
              <a:defRPr sz="4551">
                <a:solidFill>
                  <a:srgbClr val="FFFFFF"/>
                </a:solidFill>
                <a:uFill>
                  <a:solidFill>
                    <a:srgbClr val="FFFFFF"/>
                  </a:solidFill>
                </a:uFill>
                <a:latin typeface="Tahoma"/>
                <a:ea typeface="Tahoma"/>
                <a:cs typeface="Tahoma"/>
                <a:sym typeface="Tahoma"/>
              </a:defRPr>
            </a:pPr>
            <a:r>
              <a:rPr>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木 下　武 司</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9" name="生 薬 学 総 論 (2-1)"/>
          <p:cNvSpPr>
            <a:spLocks noGrp="1"/>
          </p:cNvSpPr>
          <p:nvPr>
            <p:ph type="title"/>
          </p:nvPr>
        </p:nvSpPr>
        <p:spPr>
          <a:xfrm>
            <a:off x="2492586" y="325119"/>
            <a:ext cx="8344748" cy="1300481"/>
          </a:xfrm>
          <a:prstGeom prst="rect">
            <a:avLst/>
          </a:prstGeom>
          <a:solidFill>
            <a:srgbClr val="008080"/>
          </a:solidFill>
          <a:ln w="9525">
            <a:round/>
          </a:ln>
          <a:effectLst>
            <a:outerShdw blurRad="127000" dist="152399" dir="18900000" rotWithShape="0">
              <a:srgbClr val="003366">
                <a:alpha val="79998"/>
              </a:srgbClr>
            </a:outerShdw>
          </a:effectLst>
        </p:spPr>
        <p:txBody>
          <a:bodyPr lIns="126435" tIns="72248" rIns="126435" bIns="72248"/>
          <a:lstStyle>
            <a:lvl1pPr defTabSz="1300480">
              <a:defRPr sz="6257">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生 薬 学 総 論 (2-1)</a:t>
            </a:r>
          </a:p>
        </p:txBody>
      </p:sp>
      <p:sp>
        <p:nvSpPr>
          <p:cNvPr id="190" name="２-2-1．生薬の種類と分類（歴史的由来による分類）"/>
          <p:cNvSpPr txBox="1"/>
          <p:nvPr/>
        </p:nvSpPr>
        <p:spPr>
          <a:xfrm>
            <a:off x="650239" y="1950719"/>
            <a:ext cx="12354561"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２-2-1．生薬の種類と分類（歴史的由来による分類）</a:t>
            </a:r>
          </a:p>
        </p:txBody>
      </p:sp>
      <p:sp>
        <p:nvSpPr>
          <p:cNvPr id="191" name="１．西洋薬"/>
          <p:cNvSpPr txBox="1"/>
          <p:nvPr/>
        </p:nvSpPr>
        <p:spPr>
          <a:xfrm>
            <a:off x="1733973" y="2739671"/>
            <a:ext cx="9536854"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１．西洋薬</a:t>
            </a:r>
          </a:p>
        </p:txBody>
      </p:sp>
      <p:sp>
        <p:nvSpPr>
          <p:cNvPr id="192" name="２．東洋薬"/>
          <p:cNvSpPr txBox="1"/>
          <p:nvPr/>
        </p:nvSpPr>
        <p:spPr>
          <a:xfrm>
            <a:off x="1740746" y="5635413"/>
            <a:ext cx="8236375"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２．東洋薬</a:t>
            </a:r>
          </a:p>
        </p:txBody>
      </p:sp>
      <p:sp>
        <p:nvSpPr>
          <p:cNvPr id="193" name="中国経由で渡来：アヘン（阿片）・アロエ（芦薈）など…"/>
          <p:cNvSpPr txBox="1"/>
          <p:nvPr/>
        </p:nvSpPr>
        <p:spPr>
          <a:xfrm>
            <a:off x="2275839" y="3528624"/>
            <a:ext cx="10096783" cy="1995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solidFill>
                  <a:srgbClr val="FFFFFF"/>
                </a:solidFill>
                <a:uFill>
                  <a:solidFill>
                    <a:srgbClr val="FFFFFF"/>
                  </a:solidFill>
                </a:uFill>
                <a:latin typeface="Tahoma"/>
                <a:ea typeface="Tahoma"/>
                <a:cs typeface="Tahoma"/>
                <a:sym typeface="Tahoma"/>
              </a:defRPr>
            </a:pPr>
            <a:r>
              <a:rPr sz="2844" dirty="0" err="1">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中国経由で渡来：</a:t>
            </a:r>
            <a:r>
              <a:rPr sz="2844" dirty="0" err="1">
                <a:effectLst>
                  <a:outerShdw blurRad="12700" dist="25400" dir="2700000" rotWithShape="0">
                    <a:srgbClr val="000000"/>
                  </a:outerShdw>
                </a:effectLst>
                <a:latin typeface="ヒラギノ明朝 ProN W6"/>
                <a:ea typeface="ヒラギノ明朝 ProN W6"/>
                <a:cs typeface="ヒラギノ明朝 ProN W6"/>
                <a:sym typeface="ヒラギノ明朝 ProN W6"/>
              </a:rPr>
              <a:t>アヘン（阿片</a:t>
            </a:r>
            <a:r>
              <a:rPr sz="2844"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a:t>
            </a:r>
            <a:r>
              <a:rPr sz="2844" dirty="0" err="1">
                <a:effectLst>
                  <a:outerShdw blurRad="12700" dist="25400" dir="2700000" rotWithShape="0">
                    <a:srgbClr val="000000"/>
                  </a:outerShdw>
                </a:effectLst>
                <a:latin typeface="ヒラギノ明朝 ProN W6"/>
                <a:ea typeface="ヒラギノ明朝 ProN W6"/>
                <a:cs typeface="ヒラギノ明朝 ProN W6"/>
                <a:sym typeface="ヒラギノ明朝 ProN W6"/>
              </a:rPr>
              <a:t>アロエ（芦薈）など</a:t>
            </a:r>
            <a:endParaRPr sz="2844" dirty="0">
              <a:effectLst>
                <a:outerShdw blurRad="12700" dist="25400" dir="2700000" rotWithShape="0">
                  <a:srgbClr val="000000"/>
                </a:outerShdw>
              </a:effectLst>
            </a:endParaRPr>
          </a:p>
          <a:p>
            <a:pPr algn="l" defTabSz="650240">
              <a:defRPr sz="2560">
                <a:solidFill>
                  <a:srgbClr val="FFFFFF"/>
                </a:solidFill>
                <a:uFill>
                  <a:solidFill>
                    <a:srgbClr val="FFFFFF"/>
                  </a:solidFill>
                </a:uFill>
                <a:latin typeface="Tahoma"/>
                <a:ea typeface="Tahoma"/>
                <a:cs typeface="Tahoma"/>
                <a:sym typeface="Tahoma"/>
              </a:defRPr>
            </a:pPr>
            <a:r>
              <a:rPr sz="2844" dirty="0" err="1">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直接渡来（西洋局方より導入</a:t>
            </a:r>
            <a:r>
              <a:rPr sz="2844" dirty="0">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a:t>
            </a:r>
            <a:r>
              <a:rPr sz="2844" dirty="0" err="1">
                <a:effectLst>
                  <a:outerShdw blurRad="12700" dist="25400" dir="2700000" rotWithShape="0">
                    <a:srgbClr val="000000"/>
                  </a:outerShdw>
                </a:effectLst>
                <a:latin typeface="ヒラギノ明朝 ProN W6"/>
                <a:ea typeface="ヒラギノ明朝 ProN W6"/>
                <a:cs typeface="ヒラギノ明朝 ProN W6"/>
                <a:sym typeface="ヒラギノ明朝 ProN W6"/>
              </a:rPr>
              <a:t>ゲンチアナ・コロンボなど</a:t>
            </a:r>
            <a:endParaRPr sz="2844" dirty="0">
              <a:effectLst>
                <a:outerShdw blurRad="12700" dist="25400" dir="2700000" rotWithShape="0">
                  <a:srgbClr val="000000"/>
                </a:outerShdw>
              </a:effectLst>
            </a:endParaRPr>
          </a:p>
          <a:p>
            <a:pPr algn="l" defTabSz="650240">
              <a:defRPr sz="2844">
                <a:solidFill>
                  <a:srgbClr val="800000"/>
                </a:solidFill>
                <a:effectLst>
                  <a:outerShdw blurRad="12700" dist="25400" dir="2700000" rotWithShape="0">
                    <a:srgbClr val="000000"/>
                  </a:outerShdw>
                </a:effectLst>
                <a:uFill>
                  <a:solidFill>
                    <a:srgbClr val="800000"/>
                  </a:solidFill>
                </a:uFill>
                <a:latin typeface="Tahoma"/>
                <a:ea typeface="Tahoma"/>
                <a:cs typeface="Tahoma"/>
                <a:sym typeface="Tahoma"/>
              </a:defRPr>
            </a:pPr>
            <a:endParaRPr sz="2844" dirty="0">
              <a:effectLst>
                <a:outerShdw blurRad="12700" dist="25400" dir="2700000" rotWithShape="0">
                  <a:srgbClr val="000000"/>
                </a:outerShdw>
              </a:effectLst>
            </a:endParaRPr>
          </a:p>
          <a:p>
            <a:pPr algn="l" defTabSz="650240">
              <a:defRPr sz="2560">
                <a:solidFill>
                  <a:srgbClr val="FFFFFF"/>
                </a:solidFill>
                <a:uFill>
                  <a:solidFill>
                    <a:srgbClr val="FFFFFF"/>
                  </a:solidFill>
                </a:uFill>
                <a:latin typeface="Tahoma"/>
                <a:ea typeface="Tahoma"/>
                <a:cs typeface="Tahoma"/>
                <a:sym typeface="Tahoma"/>
              </a:defRPr>
            </a:pPr>
            <a:r>
              <a:rPr sz="2844" dirty="0">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　</a:t>
            </a:r>
            <a:r>
              <a:rPr sz="2844" dirty="0" err="1">
                <a:solidFill>
                  <a:srgbClr val="FF6FCF"/>
                </a:solidFill>
                <a:effectLst>
                  <a:outerShdw blurRad="12700" dist="25400" dir="2700000" rotWithShape="0">
                    <a:srgbClr val="000000"/>
                  </a:outerShdw>
                </a:effectLst>
                <a:uFill>
                  <a:solidFill>
                    <a:srgbClr val="FF6FCF"/>
                  </a:solidFill>
                </a:uFill>
                <a:latin typeface="ヒラギノ明朝 ProN W6"/>
                <a:ea typeface="ヒラギノ明朝 ProN W6"/>
                <a:cs typeface="ヒラギノ明朝 ProN W6"/>
                <a:sym typeface="ヒラギノ明朝 ProN W6"/>
              </a:rPr>
              <a:t>蘭薬（オランダ医薬</a:t>
            </a:r>
            <a:r>
              <a:rPr sz="2844" dirty="0">
                <a:solidFill>
                  <a:srgbClr val="FF6FCF"/>
                </a:solidFill>
                <a:effectLst>
                  <a:outerShdw blurRad="12700" dist="25400" dir="2700000" rotWithShape="0">
                    <a:srgbClr val="000000"/>
                  </a:outerShdw>
                </a:effectLst>
                <a:uFill>
                  <a:solidFill>
                    <a:srgbClr val="FF6FCF"/>
                  </a:solidFill>
                </a:uFill>
                <a:latin typeface="ヒラギノ明朝 ProN W6"/>
                <a:ea typeface="ヒラギノ明朝 ProN W6"/>
                <a:cs typeface="ヒラギノ明朝 ProN W6"/>
                <a:sym typeface="ヒラギノ明朝 ProN W6"/>
              </a:rPr>
              <a:t>）　</a:t>
            </a:r>
            <a:r>
              <a:rPr sz="2844" dirty="0" err="1">
                <a:solidFill>
                  <a:srgbClr val="FF6FCF"/>
                </a:solidFill>
                <a:effectLst>
                  <a:outerShdw blurRad="12700" dist="25400" dir="2700000" rotWithShape="0">
                    <a:srgbClr val="000000"/>
                  </a:outerShdw>
                </a:effectLst>
                <a:uFill>
                  <a:solidFill>
                    <a:srgbClr val="FF6FCF"/>
                  </a:solidFill>
                </a:uFill>
                <a:latin typeface="ヒラギノ明朝 ProN W6"/>
                <a:ea typeface="ヒラギノ明朝 ProN W6"/>
                <a:cs typeface="ヒラギノ明朝 ProN W6"/>
                <a:sym typeface="ヒラギノ明朝 ProN W6"/>
              </a:rPr>
              <a:t>江戸中期以降〜明治時代</a:t>
            </a:r>
            <a:endParaRPr sz="2844" dirty="0">
              <a:solidFill>
                <a:srgbClr val="FF6FCF"/>
              </a:solidFill>
              <a:effectLst>
                <a:outerShdw blurRad="12700" dist="25400" dir="2700000" rotWithShape="0">
                  <a:srgbClr val="000000"/>
                </a:outerShdw>
              </a:effectLst>
              <a:uFill>
                <a:solidFill>
                  <a:srgbClr val="FF6FCF"/>
                </a:solidFill>
              </a:uFill>
              <a:latin typeface="ヒラギノ明朝 ProN W6"/>
              <a:ea typeface="ヒラギノ明朝 ProN W6"/>
              <a:cs typeface="ヒラギノ明朝 ProN W6"/>
              <a:sym typeface="ヒラギノ明朝 ProN W6"/>
            </a:endParaRPr>
          </a:p>
        </p:txBody>
      </p:sp>
      <p:sp>
        <p:nvSpPr>
          <p:cNvPr id="194" name="漢薬←中国起源の生薬…"/>
          <p:cNvSpPr txBox="1"/>
          <p:nvPr/>
        </p:nvSpPr>
        <p:spPr>
          <a:xfrm>
            <a:off x="2275839" y="6394026"/>
            <a:ext cx="3910186" cy="5835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solidFill>
                  <a:srgbClr val="FFFFFF"/>
                </a:solidFill>
                <a:uFill>
                  <a:solidFill>
                    <a:srgbClr val="FFFFFF"/>
                  </a:solidFill>
                </a:uFill>
                <a:latin typeface="Tahoma"/>
                <a:ea typeface="Tahoma"/>
                <a:cs typeface="Tahoma"/>
                <a:sym typeface="Tahoma"/>
              </a:defRPr>
            </a:pPr>
            <a:r>
              <a:rPr sz="2844" dirty="0" err="1">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漢薬</a:t>
            </a:r>
            <a:r>
              <a:rPr sz="2844" dirty="0" err="1">
                <a:solidFill>
                  <a:srgbClr val="800000"/>
                </a:solidFill>
                <a:effectLst>
                  <a:outerShdw blurRad="12700" dist="25400" dir="2700000" rotWithShape="0">
                    <a:srgbClr val="000000"/>
                  </a:outerShdw>
                </a:effectLst>
                <a:uFill>
                  <a:solidFill>
                    <a:srgbClr val="800000"/>
                  </a:solidFill>
                </a:uFill>
              </a:rPr>
              <a:t>←</a:t>
            </a:r>
            <a:r>
              <a:rPr sz="2844" dirty="0" err="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中国起源の生薬</a:t>
            </a:r>
            <a:endParaRPr sz="2844" dirty="0">
              <a:solidFill>
                <a:srgbClr val="FFFF00"/>
              </a:solidFill>
              <a:effectLst>
                <a:outerShdw blurRad="12700" dist="25400" dir="2700000" rotWithShape="0">
                  <a:srgbClr val="000000"/>
                </a:outerShdw>
              </a:effectLst>
              <a:uFill>
                <a:solidFill>
                  <a:srgbClr val="FFFF00"/>
                </a:solidFill>
              </a:uFill>
            </a:endParaRPr>
          </a:p>
        </p:txBody>
      </p:sp>
      <p:sp>
        <p:nvSpPr>
          <p:cNvPr id="195" name="ニンジン（人参）・オウレン（黄連）…"/>
          <p:cNvSpPr txBox="1"/>
          <p:nvPr/>
        </p:nvSpPr>
        <p:spPr>
          <a:xfrm>
            <a:off x="6400781" y="6353104"/>
            <a:ext cx="6468579" cy="10212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solidFill>
                  <a:srgbClr val="FFFFFF"/>
                </a:solidFill>
                <a:uFill>
                  <a:solidFill>
                    <a:srgbClr val="FFFFFF"/>
                  </a:solidFill>
                </a:uFill>
                <a:latin typeface="Tahoma"/>
                <a:ea typeface="Tahoma"/>
                <a:cs typeface="Tahoma"/>
                <a:sym typeface="Tahoma"/>
              </a:defRPr>
            </a:pPr>
            <a:r>
              <a:rPr sz="2844" dirty="0" err="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ニンジン（人参</a:t>
            </a:r>
            <a:r>
              <a:rPr sz="2844"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a:t>
            </a:r>
            <a:r>
              <a:rPr sz="2844" dirty="0" err="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オウレン（黄連</a:t>
            </a:r>
            <a:r>
              <a:rPr sz="2844"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a:t>
            </a:r>
            <a:endParaRPr sz="2844" dirty="0">
              <a:solidFill>
                <a:srgbClr val="FFFF00"/>
              </a:solidFill>
              <a:effectLst>
                <a:outerShdw blurRad="12700" dist="25400" dir="2700000" rotWithShape="0">
                  <a:srgbClr val="000000"/>
                </a:outerShdw>
              </a:effectLst>
              <a:uFill>
                <a:solidFill>
                  <a:srgbClr val="FFFF00"/>
                </a:solidFill>
              </a:uFill>
            </a:endParaRPr>
          </a:p>
          <a:p>
            <a:pPr algn="l" defTabSz="650240">
              <a:defRPr sz="2560">
                <a:solidFill>
                  <a:srgbClr val="FFFFFF"/>
                </a:solidFill>
                <a:uFill>
                  <a:solidFill>
                    <a:srgbClr val="FFFFFF"/>
                  </a:solidFill>
                </a:uFill>
                <a:latin typeface="Tahoma"/>
                <a:ea typeface="Tahoma"/>
                <a:cs typeface="Tahoma"/>
                <a:sym typeface="Tahoma"/>
              </a:defRPr>
            </a:pPr>
            <a:r>
              <a:rPr sz="2844" dirty="0" err="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マオウ（麻黄</a:t>
            </a:r>
            <a:r>
              <a:rPr sz="2844"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a:t>
            </a:r>
            <a:r>
              <a:rPr sz="2844" dirty="0" err="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オウゴン（黄芩</a:t>
            </a:r>
            <a:r>
              <a:rPr sz="2844"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a:t>
            </a:r>
            <a:endParaRPr sz="2844" dirty="0">
              <a:solidFill>
                <a:srgbClr val="FFFF00"/>
              </a:solidFill>
              <a:effectLst>
                <a:outerShdw blurRad="12700" dist="25400" dir="2700000" rotWithShape="0">
                  <a:srgbClr val="000000"/>
                </a:outerShdw>
              </a:effectLst>
              <a:uFill>
                <a:solidFill>
                  <a:srgbClr val="FFFF00"/>
                </a:solidFill>
              </a:uFill>
            </a:endParaRPr>
          </a:p>
        </p:txBody>
      </p:sp>
      <p:grpSp>
        <p:nvGrpSpPr>
          <p:cNvPr id="4" name="グループ化 3">
            <a:extLst>
              <a:ext uri="{FF2B5EF4-FFF2-40B4-BE49-F238E27FC236}">
                <a16:creationId xmlns:a16="http://schemas.microsoft.com/office/drawing/2014/main" id="{DCD650D3-538E-9A40-A4C5-8A6010216394}"/>
              </a:ext>
            </a:extLst>
          </p:cNvPr>
          <p:cNvGrpSpPr/>
          <p:nvPr/>
        </p:nvGrpSpPr>
        <p:grpSpPr>
          <a:xfrm>
            <a:off x="835553" y="6407329"/>
            <a:ext cx="1686301" cy="3051474"/>
            <a:chOff x="835553" y="6407329"/>
            <a:chExt cx="1686301" cy="3051474"/>
          </a:xfrm>
        </p:grpSpPr>
        <p:sp>
          <p:nvSpPr>
            <p:cNvPr id="196" name="和漢薬"/>
            <p:cNvSpPr txBox="1"/>
            <p:nvPr/>
          </p:nvSpPr>
          <p:spPr>
            <a:xfrm>
              <a:off x="835553" y="8933305"/>
              <a:ext cx="1686301" cy="5254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sz="300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和漢薬</a:t>
              </a:r>
            </a:p>
          </p:txBody>
        </p:sp>
        <p:pic>
          <p:nvPicPr>
            <p:cNvPr id="197" name="矢印２.png" descr="矢印２.png"/>
            <p:cNvPicPr>
              <a:picLocks noChangeAspect="1"/>
            </p:cNvPicPr>
            <p:nvPr/>
          </p:nvPicPr>
          <p:blipFill>
            <a:blip r:embed="rId3"/>
            <a:stretch>
              <a:fillRect/>
            </a:stretch>
          </p:blipFill>
          <p:spPr>
            <a:xfrm>
              <a:off x="1751649" y="7778803"/>
              <a:ext cx="770204" cy="1131887"/>
            </a:xfrm>
            <a:prstGeom prst="rect">
              <a:avLst/>
            </a:prstGeom>
            <a:ln w="12700">
              <a:miter lim="400000"/>
            </a:ln>
          </p:spPr>
        </p:pic>
        <p:pic>
          <p:nvPicPr>
            <p:cNvPr id="3" name="図 2">
              <a:extLst>
                <a:ext uri="{FF2B5EF4-FFF2-40B4-BE49-F238E27FC236}">
                  <a16:creationId xmlns:a16="http://schemas.microsoft.com/office/drawing/2014/main" id="{0A57C096-F271-9D49-A951-9C68D4CBA1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1370" y="6407329"/>
              <a:ext cx="266700" cy="1435100"/>
            </a:xfrm>
            <a:prstGeom prst="rect">
              <a:avLst/>
            </a:prstGeom>
          </p:spPr>
        </p:pic>
      </p:grpSp>
      <p:sp>
        <p:nvSpPr>
          <p:cNvPr id="14" name="ニンジン（人参）・オウレン（黄連）…">
            <a:extLst>
              <a:ext uri="{FF2B5EF4-FFF2-40B4-BE49-F238E27FC236}">
                <a16:creationId xmlns:a16="http://schemas.microsoft.com/office/drawing/2014/main" id="{1C30781A-49FB-0641-BFE9-3AA78E6DAFFD}"/>
              </a:ext>
            </a:extLst>
          </p:cNvPr>
          <p:cNvSpPr txBox="1"/>
          <p:nvPr/>
        </p:nvSpPr>
        <p:spPr>
          <a:xfrm>
            <a:off x="6394026" y="7325014"/>
            <a:ext cx="5737609" cy="14589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solidFill>
                  <a:srgbClr val="FFFFFF"/>
                </a:solidFill>
                <a:uFill>
                  <a:solidFill>
                    <a:srgbClr val="FFFFFF"/>
                  </a:solidFill>
                </a:uFill>
                <a:latin typeface="Tahoma"/>
                <a:ea typeface="Tahoma"/>
                <a:cs typeface="Tahoma"/>
                <a:sym typeface="Tahoma"/>
              </a:defRPr>
            </a:pPr>
            <a:r>
              <a:rPr sz="2844" dirty="0" err="1">
                <a:effectLst>
                  <a:outerShdw blurRad="12700" dist="25400" dir="2700000" rotWithShape="0">
                    <a:srgbClr val="000000"/>
                  </a:outerShdw>
                </a:effectLst>
                <a:latin typeface="ヒラギノ明朝 ProN W6"/>
                <a:ea typeface="ヒラギノ明朝 ProN W6"/>
                <a:cs typeface="ヒラギノ明朝 ProN W6"/>
                <a:sym typeface="ヒラギノ明朝 ProN W6"/>
              </a:rPr>
              <a:t>ゲンノショウコ・センブリ</a:t>
            </a:r>
            <a:endParaRPr sz="2844" dirty="0">
              <a:effectLst>
                <a:outerShdw blurRad="12700" dist="25400" dir="2700000" rotWithShape="0">
                  <a:srgbClr val="000000"/>
                </a:outerShdw>
              </a:effectLst>
            </a:endParaRPr>
          </a:p>
          <a:p>
            <a:pPr algn="l" defTabSz="650240">
              <a:defRPr sz="2560">
                <a:solidFill>
                  <a:srgbClr val="FFFFFF"/>
                </a:solidFill>
                <a:uFill>
                  <a:solidFill>
                    <a:srgbClr val="FFFFFF"/>
                  </a:solidFill>
                </a:uFill>
                <a:latin typeface="Tahoma"/>
                <a:ea typeface="Tahoma"/>
                <a:cs typeface="Tahoma"/>
                <a:sym typeface="Tahoma"/>
              </a:defRPr>
            </a:pPr>
            <a:r>
              <a:rPr sz="2844" dirty="0" err="1">
                <a:effectLst>
                  <a:outerShdw blurRad="12700" dist="25400" dir="2700000" rotWithShape="0">
                    <a:srgbClr val="000000"/>
                  </a:outerShdw>
                </a:effectLst>
                <a:latin typeface="ヒラギノ明朝 ProN W6"/>
                <a:ea typeface="ヒラギノ明朝 ProN W6"/>
                <a:cs typeface="ヒラギノ明朝 ProN W6"/>
                <a:sym typeface="ヒラギノ明朝 ProN W6"/>
              </a:rPr>
              <a:t>マクリ・ドクダミ（ジュウヤク</a:t>
            </a:r>
            <a:r>
              <a:rPr sz="2844"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a:t>
            </a:r>
            <a:endParaRPr sz="2844" dirty="0">
              <a:effectLst>
                <a:outerShdw blurRad="12700" dist="25400" dir="2700000" rotWithShape="0">
                  <a:srgbClr val="000000"/>
                </a:outerShdw>
              </a:effectLst>
            </a:endParaRPr>
          </a:p>
          <a:p>
            <a:pPr algn="l" defTabSz="650240">
              <a:defRPr sz="2560">
                <a:solidFill>
                  <a:srgbClr val="FFFFFF"/>
                </a:solidFill>
                <a:uFill>
                  <a:solidFill>
                    <a:srgbClr val="FFFFFF"/>
                  </a:solidFill>
                </a:uFill>
                <a:latin typeface="Tahoma"/>
                <a:ea typeface="Tahoma"/>
                <a:cs typeface="Tahoma"/>
                <a:sym typeface="Tahoma"/>
              </a:defRPr>
            </a:pPr>
            <a:r>
              <a:rPr sz="2844" dirty="0" err="1">
                <a:effectLst>
                  <a:outerShdw blurRad="12700" dist="25400" dir="2700000" rotWithShape="0">
                    <a:srgbClr val="000000"/>
                  </a:outerShdw>
                </a:effectLst>
                <a:latin typeface="ヒラギノ明朝 ProN W6"/>
                <a:ea typeface="ヒラギノ明朝 ProN W6"/>
                <a:cs typeface="ヒラギノ明朝 ProN W6"/>
                <a:sym typeface="ヒラギノ明朝 ProN W6"/>
              </a:rPr>
              <a:t>アカメガシワ</a:t>
            </a:r>
            <a:endParaRPr sz="2844"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endParaRPr>
          </a:p>
        </p:txBody>
      </p:sp>
      <p:sp>
        <p:nvSpPr>
          <p:cNvPr id="16" name="漢薬←中国起源の生薬…">
            <a:extLst>
              <a:ext uri="{FF2B5EF4-FFF2-40B4-BE49-F238E27FC236}">
                <a16:creationId xmlns:a16="http://schemas.microsoft.com/office/drawing/2014/main" id="{50D03755-B3F9-F546-8FC8-D9DBDB313662}"/>
              </a:ext>
            </a:extLst>
          </p:cNvPr>
          <p:cNvSpPr txBox="1"/>
          <p:nvPr/>
        </p:nvSpPr>
        <p:spPr>
          <a:xfrm>
            <a:off x="2275839" y="7325014"/>
            <a:ext cx="3910186" cy="5835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solidFill>
                  <a:srgbClr val="FFFFFF"/>
                </a:solidFill>
                <a:uFill>
                  <a:solidFill>
                    <a:srgbClr val="FFFFFF"/>
                  </a:solidFill>
                </a:uFill>
                <a:latin typeface="Tahoma"/>
                <a:ea typeface="Tahoma"/>
                <a:cs typeface="Tahoma"/>
                <a:sym typeface="Tahoma"/>
              </a:defRPr>
            </a:pPr>
            <a:r>
              <a:rPr sz="2844" dirty="0" err="1">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和薬</a:t>
            </a:r>
            <a:r>
              <a:rPr sz="2844" dirty="0" err="1">
                <a:solidFill>
                  <a:srgbClr val="800000"/>
                </a:solidFill>
                <a:effectLst>
                  <a:outerShdw blurRad="12700" dist="25400" dir="2700000" rotWithShape="0">
                    <a:srgbClr val="000000"/>
                  </a:outerShdw>
                </a:effectLst>
                <a:uFill>
                  <a:solidFill>
                    <a:srgbClr val="800000"/>
                  </a:solidFill>
                </a:uFill>
              </a:rPr>
              <a:t>←</a:t>
            </a:r>
            <a:r>
              <a:rPr sz="2844" dirty="0" err="1">
                <a:effectLst>
                  <a:outerShdw blurRad="12700" dist="25400" dir="2700000" rotWithShape="0">
                    <a:srgbClr val="000000"/>
                  </a:outerShdw>
                </a:effectLst>
                <a:latin typeface="ヒラギノ明朝 ProN W6"/>
                <a:ea typeface="ヒラギノ明朝 ProN W6"/>
                <a:cs typeface="ヒラギノ明朝 ProN W6"/>
                <a:sym typeface="ヒラギノ明朝 ProN W6"/>
              </a:rPr>
              <a:t>日本独自の生薬</a:t>
            </a:r>
            <a:endParaRPr sz="2844" dirty="0">
              <a:effectLst>
                <a:outerShdw blurRad="12700" dist="25400" dir="2700000" rotWithShape="0">
                  <a:srgbClr val="000000"/>
                </a:outerShdw>
              </a:effectLst>
            </a:endParaRPr>
          </a:p>
        </p:txBody>
      </p:sp>
      <p:grpSp>
        <p:nvGrpSpPr>
          <p:cNvPr id="5" name="グループ化 4">
            <a:extLst>
              <a:ext uri="{FF2B5EF4-FFF2-40B4-BE49-F238E27FC236}">
                <a16:creationId xmlns:a16="http://schemas.microsoft.com/office/drawing/2014/main" id="{2CF6398D-5688-0D4A-AE84-83CA843EE056}"/>
              </a:ext>
            </a:extLst>
          </p:cNvPr>
          <p:cNvGrpSpPr/>
          <p:nvPr/>
        </p:nvGrpSpPr>
        <p:grpSpPr>
          <a:xfrm>
            <a:off x="3945779" y="8783972"/>
            <a:ext cx="7820372" cy="583592"/>
            <a:chOff x="3945779" y="8783972"/>
            <a:chExt cx="7820372" cy="583592"/>
          </a:xfrm>
        </p:grpSpPr>
        <p:sp>
          <p:nvSpPr>
            <p:cNvPr id="15" name="ニンジン（人参）・オウレン（黄連）…">
              <a:extLst>
                <a:ext uri="{FF2B5EF4-FFF2-40B4-BE49-F238E27FC236}">
                  <a16:creationId xmlns:a16="http://schemas.microsoft.com/office/drawing/2014/main" id="{40E8AD6F-77C0-B644-9C31-4F1768288C12}"/>
                </a:ext>
              </a:extLst>
            </p:cNvPr>
            <p:cNvSpPr txBox="1"/>
            <p:nvPr/>
          </p:nvSpPr>
          <p:spPr>
            <a:xfrm>
              <a:off x="6394026" y="8783973"/>
              <a:ext cx="5372125" cy="5835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solidFill>
                    <a:srgbClr val="FFFFFF"/>
                  </a:solidFill>
                  <a:uFill>
                    <a:solidFill>
                      <a:srgbClr val="FFFFFF"/>
                    </a:solidFill>
                  </a:uFill>
                  <a:latin typeface="Tahoma"/>
                  <a:ea typeface="Tahoma"/>
                  <a:cs typeface="Tahoma"/>
                  <a:sym typeface="Tahoma"/>
                </a:defRPr>
              </a:pPr>
              <a:r>
                <a:rPr sz="2844" dirty="0" err="1">
                  <a:solidFill>
                    <a:srgbClr val="008000"/>
                  </a:solidFill>
                  <a:effectLst>
                    <a:outerShdw blurRad="12700" dist="25400" dir="2700000" rotWithShape="0">
                      <a:srgbClr val="000000"/>
                    </a:outerShdw>
                  </a:effectLst>
                  <a:uFill>
                    <a:solidFill>
                      <a:srgbClr val="008000"/>
                    </a:solidFill>
                  </a:uFill>
                  <a:latin typeface="ヒラギノ明朝 ProN W6"/>
                  <a:ea typeface="ヒラギノ明朝 ProN W6"/>
                  <a:cs typeface="ヒラギノ明朝 ProN W6"/>
                  <a:sym typeface="ヒラギノ明朝 ProN W6"/>
                </a:rPr>
                <a:t>チクセツニンジン（竹節人参</a:t>
              </a:r>
              <a:r>
                <a:rPr sz="2844" dirty="0">
                  <a:solidFill>
                    <a:srgbClr val="008000"/>
                  </a:solidFill>
                  <a:effectLst>
                    <a:outerShdw blurRad="12700" dist="25400" dir="2700000" rotWithShape="0">
                      <a:srgbClr val="000000"/>
                    </a:outerShdw>
                  </a:effectLst>
                  <a:uFill>
                    <a:solidFill>
                      <a:srgbClr val="008000"/>
                    </a:solidFill>
                  </a:uFill>
                  <a:latin typeface="ヒラギノ明朝 ProN W6"/>
                  <a:ea typeface="ヒラギノ明朝 ProN W6"/>
                  <a:cs typeface="ヒラギノ明朝 ProN W6"/>
                  <a:sym typeface="ヒラギノ明朝 ProN W6"/>
                </a:rPr>
                <a:t>）</a:t>
              </a:r>
            </a:p>
          </p:txBody>
        </p:sp>
        <p:sp>
          <p:nvSpPr>
            <p:cNvPr id="17" name="漢薬←中国起源の生薬…">
              <a:extLst>
                <a:ext uri="{FF2B5EF4-FFF2-40B4-BE49-F238E27FC236}">
                  <a16:creationId xmlns:a16="http://schemas.microsoft.com/office/drawing/2014/main" id="{FB228475-C9B8-F14B-89C2-CD824FD49949}"/>
                </a:ext>
              </a:extLst>
            </p:cNvPr>
            <p:cNvSpPr txBox="1"/>
            <p:nvPr/>
          </p:nvSpPr>
          <p:spPr>
            <a:xfrm>
              <a:off x="3945779" y="8783972"/>
              <a:ext cx="2082763" cy="5835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solidFill>
                    <a:srgbClr val="FFFFFF"/>
                  </a:solidFill>
                  <a:uFill>
                    <a:solidFill>
                      <a:srgbClr val="FFFFFF"/>
                    </a:solidFill>
                  </a:uFill>
                  <a:latin typeface="Tahoma"/>
                  <a:ea typeface="Tahoma"/>
                  <a:cs typeface="Tahoma"/>
                  <a:sym typeface="Tahoma"/>
                </a:defRPr>
              </a:pPr>
              <a:r>
                <a:rPr sz="2844" dirty="0" err="1">
                  <a:solidFill>
                    <a:srgbClr val="008000"/>
                  </a:solidFill>
                  <a:effectLst>
                    <a:outerShdw blurRad="12700" dist="25400" dir="2700000" rotWithShape="0">
                      <a:srgbClr val="000000"/>
                    </a:outerShdw>
                  </a:effectLst>
                  <a:uFill>
                    <a:solidFill>
                      <a:srgbClr val="008000"/>
                    </a:solidFill>
                  </a:uFill>
                  <a:latin typeface="ヒラギノ明朝 ProN W6"/>
                  <a:ea typeface="ヒラギノ明朝 ProN W6"/>
                  <a:cs typeface="ヒラギノ明朝 ProN W6"/>
                  <a:sym typeface="ヒラギノ明朝 ProN W6"/>
                </a:rPr>
                <a:t>漢薬代用薬</a:t>
              </a:r>
              <a:endParaRPr sz="2844" dirty="0">
                <a:solidFill>
                  <a:srgbClr val="008000"/>
                </a:solidFill>
                <a:effectLst>
                  <a:outerShdw blurRad="12700" dist="25400" dir="2700000" rotWithShape="0">
                    <a:srgbClr val="000000"/>
                  </a:outerShdw>
                </a:effectLst>
                <a:uFill>
                  <a:solidFill>
                    <a:srgbClr val="008000"/>
                  </a:solidFill>
                </a:uFill>
                <a:latin typeface="ヒラギノ明朝 ProN W6"/>
                <a:ea typeface="ヒラギノ明朝 ProN W6"/>
                <a:cs typeface="ヒラギノ明朝 ProN W6"/>
                <a:sym typeface="ヒラギノ明朝 ProN W6"/>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1" animBg="1" advAuto="0"/>
      <p:bldP spid="194" grpId="2" animBg="1" advAuto="0"/>
      <p:bldP spid="195" grpId="3" animBg="1" advAuto="0"/>
      <p:bldP spid="14"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生薬学小史"/>
          <p:cNvSpPr txBox="1"/>
          <p:nvPr/>
        </p:nvSpPr>
        <p:spPr>
          <a:xfrm>
            <a:off x="0" y="419100"/>
            <a:ext cx="13004802" cy="749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defTabSz="650240">
              <a:defRPr sz="3982">
                <a:uFill>
                  <a:solidFill>
                    <a:srgbClr val="000000"/>
                  </a:solidFill>
                </a:uFill>
                <a:latin typeface="ヒラギノ明朝 ProN W3"/>
                <a:ea typeface="ヒラギノ明朝 ProN W3"/>
                <a:cs typeface="ヒラギノ明朝 ProN W3"/>
                <a:sym typeface="ヒラギノ明朝 ProN W3"/>
              </a:defRPr>
            </a:lvl1pPr>
          </a:lstStyle>
          <a:p>
            <a:pPr>
              <a:defRPr sz="2560">
                <a:latin typeface="Calibri"/>
                <a:ea typeface="Calibri"/>
                <a:cs typeface="Calibri"/>
                <a:sym typeface="Calibri"/>
              </a:defRPr>
            </a:pPr>
            <a:r>
              <a:rPr sz="3982">
                <a:latin typeface="ヒラギノ明朝 ProN W3"/>
                <a:ea typeface="ヒラギノ明朝 ProN W3"/>
                <a:cs typeface="ヒラギノ明朝 ProN W3"/>
                <a:sym typeface="ヒラギノ明朝 ProN W3"/>
              </a:rPr>
              <a:t>生薬学小史</a:t>
            </a:r>
          </a:p>
        </p:txBody>
      </p:sp>
      <p:sp>
        <p:nvSpPr>
          <p:cNvPr id="200" name="１．神農本草経：中国最古の薬物書（後漢１世紀頃）"/>
          <p:cNvSpPr txBox="1"/>
          <p:nvPr/>
        </p:nvSpPr>
        <p:spPr>
          <a:xfrm>
            <a:off x="431800" y="2832100"/>
            <a:ext cx="12257476" cy="6711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defRPr sz="2560">
                <a:uFill>
                  <a:solidFill>
                    <a:srgbClr val="000000"/>
                  </a:solidFill>
                </a:uFill>
                <a:latin typeface="Calibri"/>
                <a:ea typeface="Calibri"/>
                <a:cs typeface="Calibri"/>
                <a:sym typeface="Calibri"/>
              </a:defRPr>
            </a:pPr>
            <a:r>
              <a:rPr sz="3413" dirty="0">
                <a:solidFill>
                  <a:srgbClr val="0000FF"/>
                </a:solidFill>
                <a:uFill>
                  <a:solidFill>
                    <a:srgbClr val="0000FF"/>
                  </a:solidFill>
                </a:uFill>
                <a:latin typeface="ヒラギノ明朝 ProN W3"/>
                <a:ea typeface="ヒラギノ明朝 ProN W3"/>
                <a:cs typeface="ヒラギノ明朝 ProN W3"/>
                <a:sym typeface="ヒラギノ明朝 ProN W3"/>
              </a:rPr>
              <a:t>１．</a:t>
            </a:r>
            <a:r>
              <a:rPr sz="3413" u="sng" dirty="0">
                <a:latin typeface="ヒラギノ明朝 ProN W3"/>
                <a:ea typeface="ヒラギノ明朝 ProN W3"/>
                <a:cs typeface="ヒラギノ明朝 ProN W3"/>
                <a:sym typeface="ヒラギノ明朝 ProN W3"/>
              </a:rPr>
              <a:t>神農</a:t>
            </a:r>
            <a:r>
              <a:rPr sz="3413" dirty="0">
                <a:latin typeface="ヒラギノ明朝 ProN W3"/>
                <a:ea typeface="ヒラギノ明朝 ProN W3"/>
                <a:cs typeface="ヒラギノ明朝 ProN W3"/>
                <a:sym typeface="ヒラギノ明朝 ProN W3"/>
              </a:rPr>
              <a:t>本草経：中国最古の薬物書（後漢</a:t>
            </a:r>
            <a:r>
              <a:rPr lang="ja-JP" altLang="en-US" sz="3413">
                <a:latin typeface="ヒラギノ明朝 ProN W3"/>
                <a:ea typeface="ヒラギノ明朝 ProN W3"/>
                <a:cs typeface="ヒラギノ明朝 ProN W3"/>
                <a:sym typeface="ヒラギノ明朝 ProN W3"/>
              </a:rPr>
              <a:t>２</a:t>
            </a:r>
            <a:r>
              <a:rPr sz="3413" dirty="0" err="1">
                <a:latin typeface="ヒラギノ明朝 ProN W3"/>
                <a:ea typeface="ヒラギノ明朝 ProN W3"/>
                <a:cs typeface="ヒラギノ明朝 ProN W3"/>
                <a:sym typeface="ヒラギノ明朝 ProN W3"/>
              </a:rPr>
              <a:t>世紀頃</a:t>
            </a:r>
            <a:r>
              <a:rPr sz="3413" dirty="0">
                <a:latin typeface="ヒラギノ明朝 ProN W3"/>
                <a:ea typeface="ヒラギノ明朝 ProN W3"/>
                <a:cs typeface="ヒラギノ明朝 ProN W3"/>
                <a:sym typeface="ヒラギノ明朝 ProN W3"/>
              </a:rPr>
              <a:t>）</a:t>
            </a:r>
          </a:p>
        </p:txBody>
      </p:sp>
      <p:sp>
        <p:nvSpPr>
          <p:cNvPr id="201" name="365種の生薬 独特の分類…"/>
          <p:cNvSpPr txBox="1"/>
          <p:nvPr/>
        </p:nvSpPr>
        <p:spPr>
          <a:xfrm>
            <a:off x="965200" y="3886200"/>
            <a:ext cx="12036214" cy="2097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defRPr sz="2560">
                <a:uFill>
                  <a:solidFill>
                    <a:srgbClr val="000000"/>
                  </a:solidFill>
                </a:uFill>
                <a:latin typeface="Calibri"/>
                <a:ea typeface="Calibri"/>
                <a:cs typeface="Calibri"/>
                <a:sym typeface="Calibri"/>
              </a:defRPr>
            </a:pPr>
            <a:r>
              <a:rPr sz="2844">
                <a:latin typeface="ヒラギノ明朝 ProN W3"/>
                <a:ea typeface="ヒラギノ明朝 ProN W3"/>
                <a:cs typeface="ヒラギノ明朝 ProN W3"/>
                <a:sym typeface="ヒラギノ明朝 ProN W3"/>
              </a:rPr>
              <a:t>365種の生薬　独特の分類</a:t>
            </a:r>
          </a:p>
          <a:p>
            <a:pPr algn="l" defTabSz="650240">
              <a:defRPr sz="2560">
                <a:uFill>
                  <a:solidFill>
                    <a:srgbClr val="000000"/>
                  </a:solidFill>
                </a:uFill>
                <a:latin typeface="Calibri"/>
                <a:ea typeface="Calibri"/>
                <a:cs typeface="Calibri"/>
                <a:sym typeface="Calibri"/>
              </a:defRPr>
            </a:pPr>
            <a:r>
              <a:rPr sz="2844">
                <a:latin typeface="ヒラギノ明朝 ProN W3"/>
                <a:ea typeface="ヒラギノ明朝 ProN W3"/>
                <a:cs typeface="ヒラギノ明朝 ProN W3"/>
                <a:sym typeface="ヒラギノ明朝 ProN W3"/>
              </a:rPr>
              <a:t>　上品120種：君薬　不老延年　無毒</a:t>
            </a:r>
          </a:p>
          <a:p>
            <a:pPr algn="l" defTabSz="650240">
              <a:defRPr sz="2560">
                <a:uFill>
                  <a:solidFill>
                    <a:srgbClr val="000000"/>
                  </a:solidFill>
                </a:uFill>
                <a:latin typeface="Calibri"/>
                <a:ea typeface="Calibri"/>
                <a:cs typeface="Calibri"/>
                <a:sym typeface="Calibri"/>
              </a:defRPr>
            </a:pPr>
            <a:r>
              <a:rPr sz="2844">
                <a:latin typeface="ヒラギノ明朝 ProN W3"/>
                <a:ea typeface="ヒラギノ明朝 ProN W3"/>
                <a:cs typeface="ヒラギノ明朝 ProN W3"/>
                <a:sym typeface="ヒラギノ明朝 ProN W3"/>
              </a:rPr>
              <a:t>　中品120種：臣薬　性を養う　（体調・症状を改善）　有無毒</a:t>
            </a:r>
          </a:p>
          <a:p>
            <a:pPr algn="l" defTabSz="650240">
              <a:defRPr sz="2560">
                <a:uFill>
                  <a:solidFill>
                    <a:srgbClr val="000000"/>
                  </a:solidFill>
                </a:uFill>
                <a:latin typeface="Calibri"/>
                <a:ea typeface="Calibri"/>
                <a:cs typeface="Calibri"/>
                <a:sym typeface="Calibri"/>
              </a:defRPr>
            </a:pPr>
            <a:r>
              <a:rPr sz="2844">
                <a:latin typeface="ヒラギノ明朝 ProN W3"/>
                <a:ea typeface="ヒラギノ明朝 ProN W3"/>
                <a:cs typeface="ヒラギノ明朝 ProN W3"/>
                <a:sym typeface="ヒラギノ明朝 ProN W3"/>
              </a:rPr>
              <a:t>　下品125種：佐指薬　病気の治療　有毒</a:t>
            </a:r>
          </a:p>
        </p:txBody>
      </p:sp>
      <p:sp>
        <p:nvSpPr>
          <p:cNvPr id="202" name="365種の生薬：上中下三品分類…"/>
          <p:cNvSpPr txBox="1"/>
          <p:nvPr/>
        </p:nvSpPr>
        <p:spPr>
          <a:xfrm>
            <a:off x="965200" y="7112000"/>
            <a:ext cx="12036214" cy="10306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defRPr sz="2560">
                <a:uFill>
                  <a:solidFill>
                    <a:srgbClr val="000000"/>
                  </a:solidFill>
                </a:uFill>
                <a:latin typeface="Calibri"/>
                <a:ea typeface="Calibri"/>
                <a:cs typeface="Calibri"/>
                <a:sym typeface="Calibri"/>
              </a:defRPr>
            </a:pPr>
            <a:r>
              <a:rPr sz="2844">
                <a:latin typeface="ヒラギノ明朝 ProN W3"/>
                <a:ea typeface="ヒラギノ明朝 ProN W3"/>
                <a:cs typeface="ヒラギノ明朝 ProN W3"/>
                <a:sym typeface="ヒラギノ明朝 ProN W3"/>
              </a:rPr>
              <a:t>365種の生薬：上中下三品分類 </a:t>
            </a:r>
          </a:p>
          <a:p>
            <a:pPr algn="l" defTabSz="650240">
              <a:defRPr sz="2560">
                <a:uFill>
                  <a:solidFill>
                    <a:srgbClr val="000000"/>
                  </a:solidFill>
                </a:uFill>
                <a:latin typeface="Calibri"/>
                <a:ea typeface="Calibri"/>
                <a:cs typeface="Calibri"/>
                <a:sym typeface="Calibri"/>
              </a:defRPr>
            </a:pPr>
            <a:r>
              <a:rPr sz="2844">
                <a:latin typeface="ヒラギノ明朝 ProN W3"/>
                <a:ea typeface="ヒラギノ明朝 ProN W3"/>
                <a:cs typeface="ヒラギノ明朝 ProN W3"/>
                <a:sym typeface="ヒラギノ明朝 ProN W3"/>
              </a:rPr>
              <a:t>　傷寒雑病論</a:t>
            </a:r>
            <a:r>
              <a:rPr>
                <a:latin typeface="ヒラギノ明朝 ProN W3"/>
                <a:ea typeface="ヒラギノ明朝 ProN W3"/>
                <a:cs typeface="ヒラギノ明朝 ProN W3"/>
                <a:sym typeface="ヒラギノ明朝 ProN W3"/>
              </a:rPr>
              <a:t>（→</a:t>
            </a:r>
            <a:r>
              <a:rPr u="sng">
                <a:solidFill>
                  <a:srgbClr val="008000"/>
                </a:solidFill>
                <a:uFill>
                  <a:solidFill>
                    <a:srgbClr val="008000"/>
                  </a:solidFill>
                </a:uFill>
                <a:latin typeface="ヒラギノ明朝 ProN W3"/>
                <a:ea typeface="ヒラギノ明朝 ProN W3"/>
                <a:cs typeface="ヒラギノ明朝 ProN W3"/>
                <a:sym typeface="ヒラギノ明朝 ProN W3"/>
              </a:rPr>
              <a:t>傷寒論・金匱要略</a:t>
            </a:r>
            <a:r>
              <a:rPr>
                <a:latin typeface="ヒラギノ明朝 ProN W3"/>
                <a:ea typeface="ヒラギノ明朝 ProN W3"/>
                <a:cs typeface="ヒラギノ明朝 ProN W3"/>
                <a:sym typeface="ヒラギノ明朝 ProN W3"/>
              </a:rPr>
              <a:t>）</a:t>
            </a:r>
            <a:r>
              <a:rPr sz="2844">
                <a:latin typeface="ヒラギノ明朝 ProN W3"/>
                <a:ea typeface="ヒラギノ明朝 ProN W3"/>
                <a:cs typeface="ヒラギノ明朝 ProN W3"/>
                <a:sym typeface="ヒラギノ明朝 ProN W3"/>
              </a:rPr>
              <a:t>：張仲景 </a:t>
            </a:r>
            <a:r>
              <a:rPr sz="2275">
                <a:latin typeface="ヒラギノ明朝 ProN W3"/>
                <a:ea typeface="ヒラギノ明朝 ProN W3"/>
                <a:cs typeface="ヒラギノ明朝 ProN W3"/>
                <a:sym typeface="ヒラギノ明朝 ProN W3"/>
              </a:rPr>
              <a:t>(150?年−219年)</a:t>
            </a:r>
            <a:r>
              <a:rPr sz="2844">
                <a:latin typeface="ヒラギノ明朝 ProN W3"/>
                <a:ea typeface="ヒラギノ明朝 ProN W3"/>
                <a:cs typeface="ヒラギノ明朝 ProN W3"/>
                <a:sym typeface="ヒラギノ明朝 ProN W3"/>
              </a:rPr>
              <a:t>著、</a:t>
            </a:r>
            <a:r>
              <a:rPr sz="2844" u="sng">
                <a:solidFill>
                  <a:srgbClr val="008000"/>
                </a:solidFill>
                <a:uFill>
                  <a:solidFill>
                    <a:srgbClr val="008000"/>
                  </a:solidFill>
                </a:uFill>
                <a:latin typeface="ヒラギノ明朝 ProN W3"/>
                <a:ea typeface="ヒラギノ明朝 ProN W3"/>
                <a:cs typeface="ヒラギノ明朝 ProN W3"/>
                <a:sym typeface="ヒラギノ明朝 ProN W3"/>
              </a:rPr>
              <a:t>陰陽学説</a:t>
            </a:r>
          </a:p>
        </p:txBody>
      </p:sp>
      <p:sp>
        <p:nvSpPr>
          <p:cNvPr id="203" name="薬物学→本草学（医学書に付随）"/>
          <p:cNvSpPr txBox="1"/>
          <p:nvPr/>
        </p:nvSpPr>
        <p:spPr>
          <a:xfrm>
            <a:off x="6446031" y="1186803"/>
            <a:ext cx="5944481" cy="5750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3000">
                <a:uFill>
                  <a:solidFill>
                    <a:srgbClr val="000000"/>
                  </a:solidFill>
                </a:uFill>
                <a:latin typeface="Calibri"/>
                <a:ea typeface="Calibri"/>
                <a:cs typeface="Calibri"/>
                <a:sym typeface="Calibri"/>
              </a:defRPr>
            </a:pPr>
            <a:r>
              <a:rPr dirty="0" err="1">
                <a:solidFill>
                  <a:srgbClr val="FF0000"/>
                </a:solidFill>
                <a:uFill>
                  <a:solidFill>
                    <a:srgbClr val="FF0000"/>
                  </a:solidFill>
                </a:uFill>
                <a:latin typeface="ヒラギノ角ゴ ProN W3"/>
                <a:ea typeface="ヒラギノ角ゴ ProN W3"/>
                <a:cs typeface="ヒラギノ角ゴ ProN W3"/>
                <a:sym typeface="ヒラギノ角ゴ ProN W3"/>
              </a:rPr>
              <a:t>薬物学</a:t>
            </a:r>
            <a:r>
              <a:rPr dirty="0" err="1">
                <a:solidFill>
                  <a:srgbClr val="FF0000"/>
                </a:solidFill>
                <a:uFill>
                  <a:solidFill>
                    <a:srgbClr val="FF0000"/>
                  </a:solidFill>
                </a:uFill>
              </a:rPr>
              <a:t>→</a:t>
            </a:r>
            <a:r>
              <a:rPr dirty="0" err="1">
                <a:solidFill>
                  <a:srgbClr val="0000FF"/>
                </a:solidFill>
                <a:uFill>
                  <a:solidFill>
                    <a:srgbClr val="0000FF"/>
                  </a:solidFill>
                </a:uFill>
                <a:latin typeface="ヒラギノ角ゴ ProN W3"/>
                <a:ea typeface="ヒラギノ角ゴ ProN W3"/>
                <a:cs typeface="ヒラギノ角ゴ ProN W3"/>
                <a:sym typeface="ヒラギノ角ゴ ProN W3"/>
              </a:rPr>
              <a:t>本草学</a:t>
            </a:r>
            <a:r>
              <a:rPr dirty="0" err="1">
                <a:solidFill>
                  <a:srgbClr val="FF0000"/>
                </a:solidFill>
                <a:uFill>
                  <a:solidFill>
                    <a:srgbClr val="FF0000"/>
                  </a:solidFill>
                </a:uFill>
                <a:latin typeface="ヒラギノ角ゴ ProN W3"/>
                <a:ea typeface="ヒラギノ角ゴ ProN W3"/>
                <a:cs typeface="ヒラギノ角ゴ ProN W3"/>
                <a:sym typeface="ヒラギノ角ゴ ProN W3"/>
              </a:rPr>
              <a:t>（医学書に付随</a:t>
            </a:r>
            <a:r>
              <a:rPr dirty="0">
                <a:solidFill>
                  <a:srgbClr val="FF0000"/>
                </a:solidFill>
                <a:uFill>
                  <a:solidFill>
                    <a:srgbClr val="FF0000"/>
                  </a:solidFill>
                </a:uFill>
                <a:latin typeface="ヒラギノ角ゴ ProN W3"/>
                <a:ea typeface="ヒラギノ角ゴ ProN W3"/>
                <a:cs typeface="ヒラギノ角ゴ ProN W3"/>
                <a:sym typeface="ヒラギノ角ゴ ProN W3"/>
              </a:rPr>
              <a:t>）</a:t>
            </a:r>
          </a:p>
        </p:txBody>
      </p:sp>
      <p:sp>
        <p:nvSpPr>
          <p:cNvPr id="204" name="漢薬の歴史"/>
          <p:cNvSpPr txBox="1"/>
          <p:nvPr/>
        </p:nvSpPr>
        <p:spPr>
          <a:xfrm>
            <a:off x="8332985" y="540786"/>
            <a:ext cx="2170572" cy="5260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000">
                <a:solidFill>
                  <a:srgbClr val="FF0000"/>
                </a:solidFill>
                <a:uFill>
                  <a:solidFill>
                    <a:srgbClr val="FF0000"/>
                  </a:solidFill>
                </a:uFill>
                <a:latin typeface="ヒラギノ角ゴ ProN W3"/>
                <a:ea typeface="ヒラギノ角ゴ ProN W3"/>
                <a:cs typeface="ヒラギノ角ゴ ProN W3"/>
                <a:sym typeface="ヒラギノ角ゴ ProN W3"/>
              </a:defRPr>
            </a:lvl1pPr>
          </a:lstStyle>
          <a:p>
            <a:pPr>
              <a:defRPr>
                <a:solidFill>
                  <a:srgbClr val="000000"/>
                </a:solidFill>
                <a:uFill>
                  <a:solidFill>
                    <a:srgbClr val="000000"/>
                  </a:solidFill>
                </a:uFill>
                <a:latin typeface="Calibri"/>
                <a:ea typeface="Calibri"/>
                <a:cs typeface="Calibri"/>
                <a:sym typeface="Calibri"/>
              </a:defRPr>
            </a:pPr>
            <a:r>
              <a:rPr dirty="0" err="1">
                <a:solidFill>
                  <a:srgbClr val="FF0000"/>
                </a:solidFill>
                <a:uFill>
                  <a:solidFill>
                    <a:srgbClr val="FF0000"/>
                  </a:solidFill>
                </a:uFill>
                <a:latin typeface="ヒラギノ角ゴ ProN W3"/>
                <a:ea typeface="ヒラギノ角ゴ ProN W3"/>
                <a:cs typeface="ヒラギノ角ゴ ProN W3"/>
                <a:sym typeface="ヒラギノ角ゴ ProN W3"/>
              </a:rPr>
              <a:t>漢薬の歴史</a:t>
            </a:r>
            <a:endParaRPr dirty="0">
              <a:solidFill>
                <a:srgbClr val="FF0000"/>
              </a:solidFill>
              <a:uFill>
                <a:solidFill>
                  <a:srgbClr val="FF0000"/>
                </a:solidFill>
              </a:uFill>
              <a:latin typeface="ヒラギノ角ゴ ProN W3"/>
              <a:ea typeface="ヒラギノ角ゴ ProN W3"/>
              <a:cs typeface="ヒラギノ角ゴ ProN W3"/>
              <a:sym typeface="ヒラギノ角ゴ ProN W3"/>
            </a:endParaRPr>
          </a:p>
        </p:txBody>
      </p:sp>
      <p:sp>
        <p:nvSpPr>
          <p:cNvPr id="205" name="『黄帝内経』：中国最古の医書…"/>
          <p:cNvSpPr txBox="1"/>
          <p:nvPr/>
        </p:nvSpPr>
        <p:spPr>
          <a:xfrm>
            <a:off x="30144" y="180763"/>
            <a:ext cx="5241390" cy="24234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6435" tIns="72248" rIns="126435" bIns="72248">
            <a:spAutoFit/>
          </a:bodyPr>
          <a:lstStyle/>
          <a:p>
            <a:pPr algn="l" defTabSz="650240">
              <a:defRPr sz="3000">
                <a:uFill>
                  <a:solidFill>
                    <a:srgbClr val="000000"/>
                  </a:solidFill>
                </a:uFill>
                <a:latin typeface="Calibri"/>
                <a:ea typeface="Calibri"/>
                <a:cs typeface="Calibri"/>
                <a:sym typeface="Calibri"/>
              </a:defRPr>
            </a:pPr>
            <a:r>
              <a:rPr sz="2800" dirty="0">
                <a:solidFill>
                  <a:srgbClr val="FF0000"/>
                </a:solidFill>
                <a:uFill>
                  <a:solidFill>
                    <a:srgbClr val="FF0000"/>
                  </a:solidFill>
                </a:uFill>
                <a:latin typeface="ヒラギノ角ゴ ProN W3"/>
                <a:ea typeface="ヒラギノ角ゴ ProN W3"/>
                <a:cs typeface="ヒラギノ角ゴ ProN W3"/>
                <a:sym typeface="ヒラギノ角ゴ ProN W3"/>
              </a:rPr>
              <a:t>『</a:t>
            </a:r>
            <a:r>
              <a:rPr sz="2800" dirty="0" err="1">
                <a:solidFill>
                  <a:srgbClr val="FF0000"/>
                </a:solidFill>
                <a:uFill>
                  <a:solidFill>
                    <a:srgbClr val="FF0000"/>
                  </a:solidFill>
                </a:uFill>
                <a:latin typeface="ヒラギノ角ゴ ProN W3"/>
                <a:ea typeface="ヒラギノ角ゴ ProN W3"/>
                <a:cs typeface="ヒラギノ角ゴ ProN W3"/>
                <a:sym typeface="ヒラギノ角ゴ ProN W3"/>
              </a:rPr>
              <a:t>黄帝内経</a:t>
            </a:r>
            <a:r>
              <a:rPr sz="2800" dirty="0">
                <a:solidFill>
                  <a:srgbClr val="FF0000"/>
                </a:solidFill>
                <a:uFill>
                  <a:solidFill>
                    <a:srgbClr val="FF0000"/>
                  </a:solidFill>
                </a:uFill>
                <a:latin typeface="ヒラギノ角ゴ ProN W3"/>
                <a:ea typeface="ヒラギノ角ゴ ProN W3"/>
                <a:cs typeface="ヒラギノ角ゴ ProN W3"/>
                <a:sym typeface="ヒラギノ角ゴ ProN W3"/>
              </a:rPr>
              <a:t>』：</a:t>
            </a:r>
            <a:r>
              <a:rPr sz="2800" dirty="0" err="1">
                <a:solidFill>
                  <a:srgbClr val="FF0000"/>
                </a:solidFill>
                <a:uFill>
                  <a:solidFill>
                    <a:srgbClr val="FF0000"/>
                  </a:solidFill>
                </a:uFill>
                <a:latin typeface="ヒラギノ角ゴ ProN W3"/>
                <a:ea typeface="ヒラギノ角ゴ ProN W3"/>
                <a:cs typeface="ヒラギノ角ゴ ProN W3"/>
                <a:sym typeface="ヒラギノ角ゴ ProN W3"/>
              </a:rPr>
              <a:t>中国最古の医書</a:t>
            </a:r>
            <a:endParaRPr sz="2800" dirty="0">
              <a:solidFill>
                <a:srgbClr val="FF0000"/>
              </a:solidFill>
              <a:uFill>
                <a:solidFill>
                  <a:srgbClr val="FF0000"/>
                </a:solidFill>
              </a:uFill>
            </a:endParaRPr>
          </a:p>
          <a:p>
            <a:pPr algn="l" defTabSz="650240">
              <a:defRPr sz="3000">
                <a:uFill>
                  <a:solidFill>
                    <a:srgbClr val="000000"/>
                  </a:solidFill>
                </a:uFill>
                <a:latin typeface="Calibri"/>
                <a:ea typeface="Calibri"/>
                <a:cs typeface="Calibri"/>
                <a:sym typeface="Calibri"/>
              </a:defRPr>
            </a:pPr>
            <a:r>
              <a:rPr dirty="0">
                <a:solidFill>
                  <a:srgbClr val="FF0000"/>
                </a:solidFill>
                <a:uFill>
                  <a:solidFill>
                    <a:srgbClr val="FF0000"/>
                  </a:solidFill>
                </a:uFill>
                <a:latin typeface="ヒラギノ角ゴ ProN W3"/>
                <a:ea typeface="ヒラギノ角ゴ ProN W3"/>
                <a:cs typeface="ヒラギノ角ゴ ProN W3"/>
                <a:sym typeface="ヒラギノ角ゴ ProN W3"/>
              </a:rPr>
              <a:t>　　　</a:t>
            </a:r>
            <a:r>
              <a:rPr dirty="0">
                <a:solidFill>
                  <a:srgbClr val="FF0000"/>
                </a:solidFill>
                <a:uFill>
                  <a:solidFill>
                    <a:srgbClr val="FF0000"/>
                  </a:solidFill>
                </a:uFill>
              </a:rPr>
              <a:t>↓</a:t>
            </a:r>
          </a:p>
          <a:p>
            <a:pPr algn="l" defTabSz="650240">
              <a:defRPr sz="3000">
                <a:uFill>
                  <a:solidFill>
                    <a:srgbClr val="000000"/>
                  </a:solidFill>
                </a:uFill>
                <a:latin typeface="Calibri"/>
                <a:ea typeface="Calibri"/>
                <a:cs typeface="Calibri"/>
                <a:sym typeface="Calibri"/>
              </a:defRPr>
            </a:pPr>
            <a:r>
              <a:rPr dirty="0" err="1">
                <a:solidFill>
                  <a:srgbClr val="FF0000"/>
                </a:solidFill>
                <a:uFill>
                  <a:solidFill>
                    <a:srgbClr val="FF0000"/>
                  </a:solidFill>
                </a:uFill>
                <a:latin typeface="ヒラギノ角ゴ ProN W3"/>
                <a:ea typeface="ヒラギノ角ゴ ProN W3"/>
                <a:cs typeface="ヒラギノ角ゴ ProN W3"/>
                <a:sym typeface="ヒラギノ角ゴ ProN W3"/>
              </a:rPr>
              <a:t>隋代に素問</a:t>
            </a:r>
            <a:r>
              <a:rPr sz="2000" dirty="0" err="1">
                <a:solidFill>
                  <a:srgbClr val="FF0000"/>
                </a:solidFill>
                <a:uFill>
                  <a:solidFill>
                    <a:srgbClr val="FF0000"/>
                  </a:solidFill>
                </a:uFill>
                <a:latin typeface="ヒラギノ角ゴ ProN W3"/>
                <a:ea typeface="ヒラギノ角ゴ ProN W3"/>
                <a:cs typeface="ヒラギノ角ゴ ProN W3"/>
                <a:sym typeface="ヒラギノ角ゴ ProN W3"/>
              </a:rPr>
              <a:t>（生理・病理</a:t>
            </a:r>
            <a:r>
              <a:rPr sz="2000" dirty="0">
                <a:solidFill>
                  <a:srgbClr val="FF0000"/>
                </a:solidFill>
                <a:uFill>
                  <a:solidFill>
                    <a:srgbClr val="FF0000"/>
                  </a:solidFill>
                </a:uFill>
                <a:latin typeface="ヒラギノ角ゴ ProN W3"/>
                <a:ea typeface="ヒラギノ角ゴ ProN W3"/>
                <a:cs typeface="ヒラギノ角ゴ ProN W3"/>
                <a:sym typeface="ヒラギノ角ゴ ProN W3"/>
              </a:rPr>
              <a:t>）</a:t>
            </a:r>
            <a:r>
              <a:rPr lang="ja-JP" altLang="en-US" sz="2800">
                <a:solidFill>
                  <a:srgbClr val="FF0000"/>
                </a:solidFill>
                <a:uFill>
                  <a:solidFill>
                    <a:srgbClr val="FF0000"/>
                  </a:solidFill>
                </a:uFill>
                <a:latin typeface="ヒラギノ角ゴ ProN W3"/>
                <a:ea typeface="ヒラギノ角ゴ ProN W3"/>
                <a:cs typeface="ヒラギノ角ゴ ProN W3"/>
                <a:sym typeface="ヒラギノ角ゴ ProN W3"/>
              </a:rPr>
              <a:t>・</a:t>
            </a:r>
            <a:r>
              <a:rPr dirty="0" err="1">
                <a:solidFill>
                  <a:srgbClr val="FF0000"/>
                </a:solidFill>
                <a:uFill>
                  <a:solidFill>
                    <a:srgbClr val="FF0000"/>
                  </a:solidFill>
                </a:uFill>
                <a:latin typeface="ヒラギノ角ゴ ProN W3"/>
                <a:ea typeface="ヒラギノ角ゴ ProN W3"/>
                <a:cs typeface="ヒラギノ角ゴ ProN W3"/>
                <a:sym typeface="ヒラギノ角ゴ ProN W3"/>
              </a:rPr>
              <a:t>霊枢</a:t>
            </a:r>
            <a:r>
              <a:rPr sz="2000" dirty="0" err="1">
                <a:solidFill>
                  <a:srgbClr val="FF0000"/>
                </a:solidFill>
                <a:uFill>
                  <a:solidFill>
                    <a:srgbClr val="FF0000"/>
                  </a:solidFill>
                </a:uFill>
                <a:latin typeface="ヒラギノ角ゴ ProN W3"/>
                <a:ea typeface="ヒラギノ角ゴ ProN W3"/>
                <a:cs typeface="ヒラギノ角ゴ ProN W3"/>
                <a:sym typeface="ヒラギノ角ゴ ProN W3"/>
              </a:rPr>
              <a:t>（鍼灸）</a:t>
            </a:r>
            <a:r>
              <a:rPr dirty="0" err="1">
                <a:solidFill>
                  <a:srgbClr val="FF0000"/>
                </a:solidFill>
                <a:uFill>
                  <a:solidFill>
                    <a:srgbClr val="FF0000"/>
                  </a:solidFill>
                </a:uFill>
                <a:latin typeface="ヒラギノ角ゴ ProN W3"/>
                <a:ea typeface="ヒラギノ角ゴ ProN W3"/>
                <a:cs typeface="ヒラギノ角ゴ ProN W3"/>
                <a:sym typeface="ヒラギノ角ゴ ProN W3"/>
              </a:rPr>
              <a:t>に二分</a:t>
            </a:r>
            <a:endParaRPr dirty="0">
              <a:solidFill>
                <a:srgbClr val="FF0000"/>
              </a:solidFill>
              <a:uFill>
                <a:solidFill>
                  <a:srgbClr val="FF0000"/>
                </a:solidFill>
              </a:uFill>
            </a:endParaRPr>
          </a:p>
          <a:p>
            <a:pPr algn="l" defTabSz="650240">
              <a:defRPr sz="3000">
                <a:uFill>
                  <a:solidFill>
                    <a:srgbClr val="000000"/>
                  </a:solidFill>
                </a:uFill>
                <a:latin typeface="Calibri"/>
                <a:ea typeface="Calibri"/>
                <a:cs typeface="Calibri"/>
                <a:sym typeface="Calibri"/>
              </a:defRPr>
            </a:pPr>
            <a:r>
              <a:rPr dirty="0">
                <a:solidFill>
                  <a:srgbClr val="FF0000"/>
                </a:solidFill>
                <a:uFill>
                  <a:solidFill>
                    <a:srgbClr val="FF0000"/>
                  </a:solidFill>
                </a:uFill>
                <a:latin typeface="ヒラギノ角ゴ ProN W3"/>
                <a:ea typeface="ヒラギノ角ゴ ProN W3"/>
                <a:cs typeface="ヒラギノ角ゴ ProN W3"/>
                <a:sym typeface="ヒラギノ角ゴ ProN W3"/>
              </a:rPr>
              <a:t>　</a:t>
            </a:r>
            <a:r>
              <a:rPr dirty="0">
                <a:solidFill>
                  <a:srgbClr val="0000FF"/>
                </a:solidFill>
                <a:uFill>
                  <a:solidFill>
                    <a:srgbClr val="0000FF"/>
                  </a:solidFill>
                </a:uFill>
              </a:rPr>
              <a:t>“</a:t>
            </a:r>
            <a:r>
              <a:rPr dirty="0" err="1">
                <a:solidFill>
                  <a:srgbClr val="0000FF"/>
                </a:solidFill>
                <a:uFill>
                  <a:solidFill>
                    <a:srgbClr val="0000FF"/>
                  </a:solidFill>
                </a:uFill>
                <a:latin typeface="ヒラギノ角ゴ ProN W3"/>
                <a:ea typeface="ヒラギノ角ゴ ProN W3"/>
                <a:cs typeface="ヒラギノ角ゴ ProN W3"/>
                <a:sym typeface="ヒラギノ角ゴ ProN W3"/>
              </a:rPr>
              <a:t>上工は未病を治す</a:t>
            </a:r>
            <a:r>
              <a:rPr dirty="0">
                <a:solidFill>
                  <a:srgbClr val="0000FF"/>
                </a:solidFill>
                <a:uFill>
                  <a:solidFill>
                    <a:srgbClr val="0000FF"/>
                  </a:solidFill>
                </a:uFill>
              </a:rPr>
              <a:t>”</a:t>
            </a:r>
          </a:p>
        </p:txBody>
      </p:sp>
      <p:sp>
        <p:nvSpPr>
          <p:cNvPr id="206" name="2000年ぐらいの歴史"/>
          <p:cNvSpPr txBox="1"/>
          <p:nvPr/>
        </p:nvSpPr>
        <p:spPr>
          <a:xfrm>
            <a:off x="6781800" y="3429000"/>
            <a:ext cx="3961482" cy="6075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000">
                <a:solidFill>
                  <a:srgbClr val="FF0000"/>
                </a:solidFill>
                <a:uFill>
                  <a:solidFill>
                    <a:srgbClr val="FF0000"/>
                  </a:solidFill>
                </a:uFill>
                <a:latin typeface="ヒラギノ角ゴ ProN W3"/>
                <a:ea typeface="ヒラギノ角ゴ ProN W3"/>
                <a:cs typeface="ヒラギノ角ゴ ProN W3"/>
                <a:sym typeface="ヒラギノ角ゴ ProN W3"/>
              </a:defRPr>
            </a:lvl1pPr>
          </a:lstStyle>
          <a:p>
            <a:pPr>
              <a:defRPr>
                <a:solidFill>
                  <a:srgbClr val="000000"/>
                </a:solidFill>
                <a:uFill>
                  <a:solidFill>
                    <a:srgbClr val="000000"/>
                  </a:solidFill>
                </a:uFill>
              </a:defRPr>
            </a:pPr>
            <a:r>
              <a:rPr lang="en-US" altLang="ja-JP" dirty="0">
                <a:solidFill>
                  <a:srgbClr val="FF0000"/>
                </a:solidFill>
                <a:uFill>
                  <a:solidFill>
                    <a:srgbClr val="FF0000"/>
                  </a:solidFill>
                </a:uFill>
              </a:rPr>
              <a:t>18</a:t>
            </a:r>
            <a:r>
              <a:rPr dirty="0">
                <a:solidFill>
                  <a:srgbClr val="FF0000"/>
                </a:solidFill>
                <a:uFill>
                  <a:solidFill>
                    <a:srgbClr val="FF0000"/>
                  </a:solidFill>
                </a:uFill>
              </a:rPr>
              <a:t>00年ぐらいの歴史</a:t>
            </a:r>
          </a:p>
        </p:txBody>
      </p:sp>
      <p:sp>
        <p:nvSpPr>
          <p:cNvPr id="207" name="Dioscorides「薬物誌」 紀元１世紀…"/>
          <p:cNvSpPr txBox="1"/>
          <p:nvPr/>
        </p:nvSpPr>
        <p:spPr>
          <a:xfrm>
            <a:off x="6424511" y="1750201"/>
            <a:ext cx="6285836" cy="1007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3000">
                <a:uFill>
                  <a:solidFill>
                    <a:srgbClr val="000000"/>
                  </a:solidFill>
                </a:uFill>
                <a:latin typeface="ヒラギノ角ゴ ProN W3"/>
                <a:ea typeface="ヒラギノ角ゴ ProN W3"/>
                <a:cs typeface="ヒラギノ角ゴ ProN W3"/>
                <a:sym typeface="ヒラギノ角ゴ ProN W3"/>
              </a:defRPr>
            </a:pPr>
            <a:r>
              <a:rPr sz="2800" dirty="0" err="1">
                <a:solidFill>
                  <a:srgbClr val="3366FF"/>
                </a:solidFill>
                <a:uFill>
                  <a:solidFill>
                    <a:srgbClr val="3366FF"/>
                  </a:solidFill>
                </a:uFill>
              </a:rPr>
              <a:t>Dioscorides「薬物誌</a:t>
            </a:r>
            <a:r>
              <a:rPr sz="2800" dirty="0">
                <a:solidFill>
                  <a:srgbClr val="3366FF"/>
                </a:solidFill>
                <a:uFill>
                  <a:solidFill>
                    <a:srgbClr val="3366FF"/>
                  </a:solidFill>
                </a:uFill>
              </a:rPr>
              <a:t>」　紀元１世紀</a:t>
            </a:r>
          </a:p>
          <a:p>
            <a:pPr algn="l" defTabSz="650240">
              <a:defRPr sz="3000">
                <a:uFill>
                  <a:solidFill>
                    <a:srgbClr val="000000"/>
                  </a:solidFill>
                </a:uFill>
                <a:latin typeface="ヒラギノ角ゴ ProN W3"/>
                <a:ea typeface="ヒラギノ角ゴ ProN W3"/>
                <a:cs typeface="ヒラギノ角ゴ ProN W3"/>
                <a:sym typeface="ヒラギノ角ゴ ProN W3"/>
              </a:defRPr>
            </a:pPr>
            <a:r>
              <a:rPr sz="2800" dirty="0">
                <a:solidFill>
                  <a:srgbClr val="3366FF"/>
                </a:solidFill>
                <a:uFill>
                  <a:solidFill>
                    <a:srgbClr val="3366FF"/>
                  </a:solidFill>
                </a:uFill>
              </a:rPr>
              <a:t>　　　　“de Materia Medica”</a:t>
            </a:r>
          </a:p>
        </p:txBody>
      </p:sp>
      <p:sp>
        <p:nvSpPr>
          <p:cNvPr id="208" name="古代中国の伝説上の皇帝"/>
          <p:cNvSpPr txBox="1"/>
          <p:nvPr/>
        </p:nvSpPr>
        <p:spPr>
          <a:xfrm>
            <a:off x="594431" y="3429000"/>
            <a:ext cx="4456572" cy="5260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000">
                <a:solidFill>
                  <a:srgbClr val="FF0000"/>
                </a:solidFill>
                <a:uFill>
                  <a:solidFill>
                    <a:srgbClr val="FF0000"/>
                  </a:solidFill>
                </a:uFill>
                <a:latin typeface="ヒラギノ角ゴ ProN W3"/>
                <a:ea typeface="ヒラギノ角ゴ ProN W3"/>
                <a:cs typeface="ヒラギノ角ゴ ProN W3"/>
                <a:sym typeface="ヒラギノ角ゴ ProN W3"/>
              </a:defRPr>
            </a:lvl1pPr>
          </a:lstStyle>
          <a:p>
            <a:pPr>
              <a:defRPr>
                <a:solidFill>
                  <a:srgbClr val="000000"/>
                </a:solidFill>
                <a:uFill>
                  <a:solidFill>
                    <a:srgbClr val="000000"/>
                  </a:solidFill>
                </a:uFill>
                <a:latin typeface="Calibri"/>
                <a:ea typeface="Calibri"/>
                <a:cs typeface="Calibri"/>
                <a:sym typeface="Calibri"/>
              </a:defRPr>
            </a:pPr>
            <a:r>
              <a:rPr>
                <a:solidFill>
                  <a:srgbClr val="FF0000"/>
                </a:solidFill>
                <a:uFill>
                  <a:solidFill>
                    <a:srgbClr val="FF0000"/>
                  </a:solidFill>
                </a:uFill>
                <a:latin typeface="ヒラギノ角ゴ ProN W3"/>
                <a:ea typeface="ヒラギノ角ゴ ProN W3"/>
                <a:cs typeface="ヒラギノ角ゴ ProN W3"/>
                <a:sym typeface="ヒラギノ角ゴ ProN W3"/>
              </a:rPr>
              <a:t>古代中国の伝説上の皇帝</a:t>
            </a:r>
          </a:p>
        </p:txBody>
      </p:sp>
      <p:sp>
        <p:nvSpPr>
          <p:cNvPr id="209" name="宋改本が今日に伝わり、江戸時代に和刻本が出版…"/>
          <p:cNvSpPr txBox="1"/>
          <p:nvPr/>
        </p:nvSpPr>
        <p:spPr>
          <a:xfrm>
            <a:off x="2705100" y="8394700"/>
            <a:ext cx="8647572" cy="1096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3000">
                <a:uFill>
                  <a:solidFill>
                    <a:srgbClr val="000000"/>
                  </a:solidFill>
                </a:uFill>
                <a:latin typeface="Calibri"/>
                <a:ea typeface="Calibri"/>
                <a:cs typeface="Calibri"/>
                <a:sym typeface="Calibri"/>
              </a:defRPr>
            </a:pPr>
            <a:r>
              <a:rPr>
                <a:solidFill>
                  <a:srgbClr val="FF0000"/>
                </a:solidFill>
                <a:uFill>
                  <a:solidFill>
                    <a:srgbClr val="FF0000"/>
                  </a:solidFill>
                </a:uFill>
                <a:latin typeface="ヒラギノ角ゴ ProN W3"/>
                <a:ea typeface="ヒラギノ角ゴ ProN W3"/>
                <a:cs typeface="ヒラギノ角ゴ ProN W3"/>
                <a:sym typeface="ヒラギノ角ゴ ProN W3"/>
              </a:rPr>
              <a:t>宋改本が今日に伝わり、江戸時代に和刻本が出版</a:t>
            </a:r>
            <a:endParaRPr>
              <a:solidFill>
                <a:srgbClr val="FF0000"/>
              </a:solidFill>
              <a:uFill>
                <a:solidFill>
                  <a:srgbClr val="FF0000"/>
                </a:solidFill>
              </a:uFill>
            </a:endParaRPr>
          </a:p>
          <a:p>
            <a:pPr algn="l" defTabSz="650240">
              <a:defRPr sz="3000">
                <a:uFill>
                  <a:solidFill>
                    <a:srgbClr val="000000"/>
                  </a:solidFill>
                </a:uFill>
                <a:latin typeface="Calibri"/>
                <a:ea typeface="Calibri"/>
                <a:cs typeface="Calibri"/>
                <a:sym typeface="Calibri"/>
              </a:defRPr>
            </a:pPr>
            <a:r>
              <a:rPr>
                <a:solidFill>
                  <a:srgbClr val="FF0000"/>
                </a:solidFill>
                <a:uFill>
                  <a:solidFill>
                    <a:srgbClr val="FF0000"/>
                  </a:solidFill>
                </a:uFill>
                <a:latin typeface="ヒラギノ角ゴ ProN W3"/>
                <a:ea typeface="ヒラギノ角ゴ ProN W3"/>
                <a:cs typeface="ヒラギノ角ゴ ProN W3"/>
                <a:sym typeface="ヒラギノ角ゴ ProN W3"/>
              </a:rPr>
              <a:t>古方派漢方医学の経典となる！</a:t>
            </a:r>
          </a:p>
        </p:txBody>
      </p:sp>
      <p:sp>
        <p:nvSpPr>
          <p:cNvPr id="210" name="２．名医別録：後漢末から六朝時代に成立、撰者不明"/>
          <p:cNvSpPr txBox="1"/>
          <p:nvPr/>
        </p:nvSpPr>
        <p:spPr>
          <a:xfrm>
            <a:off x="431800" y="5943600"/>
            <a:ext cx="12257476" cy="598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just" defTabSz="650240">
              <a:lnSpc>
                <a:spcPts val="3500"/>
              </a:lnSpc>
              <a:defRPr sz="2560">
                <a:uFill>
                  <a:solidFill>
                    <a:srgbClr val="000000"/>
                  </a:solidFill>
                </a:uFill>
                <a:latin typeface="Calibri"/>
                <a:ea typeface="Calibri"/>
                <a:cs typeface="Calibri"/>
                <a:sym typeface="Calibri"/>
              </a:defRPr>
            </a:pPr>
            <a:r>
              <a:rPr sz="3413">
                <a:solidFill>
                  <a:srgbClr val="0000FF"/>
                </a:solidFill>
                <a:uFill>
                  <a:solidFill>
                    <a:srgbClr val="0000FF"/>
                  </a:solidFill>
                </a:uFill>
                <a:latin typeface="ヒラギノ明朝 ProN W3"/>
                <a:ea typeface="ヒラギノ明朝 ProN W3"/>
                <a:cs typeface="ヒラギノ明朝 ProN W3"/>
                <a:sym typeface="ヒラギノ明朝 ProN W3"/>
              </a:rPr>
              <a:t>２．</a:t>
            </a:r>
            <a:r>
              <a:rPr sz="3413">
                <a:latin typeface="ヒラギノ明朝 ProN W3"/>
                <a:ea typeface="ヒラギノ明朝 ProN W3"/>
                <a:cs typeface="ヒラギノ明朝 ProN W3"/>
                <a:sym typeface="ヒラギノ明朝 ProN W3"/>
              </a:rPr>
              <a:t>名医別録：後漢末から六朝時代に成立、撰者不明</a:t>
            </a:r>
          </a:p>
        </p:txBody>
      </p:sp>
      <p:sp>
        <p:nvSpPr>
          <p:cNvPr id="211" name="実際には730種以上を収載、陶弘景が整理して365種とした"/>
          <p:cNvSpPr txBox="1"/>
          <p:nvPr/>
        </p:nvSpPr>
        <p:spPr>
          <a:xfrm>
            <a:off x="1363862" y="6535443"/>
            <a:ext cx="10164339" cy="5750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3000">
                <a:uFill>
                  <a:solidFill>
                    <a:srgbClr val="000000"/>
                  </a:solidFill>
                </a:uFill>
                <a:latin typeface="Calibri"/>
                <a:ea typeface="Calibri"/>
                <a:cs typeface="Calibri"/>
                <a:sym typeface="Calibri"/>
              </a:defRPr>
            </a:pPr>
            <a:r>
              <a:rPr>
                <a:solidFill>
                  <a:srgbClr val="FF0000"/>
                </a:solidFill>
                <a:uFill>
                  <a:solidFill>
                    <a:srgbClr val="FF0000"/>
                  </a:solidFill>
                </a:uFill>
                <a:latin typeface="ヒラギノ角ゴ ProN W3"/>
                <a:ea typeface="ヒラギノ角ゴ ProN W3"/>
                <a:cs typeface="ヒラギノ角ゴ ProN W3"/>
                <a:sym typeface="ヒラギノ角ゴ ProN W3"/>
              </a:rPr>
              <a:t>実際には</a:t>
            </a:r>
            <a:r>
              <a:rPr>
                <a:solidFill>
                  <a:srgbClr val="FF0000"/>
                </a:solidFill>
                <a:uFill>
                  <a:solidFill>
                    <a:srgbClr val="FF0000"/>
                  </a:solidFill>
                </a:uFill>
              </a:rPr>
              <a:t>730</a:t>
            </a:r>
            <a:r>
              <a:rPr>
                <a:solidFill>
                  <a:srgbClr val="FF0000"/>
                </a:solidFill>
                <a:uFill>
                  <a:solidFill>
                    <a:srgbClr val="FF0000"/>
                  </a:solidFill>
                </a:uFill>
                <a:latin typeface="ヒラギノ角ゴ ProN W3"/>
                <a:ea typeface="ヒラギノ角ゴ ProN W3"/>
                <a:cs typeface="ヒラギノ角ゴ ProN W3"/>
                <a:sym typeface="ヒラギノ角ゴ ProN W3"/>
              </a:rPr>
              <a:t>種以上を収載、陶弘景が整理して</a:t>
            </a:r>
            <a:r>
              <a:rPr>
                <a:solidFill>
                  <a:srgbClr val="FF0000"/>
                </a:solidFill>
                <a:uFill>
                  <a:solidFill>
                    <a:srgbClr val="FF0000"/>
                  </a:solidFill>
                </a:uFill>
              </a:rPr>
              <a:t>365</a:t>
            </a:r>
            <a:r>
              <a:rPr>
                <a:solidFill>
                  <a:srgbClr val="FF0000"/>
                </a:solidFill>
                <a:uFill>
                  <a:solidFill>
                    <a:srgbClr val="FF0000"/>
                  </a:solidFill>
                </a:uFill>
                <a:latin typeface="ヒラギノ角ゴ ProN W3"/>
                <a:ea typeface="ヒラギノ角ゴ ProN W3"/>
                <a:cs typeface="ヒラギノ角ゴ ProN W3"/>
                <a:sym typeface="ヒラギノ角ゴ ProN W3"/>
              </a:rPr>
              <a:t>種とした</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fill="hold" grpId="3" nodeType="clickEffect">
                                  <p:stCondLst>
                                    <p:cond delay="0"/>
                                  </p:stCondLst>
                                  <p:iterate>
                                    <p:tmAbs val="0"/>
                                  </p:iterate>
                                  <p:childTnLst>
                                    <p:set>
                                      <p:cBhvr>
                                        <p:cTn id="14" fill="hold"/>
                                        <p:tgtEl>
                                          <p:spTgt spid="205"/>
                                        </p:tgtEl>
                                        <p:attrNameLst>
                                          <p:attrName>style.visibility</p:attrName>
                                        </p:attrNameLst>
                                      </p:cBhvr>
                                      <p:to>
                                        <p:strVal val="visible"/>
                                      </p:to>
                                    </p:set>
                                    <p:animEffect transition="in" filter="fade">
                                      <p:cBhvr>
                                        <p:cTn id="15" dur="500"/>
                                        <p:tgtEl>
                                          <p:spTgt spid="20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4" nodeType="clickEffect">
                                  <p:stCondLst>
                                    <p:cond delay="0"/>
                                  </p:stCondLst>
                                  <p:iterate>
                                    <p:tmAbs val="0"/>
                                  </p:iterate>
                                  <p:childTnLst>
                                    <p:set>
                                      <p:cBhvr>
                                        <p:cTn id="19" fill="hold"/>
                                        <p:tgtEl>
                                          <p:spTgt spid="20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5" nodeType="clickEffect">
                                  <p:stCondLst>
                                    <p:cond delay="0"/>
                                  </p:stCondLst>
                                  <p:iterate>
                                    <p:tmAbs val="0"/>
                                  </p:iterate>
                                  <p:childTnLst>
                                    <p:set>
                                      <p:cBhvr>
                                        <p:cTn id="23" fill="hold"/>
                                        <p:tgtEl>
                                          <p:spTgt spid="20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fill="hold" grpId="6" nodeType="clickEffect">
                                  <p:stCondLst>
                                    <p:cond delay="0"/>
                                  </p:stCondLst>
                                  <p:iterate>
                                    <p:tmAbs val="0"/>
                                  </p:iterate>
                                  <p:childTnLst>
                                    <p:set>
                                      <p:cBhvr>
                                        <p:cTn id="27" fill="hold"/>
                                        <p:tgtEl>
                                          <p:spTgt spid="207"/>
                                        </p:tgtEl>
                                        <p:attrNameLst>
                                          <p:attrName>style.visibility</p:attrName>
                                        </p:attrNameLst>
                                      </p:cBhvr>
                                      <p:to>
                                        <p:strVal val="visible"/>
                                      </p:to>
                                    </p:set>
                                    <p:animEffect transition="in" filter="fade">
                                      <p:cBhvr>
                                        <p:cTn id="28" dur="500"/>
                                        <p:tgtEl>
                                          <p:spTgt spid="207"/>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7" nodeType="clickEffect">
                                  <p:stCondLst>
                                    <p:cond delay="0"/>
                                  </p:stCondLst>
                                  <p:iterate>
                                    <p:tmAbs val="0"/>
                                  </p:iterate>
                                  <p:childTnLst>
                                    <p:set>
                                      <p:cBhvr>
                                        <p:cTn id="32" fill="hold"/>
                                        <p:tgtEl>
                                          <p:spTgt spid="2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8" nodeType="clickEffect">
                                  <p:stCondLst>
                                    <p:cond delay="0"/>
                                  </p:stCondLst>
                                  <p:iterate>
                                    <p:tmAbs val="0"/>
                                  </p:iterate>
                                  <p:childTnLst>
                                    <p:set>
                                      <p:cBhvr>
                                        <p:cTn id="36" fill="hold"/>
                                        <p:tgtEl>
                                          <p:spTgt spid="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2" animBg="1" advAuto="0"/>
      <p:bldP spid="204" grpId="1" animBg="1" advAuto="0"/>
      <p:bldP spid="205" grpId="3" animBg="1" advAuto="0"/>
      <p:bldP spid="206" grpId="5" animBg="1" advAuto="0"/>
      <p:bldP spid="207" grpId="6" animBg="1" advAuto="0"/>
      <p:bldP spid="208" grpId="4" animBg="1" advAuto="0"/>
      <p:bldP spid="209" grpId="8" animBg="1" advAuto="0"/>
      <p:bldP spid="211" grpId="7"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３．神農本草経集注：梁・陶弘景（456−536）撰…"/>
          <p:cNvSpPr txBox="1"/>
          <p:nvPr/>
        </p:nvSpPr>
        <p:spPr>
          <a:xfrm>
            <a:off x="177800" y="114300"/>
            <a:ext cx="12257476" cy="12231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defRPr sz="2560">
                <a:uFill>
                  <a:solidFill>
                    <a:srgbClr val="000000"/>
                  </a:solidFill>
                </a:uFill>
                <a:latin typeface="Calibri"/>
                <a:ea typeface="Calibri"/>
                <a:cs typeface="Calibri"/>
                <a:sym typeface="Calibri"/>
              </a:defRPr>
            </a:pPr>
            <a:r>
              <a:rPr sz="3413" dirty="0">
                <a:solidFill>
                  <a:srgbClr val="0000FF"/>
                </a:solidFill>
                <a:uFill>
                  <a:solidFill>
                    <a:srgbClr val="0000FF"/>
                  </a:solidFill>
                </a:uFill>
                <a:latin typeface="ヒラギノ明朝 ProN W3"/>
                <a:ea typeface="ヒラギノ明朝 ProN W3"/>
                <a:cs typeface="ヒラギノ明朝 ProN W3"/>
                <a:sym typeface="ヒラギノ明朝 ProN W3"/>
              </a:rPr>
              <a:t>３</a:t>
            </a:r>
            <a:r>
              <a:rPr sz="3413" dirty="0">
                <a:latin typeface="ヒラギノ明朝 ProN W3"/>
                <a:ea typeface="ヒラギノ明朝 ProN W3"/>
                <a:cs typeface="ヒラギノ明朝 ProN W3"/>
                <a:sym typeface="ヒラギノ明朝 ProN W3"/>
              </a:rPr>
              <a:t>．神農本草経集注：梁・陶弘景（456−536）撰</a:t>
            </a:r>
          </a:p>
          <a:p>
            <a:pPr algn="l" defTabSz="650240">
              <a:defRPr sz="2560">
                <a:uFill>
                  <a:solidFill>
                    <a:srgbClr val="000000"/>
                  </a:solidFill>
                </a:uFill>
                <a:latin typeface="Calibri"/>
                <a:ea typeface="Calibri"/>
                <a:cs typeface="Calibri"/>
                <a:sym typeface="Calibri"/>
              </a:defRPr>
            </a:pPr>
            <a:r>
              <a:rPr sz="3413" dirty="0">
                <a:latin typeface="ヒラギノ明朝 ProN W3"/>
                <a:ea typeface="ヒラギノ明朝 ProN W3"/>
                <a:cs typeface="ヒラギノ明朝 ProN W3"/>
                <a:sym typeface="ヒラギノ明朝 ProN W3"/>
              </a:rPr>
              <a:t>　　　　　　　　　　</a:t>
            </a:r>
            <a:r>
              <a:rPr sz="3413" dirty="0" err="1">
                <a:latin typeface="ヒラギノ明朝 ProN W3"/>
                <a:ea typeface="ヒラギノ明朝 ProN W3"/>
                <a:cs typeface="ヒラギノ明朝 ProN W3"/>
                <a:sym typeface="ヒラギノ明朝 ProN W3"/>
              </a:rPr>
              <a:t>神農本草経・名医別録の注釈書</a:t>
            </a:r>
            <a:endParaRPr sz="3413" dirty="0">
              <a:latin typeface="ヒラギノ明朝 ProN W3"/>
              <a:ea typeface="ヒラギノ明朝 ProN W3"/>
              <a:cs typeface="ヒラギノ明朝 ProN W3"/>
              <a:sym typeface="ヒラギノ明朝 ProN W3"/>
            </a:endParaRPr>
          </a:p>
        </p:txBody>
      </p:sp>
      <p:sp>
        <p:nvSpPr>
          <p:cNvPr id="214" name="730種の生薬：実質的には中国最初の局方、500年前後に成立…"/>
          <p:cNvSpPr txBox="1"/>
          <p:nvPr/>
        </p:nvSpPr>
        <p:spPr>
          <a:xfrm>
            <a:off x="774700" y="1663700"/>
            <a:ext cx="12036214" cy="2630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defRPr sz="2560">
                <a:uFill>
                  <a:solidFill>
                    <a:srgbClr val="000000"/>
                  </a:solidFill>
                </a:uFill>
                <a:latin typeface="Calibri"/>
                <a:ea typeface="Calibri"/>
                <a:cs typeface="Calibri"/>
                <a:sym typeface="Calibri"/>
              </a:defRPr>
            </a:pPr>
            <a:r>
              <a:rPr sz="2844" u="sng" dirty="0">
                <a:solidFill>
                  <a:srgbClr val="0000FF"/>
                </a:solidFill>
                <a:uFill>
                  <a:solidFill>
                    <a:srgbClr val="0000FF"/>
                  </a:solidFill>
                </a:uFill>
                <a:latin typeface="ヒラギノ角ゴ ProN W3"/>
                <a:ea typeface="ヒラギノ角ゴ ProN W3"/>
                <a:cs typeface="ヒラギノ角ゴ ProN W3"/>
                <a:sym typeface="ヒラギノ角ゴ ProN W3"/>
              </a:rPr>
              <a:t>730</a:t>
            </a:r>
            <a:r>
              <a:rPr sz="2844" u="sng" dirty="0">
                <a:solidFill>
                  <a:srgbClr val="0000FF"/>
                </a:solidFill>
                <a:uFill>
                  <a:solidFill>
                    <a:srgbClr val="0000FF"/>
                  </a:solidFill>
                </a:uFill>
                <a:latin typeface="ヒラギノ明朝 ProN W3"/>
                <a:ea typeface="ヒラギノ明朝 ProN W3"/>
                <a:cs typeface="ヒラギノ明朝 ProN W3"/>
                <a:sym typeface="ヒラギノ明朝 ProN W3"/>
              </a:rPr>
              <a:t>種の生薬</a:t>
            </a:r>
            <a:r>
              <a:rPr sz="2844" dirty="0">
                <a:latin typeface="ヒラギノ明朝 ProN W3"/>
                <a:ea typeface="ヒラギノ明朝 ProN W3"/>
                <a:cs typeface="ヒラギノ明朝 ProN W3"/>
                <a:sym typeface="ヒラギノ明朝 ProN W3"/>
              </a:rPr>
              <a:t>：実質的には中国最初の局方、500年前後に成立</a:t>
            </a:r>
          </a:p>
          <a:p>
            <a:pPr algn="l" defTabSz="650240">
              <a:defRPr sz="2844">
                <a:uFill>
                  <a:solidFill>
                    <a:srgbClr val="000000"/>
                  </a:solidFill>
                </a:uFill>
                <a:latin typeface="ヒラギノ明朝 ProN W3"/>
                <a:ea typeface="ヒラギノ明朝 ProN W3"/>
                <a:cs typeface="ヒラギノ明朝 ProN W3"/>
                <a:sym typeface="ヒラギノ明朝 ProN W3"/>
              </a:defRPr>
            </a:pPr>
            <a:endParaRPr sz="2844" dirty="0">
              <a:latin typeface="ヒラギノ明朝 ProN W3"/>
              <a:ea typeface="ヒラギノ明朝 ProN W3"/>
              <a:cs typeface="ヒラギノ明朝 ProN W3"/>
              <a:sym typeface="ヒラギノ明朝 ProN W3"/>
            </a:endParaRPr>
          </a:p>
          <a:p>
            <a:pPr algn="l" defTabSz="650240">
              <a:defRPr sz="2560">
                <a:uFill>
                  <a:solidFill>
                    <a:srgbClr val="000000"/>
                  </a:solidFill>
                </a:uFill>
                <a:latin typeface="Calibri"/>
                <a:ea typeface="Calibri"/>
                <a:cs typeface="Calibri"/>
                <a:sym typeface="Calibri"/>
              </a:defRPr>
            </a:pPr>
            <a:r>
              <a:rPr sz="2844" dirty="0">
                <a:latin typeface="ヒラギノ明朝 ProN W3"/>
                <a:ea typeface="ヒラギノ明朝 ProN W3"/>
                <a:cs typeface="ヒラギノ明朝 ProN W3"/>
                <a:sym typeface="ヒラギノ明朝 ProN W3"/>
              </a:rPr>
              <a:t>　</a:t>
            </a:r>
            <a:r>
              <a:rPr sz="2844" dirty="0" err="1">
                <a:latin typeface="ヒラギノ明朝 ProN W3"/>
                <a:ea typeface="ヒラギノ明朝 ProN W3"/>
                <a:cs typeface="ヒラギノ明朝 ProN W3"/>
                <a:sym typeface="ヒラギノ明朝 ProN W3"/>
              </a:rPr>
              <a:t>自然分類を採用、鉱物・草本・木本・鳥獣・虫魚等を上中下三品分類</a:t>
            </a:r>
            <a:endParaRPr sz="2844" dirty="0">
              <a:latin typeface="ヒラギノ明朝 ProN W3"/>
              <a:ea typeface="ヒラギノ明朝 ProN W3"/>
              <a:cs typeface="ヒラギノ明朝 ProN W3"/>
              <a:sym typeface="ヒラギノ明朝 ProN W3"/>
            </a:endParaRPr>
          </a:p>
          <a:p>
            <a:pPr algn="l" defTabSz="650240">
              <a:defRPr sz="2844">
                <a:uFill>
                  <a:solidFill>
                    <a:srgbClr val="000000"/>
                  </a:solidFill>
                </a:uFill>
                <a:latin typeface="ヒラギノ明朝 ProN W3"/>
                <a:ea typeface="ヒラギノ明朝 ProN W3"/>
                <a:cs typeface="ヒラギノ明朝 ProN W3"/>
                <a:sym typeface="ヒラギノ明朝 ProN W3"/>
              </a:defRPr>
            </a:pPr>
            <a:endParaRPr sz="2844" dirty="0">
              <a:latin typeface="ヒラギノ明朝 ProN W3"/>
              <a:ea typeface="ヒラギノ明朝 ProN W3"/>
              <a:cs typeface="ヒラギノ明朝 ProN W3"/>
              <a:sym typeface="ヒラギノ明朝 ProN W3"/>
            </a:endParaRPr>
          </a:p>
          <a:p>
            <a:pPr algn="l" defTabSz="650240">
              <a:defRPr sz="2560">
                <a:uFill>
                  <a:solidFill>
                    <a:srgbClr val="000000"/>
                  </a:solidFill>
                </a:uFill>
                <a:latin typeface="Calibri"/>
                <a:ea typeface="Calibri"/>
                <a:cs typeface="Calibri"/>
                <a:sym typeface="Calibri"/>
              </a:defRPr>
            </a:pPr>
            <a:r>
              <a:rPr sz="2844" dirty="0">
                <a:latin typeface="ヒラギノ明朝 ProN W3"/>
                <a:ea typeface="ヒラギノ明朝 ProN W3"/>
                <a:cs typeface="ヒラギノ明朝 ProN W3"/>
                <a:sym typeface="ヒラギノ明朝 ProN W3"/>
              </a:rPr>
              <a:t>　　</a:t>
            </a:r>
            <a:r>
              <a:rPr sz="2844" dirty="0" err="1">
                <a:latin typeface="ヒラギノ明朝 ProN W3"/>
                <a:ea typeface="ヒラギノ明朝 ProN W3"/>
                <a:cs typeface="ヒラギノ明朝 ProN W3"/>
                <a:sym typeface="ヒラギノ明朝 ProN W3"/>
              </a:rPr>
              <a:t>飛鳥時代に渡来、平安初期まで日本で</a:t>
            </a:r>
            <a:r>
              <a:rPr sz="2844" dirty="0" err="1">
                <a:solidFill>
                  <a:srgbClr val="FF0000"/>
                </a:solidFill>
                <a:uFill>
                  <a:solidFill>
                    <a:srgbClr val="FF0000"/>
                  </a:solidFill>
                </a:uFill>
                <a:latin typeface="ヒラギノ明朝 ProN W3"/>
                <a:ea typeface="ヒラギノ明朝 ProN W3"/>
                <a:cs typeface="ヒラギノ明朝 ProN W3"/>
                <a:sym typeface="ヒラギノ明朝 ProN W3"/>
              </a:rPr>
              <a:t>標準テキストとして利用</a:t>
            </a:r>
            <a:endParaRPr sz="2844" dirty="0">
              <a:solidFill>
                <a:srgbClr val="FF0000"/>
              </a:solidFill>
              <a:uFill>
                <a:solidFill>
                  <a:srgbClr val="FF0000"/>
                </a:solidFill>
              </a:uFill>
              <a:latin typeface="ヒラギノ明朝 ProN W3"/>
              <a:ea typeface="ヒラギノ明朝 ProN W3"/>
              <a:cs typeface="ヒラギノ明朝 ProN W3"/>
              <a:sym typeface="ヒラギノ明朝 ProN W3"/>
            </a:endParaRPr>
          </a:p>
        </p:txBody>
      </p:sp>
      <p:sp>
        <p:nvSpPr>
          <p:cNvPr id="215" name="４．新修本草：蘇敬撰、659年成立、唐の国選本草書"/>
          <p:cNvSpPr txBox="1"/>
          <p:nvPr/>
        </p:nvSpPr>
        <p:spPr>
          <a:xfrm>
            <a:off x="241300" y="4533900"/>
            <a:ext cx="12257476" cy="598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just" defTabSz="650240">
              <a:lnSpc>
                <a:spcPts val="3500"/>
              </a:lnSpc>
              <a:defRPr sz="2560">
                <a:uFill>
                  <a:solidFill>
                    <a:srgbClr val="000000"/>
                  </a:solidFill>
                </a:uFill>
                <a:latin typeface="Calibri"/>
                <a:ea typeface="Calibri"/>
                <a:cs typeface="Calibri"/>
                <a:sym typeface="Calibri"/>
              </a:defRPr>
            </a:pPr>
            <a:r>
              <a:rPr sz="3413">
                <a:solidFill>
                  <a:srgbClr val="0000FF"/>
                </a:solidFill>
                <a:uFill>
                  <a:solidFill>
                    <a:srgbClr val="0000FF"/>
                  </a:solidFill>
                </a:uFill>
                <a:latin typeface="ヒラギノ明朝 ProN W3"/>
                <a:ea typeface="ヒラギノ明朝 ProN W3"/>
                <a:cs typeface="ヒラギノ明朝 ProN W3"/>
                <a:sym typeface="ヒラギノ明朝 ProN W3"/>
              </a:rPr>
              <a:t>４．</a:t>
            </a:r>
            <a:r>
              <a:rPr sz="3413">
                <a:latin typeface="ヒラギノ明朝 ProN W3"/>
                <a:ea typeface="ヒラギノ明朝 ProN W3"/>
                <a:cs typeface="ヒラギノ明朝 ProN W3"/>
                <a:sym typeface="ヒラギノ明朝 ProN W3"/>
              </a:rPr>
              <a:t>新修本草：蘇敬撰、659年成立、唐の国選本草書</a:t>
            </a:r>
          </a:p>
        </p:txBody>
      </p:sp>
      <p:sp>
        <p:nvSpPr>
          <p:cNvPr id="216" name="850種の生薬、奈良時代の日本に渡来、平安中期以降、標準の本草書…"/>
          <p:cNvSpPr txBox="1"/>
          <p:nvPr/>
        </p:nvSpPr>
        <p:spPr>
          <a:xfrm>
            <a:off x="774700" y="5295900"/>
            <a:ext cx="12036214" cy="14589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defRPr sz="2560">
                <a:uFill>
                  <a:solidFill>
                    <a:srgbClr val="000000"/>
                  </a:solidFill>
                </a:uFill>
                <a:latin typeface="Calibri"/>
                <a:ea typeface="Calibri"/>
                <a:cs typeface="Calibri"/>
                <a:sym typeface="Calibri"/>
              </a:defRPr>
            </a:pPr>
            <a:r>
              <a:rPr sz="2844" dirty="0">
                <a:latin typeface="ヒラギノ明朝 ProN W3"/>
                <a:ea typeface="ヒラギノ明朝 ProN W3"/>
                <a:cs typeface="ヒラギノ明朝 ProN W3"/>
                <a:sym typeface="ヒラギノ明朝 ProN W3"/>
              </a:rPr>
              <a:t>850種</a:t>
            </a:r>
            <a:r>
              <a:rPr lang="ja-JP" altLang="en-US" sz="2844">
                <a:latin typeface="ヒラギノ明朝 ProN W3"/>
                <a:ea typeface="ヒラギノ明朝 ProN W3"/>
                <a:cs typeface="ヒラギノ明朝 ProN W3"/>
                <a:sym typeface="ヒラギノ明朝 ProN W3"/>
              </a:rPr>
              <a:t>余</a:t>
            </a:r>
            <a:r>
              <a:rPr sz="2844" dirty="0" err="1">
                <a:latin typeface="ヒラギノ明朝 ProN W3"/>
                <a:ea typeface="ヒラギノ明朝 ProN W3"/>
                <a:cs typeface="ヒラギノ明朝 ProN W3"/>
                <a:sym typeface="ヒラギノ明朝 ProN W3"/>
              </a:rPr>
              <a:t>の生薬、奈良時代の日本に渡来、平安中期以降、標準の本草書</a:t>
            </a:r>
            <a:endParaRPr sz="2844" dirty="0">
              <a:latin typeface="ヒラギノ明朝 ProN W3"/>
              <a:ea typeface="ヒラギノ明朝 ProN W3"/>
              <a:cs typeface="ヒラギノ明朝 ProN W3"/>
              <a:sym typeface="ヒラギノ明朝 ProN W3"/>
            </a:endParaRPr>
          </a:p>
          <a:p>
            <a:pPr algn="l" defTabSz="650240">
              <a:defRPr sz="2844">
                <a:solidFill>
                  <a:srgbClr val="FFFFFF"/>
                </a:solidFill>
                <a:uFill>
                  <a:solidFill>
                    <a:srgbClr val="FFFFFF"/>
                  </a:solidFill>
                </a:uFill>
                <a:latin typeface="ヒラギノ明朝 ProN W3"/>
                <a:ea typeface="ヒラギノ明朝 ProN W3"/>
                <a:cs typeface="ヒラギノ明朝 ProN W3"/>
                <a:sym typeface="ヒラギノ明朝 ProN W3"/>
              </a:defRPr>
            </a:pPr>
            <a:endParaRPr sz="2844" dirty="0">
              <a:latin typeface="ヒラギノ明朝 ProN W3"/>
              <a:ea typeface="ヒラギノ明朝 ProN W3"/>
              <a:cs typeface="ヒラギノ明朝 ProN W3"/>
              <a:sym typeface="ヒラギノ明朝 ProN W3"/>
            </a:endParaRPr>
          </a:p>
          <a:p>
            <a:pPr algn="l" defTabSz="650240">
              <a:defRPr sz="2560">
                <a:uFill>
                  <a:solidFill>
                    <a:srgbClr val="000000"/>
                  </a:solidFill>
                </a:uFill>
                <a:latin typeface="Calibri"/>
                <a:ea typeface="Calibri"/>
                <a:cs typeface="Calibri"/>
                <a:sym typeface="Calibri"/>
              </a:defRPr>
            </a:pPr>
            <a:r>
              <a:rPr sz="2844" dirty="0">
                <a:latin typeface="ヒラギノ明朝 ProN W3"/>
                <a:ea typeface="ヒラギノ明朝 ProN W3"/>
                <a:cs typeface="ヒラギノ明朝 ProN W3"/>
                <a:sym typeface="ヒラギノ明朝 ProN W3"/>
              </a:rPr>
              <a:t>　</a:t>
            </a:r>
            <a:r>
              <a:rPr sz="2844" dirty="0" err="1">
                <a:latin typeface="ヒラギノ明朝 ProN W3"/>
                <a:ea typeface="ヒラギノ明朝 ProN W3"/>
                <a:cs typeface="ヒラギノ明朝 ProN W3"/>
                <a:sym typeface="ヒラギノ明朝 ProN W3"/>
              </a:rPr>
              <a:t>外台秘要・千金要方・千金翼方などの唐代医書が利用</a:t>
            </a:r>
            <a:endParaRPr sz="2844" dirty="0">
              <a:latin typeface="ヒラギノ明朝 ProN W3"/>
              <a:ea typeface="ヒラギノ明朝 ProN W3"/>
              <a:cs typeface="ヒラギノ明朝 ProN W3"/>
              <a:sym typeface="ヒラギノ明朝 ProN W3"/>
            </a:endParaRPr>
          </a:p>
        </p:txBody>
      </p:sp>
      <p:sp>
        <p:nvSpPr>
          <p:cNvPr id="217" name="365種＋365種"/>
          <p:cNvSpPr txBox="1"/>
          <p:nvPr/>
        </p:nvSpPr>
        <p:spPr>
          <a:xfrm>
            <a:off x="5570600" y="1201879"/>
            <a:ext cx="2746406" cy="576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000">
                <a:solidFill>
                  <a:srgbClr val="FF0000"/>
                </a:solidFill>
                <a:uFill>
                  <a:solidFill>
                    <a:srgbClr val="FF0000"/>
                  </a:solidFill>
                </a:uFill>
                <a:latin typeface="ヒラギノ角ゴ ProN W3"/>
                <a:ea typeface="ヒラギノ角ゴ ProN W3"/>
                <a:cs typeface="ヒラギノ角ゴ ProN W3"/>
                <a:sym typeface="ヒラギノ角ゴ ProN W3"/>
              </a:defRPr>
            </a:lvl1pPr>
          </a:lstStyle>
          <a:p>
            <a:pPr>
              <a:defRPr>
                <a:solidFill>
                  <a:srgbClr val="000000"/>
                </a:solidFill>
                <a:uFill>
                  <a:solidFill>
                    <a:srgbClr val="000000"/>
                  </a:solidFill>
                </a:uFill>
              </a:defRPr>
            </a:pPr>
            <a:r>
              <a:rPr sz="2800" dirty="0">
                <a:solidFill>
                  <a:srgbClr val="FF0000"/>
                </a:solidFill>
                <a:uFill>
                  <a:solidFill>
                    <a:srgbClr val="FF0000"/>
                  </a:solidFill>
                </a:uFill>
              </a:rPr>
              <a:t>365種＋365種</a:t>
            </a:r>
          </a:p>
        </p:txBody>
      </p:sp>
      <p:sp>
        <p:nvSpPr>
          <p:cNvPr id="218" name="全20巻、うち十数巻が日本に残存"/>
          <p:cNvSpPr txBox="1"/>
          <p:nvPr/>
        </p:nvSpPr>
        <p:spPr>
          <a:xfrm>
            <a:off x="1638300" y="5756312"/>
            <a:ext cx="6478197" cy="576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3000">
                <a:uFill>
                  <a:solidFill>
                    <a:srgbClr val="000000"/>
                  </a:solidFill>
                </a:uFill>
                <a:latin typeface="Calibri"/>
                <a:ea typeface="Calibri"/>
                <a:cs typeface="Calibri"/>
                <a:sym typeface="Calibri"/>
              </a:defRPr>
            </a:pPr>
            <a:r>
              <a:rPr sz="2800" dirty="0">
                <a:solidFill>
                  <a:srgbClr val="FF0000"/>
                </a:solidFill>
                <a:uFill>
                  <a:solidFill>
                    <a:srgbClr val="FF0000"/>
                  </a:solidFill>
                </a:uFill>
                <a:latin typeface="ヒラギノ角ゴ ProN W3"/>
                <a:ea typeface="ヒラギノ角ゴ ProN W3"/>
                <a:cs typeface="ヒラギノ角ゴ ProN W3"/>
                <a:sym typeface="ヒラギノ角ゴ ProN W3"/>
              </a:rPr>
              <a:t>全</a:t>
            </a:r>
            <a:r>
              <a:rPr sz="2800" dirty="0">
                <a:solidFill>
                  <a:srgbClr val="FF0000"/>
                </a:solidFill>
                <a:uFill>
                  <a:solidFill>
                    <a:srgbClr val="FF0000"/>
                  </a:solidFill>
                </a:uFill>
              </a:rPr>
              <a:t>20</a:t>
            </a:r>
            <a:r>
              <a:rPr sz="2800" dirty="0">
                <a:solidFill>
                  <a:srgbClr val="FF0000"/>
                </a:solidFill>
                <a:uFill>
                  <a:solidFill>
                    <a:srgbClr val="FF0000"/>
                  </a:solidFill>
                </a:uFill>
                <a:latin typeface="ヒラギノ角ゴ ProN W3"/>
                <a:ea typeface="ヒラギノ角ゴ ProN W3"/>
                <a:cs typeface="ヒラギノ角ゴ ProN W3"/>
                <a:sym typeface="ヒラギノ角ゴ ProN W3"/>
              </a:rPr>
              <a:t>巻、うち</a:t>
            </a:r>
            <a:r>
              <a:rPr lang="en-US" altLang="ja-JP" sz="2800" dirty="0">
                <a:solidFill>
                  <a:srgbClr val="FF0000"/>
                </a:solidFill>
                <a:uFill>
                  <a:solidFill>
                    <a:srgbClr val="FF0000"/>
                  </a:solidFill>
                </a:uFill>
                <a:latin typeface="ヒラギノ角ゴ ProN W3"/>
                <a:ea typeface="ヒラギノ角ゴ ProN W3"/>
                <a:cs typeface="ヒラギノ角ゴ ProN W3"/>
                <a:sym typeface="ヒラギノ角ゴ ProN W3"/>
              </a:rPr>
              <a:t>11</a:t>
            </a:r>
            <a:r>
              <a:rPr sz="2800" dirty="0">
                <a:solidFill>
                  <a:srgbClr val="FF0000"/>
                </a:solidFill>
                <a:uFill>
                  <a:solidFill>
                    <a:srgbClr val="FF0000"/>
                  </a:solidFill>
                </a:uFill>
                <a:latin typeface="ヒラギノ角ゴ ProN W3"/>
                <a:ea typeface="ヒラギノ角ゴ ProN W3"/>
                <a:cs typeface="ヒラギノ角ゴ ProN W3"/>
                <a:sym typeface="ヒラギノ角ゴ ProN W3"/>
              </a:rPr>
              <a:t>巻</a:t>
            </a:r>
            <a:r>
              <a:rPr lang="ja-JP" altLang="en-US" sz="2800">
                <a:solidFill>
                  <a:srgbClr val="FF0000"/>
                </a:solidFill>
                <a:uFill>
                  <a:solidFill>
                    <a:srgbClr val="FF0000"/>
                  </a:solidFill>
                </a:uFill>
                <a:latin typeface="ヒラギノ角ゴ ProN W3"/>
                <a:ea typeface="ヒラギノ角ゴ ProN W3"/>
                <a:cs typeface="ヒラギノ角ゴ ProN W3"/>
                <a:sym typeface="ヒラギノ角ゴ ProN W3"/>
              </a:rPr>
              <a:t>の写本</a:t>
            </a:r>
            <a:r>
              <a:rPr sz="2800" dirty="0" err="1">
                <a:solidFill>
                  <a:srgbClr val="FF0000"/>
                </a:solidFill>
                <a:uFill>
                  <a:solidFill>
                    <a:srgbClr val="FF0000"/>
                  </a:solidFill>
                </a:uFill>
                <a:latin typeface="ヒラギノ角ゴ ProN W3"/>
                <a:ea typeface="ヒラギノ角ゴ ProN W3"/>
                <a:cs typeface="ヒラギノ角ゴ ProN W3"/>
                <a:sym typeface="ヒラギノ角ゴ ProN W3"/>
              </a:rPr>
              <a:t>が日本に残存</a:t>
            </a:r>
            <a:endParaRPr sz="2800" dirty="0">
              <a:solidFill>
                <a:srgbClr val="FF0000"/>
              </a:solidFill>
              <a:uFill>
                <a:solidFill>
                  <a:srgbClr val="FF0000"/>
                </a:solidFill>
              </a:uFill>
              <a:latin typeface="ヒラギノ角ゴ ProN W3"/>
              <a:ea typeface="ヒラギノ角ゴ ProN W3"/>
              <a:cs typeface="ヒラギノ角ゴ ProN W3"/>
              <a:sym typeface="ヒラギノ角ゴ ProN W3"/>
            </a:endParaRPr>
          </a:p>
        </p:txBody>
      </p:sp>
      <p:sp>
        <p:nvSpPr>
          <p:cNvPr id="219" name="宋改本が日本に残存、日本の古方派漢方医学に大きな影響"/>
          <p:cNvSpPr txBox="1"/>
          <p:nvPr/>
        </p:nvSpPr>
        <p:spPr>
          <a:xfrm>
            <a:off x="1625600" y="6764916"/>
            <a:ext cx="9591228" cy="576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000">
                <a:solidFill>
                  <a:srgbClr val="FF0000"/>
                </a:solidFill>
                <a:uFill>
                  <a:solidFill>
                    <a:srgbClr val="FF0000"/>
                  </a:solidFill>
                </a:uFill>
                <a:latin typeface="ヒラギノ角ゴ ProN W3"/>
                <a:ea typeface="ヒラギノ角ゴ ProN W3"/>
                <a:cs typeface="ヒラギノ角ゴ ProN W3"/>
                <a:sym typeface="ヒラギノ角ゴ ProN W3"/>
              </a:defRPr>
            </a:lvl1pPr>
          </a:lstStyle>
          <a:p>
            <a:pPr>
              <a:defRPr>
                <a:solidFill>
                  <a:srgbClr val="000000"/>
                </a:solidFill>
                <a:uFill>
                  <a:solidFill>
                    <a:srgbClr val="000000"/>
                  </a:solidFill>
                </a:uFill>
                <a:latin typeface="Calibri"/>
                <a:ea typeface="Calibri"/>
                <a:cs typeface="Calibri"/>
                <a:sym typeface="Calibri"/>
              </a:defRPr>
            </a:pPr>
            <a:r>
              <a:rPr sz="2800" dirty="0" err="1">
                <a:solidFill>
                  <a:srgbClr val="FF0000"/>
                </a:solidFill>
                <a:uFill>
                  <a:solidFill>
                    <a:srgbClr val="FF0000"/>
                  </a:solidFill>
                </a:uFill>
                <a:latin typeface="ヒラギノ角ゴ ProN W3"/>
                <a:ea typeface="ヒラギノ角ゴ ProN W3"/>
                <a:cs typeface="ヒラギノ角ゴ ProN W3"/>
                <a:sym typeface="ヒラギノ角ゴ ProN W3"/>
              </a:rPr>
              <a:t>宋改本が日本に残存、日本の古方派漢方医学に大きな影響</a:t>
            </a:r>
            <a:endParaRPr sz="2800" dirty="0">
              <a:solidFill>
                <a:srgbClr val="FF0000"/>
              </a:solidFill>
              <a:uFill>
                <a:solidFill>
                  <a:srgbClr val="FF0000"/>
                </a:solidFill>
              </a:uFill>
              <a:latin typeface="ヒラギノ角ゴ ProN W3"/>
              <a:ea typeface="ヒラギノ角ゴ ProN W3"/>
              <a:cs typeface="ヒラギノ角ゴ ProN W3"/>
              <a:sym typeface="ヒラギノ角ゴ ProN W3"/>
            </a:endParaRPr>
          </a:p>
        </p:txBody>
      </p:sp>
      <p:sp>
        <p:nvSpPr>
          <p:cNvPr id="220" name="開宝本草：“第三版中国薬局方”、（宋国選）973年成立…"/>
          <p:cNvSpPr txBox="1"/>
          <p:nvPr/>
        </p:nvSpPr>
        <p:spPr>
          <a:xfrm>
            <a:off x="241299" y="7315146"/>
            <a:ext cx="12569615" cy="19412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6435" tIns="72248" rIns="126435" bIns="72248">
            <a:spAutoFit/>
          </a:bodyPr>
          <a:lstStyle/>
          <a:p>
            <a:pPr algn="just" defTabSz="650240">
              <a:lnSpc>
                <a:spcPts val="3500"/>
              </a:lnSpc>
              <a:defRPr sz="2560">
                <a:uFill>
                  <a:solidFill>
                    <a:srgbClr val="000000"/>
                  </a:solidFill>
                </a:uFill>
                <a:latin typeface="Calibri"/>
                <a:ea typeface="Calibri"/>
                <a:cs typeface="Calibri"/>
                <a:sym typeface="Calibri"/>
              </a:defRPr>
            </a:pPr>
            <a:r>
              <a:rPr lang="ja-JP" altLang="en-US" sz="3413">
                <a:latin typeface="ヒラギノ明朝 ProN W3"/>
                <a:ea typeface="ヒラギノ明朝 ProN W3"/>
                <a:cs typeface="ヒラギノ明朝 ProN W3"/>
                <a:sym typeface="ヒラギノ明朝 ProN W3"/>
              </a:rPr>
              <a:t>５．</a:t>
            </a:r>
            <a:r>
              <a:rPr sz="3413" dirty="0" err="1">
                <a:latin typeface="ヒラギノ明朝 ProN W3"/>
                <a:ea typeface="ヒラギノ明朝 ProN W3"/>
                <a:cs typeface="ヒラギノ明朝 ProN W3"/>
                <a:sym typeface="ヒラギノ明朝 ProN W3"/>
              </a:rPr>
              <a:t>開宝本草</a:t>
            </a:r>
            <a:r>
              <a:rPr sz="3413" dirty="0">
                <a:latin typeface="ヒラギノ明朝 ProN W3"/>
                <a:ea typeface="ヒラギノ明朝 ProN W3"/>
                <a:cs typeface="ヒラギノ明朝 ProN W3"/>
                <a:sym typeface="ヒラギノ明朝 ProN W3"/>
              </a:rPr>
              <a:t>：“</a:t>
            </a:r>
            <a:r>
              <a:rPr sz="3413" dirty="0" err="1">
                <a:latin typeface="ヒラギノ明朝 ProN W3"/>
                <a:ea typeface="ヒラギノ明朝 ProN W3"/>
                <a:cs typeface="ヒラギノ明朝 ProN W3"/>
                <a:sym typeface="ヒラギノ明朝 ProN W3"/>
              </a:rPr>
              <a:t>第三版中国薬局方</a:t>
            </a:r>
            <a:r>
              <a:rPr sz="3413" dirty="0">
                <a:latin typeface="ヒラギノ明朝 ProN W3"/>
                <a:ea typeface="ヒラギノ明朝 ProN W3"/>
                <a:cs typeface="ヒラギノ明朝 ProN W3"/>
                <a:sym typeface="ヒラギノ明朝 ProN W3"/>
              </a:rPr>
              <a:t>”、</a:t>
            </a:r>
            <a:r>
              <a:rPr sz="3413" dirty="0">
                <a:solidFill>
                  <a:srgbClr val="0000FF"/>
                </a:solidFill>
                <a:uFill>
                  <a:solidFill>
                    <a:srgbClr val="0000FF"/>
                  </a:solidFill>
                </a:uFill>
                <a:latin typeface="ヒラギノ明朝 ProN W3"/>
                <a:ea typeface="ヒラギノ明朝 ProN W3"/>
                <a:cs typeface="ヒラギノ明朝 ProN W3"/>
                <a:sym typeface="ヒラギノ明朝 ProN W3"/>
              </a:rPr>
              <a:t>（宋国選）</a:t>
            </a:r>
            <a:r>
              <a:rPr sz="3413" dirty="0">
                <a:latin typeface="ヒラギノ明朝 ProN W3"/>
                <a:ea typeface="ヒラギノ明朝 ProN W3"/>
                <a:cs typeface="ヒラギノ明朝 ProN W3"/>
                <a:sym typeface="ヒラギノ明朝 ProN W3"/>
              </a:rPr>
              <a:t>973年成立</a:t>
            </a:r>
          </a:p>
          <a:p>
            <a:pPr algn="just" defTabSz="650240">
              <a:lnSpc>
                <a:spcPts val="3500"/>
              </a:lnSpc>
              <a:defRPr sz="2560">
                <a:uFill>
                  <a:solidFill>
                    <a:srgbClr val="000000"/>
                  </a:solidFill>
                </a:uFill>
                <a:latin typeface="Calibri"/>
                <a:ea typeface="Calibri"/>
                <a:cs typeface="Calibri"/>
                <a:sym typeface="Calibri"/>
              </a:defRPr>
            </a:pPr>
            <a:r>
              <a:rPr sz="3413" dirty="0">
                <a:latin typeface="ヒラギノ明朝 ProN W3"/>
                <a:ea typeface="ヒラギノ明朝 ProN W3"/>
                <a:cs typeface="ヒラギノ明朝 ProN W3"/>
                <a:sym typeface="ヒラギノ明朝 ProN W3"/>
              </a:rPr>
              <a:t>　　　　　　　</a:t>
            </a:r>
          </a:p>
          <a:p>
            <a:pPr algn="just" defTabSz="650240">
              <a:lnSpc>
                <a:spcPts val="3500"/>
              </a:lnSpc>
              <a:defRPr sz="2560">
                <a:uFill>
                  <a:solidFill>
                    <a:srgbClr val="000000"/>
                  </a:solidFill>
                </a:uFill>
                <a:latin typeface="Calibri"/>
                <a:ea typeface="Calibri"/>
                <a:cs typeface="Calibri"/>
                <a:sym typeface="Calibri"/>
              </a:defRPr>
            </a:pPr>
            <a:r>
              <a:rPr sz="3413" dirty="0">
                <a:latin typeface="ヒラギノ明朝 ProN W3"/>
                <a:ea typeface="ヒラギノ明朝 ProN W3"/>
                <a:cs typeface="ヒラギノ明朝 ProN W3"/>
                <a:sym typeface="ヒラギノ明朝 ProN W3"/>
              </a:rPr>
              <a:t>　　　　　　　</a:t>
            </a:r>
            <a:r>
              <a:rPr lang="ja-JP" altLang="en-US" sz="3413">
                <a:latin typeface="ヒラギノ明朝 ProN W3"/>
                <a:ea typeface="ヒラギノ明朝 ProN W3"/>
                <a:cs typeface="ヒラギノ明朝 ProN W3"/>
                <a:sym typeface="ヒラギノ明朝 ProN W3"/>
              </a:rPr>
              <a:t>証</a:t>
            </a:r>
            <a:r>
              <a:rPr sz="3413" dirty="0">
                <a:latin typeface="ヒラギノ明朝 ProN W3"/>
                <a:ea typeface="ヒラギノ明朝 ProN W3"/>
                <a:cs typeface="ヒラギノ明朝 ProN W3"/>
                <a:sym typeface="ヒラギノ明朝 ProN W3"/>
              </a:rPr>
              <a:t>類本草（11世紀末、唐慎微撰）</a:t>
            </a:r>
          </a:p>
          <a:p>
            <a:pPr algn="just" defTabSz="650240">
              <a:lnSpc>
                <a:spcPts val="3500"/>
              </a:lnSpc>
              <a:defRPr sz="2560">
                <a:uFill>
                  <a:solidFill>
                    <a:srgbClr val="000000"/>
                  </a:solidFill>
                </a:uFill>
                <a:latin typeface="Calibri"/>
                <a:ea typeface="Calibri"/>
                <a:cs typeface="Calibri"/>
                <a:sym typeface="Calibri"/>
              </a:defRPr>
            </a:pPr>
            <a:r>
              <a:rPr sz="3413" dirty="0">
                <a:latin typeface="ヒラギノ明朝 ProN W3"/>
                <a:ea typeface="ヒラギノ明朝 ProN W3"/>
                <a:cs typeface="ヒラギノ明朝 ProN W3"/>
                <a:sym typeface="ヒラギノ明朝 ProN W3"/>
              </a:rPr>
              <a:t>　　</a:t>
            </a:r>
            <a:r>
              <a:rPr sz="2844" dirty="0">
                <a:latin typeface="ヒラギノ明朝 ProN W3"/>
                <a:ea typeface="ヒラギノ明朝 ProN W3"/>
                <a:cs typeface="ヒラギノ明朝 ProN W3"/>
                <a:sym typeface="ヒラギノ明朝 ProN W3"/>
              </a:rPr>
              <a:t>1700種</a:t>
            </a:r>
            <a:r>
              <a:rPr lang="ja-JP" altLang="en-US" sz="2844">
                <a:latin typeface="ヒラギノ明朝 ProN W3"/>
                <a:ea typeface="ヒラギノ明朝 ProN W3"/>
                <a:cs typeface="ヒラギノ明朝 ProN W3"/>
                <a:sym typeface="ヒラギノ明朝 ProN W3"/>
              </a:rPr>
              <a:t>余</a:t>
            </a:r>
            <a:r>
              <a:rPr sz="2844" dirty="0" err="1">
                <a:latin typeface="ヒラギノ明朝 ProN W3"/>
                <a:ea typeface="ヒラギノ明朝 ProN W3"/>
                <a:cs typeface="ヒラギノ明朝 ProN W3"/>
                <a:sym typeface="ヒラギノ明朝 ProN W3"/>
              </a:rPr>
              <a:t>の生薬を収載、</a:t>
            </a:r>
            <a:r>
              <a:rPr sz="2844" u="sng" dirty="0" err="1">
                <a:latin typeface="ヒラギノ明朝 ProN W3"/>
                <a:ea typeface="ヒラギノ明朝 ProN W3"/>
                <a:cs typeface="ヒラギノ明朝 ProN W3"/>
                <a:sym typeface="ヒラギノ明朝 ProN W3"/>
              </a:rPr>
              <a:t>太平聖恵方</a:t>
            </a:r>
            <a:r>
              <a:rPr sz="2844" dirty="0" err="1">
                <a:latin typeface="ヒラギノ明朝 ProN W3"/>
                <a:ea typeface="ヒラギノ明朝 ProN W3"/>
                <a:cs typeface="ヒラギノ明朝 ProN W3"/>
                <a:sym typeface="ヒラギノ明朝 ProN W3"/>
              </a:rPr>
              <a:t>・和剤局方などの宋代医書が引用</a:t>
            </a:r>
            <a:endParaRPr sz="2844" dirty="0">
              <a:latin typeface="ヒラギノ明朝 ProN W3"/>
              <a:ea typeface="ヒラギノ明朝 ProN W3"/>
              <a:cs typeface="ヒラギノ明朝 ProN W3"/>
              <a:sym typeface="ヒラギノ明朝 ProN W3"/>
            </a:endParaRPr>
          </a:p>
        </p:txBody>
      </p:sp>
      <p:sp>
        <p:nvSpPr>
          <p:cNvPr id="221" name="嘉祐本草：1060年"/>
          <p:cNvSpPr txBox="1"/>
          <p:nvPr/>
        </p:nvSpPr>
        <p:spPr>
          <a:xfrm>
            <a:off x="4686300" y="7731088"/>
            <a:ext cx="3140745" cy="576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800">
                <a:uFill>
                  <a:solidFill>
                    <a:srgbClr val="000000"/>
                  </a:solidFill>
                </a:uFill>
                <a:latin typeface="Calibri"/>
                <a:ea typeface="Calibri"/>
                <a:cs typeface="Calibri"/>
                <a:sym typeface="Calibri"/>
              </a:defRPr>
            </a:pPr>
            <a:r>
              <a:rPr lang="ja-JP" altLang="en-US">
                <a:solidFill>
                  <a:srgbClr val="FF0000"/>
                </a:solidFill>
                <a:uFill>
                  <a:solidFill>
                    <a:srgbClr val="FF0000"/>
                  </a:solidFill>
                </a:uFill>
                <a:latin typeface="ヒラギノ角ゴ ProN W3"/>
                <a:ea typeface="ヒラギノ角ゴ ProN W3"/>
                <a:cs typeface="ヒラギノ角ゴ ProN W3"/>
                <a:sym typeface="ヒラギノ角ゴ ProN W3"/>
              </a:rPr>
              <a:t>嘉祐</a:t>
            </a:r>
            <a:r>
              <a:rPr dirty="0">
                <a:solidFill>
                  <a:srgbClr val="FF0000"/>
                </a:solidFill>
                <a:uFill>
                  <a:solidFill>
                    <a:srgbClr val="FF0000"/>
                  </a:solidFill>
                </a:uFill>
                <a:latin typeface="ヒラギノ角ゴ ProN W3"/>
                <a:ea typeface="ヒラギノ角ゴ ProN W3"/>
                <a:cs typeface="ヒラギノ角ゴ ProN W3"/>
                <a:sym typeface="ヒラギノ角ゴ ProN W3"/>
              </a:rPr>
              <a:t>本草：</a:t>
            </a:r>
            <a:r>
              <a:rPr dirty="0">
                <a:solidFill>
                  <a:srgbClr val="FF0000"/>
                </a:solidFill>
                <a:uFill>
                  <a:solidFill>
                    <a:srgbClr val="FF0000"/>
                  </a:solidFill>
                </a:uFill>
              </a:rPr>
              <a:t>1060</a:t>
            </a:r>
            <a:r>
              <a:rPr dirty="0">
                <a:solidFill>
                  <a:srgbClr val="FF0000"/>
                </a:solidFill>
                <a:uFill>
                  <a:solidFill>
                    <a:srgbClr val="FF0000"/>
                  </a:solidFill>
                </a:uFill>
                <a:latin typeface="ヒラギノ角ゴ ProN W3"/>
                <a:ea typeface="ヒラギノ角ゴ ProN W3"/>
                <a:cs typeface="ヒラギノ角ゴ ProN W3"/>
                <a:sym typeface="ヒラギノ角ゴ ProN W3"/>
              </a:rPr>
              <a:t>年</a:t>
            </a:r>
          </a:p>
        </p:txBody>
      </p:sp>
      <p:sp>
        <p:nvSpPr>
          <p:cNvPr id="222" name="全100巻 16000処方"/>
          <p:cNvSpPr txBox="1"/>
          <p:nvPr/>
        </p:nvSpPr>
        <p:spPr>
          <a:xfrm>
            <a:off x="4388643" y="9167053"/>
            <a:ext cx="3715408" cy="5750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3000">
                <a:uFill>
                  <a:solidFill>
                    <a:srgbClr val="000000"/>
                  </a:solidFill>
                </a:uFill>
                <a:latin typeface="Calibri"/>
                <a:ea typeface="Calibri"/>
                <a:cs typeface="Calibri"/>
                <a:sym typeface="Calibri"/>
              </a:defRPr>
            </a:pPr>
            <a:r>
              <a:rPr dirty="0">
                <a:solidFill>
                  <a:srgbClr val="FF0000"/>
                </a:solidFill>
                <a:uFill>
                  <a:solidFill>
                    <a:srgbClr val="FF0000"/>
                  </a:solidFill>
                </a:uFill>
                <a:latin typeface="ヒラギノ角ゴ ProN W3"/>
                <a:ea typeface="ヒラギノ角ゴ ProN W3"/>
                <a:cs typeface="ヒラギノ角ゴ ProN W3"/>
                <a:sym typeface="ヒラギノ角ゴ ProN W3"/>
              </a:rPr>
              <a:t>全</a:t>
            </a:r>
            <a:r>
              <a:rPr dirty="0">
                <a:solidFill>
                  <a:srgbClr val="FF0000"/>
                </a:solidFill>
                <a:uFill>
                  <a:solidFill>
                    <a:srgbClr val="FF0000"/>
                  </a:solidFill>
                </a:uFill>
              </a:rPr>
              <a:t>100</a:t>
            </a:r>
            <a:r>
              <a:rPr dirty="0">
                <a:solidFill>
                  <a:srgbClr val="FF0000"/>
                </a:solidFill>
                <a:uFill>
                  <a:solidFill>
                    <a:srgbClr val="FF0000"/>
                  </a:solidFill>
                </a:uFill>
                <a:latin typeface="ヒラギノ角ゴ ProN W3"/>
                <a:ea typeface="ヒラギノ角ゴ ProN W3"/>
                <a:cs typeface="ヒラギノ角ゴ ProN W3"/>
                <a:sym typeface="ヒラギノ角ゴ ProN W3"/>
              </a:rPr>
              <a:t>巻　</a:t>
            </a:r>
            <a:r>
              <a:rPr dirty="0">
                <a:solidFill>
                  <a:srgbClr val="FF0000"/>
                </a:solidFill>
                <a:uFill>
                  <a:solidFill>
                    <a:srgbClr val="FF0000"/>
                  </a:solidFill>
                </a:uFill>
              </a:rPr>
              <a:t>16000</a:t>
            </a:r>
            <a:r>
              <a:rPr dirty="0">
                <a:solidFill>
                  <a:srgbClr val="FF0000"/>
                </a:solidFill>
                <a:uFill>
                  <a:solidFill>
                    <a:srgbClr val="FF0000"/>
                  </a:solidFill>
                </a:uFill>
                <a:latin typeface="ヒラギノ角ゴ ProN W3"/>
                <a:ea typeface="ヒラギノ角ゴ ProN W3"/>
                <a:cs typeface="ヒラギノ角ゴ ProN W3"/>
                <a:sym typeface="ヒラギノ角ゴ ProN W3"/>
              </a:rPr>
              <a:t>処方</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2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1" animBg="1" advAuto="0"/>
      <p:bldP spid="218" grpId="2" animBg="1" advAuto="0"/>
      <p:bldP spid="219" grpId="3" animBg="1" advAuto="0"/>
      <p:bldP spid="221" grpId="4" animBg="1" advAuto="0"/>
      <p:bldP spid="222" grpId="5"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金・元時代以降は陰陽五行思想に基づく金元医学（李東垣(1180-1251)、朱丹渓 (1281-1358)など）が中国医学の主流となる"/>
          <p:cNvSpPr txBox="1"/>
          <p:nvPr/>
        </p:nvSpPr>
        <p:spPr>
          <a:xfrm>
            <a:off x="749300" y="1346200"/>
            <a:ext cx="12036214" cy="10397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defRPr sz="2560">
                <a:uFill>
                  <a:solidFill>
                    <a:srgbClr val="000000"/>
                  </a:solidFill>
                </a:uFill>
                <a:latin typeface="Calibri"/>
                <a:ea typeface="Calibri"/>
                <a:cs typeface="Calibri"/>
                <a:sym typeface="Calibri"/>
              </a:defRPr>
            </a:pPr>
            <a:r>
              <a:rPr sz="2844">
                <a:latin typeface="ヒラギノ明朝 ProN W3"/>
                <a:ea typeface="ヒラギノ明朝 ProN W3"/>
                <a:cs typeface="ヒラギノ明朝 ProN W3"/>
                <a:sym typeface="ヒラギノ明朝 ProN W3"/>
              </a:rPr>
              <a:t>　金・元時代以降は</a:t>
            </a:r>
            <a:r>
              <a:rPr sz="2844">
                <a:solidFill>
                  <a:srgbClr val="FF0000"/>
                </a:solidFill>
                <a:uFill>
                  <a:solidFill>
                    <a:srgbClr val="FF0000"/>
                  </a:solidFill>
                </a:uFill>
                <a:latin typeface="ヒラギノ明朝 ProN W3"/>
                <a:ea typeface="ヒラギノ明朝 ProN W3"/>
                <a:cs typeface="ヒラギノ明朝 ProN W3"/>
                <a:sym typeface="ヒラギノ明朝 ProN W3"/>
              </a:rPr>
              <a:t>陰陽五行思想</a:t>
            </a:r>
            <a:r>
              <a:rPr sz="2844">
                <a:latin typeface="ヒラギノ明朝 ProN W3"/>
                <a:ea typeface="ヒラギノ明朝 ProN W3"/>
                <a:cs typeface="ヒラギノ明朝 ProN W3"/>
                <a:sym typeface="ヒラギノ明朝 ProN W3"/>
              </a:rPr>
              <a:t>に基づく金元医学（</a:t>
            </a:r>
            <a:r>
              <a:rPr sz="2844" u="sng">
                <a:latin typeface="ヒラギノ明朝 ProN W3"/>
                <a:ea typeface="ヒラギノ明朝 ProN W3"/>
                <a:cs typeface="ヒラギノ明朝 ProN W3"/>
                <a:sym typeface="ヒラギノ明朝 ProN W3"/>
              </a:rPr>
              <a:t>李東垣</a:t>
            </a:r>
            <a:r>
              <a:rPr sz="2275" u="sng">
                <a:latin typeface="ヒラギノ明朝 ProN W3"/>
                <a:ea typeface="ヒラギノ明朝 ProN W3"/>
                <a:cs typeface="ヒラギノ明朝 ProN W3"/>
                <a:sym typeface="ヒラギノ明朝 ProN W3"/>
              </a:rPr>
              <a:t>(1180-1251)</a:t>
            </a:r>
            <a:r>
              <a:rPr sz="2844" u="sng">
                <a:latin typeface="ヒラギノ明朝 ProN W3"/>
                <a:ea typeface="ヒラギノ明朝 ProN W3"/>
                <a:cs typeface="ヒラギノ明朝 ProN W3"/>
                <a:sym typeface="ヒラギノ明朝 ProN W3"/>
              </a:rPr>
              <a:t>、朱丹渓</a:t>
            </a:r>
            <a:r>
              <a:rPr sz="2275" u="sng">
                <a:latin typeface="ヒラギノ明朝 ProN W3"/>
                <a:ea typeface="ヒラギノ明朝 ProN W3"/>
                <a:cs typeface="ヒラギノ明朝 ProN W3"/>
                <a:sym typeface="ヒラギノ明朝 ProN W3"/>
              </a:rPr>
              <a:t> (1281-1358)</a:t>
            </a:r>
            <a:r>
              <a:rPr sz="2844">
                <a:latin typeface="ヒラギノ明朝 ProN W3"/>
                <a:ea typeface="ヒラギノ明朝 ProN W3"/>
                <a:cs typeface="ヒラギノ明朝 ProN W3"/>
                <a:sym typeface="ヒラギノ明朝 ProN W3"/>
              </a:rPr>
              <a:t>など）が中国医学の主流となる </a:t>
            </a:r>
          </a:p>
        </p:txBody>
      </p:sp>
      <p:sp>
        <p:nvSpPr>
          <p:cNvPr id="225" name="６．本草品彙精要：1505年、明・劉文泰撰、金元医学に対応…"/>
          <p:cNvSpPr txBox="1"/>
          <p:nvPr/>
        </p:nvSpPr>
        <p:spPr>
          <a:xfrm>
            <a:off x="215900" y="3492500"/>
            <a:ext cx="12257476" cy="1492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just" defTabSz="650240">
              <a:lnSpc>
                <a:spcPts val="3500"/>
              </a:lnSpc>
              <a:defRPr sz="2560">
                <a:uFill>
                  <a:solidFill>
                    <a:srgbClr val="000000"/>
                  </a:solidFill>
                </a:uFill>
                <a:latin typeface="Calibri"/>
                <a:ea typeface="Calibri"/>
                <a:cs typeface="Calibri"/>
                <a:sym typeface="Calibri"/>
              </a:defRPr>
            </a:pPr>
            <a:r>
              <a:rPr sz="3413" dirty="0">
                <a:solidFill>
                  <a:srgbClr val="0000FF"/>
                </a:solidFill>
                <a:uFill>
                  <a:solidFill>
                    <a:srgbClr val="0000FF"/>
                  </a:solidFill>
                </a:uFill>
                <a:latin typeface="ヒラギノ明朝 ProN W3"/>
                <a:ea typeface="ヒラギノ明朝 ProN W3"/>
                <a:cs typeface="ヒラギノ明朝 ProN W3"/>
                <a:sym typeface="ヒラギノ明朝 ProN W3"/>
              </a:rPr>
              <a:t>６</a:t>
            </a:r>
            <a:r>
              <a:rPr sz="3413" dirty="0">
                <a:latin typeface="ヒラギノ明朝 ProN W3"/>
                <a:ea typeface="ヒラギノ明朝 ProN W3"/>
                <a:cs typeface="ヒラギノ明朝 ProN W3"/>
                <a:sym typeface="ヒラギノ明朝 ProN W3"/>
              </a:rPr>
              <a:t>．本草品彙精要：1505年、明・劉文泰撰、金元医学に対応</a:t>
            </a:r>
          </a:p>
          <a:p>
            <a:pPr algn="just" defTabSz="650240">
              <a:lnSpc>
                <a:spcPts val="3500"/>
              </a:lnSpc>
              <a:defRPr sz="3413">
                <a:uFill>
                  <a:solidFill>
                    <a:srgbClr val="000000"/>
                  </a:solidFill>
                </a:uFill>
                <a:latin typeface="ヒラギノ明朝 ProN W3"/>
                <a:ea typeface="ヒラギノ明朝 ProN W3"/>
                <a:cs typeface="ヒラギノ明朝 ProN W3"/>
                <a:sym typeface="ヒラギノ明朝 ProN W3"/>
              </a:defRPr>
            </a:pPr>
            <a:endParaRPr sz="3413" dirty="0">
              <a:latin typeface="ヒラギノ明朝 ProN W3"/>
              <a:ea typeface="ヒラギノ明朝 ProN W3"/>
              <a:cs typeface="ヒラギノ明朝 ProN W3"/>
              <a:sym typeface="ヒラギノ明朝 ProN W3"/>
            </a:endParaRPr>
          </a:p>
          <a:p>
            <a:pPr algn="just" defTabSz="650240">
              <a:lnSpc>
                <a:spcPts val="3500"/>
              </a:lnSpc>
              <a:defRPr sz="2560">
                <a:uFill>
                  <a:solidFill>
                    <a:srgbClr val="000000"/>
                  </a:solidFill>
                </a:uFill>
                <a:latin typeface="Calibri"/>
                <a:ea typeface="Calibri"/>
                <a:cs typeface="Calibri"/>
                <a:sym typeface="Calibri"/>
              </a:defRPr>
            </a:pPr>
            <a:r>
              <a:rPr sz="3413" dirty="0">
                <a:latin typeface="ヒラギノ明朝 ProN W3"/>
                <a:ea typeface="ヒラギノ明朝 ProN W3"/>
                <a:cs typeface="ヒラギノ明朝 ProN W3"/>
                <a:sym typeface="ヒラギノ明朝 ProN W3"/>
              </a:rPr>
              <a:t>　　　　</a:t>
            </a:r>
            <a:r>
              <a:rPr sz="2844" dirty="0" err="1">
                <a:latin typeface="ヒラギノ明朝 ProN W3"/>
                <a:ea typeface="ヒラギノ明朝 ProN W3"/>
                <a:cs typeface="ヒラギノ明朝 ProN W3"/>
                <a:sym typeface="ヒラギノ明朝 ProN W3"/>
              </a:rPr>
              <a:t>内容は</a:t>
            </a:r>
            <a:r>
              <a:rPr lang="ja-JP" altLang="en-US" sz="2844">
                <a:latin typeface="ヒラギノ明朝 ProN W3"/>
                <a:ea typeface="ヒラギノ明朝 ProN W3"/>
                <a:cs typeface="ヒラギノ明朝 ProN W3"/>
                <a:sym typeface="ヒラギノ明朝 ProN W3"/>
              </a:rPr>
              <a:t>証</a:t>
            </a:r>
            <a:r>
              <a:rPr sz="2844" dirty="0" err="1">
                <a:latin typeface="ヒラギノ明朝 ProN W3"/>
                <a:ea typeface="ヒラギノ明朝 ProN W3"/>
                <a:cs typeface="ヒラギノ明朝 ProN W3"/>
                <a:sym typeface="ヒラギノ明朝 ProN W3"/>
              </a:rPr>
              <a:t>類本草と変わらず、宮廷内に秘蔵したため普及せず</a:t>
            </a:r>
            <a:endParaRPr sz="2844" dirty="0">
              <a:latin typeface="ヒラギノ明朝 ProN W3"/>
              <a:ea typeface="ヒラギノ明朝 ProN W3"/>
              <a:cs typeface="ヒラギノ明朝 ProN W3"/>
              <a:sym typeface="ヒラギノ明朝 ProN W3"/>
            </a:endParaRPr>
          </a:p>
        </p:txBody>
      </p:sp>
      <p:sp>
        <p:nvSpPr>
          <p:cNvPr id="226" name="1127年、宋は女真族・金の侵略で領地の北半分を失い、南下して南宋が成立…"/>
          <p:cNvSpPr txBox="1"/>
          <p:nvPr/>
        </p:nvSpPr>
        <p:spPr>
          <a:xfrm>
            <a:off x="7648" y="213193"/>
            <a:ext cx="12989504" cy="1007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defRPr sz="2900">
                <a:uFill>
                  <a:solidFill>
                    <a:srgbClr val="000000"/>
                  </a:solidFill>
                </a:uFill>
                <a:latin typeface="ヒラギノ角ゴ ProN W3"/>
                <a:ea typeface="ヒラギノ角ゴ ProN W3"/>
                <a:cs typeface="ヒラギノ角ゴ ProN W3"/>
                <a:sym typeface="ヒラギノ角ゴ ProN W3"/>
              </a:defRPr>
            </a:pPr>
            <a:r>
              <a:rPr sz="2800" dirty="0">
                <a:solidFill>
                  <a:srgbClr val="FF0000"/>
                </a:solidFill>
                <a:uFill>
                  <a:solidFill>
                    <a:srgbClr val="FF0000"/>
                  </a:solidFill>
                </a:uFill>
              </a:rPr>
              <a:t>1127年、宋は女真族・金の</a:t>
            </a:r>
            <a:r>
              <a:rPr lang="ja-JP" altLang="en-US" sz="2800">
                <a:solidFill>
                  <a:srgbClr val="FF0000"/>
                </a:solidFill>
                <a:uFill>
                  <a:solidFill>
                    <a:srgbClr val="FF0000"/>
                  </a:solidFill>
                </a:uFill>
              </a:rPr>
              <a:t>侵出</a:t>
            </a:r>
            <a:r>
              <a:rPr sz="2800" dirty="0" err="1">
                <a:solidFill>
                  <a:srgbClr val="FF0000"/>
                </a:solidFill>
                <a:uFill>
                  <a:solidFill>
                    <a:srgbClr val="FF0000"/>
                  </a:solidFill>
                </a:uFill>
              </a:rPr>
              <a:t>で領地の北半分を失い、南下して南宋が成立</a:t>
            </a:r>
            <a:endParaRPr sz="2800" dirty="0">
              <a:solidFill>
                <a:srgbClr val="FF0000"/>
              </a:solidFill>
              <a:uFill>
                <a:solidFill>
                  <a:srgbClr val="FF0000"/>
                </a:solidFill>
              </a:uFill>
            </a:endParaRPr>
          </a:p>
          <a:p>
            <a:pPr algn="l" defTabSz="650240">
              <a:defRPr sz="2900">
                <a:uFill>
                  <a:solidFill>
                    <a:srgbClr val="000000"/>
                  </a:solidFill>
                </a:uFill>
                <a:latin typeface="ヒラギノ角ゴ ProN W3"/>
                <a:ea typeface="ヒラギノ角ゴ ProN W3"/>
                <a:cs typeface="ヒラギノ角ゴ ProN W3"/>
                <a:sym typeface="ヒラギノ角ゴ ProN W3"/>
              </a:defRPr>
            </a:pPr>
            <a:r>
              <a:rPr sz="2800" dirty="0">
                <a:solidFill>
                  <a:srgbClr val="FF0000"/>
                </a:solidFill>
                <a:uFill>
                  <a:solidFill>
                    <a:srgbClr val="FF0000"/>
                  </a:solidFill>
                </a:uFill>
              </a:rPr>
              <a:t>1279年、南宋が滅亡、中国全土がモンゴル族（元）の支配下に</a:t>
            </a:r>
          </a:p>
        </p:txBody>
      </p:sp>
      <p:sp>
        <p:nvSpPr>
          <p:cNvPr id="227" name="李朱医学→後世方派漢方医学（日本）、中医学（現代中国）…"/>
          <p:cNvSpPr txBox="1"/>
          <p:nvPr/>
        </p:nvSpPr>
        <p:spPr>
          <a:xfrm>
            <a:off x="1568471" y="2412747"/>
            <a:ext cx="11026418" cy="1007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defRPr sz="3000">
                <a:uFill>
                  <a:solidFill>
                    <a:srgbClr val="000000"/>
                  </a:solidFill>
                </a:uFill>
                <a:latin typeface="Calibri"/>
                <a:ea typeface="Calibri"/>
                <a:cs typeface="Calibri"/>
                <a:sym typeface="Calibri"/>
              </a:defRPr>
            </a:pPr>
            <a:r>
              <a:rPr sz="2800" dirty="0" err="1">
                <a:solidFill>
                  <a:srgbClr val="FF0000"/>
                </a:solidFill>
                <a:uFill>
                  <a:solidFill>
                    <a:srgbClr val="FF0000"/>
                  </a:solidFill>
                </a:uFill>
                <a:latin typeface="ヒラギノ角ゴ ProN W3"/>
                <a:ea typeface="ヒラギノ角ゴ ProN W3"/>
                <a:cs typeface="ヒラギノ角ゴ ProN W3"/>
                <a:sym typeface="ヒラギノ角ゴ ProN W3"/>
              </a:rPr>
              <a:t>李朱医学</a:t>
            </a:r>
            <a:r>
              <a:rPr sz="2800" dirty="0" err="1">
                <a:solidFill>
                  <a:srgbClr val="FF0000"/>
                </a:solidFill>
                <a:uFill>
                  <a:solidFill>
                    <a:srgbClr val="FF0000"/>
                  </a:solidFill>
                </a:uFill>
              </a:rPr>
              <a:t>→</a:t>
            </a:r>
            <a:r>
              <a:rPr sz="2800" dirty="0" err="1">
                <a:solidFill>
                  <a:srgbClr val="0000FF"/>
                </a:solidFill>
                <a:uFill>
                  <a:solidFill>
                    <a:srgbClr val="0000FF"/>
                  </a:solidFill>
                </a:uFill>
                <a:latin typeface="ヒラギノ角ゴ ProN W3"/>
                <a:ea typeface="ヒラギノ角ゴ ProN W3"/>
                <a:cs typeface="ヒラギノ角ゴ ProN W3"/>
                <a:sym typeface="ヒラギノ角ゴ ProN W3"/>
              </a:rPr>
              <a:t>後世方派漢方医学（日本</a:t>
            </a:r>
            <a:r>
              <a:rPr sz="2800" dirty="0">
                <a:solidFill>
                  <a:srgbClr val="0000FF"/>
                </a:solidFill>
                <a:uFill>
                  <a:solidFill>
                    <a:srgbClr val="0000FF"/>
                  </a:solidFill>
                </a:uFill>
                <a:latin typeface="ヒラギノ角ゴ ProN W3"/>
                <a:ea typeface="ヒラギノ角ゴ ProN W3"/>
                <a:cs typeface="ヒラギノ角ゴ ProN W3"/>
                <a:sym typeface="ヒラギノ角ゴ ProN W3"/>
              </a:rPr>
              <a:t>）</a:t>
            </a:r>
            <a:r>
              <a:rPr sz="2800" dirty="0">
                <a:solidFill>
                  <a:srgbClr val="FF0000"/>
                </a:solidFill>
                <a:uFill>
                  <a:solidFill>
                    <a:srgbClr val="FF0000"/>
                  </a:solidFill>
                </a:uFill>
                <a:latin typeface="ヒラギノ角ゴ ProN W3"/>
                <a:ea typeface="ヒラギノ角ゴ ProN W3"/>
                <a:cs typeface="ヒラギノ角ゴ ProN W3"/>
                <a:sym typeface="ヒラギノ角ゴ ProN W3"/>
              </a:rPr>
              <a:t>、</a:t>
            </a:r>
            <a:r>
              <a:rPr sz="2800" dirty="0" err="1">
                <a:solidFill>
                  <a:srgbClr val="FF0000"/>
                </a:solidFill>
                <a:uFill>
                  <a:solidFill>
                    <a:srgbClr val="FF0000"/>
                  </a:solidFill>
                </a:uFill>
                <a:latin typeface="ヒラギノ角ゴ ProN W3"/>
                <a:ea typeface="ヒラギノ角ゴ ProN W3"/>
                <a:cs typeface="ヒラギノ角ゴ ProN W3"/>
                <a:sym typeface="ヒラギノ角ゴ ProN W3"/>
              </a:rPr>
              <a:t>中医学（現代中国</a:t>
            </a:r>
            <a:r>
              <a:rPr sz="2800" dirty="0">
                <a:solidFill>
                  <a:srgbClr val="FF0000"/>
                </a:solidFill>
                <a:uFill>
                  <a:solidFill>
                    <a:srgbClr val="FF0000"/>
                  </a:solidFill>
                </a:uFill>
                <a:latin typeface="ヒラギノ角ゴ ProN W3"/>
                <a:ea typeface="ヒラギノ角ゴ ProN W3"/>
                <a:cs typeface="ヒラギノ角ゴ ProN W3"/>
                <a:sym typeface="ヒラギノ角ゴ ProN W3"/>
              </a:rPr>
              <a:t>）</a:t>
            </a:r>
            <a:endParaRPr sz="2800" dirty="0">
              <a:solidFill>
                <a:srgbClr val="FF0000"/>
              </a:solidFill>
              <a:uFill>
                <a:solidFill>
                  <a:srgbClr val="FF0000"/>
                </a:solidFill>
              </a:uFill>
            </a:endParaRPr>
          </a:p>
          <a:p>
            <a:pPr algn="l" defTabSz="650240">
              <a:defRPr sz="3000">
                <a:uFill>
                  <a:solidFill>
                    <a:srgbClr val="000000"/>
                  </a:solidFill>
                </a:uFill>
                <a:latin typeface="Calibri"/>
                <a:ea typeface="Calibri"/>
                <a:cs typeface="Calibri"/>
                <a:sym typeface="Calibri"/>
              </a:defRPr>
            </a:pPr>
            <a:r>
              <a:rPr sz="2800" dirty="0">
                <a:solidFill>
                  <a:srgbClr val="FF0000"/>
                </a:solidFill>
                <a:uFill>
                  <a:solidFill>
                    <a:srgbClr val="FF0000"/>
                  </a:solidFill>
                </a:uFill>
              </a:rPr>
              <a:t>“</a:t>
            </a:r>
            <a:r>
              <a:rPr sz="2800" dirty="0">
                <a:solidFill>
                  <a:srgbClr val="FF0000"/>
                </a:solidFill>
                <a:uFill>
                  <a:solidFill>
                    <a:srgbClr val="FF0000"/>
                  </a:solidFill>
                </a:uFill>
                <a:latin typeface="ヒラギノ角ゴ ProN W3"/>
                <a:ea typeface="ヒラギノ角ゴ ProN W3"/>
                <a:cs typeface="ヒラギノ角ゴ ProN W3"/>
                <a:sym typeface="ヒラギノ角ゴ ProN W3"/>
              </a:rPr>
              <a:t>聖済総録</a:t>
            </a:r>
            <a:r>
              <a:rPr sz="2800" dirty="0">
                <a:solidFill>
                  <a:srgbClr val="FF0000"/>
                </a:solidFill>
                <a:uFill>
                  <a:solidFill>
                    <a:srgbClr val="FF0000"/>
                  </a:solidFill>
                </a:uFill>
              </a:rPr>
              <a:t>”</a:t>
            </a:r>
            <a:r>
              <a:rPr sz="2800" dirty="0">
                <a:solidFill>
                  <a:srgbClr val="FF0000"/>
                </a:solidFill>
                <a:uFill>
                  <a:solidFill>
                    <a:srgbClr val="FF0000"/>
                  </a:solidFill>
                </a:uFill>
                <a:latin typeface="ヒラギノ角ゴ ProN W3"/>
                <a:ea typeface="ヒラギノ角ゴ ProN W3"/>
                <a:cs typeface="ヒラギノ角ゴ ProN W3"/>
                <a:sym typeface="ヒラギノ角ゴ ProN W3"/>
              </a:rPr>
              <a:t>：全</a:t>
            </a:r>
            <a:r>
              <a:rPr sz="2800" dirty="0">
                <a:solidFill>
                  <a:srgbClr val="FF0000"/>
                </a:solidFill>
                <a:uFill>
                  <a:solidFill>
                    <a:srgbClr val="FF0000"/>
                  </a:solidFill>
                </a:uFill>
              </a:rPr>
              <a:t>200</a:t>
            </a:r>
            <a:r>
              <a:rPr sz="2800" dirty="0">
                <a:solidFill>
                  <a:srgbClr val="FF0000"/>
                </a:solidFill>
                <a:uFill>
                  <a:solidFill>
                    <a:srgbClr val="FF0000"/>
                  </a:solidFill>
                </a:uFill>
                <a:latin typeface="ヒラギノ角ゴ ProN W3"/>
                <a:ea typeface="ヒラギノ角ゴ ProN W3"/>
                <a:cs typeface="ヒラギノ角ゴ ProN W3"/>
                <a:sym typeface="ヒラギノ角ゴ ProN W3"/>
              </a:rPr>
              <a:t>巻、</a:t>
            </a:r>
            <a:r>
              <a:rPr sz="2800" dirty="0">
                <a:solidFill>
                  <a:srgbClr val="FF0000"/>
                </a:solidFill>
                <a:uFill>
                  <a:solidFill>
                    <a:srgbClr val="FF0000"/>
                  </a:solidFill>
                </a:uFill>
              </a:rPr>
              <a:t>20000</a:t>
            </a:r>
            <a:r>
              <a:rPr sz="2800" dirty="0">
                <a:solidFill>
                  <a:srgbClr val="FF0000"/>
                </a:solidFill>
                <a:uFill>
                  <a:solidFill>
                    <a:srgbClr val="FF0000"/>
                  </a:solidFill>
                </a:uFill>
                <a:latin typeface="ヒラギノ角ゴ ProN W3"/>
                <a:ea typeface="ヒラギノ角ゴ ProN W3"/>
                <a:cs typeface="ヒラギノ角ゴ ProN W3"/>
                <a:sym typeface="ヒラギノ角ゴ ProN W3"/>
              </a:rPr>
              <a:t>処方、医学理論の大半は運気論！</a:t>
            </a:r>
          </a:p>
        </p:txBody>
      </p:sp>
      <p:sp>
        <p:nvSpPr>
          <p:cNvPr id="228" name="７．本草綱目：明・李時珍（1518−1593）撰、1590年刊…"/>
          <p:cNvSpPr txBox="1"/>
          <p:nvPr/>
        </p:nvSpPr>
        <p:spPr>
          <a:xfrm>
            <a:off x="215900" y="5156200"/>
            <a:ext cx="12257476" cy="32877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just" defTabSz="650240">
              <a:lnSpc>
                <a:spcPts val="3500"/>
              </a:lnSpc>
              <a:defRPr sz="2560">
                <a:uFill>
                  <a:solidFill>
                    <a:srgbClr val="000000"/>
                  </a:solidFill>
                </a:uFill>
                <a:latin typeface="Calibri"/>
                <a:ea typeface="Calibri"/>
                <a:cs typeface="Calibri"/>
                <a:sym typeface="Calibri"/>
              </a:defRPr>
            </a:pPr>
            <a:r>
              <a:rPr sz="3413" dirty="0">
                <a:solidFill>
                  <a:srgbClr val="0000FF"/>
                </a:solidFill>
                <a:uFill>
                  <a:solidFill>
                    <a:srgbClr val="0000FF"/>
                  </a:solidFill>
                </a:uFill>
                <a:latin typeface="ヒラギノ明朝 ProN W3"/>
                <a:ea typeface="ヒラギノ明朝 ProN W3"/>
                <a:cs typeface="ヒラギノ明朝 ProN W3"/>
                <a:sym typeface="ヒラギノ明朝 ProN W3"/>
              </a:rPr>
              <a:t>７．</a:t>
            </a:r>
            <a:r>
              <a:rPr sz="3413" dirty="0">
                <a:latin typeface="ヒラギノ明朝 ProN W3"/>
                <a:ea typeface="ヒラギノ明朝 ProN W3"/>
                <a:cs typeface="ヒラギノ明朝 ProN W3"/>
                <a:sym typeface="ヒラギノ明朝 ProN W3"/>
              </a:rPr>
              <a:t>本草綱目：明・李時珍</a:t>
            </a:r>
            <a:r>
              <a:rPr sz="2275" dirty="0">
                <a:latin typeface="ヒラギノ明朝 ProN W3"/>
                <a:ea typeface="ヒラギノ明朝 ProN W3"/>
                <a:cs typeface="ヒラギノ明朝 ProN W3"/>
                <a:sym typeface="ヒラギノ明朝 ProN W3"/>
              </a:rPr>
              <a:t>（1518−1593）</a:t>
            </a:r>
            <a:r>
              <a:rPr sz="3413" dirty="0">
                <a:latin typeface="ヒラギノ明朝 ProN W3"/>
                <a:ea typeface="ヒラギノ明朝 ProN W3"/>
                <a:cs typeface="ヒラギノ明朝 ProN W3"/>
                <a:sym typeface="ヒラギノ明朝 ProN W3"/>
              </a:rPr>
              <a:t>撰、1590年</a:t>
            </a:r>
            <a:r>
              <a:rPr lang="ja-JP" altLang="en-US" sz="3413">
                <a:latin typeface="ヒラギノ明朝 ProN W3"/>
                <a:ea typeface="ヒラギノ明朝 ProN W3"/>
                <a:cs typeface="ヒラギノ明朝 ProN W3"/>
                <a:sym typeface="ヒラギノ明朝 ProN W3"/>
              </a:rPr>
              <a:t>頃</a:t>
            </a:r>
            <a:r>
              <a:rPr sz="3413" dirty="0" err="1">
                <a:latin typeface="ヒラギノ明朝 ProN W3"/>
                <a:ea typeface="ヒラギノ明朝 ProN W3"/>
                <a:cs typeface="ヒラギノ明朝 ProN W3"/>
                <a:sym typeface="ヒラギノ明朝 ProN W3"/>
              </a:rPr>
              <a:t>刊</a:t>
            </a:r>
            <a:endParaRPr sz="3413" dirty="0">
              <a:latin typeface="ヒラギノ明朝 ProN W3"/>
              <a:ea typeface="ヒラギノ明朝 ProN W3"/>
              <a:cs typeface="ヒラギノ明朝 ProN W3"/>
              <a:sym typeface="ヒラギノ明朝 ProN W3"/>
            </a:endParaRPr>
          </a:p>
          <a:p>
            <a:pPr algn="just" defTabSz="650240">
              <a:lnSpc>
                <a:spcPts val="3500"/>
              </a:lnSpc>
              <a:defRPr sz="3413">
                <a:solidFill>
                  <a:srgbClr val="FFFFFF"/>
                </a:solidFill>
                <a:uFill>
                  <a:solidFill>
                    <a:srgbClr val="FFFFFF"/>
                  </a:solidFill>
                </a:uFill>
                <a:latin typeface="ヒラギノ明朝 ProN W3"/>
                <a:ea typeface="ヒラギノ明朝 ProN W3"/>
                <a:cs typeface="ヒラギノ明朝 ProN W3"/>
                <a:sym typeface="ヒラギノ明朝 ProN W3"/>
              </a:defRPr>
            </a:pPr>
            <a:endParaRPr sz="3413" dirty="0">
              <a:latin typeface="ヒラギノ明朝 ProN W3"/>
              <a:ea typeface="ヒラギノ明朝 ProN W3"/>
              <a:cs typeface="ヒラギノ明朝 ProN W3"/>
              <a:sym typeface="ヒラギノ明朝 ProN W3"/>
            </a:endParaRPr>
          </a:p>
          <a:p>
            <a:pPr algn="just" defTabSz="650240">
              <a:lnSpc>
                <a:spcPts val="3500"/>
              </a:lnSpc>
              <a:defRPr sz="3413">
                <a:solidFill>
                  <a:srgbClr val="FFFFFF"/>
                </a:solidFill>
                <a:uFill>
                  <a:solidFill>
                    <a:srgbClr val="FFFFFF"/>
                  </a:solidFill>
                </a:uFill>
                <a:latin typeface="ヒラギノ明朝 ProN W3"/>
                <a:ea typeface="ヒラギノ明朝 ProN W3"/>
                <a:cs typeface="ヒラギノ明朝 ProN W3"/>
                <a:sym typeface="ヒラギノ明朝 ProN W3"/>
              </a:defRPr>
            </a:pPr>
            <a:endParaRPr sz="3413" dirty="0">
              <a:latin typeface="ヒラギノ明朝 ProN W3"/>
              <a:ea typeface="ヒラギノ明朝 ProN W3"/>
              <a:cs typeface="ヒラギノ明朝 ProN W3"/>
              <a:sym typeface="ヒラギノ明朝 ProN W3"/>
            </a:endParaRPr>
          </a:p>
          <a:p>
            <a:pPr algn="just" defTabSz="650240">
              <a:lnSpc>
                <a:spcPts val="3500"/>
              </a:lnSpc>
              <a:defRPr sz="2560">
                <a:uFill>
                  <a:solidFill>
                    <a:srgbClr val="000000"/>
                  </a:solidFill>
                </a:uFill>
                <a:latin typeface="Calibri"/>
                <a:ea typeface="Calibri"/>
                <a:cs typeface="Calibri"/>
                <a:sym typeface="Calibri"/>
              </a:defRPr>
            </a:pPr>
            <a:r>
              <a:rPr sz="3413" dirty="0">
                <a:latin typeface="ヒラギノ明朝 ProN W3"/>
                <a:ea typeface="ヒラギノ明朝 ProN W3"/>
                <a:cs typeface="ヒラギノ明朝 ProN W3"/>
                <a:sym typeface="ヒラギノ明朝 ProN W3"/>
              </a:rPr>
              <a:t>　　　1890種</a:t>
            </a:r>
            <a:r>
              <a:rPr lang="ja-JP" altLang="en-US" sz="3413">
                <a:latin typeface="ヒラギノ明朝 ProN W3"/>
                <a:ea typeface="ヒラギノ明朝 ProN W3"/>
                <a:cs typeface="ヒラギノ明朝 ProN W3"/>
                <a:sym typeface="ヒラギノ明朝 ProN W3"/>
              </a:rPr>
              <a:t>余</a:t>
            </a:r>
            <a:r>
              <a:rPr sz="3413" dirty="0" err="1">
                <a:latin typeface="ヒラギノ明朝 ProN W3"/>
                <a:ea typeface="ヒラギノ明朝 ProN W3"/>
                <a:cs typeface="ヒラギノ明朝 ProN W3"/>
                <a:sym typeface="ヒラギノ明朝 ProN W3"/>
              </a:rPr>
              <a:t>の生薬</a:t>
            </a:r>
            <a:r>
              <a:rPr sz="3413" dirty="0">
                <a:latin typeface="ヒラギノ明朝 ProN W3"/>
                <a:ea typeface="ヒラギノ明朝 ProN W3"/>
                <a:cs typeface="ヒラギノ明朝 ProN W3"/>
                <a:sym typeface="ヒラギノ明朝 ProN W3"/>
              </a:rPr>
              <a:t>　</a:t>
            </a:r>
            <a:r>
              <a:rPr sz="3413" dirty="0" err="1">
                <a:latin typeface="ヒラギノ明朝 ProN W3"/>
                <a:ea typeface="ヒラギノ明朝 ProN W3"/>
                <a:cs typeface="ヒラギノ明朝 ProN W3"/>
                <a:sym typeface="ヒラギノ明朝 ProN W3"/>
              </a:rPr>
              <a:t>中国本草の集大成</a:t>
            </a:r>
            <a:endParaRPr sz="3413" dirty="0">
              <a:latin typeface="ヒラギノ明朝 ProN W3"/>
              <a:ea typeface="ヒラギノ明朝 ProN W3"/>
              <a:cs typeface="ヒラギノ明朝 ProN W3"/>
              <a:sym typeface="ヒラギノ明朝 ProN W3"/>
            </a:endParaRPr>
          </a:p>
          <a:p>
            <a:pPr algn="just" defTabSz="650240">
              <a:lnSpc>
                <a:spcPts val="3500"/>
              </a:lnSpc>
              <a:defRPr sz="2560">
                <a:uFill>
                  <a:solidFill>
                    <a:srgbClr val="000000"/>
                  </a:solidFill>
                </a:uFill>
                <a:latin typeface="Calibri"/>
                <a:ea typeface="Calibri"/>
                <a:cs typeface="Calibri"/>
                <a:sym typeface="Calibri"/>
              </a:defRPr>
            </a:pPr>
            <a:r>
              <a:rPr sz="3413" dirty="0">
                <a:latin typeface="ヒラギノ明朝 ProN W3"/>
                <a:ea typeface="ヒラギノ明朝 ProN W3"/>
                <a:cs typeface="ヒラギノ明朝 ProN W3"/>
                <a:sym typeface="ヒラギノ明朝 ProN W3"/>
              </a:rPr>
              <a:t>　　　</a:t>
            </a:r>
            <a:r>
              <a:rPr sz="3413" dirty="0" err="1">
                <a:latin typeface="ヒラギノ明朝 ProN W3"/>
                <a:ea typeface="ヒラギノ明朝 ProN W3"/>
                <a:cs typeface="ヒラギノ明朝 ProN W3"/>
                <a:sym typeface="ヒラギノ明朝 ProN W3"/>
              </a:rPr>
              <a:t>上中下三品分類を廃止、水部・火部・土部・金石部</a:t>
            </a:r>
            <a:r>
              <a:rPr sz="3413" dirty="0">
                <a:latin typeface="ヒラギノ明朝 ProN W3"/>
                <a:ea typeface="ヒラギノ明朝 ProN W3"/>
                <a:cs typeface="ヒラギノ明朝 ProN W3"/>
                <a:sym typeface="ヒラギノ明朝 ProN W3"/>
              </a:rPr>
              <a:t>、</a:t>
            </a:r>
          </a:p>
          <a:p>
            <a:pPr algn="just" defTabSz="650240">
              <a:lnSpc>
                <a:spcPts val="3500"/>
              </a:lnSpc>
              <a:defRPr sz="2560">
                <a:uFill>
                  <a:solidFill>
                    <a:srgbClr val="000000"/>
                  </a:solidFill>
                </a:uFill>
                <a:latin typeface="Calibri"/>
                <a:ea typeface="Calibri"/>
                <a:cs typeface="Calibri"/>
                <a:sym typeface="Calibri"/>
              </a:defRPr>
            </a:pPr>
            <a:r>
              <a:rPr sz="3413" dirty="0">
                <a:latin typeface="ヒラギノ明朝 ProN W3"/>
                <a:ea typeface="ヒラギノ明朝 ProN W3"/>
                <a:cs typeface="ヒラギノ明朝 ProN W3"/>
                <a:sym typeface="ヒラギノ明朝 ProN W3"/>
              </a:rPr>
              <a:t>　　　</a:t>
            </a:r>
            <a:r>
              <a:rPr sz="3413" dirty="0" err="1">
                <a:latin typeface="ヒラギノ明朝 ProN W3"/>
                <a:ea typeface="ヒラギノ明朝 ProN W3"/>
                <a:cs typeface="ヒラギノ明朝 ProN W3"/>
                <a:sym typeface="ヒラギノ明朝 ProN W3"/>
              </a:rPr>
              <a:t>草部（山草類・毒草類</a:t>
            </a:r>
            <a:r>
              <a:rPr sz="3413" dirty="0">
                <a:latin typeface="ヒラギノ明朝 ProN W3"/>
                <a:ea typeface="ヒラギノ明朝 ProN W3"/>
                <a:cs typeface="ヒラギノ明朝 ProN W3"/>
                <a:sym typeface="ヒラギノ明朝 ProN W3"/>
              </a:rPr>
              <a:t>）、</a:t>
            </a:r>
            <a:r>
              <a:rPr sz="3413" dirty="0" err="1">
                <a:latin typeface="ヒラギノ明朝 ProN W3"/>
                <a:ea typeface="ヒラギノ明朝 ProN W3"/>
                <a:cs typeface="ヒラギノ明朝 ProN W3"/>
                <a:sym typeface="ヒラギノ明朝 ProN W3"/>
              </a:rPr>
              <a:t>穀部（麻麦稲類等</a:t>
            </a:r>
            <a:r>
              <a:rPr sz="3413" dirty="0">
                <a:latin typeface="ヒラギノ明朝 ProN W3"/>
                <a:ea typeface="ヒラギノ明朝 ProN W3"/>
                <a:cs typeface="ヒラギノ明朝 ProN W3"/>
                <a:sym typeface="ヒラギノ明朝 ProN W3"/>
              </a:rPr>
              <a:t>）、</a:t>
            </a:r>
            <a:r>
              <a:rPr sz="3413" dirty="0" err="1">
                <a:latin typeface="ヒラギノ明朝 ProN W3"/>
                <a:ea typeface="ヒラギノ明朝 ProN W3"/>
                <a:cs typeface="ヒラギノ明朝 ProN W3"/>
                <a:sym typeface="ヒラギノ明朝 ProN W3"/>
              </a:rPr>
              <a:t>菜</a:t>
            </a:r>
            <a:endParaRPr sz="3413" dirty="0">
              <a:latin typeface="ヒラギノ明朝 ProN W3"/>
              <a:ea typeface="ヒラギノ明朝 ProN W3"/>
              <a:cs typeface="ヒラギノ明朝 ProN W3"/>
              <a:sym typeface="ヒラギノ明朝 ProN W3"/>
            </a:endParaRPr>
          </a:p>
          <a:p>
            <a:pPr algn="just" defTabSz="650240">
              <a:lnSpc>
                <a:spcPts val="3500"/>
              </a:lnSpc>
              <a:defRPr sz="2560">
                <a:uFill>
                  <a:solidFill>
                    <a:srgbClr val="000000"/>
                  </a:solidFill>
                </a:uFill>
                <a:latin typeface="Calibri"/>
                <a:ea typeface="Calibri"/>
                <a:cs typeface="Calibri"/>
                <a:sym typeface="Calibri"/>
              </a:defRPr>
            </a:pPr>
            <a:r>
              <a:rPr sz="3413" dirty="0">
                <a:latin typeface="ヒラギノ明朝 ProN W3"/>
                <a:ea typeface="ヒラギノ明朝 ProN W3"/>
                <a:cs typeface="ヒラギノ明朝 ProN W3"/>
                <a:sym typeface="ヒラギノ明朝 ProN W3"/>
              </a:rPr>
              <a:t>　　　</a:t>
            </a:r>
            <a:r>
              <a:rPr sz="3413" dirty="0" err="1">
                <a:latin typeface="ヒラギノ明朝 ProN W3"/>
                <a:ea typeface="ヒラギノ明朝 ProN W3"/>
                <a:cs typeface="ヒラギノ明朝 ProN W3"/>
                <a:sym typeface="ヒラギノ明朝 ProN W3"/>
              </a:rPr>
              <a:t>部（水菜類等</a:t>
            </a:r>
            <a:r>
              <a:rPr sz="3413" dirty="0">
                <a:latin typeface="ヒラギノ明朝 ProN W3"/>
                <a:ea typeface="ヒラギノ明朝 ProN W3"/>
                <a:cs typeface="ヒラギノ明朝 ProN W3"/>
                <a:sym typeface="ヒラギノ明朝 ProN W3"/>
              </a:rPr>
              <a:t>）、</a:t>
            </a:r>
            <a:r>
              <a:rPr sz="3413" dirty="0" err="1">
                <a:latin typeface="ヒラギノ明朝 ProN W3"/>
                <a:ea typeface="ヒラギノ明朝 ProN W3"/>
                <a:cs typeface="ヒラギノ明朝 ProN W3"/>
                <a:sym typeface="ヒラギノ明朝 ProN W3"/>
              </a:rPr>
              <a:t>木部（香木類等）などに分類する</a:t>
            </a:r>
            <a:endParaRPr sz="3413" dirty="0">
              <a:latin typeface="ヒラギノ明朝 ProN W3"/>
              <a:ea typeface="ヒラギノ明朝 ProN W3"/>
              <a:cs typeface="ヒラギノ明朝 ProN W3"/>
              <a:sym typeface="ヒラギノ明朝 ProN W3"/>
            </a:endParaRPr>
          </a:p>
        </p:txBody>
      </p:sp>
      <p:sp>
        <p:nvSpPr>
          <p:cNvPr id="229" name="全52巻"/>
          <p:cNvSpPr txBox="1"/>
          <p:nvPr/>
        </p:nvSpPr>
        <p:spPr>
          <a:xfrm>
            <a:off x="2364194" y="5835022"/>
            <a:ext cx="1490328" cy="6037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3200">
                <a:uFill>
                  <a:solidFill>
                    <a:srgbClr val="000000"/>
                  </a:solidFill>
                </a:uFill>
                <a:latin typeface="Calibri"/>
                <a:ea typeface="Calibri"/>
                <a:cs typeface="Calibri"/>
                <a:sym typeface="Calibri"/>
              </a:defRPr>
            </a:pPr>
            <a:r>
              <a:rPr dirty="0">
                <a:solidFill>
                  <a:srgbClr val="FF0000"/>
                </a:solidFill>
                <a:uFill>
                  <a:solidFill>
                    <a:srgbClr val="FF0000"/>
                  </a:solidFill>
                </a:uFill>
                <a:latin typeface="ヒラギノ角ゴ ProN W3"/>
                <a:ea typeface="ヒラギノ角ゴ ProN W3"/>
                <a:cs typeface="ヒラギノ角ゴ ProN W3"/>
                <a:sym typeface="ヒラギノ角ゴ ProN W3"/>
              </a:rPr>
              <a:t>全</a:t>
            </a:r>
            <a:r>
              <a:rPr dirty="0">
                <a:solidFill>
                  <a:srgbClr val="FF0000"/>
                </a:solidFill>
                <a:uFill>
                  <a:solidFill>
                    <a:srgbClr val="FF0000"/>
                  </a:solidFill>
                </a:uFill>
              </a:rPr>
              <a:t>52</a:t>
            </a:r>
            <a:r>
              <a:rPr dirty="0">
                <a:solidFill>
                  <a:srgbClr val="FF0000"/>
                </a:solidFill>
                <a:uFill>
                  <a:solidFill>
                    <a:srgbClr val="FF0000"/>
                  </a:solidFill>
                </a:uFill>
                <a:latin typeface="ヒラギノ角ゴ ProN W3"/>
                <a:ea typeface="ヒラギノ角ゴ ProN W3"/>
                <a:cs typeface="ヒラギノ角ゴ ProN W3"/>
                <a:sym typeface="ヒラギノ角ゴ ProN W3"/>
              </a:rPr>
              <a:t>巻</a:t>
            </a:r>
          </a:p>
        </p:txBody>
      </p:sp>
      <p:sp>
        <p:nvSpPr>
          <p:cNvPr id="230" name="私撰書：個人で刊行"/>
          <p:cNvSpPr txBox="1"/>
          <p:nvPr/>
        </p:nvSpPr>
        <p:spPr>
          <a:xfrm>
            <a:off x="5120093" y="5835022"/>
            <a:ext cx="3923172" cy="5508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200">
                <a:solidFill>
                  <a:srgbClr val="FF0000"/>
                </a:solidFill>
                <a:uFill>
                  <a:solidFill>
                    <a:srgbClr val="FF0000"/>
                  </a:solidFill>
                </a:uFill>
                <a:latin typeface="ヒラギノ角ゴ ProN W3"/>
                <a:ea typeface="ヒラギノ角ゴ ProN W3"/>
                <a:cs typeface="ヒラギノ角ゴ ProN W3"/>
                <a:sym typeface="ヒラギノ角ゴ ProN W3"/>
              </a:defRPr>
            </a:lvl1pPr>
          </a:lstStyle>
          <a:p>
            <a:pPr>
              <a:defRPr>
                <a:solidFill>
                  <a:srgbClr val="000000"/>
                </a:solidFill>
                <a:uFill>
                  <a:solidFill>
                    <a:srgbClr val="000000"/>
                  </a:solidFill>
                </a:uFill>
                <a:latin typeface="Calibri"/>
                <a:ea typeface="Calibri"/>
                <a:cs typeface="Calibri"/>
                <a:sym typeface="Calibri"/>
              </a:defRPr>
            </a:pPr>
            <a:r>
              <a:rPr dirty="0" err="1">
                <a:solidFill>
                  <a:srgbClr val="FF0000"/>
                </a:solidFill>
                <a:uFill>
                  <a:solidFill>
                    <a:srgbClr val="FF0000"/>
                  </a:solidFill>
                </a:uFill>
                <a:latin typeface="ヒラギノ角ゴ ProN W3"/>
                <a:ea typeface="ヒラギノ角ゴ ProN W3"/>
                <a:cs typeface="ヒラギノ角ゴ ProN W3"/>
                <a:sym typeface="ヒラギノ角ゴ ProN W3"/>
              </a:rPr>
              <a:t>私撰書：個人で刊行</a:t>
            </a:r>
            <a:endParaRPr dirty="0">
              <a:solidFill>
                <a:srgbClr val="FF0000"/>
              </a:solidFill>
              <a:uFill>
                <a:solidFill>
                  <a:srgbClr val="FF0000"/>
                </a:solidFill>
              </a:uFill>
              <a:latin typeface="ヒラギノ角ゴ ProN W3"/>
              <a:ea typeface="ヒラギノ角ゴ ProN W3"/>
              <a:cs typeface="ヒラギノ角ゴ ProN W3"/>
              <a:sym typeface="ヒラギノ角ゴ ProN W3"/>
            </a:endParaRPr>
          </a:p>
        </p:txBody>
      </p:sp>
      <p:sp>
        <p:nvSpPr>
          <p:cNvPr id="231" name="1637年、和刻本出版、日本でも広く普及"/>
          <p:cNvSpPr txBox="1"/>
          <p:nvPr/>
        </p:nvSpPr>
        <p:spPr>
          <a:xfrm>
            <a:off x="2501900" y="9029700"/>
            <a:ext cx="7362840" cy="5260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000">
                <a:solidFill>
                  <a:srgbClr val="FF0000"/>
                </a:solidFill>
                <a:uFill>
                  <a:solidFill>
                    <a:srgbClr val="FF0000"/>
                  </a:solidFill>
                </a:uFill>
                <a:latin typeface="ヒラギノ角ゴ ProN W3"/>
                <a:ea typeface="ヒラギノ角ゴ ProN W3"/>
                <a:cs typeface="ヒラギノ角ゴ ProN W3"/>
                <a:sym typeface="ヒラギノ角ゴ ProN W3"/>
              </a:defRPr>
            </a:lvl1pPr>
          </a:lstStyle>
          <a:p>
            <a:pPr>
              <a:defRPr>
                <a:solidFill>
                  <a:srgbClr val="000000"/>
                </a:solidFill>
                <a:uFill>
                  <a:solidFill>
                    <a:srgbClr val="000000"/>
                  </a:solidFill>
                </a:uFill>
              </a:defRPr>
            </a:pPr>
            <a:r>
              <a:rPr>
                <a:solidFill>
                  <a:srgbClr val="FF0000"/>
                </a:solidFill>
                <a:uFill>
                  <a:solidFill>
                    <a:srgbClr val="FF0000"/>
                  </a:solidFill>
                </a:uFill>
              </a:rPr>
              <a:t>1637年、和刻本出版、日本でも広く普及</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2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2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1" animBg="1" advAuto="0"/>
      <p:bldP spid="227" grpId="2" animBg="1" advAuto="0"/>
      <p:bldP spid="229" grpId="3" animBg="1" advAuto="0"/>
      <p:bldP spid="230" grpId="4" animBg="1" advAuto="0"/>
      <p:bldP spid="231" grpId="5"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3" name="生 薬 学 総 論 (2-2)"/>
          <p:cNvSpPr>
            <a:spLocks noGrp="1"/>
          </p:cNvSpPr>
          <p:nvPr>
            <p:ph type="title"/>
          </p:nvPr>
        </p:nvSpPr>
        <p:spPr>
          <a:xfrm>
            <a:off x="2492586" y="325119"/>
            <a:ext cx="8344748" cy="1300481"/>
          </a:xfrm>
          <a:prstGeom prst="rect">
            <a:avLst/>
          </a:prstGeom>
          <a:solidFill>
            <a:srgbClr val="008080"/>
          </a:solidFill>
          <a:ln w="9525">
            <a:round/>
          </a:ln>
          <a:effectLst>
            <a:outerShdw blurRad="127000" dist="152399" dir="18900000" rotWithShape="0">
              <a:srgbClr val="003366">
                <a:alpha val="79998"/>
              </a:srgbClr>
            </a:outerShdw>
          </a:effectLst>
        </p:spPr>
        <p:txBody>
          <a:bodyPr lIns="126435" tIns="72248" rIns="126435" bIns="72248"/>
          <a:lstStyle>
            <a:lvl1pPr defTabSz="1300480">
              <a:defRPr sz="6257">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生 薬 学 総 論 (2-2)</a:t>
            </a:r>
          </a:p>
        </p:txBody>
      </p:sp>
      <p:sp>
        <p:nvSpPr>
          <p:cNvPr id="234" name="２-2-2．民間薬と漢方薬の違い"/>
          <p:cNvSpPr txBox="1"/>
          <p:nvPr/>
        </p:nvSpPr>
        <p:spPr>
          <a:xfrm>
            <a:off x="635011" y="1901189"/>
            <a:ext cx="12354561"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２-2-2．民間薬と漢方薬の違い</a:t>
            </a:r>
          </a:p>
        </p:txBody>
      </p:sp>
      <p:sp>
        <p:nvSpPr>
          <p:cNvPr id="235" name="１．民間薬（Folk medicine）"/>
          <p:cNvSpPr txBox="1"/>
          <p:nvPr/>
        </p:nvSpPr>
        <p:spPr>
          <a:xfrm>
            <a:off x="1733973" y="2697658"/>
            <a:ext cx="9536854"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１．民間薬（Folk medicine）</a:t>
            </a:r>
          </a:p>
        </p:txBody>
      </p:sp>
      <p:sp>
        <p:nvSpPr>
          <p:cNvPr id="236" name="２．漢方薬（Kampo medicine）"/>
          <p:cNvSpPr txBox="1"/>
          <p:nvPr/>
        </p:nvSpPr>
        <p:spPr>
          <a:xfrm>
            <a:off x="1740746" y="5635413"/>
            <a:ext cx="8236375" cy="1358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sz="370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２．漢方薬（Kampo medicine）</a:t>
            </a:r>
          </a:p>
        </p:txBody>
      </p:sp>
      <p:sp>
        <p:nvSpPr>
          <p:cNvPr id="237" name="民間療法で用いる：基本的医学理論を欠く…"/>
          <p:cNvSpPr txBox="1"/>
          <p:nvPr/>
        </p:nvSpPr>
        <p:spPr>
          <a:xfrm>
            <a:off x="2327680" y="3465759"/>
            <a:ext cx="8661487" cy="18966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solidFill>
                  <a:srgbClr val="FFFFFF"/>
                </a:solidFill>
                <a:uFill>
                  <a:solidFill>
                    <a:srgbClr val="FFFFFF"/>
                  </a:solidFill>
                </a:uFill>
                <a:latin typeface="Tahoma"/>
                <a:ea typeface="Tahoma"/>
                <a:cs typeface="Tahoma"/>
                <a:sym typeface="Tahoma"/>
              </a:defRPr>
            </a:pPr>
            <a:r>
              <a:rPr sz="2844" dirty="0" err="1">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民間療法で用いる：</a:t>
            </a:r>
            <a:r>
              <a:rPr sz="2844" dirty="0" err="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基本的医学理論を欠く</a:t>
            </a:r>
            <a:endParaRPr sz="2844" dirty="0">
              <a:solidFill>
                <a:srgbClr val="FFFF00"/>
              </a:solidFill>
              <a:effectLst>
                <a:outerShdw blurRad="12700" dist="25400" dir="2700000" rotWithShape="0">
                  <a:srgbClr val="000000"/>
                </a:outerShdw>
              </a:effectLst>
              <a:uFill>
                <a:solidFill>
                  <a:srgbClr val="FFFF00"/>
                </a:solidFill>
              </a:uFill>
            </a:endParaRPr>
          </a:p>
          <a:p>
            <a:pPr algn="l" defTabSz="650240">
              <a:defRPr sz="2560">
                <a:solidFill>
                  <a:srgbClr val="FFFFFF"/>
                </a:solidFill>
                <a:uFill>
                  <a:solidFill>
                    <a:srgbClr val="FFFFFF"/>
                  </a:solidFill>
                </a:uFill>
                <a:latin typeface="Tahoma"/>
                <a:ea typeface="Tahoma"/>
                <a:cs typeface="Tahoma"/>
                <a:sym typeface="Tahoma"/>
              </a:defRPr>
            </a:pPr>
            <a:r>
              <a:rPr sz="2844" dirty="0" err="1">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個人の責任で用いる：</a:t>
            </a:r>
            <a:r>
              <a:rPr sz="2844" dirty="0" err="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医師が処方するものではない</a:t>
            </a:r>
            <a:endParaRPr sz="2844" dirty="0">
              <a:solidFill>
                <a:srgbClr val="FFFF00"/>
              </a:solidFill>
              <a:effectLst>
                <a:outerShdw blurRad="12700" dist="25400" dir="2700000" rotWithShape="0">
                  <a:srgbClr val="000000"/>
                </a:outerShdw>
              </a:effectLst>
              <a:uFill>
                <a:solidFill>
                  <a:srgbClr val="FFFF00"/>
                </a:solidFill>
              </a:uFill>
            </a:endParaRPr>
          </a:p>
          <a:p>
            <a:pPr algn="l" defTabSz="650240">
              <a:defRPr sz="2560">
                <a:solidFill>
                  <a:srgbClr val="FFFFFF"/>
                </a:solidFill>
                <a:uFill>
                  <a:solidFill>
                    <a:srgbClr val="FFFFFF"/>
                  </a:solidFill>
                </a:uFill>
                <a:latin typeface="Tahoma"/>
                <a:ea typeface="Tahoma"/>
                <a:cs typeface="Tahoma"/>
                <a:sym typeface="Tahoma"/>
              </a:defRPr>
            </a:pPr>
            <a:r>
              <a:rPr sz="2844" dirty="0" err="1">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基本的には単味で用いる</a:t>
            </a:r>
            <a:endParaRPr sz="2844" dirty="0">
              <a:solidFill>
                <a:srgbClr val="800000"/>
              </a:solidFill>
              <a:effectLst>
                <a:outerShdw blurRad="12700" dist="25400" dir="2700000" rotWithShape="0">
                  <a:srgbClr val="000000"/>
                </a:outerShdw>
              </a:effectLst>
              <a:uFill>
                <a:solidFill>
                  <a:srgbClr val="800000"/>
                </a:solidFill>
              </a:uFill>
            </a:endParaRPr>
          </a:p>
          <a:p>
            <a:pPr algn="l" defTabSz="650240">
              <a:defRPr sz="2560">
                <a:solidFill>
                  <a:srgbClr val="FFFFFF"/>
                </a:solidFill>
                <a:uFill>
                  <a:solidFill>
                    <a:srgbClr val="FFFFFF"/>
                  </a:solidFill>
                </a:uFill>
                <a:latin typeface="Tahoma"/>
                <a:ea typeface="Tahoma"/>
                <a:cs typeface="Tahoma"/>
                <a:sym typeface="Tahoma"/>
              </a:defRPr>
            </a:pPr>
            <a:r>
              <a:rPr sz="2844" dirty="0">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　</a:t>
            </a:r>
            <a:r>
              <a:rPr sz="2844" dirty="0" err="1">
                <a:effectLst>
                  <a:outerShdw blurRad="12700" dist="25400" dir="2700000" rotWithShape="0">
                    <a:srgbClr val="000000"/>
                  </a:outerShdw>
                </a:effectLst>
                <a:latin typeface="ヒラギノ明朝 ProN W6"/>
                <a:ea typeface="ヒラギノ明朝 ProN W6"/>
                <a:cs typeface="ヒラギノ明朝 ProN W6"/>
                <a:sym typeface="ヒラギノ明朝 ProN W6"/>
              </a:rPr>
              <a:t>例）センブリ・ゲンノショウコ・ドクダミなど</a:t>
            </a:r>
            <a:endParaRPr sz="2844"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endParaRPr>
          </a:p>
        </p:txBody>
      </p:sp>
      <p:sp>
        <p:nvSpPr>
          <p:cNvPr id="238" name="漢方医学で用いる：独自の体系的医学理論がある…"/>
          <p:cNvSpPr txBox="1"/>
          <p:nvPr/>
        </p:nvSpPr>
        <p:spPr>
          <a:xfrm>
            <a:off x="2275839" y="6394026"/>
            <a:ext cx="8288304" cy="2630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solidFill>
                  <a:srgbClr val="FFFFFF"/>
                </a:solidFill>
                <a:uFill>
                  <a:solidFill>
                    <a:srgbClr val="FFFFFF"/>
                  </a:solidFill>
                </a:uFill>
                <a:latin typeface="Tahoma"/>
                <a:ea typeface="Tahoma"/>
                <a:cs typeface="Tahoma"/>
                <a:sym typeface="Tahoma"/>
              </a:defRPr>
            </a:pPr>
            <a:r>
              <a:rPr sz="2844">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漢方医学で用いる：</a:t>
            </a:r>
            <a:r>
              <a:rPr sz="2844">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独自の体系的医学理論がある</a:t>
            </a:r>
            <a:endParaRPr sz="2844">
              <a:solidFill>
                <a:srgbClr val="FFFF00"/>
              </a:solidFill>
              <a:effectLst>
                <a:outerShdw blurRad="12700" dist="25400" dir="2700000" rotWithShape="0">
                  <a:srgbClr val="000000"/>
                </a:outerShdw>
              </a:effectLst>
              <a:uFill>
                <a:solidFill>
                  <a:srgbClr val="FFFF00"/>
                </a:solidFill>
              </a:uFill>
            </a:endParaRPr>
          </a:p>
          <a:p>
            <a:pPr algn="l" defTabSz="650240">
              <a:defRPr sz="2560">
                <a:solidFill>
                  <a:srgbClr val="FFFFFF"/>
                </a:solidFill>
                <a:uFill>
                  <a:solidFill>
                    <a:srgbClr val="FFFFFF"/>
                  </a:solidFill>
                </a:uFill>
                <a:latin typeface="Tahoma"/>
                <a:ea typeface="Tahoma"/>
                <a:cs typeface="Tahoma"/>
                <a:sym typeface="Tahoma"/>
              </a:defRPr>
            </a:pPr>
            <a:r>
              <a:rPr sz="2844">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医師が処方する</a:t>
            </a:r>
            <a:endParaRPr sz="2844">
              <a:solidFill>
                <a:srgbClr val="800000"/>
              </a:solidFill>
              <a:effectLst>
                <a:outerShdw blurRad="12700" dist="25400" dir="2700000" rotWithShape="0">
                  <a:srgbClr val="000000"/>
                </a:outerShdw>
              </a:effectLst>
              <a:uFill>
                <a:solidFill>
                  <a:srgbClr val="800000"/>
                </a:solidFill>
              </a:uFill>
            </a:endParaRPr>
          </a:p>
          <a:p>
            <a:pPr algn="l" defTabSz="650240">
              <a:defRPr sz="2560">
                <a:solidFill>
                  <a:srgbClr val="FFFFFF"/>
                </a:solidFill>
                <a:uFill>
                  <a:solidFill>
                    <a:srgbClr val="FFFFFF"/>
                  </a:solidFill>
                </a:uFill>
                <a:latin typeface="Tahoma"/>
                <a:ea typeface="Tahoma"/>
                <a:cs typeface="Tahoma"/>
                <a:sym typeface="Tahoma"/>
              </a:defRPr>
            </a:pPr>
            <a:r>
              <a:rPr sz="2844">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処方は基本的に複数の生薬を配合</a:t>
            </a:r>
            <a:endParaRPr sz="2844">
              <a:solidFill>
                <a:srgbClr val="800000"/>
              </a:solidFill>
              <a:effectLst>
                <a:outerShdw blurRad="12700" dist="25400" dir="2700000" rotWithShape="0">
                  <a:srgbClr val="000000"/>
                </a:outerShdw>
              </a:effectLst>
              <a:uFill>
                <a:solidFill>
                  <a:srgbClr val="800000"/>
                </a:solidFill>
              </a:uFill>
            </a:endParaRPr>
          </a:p>
          <a:p>
            <a:pPr algn="l" defTabSz="650240">
              <a:defRPr sz="2560">
                <a:solidFill>
                  <a:srgbClr val="FFFFFF"/>
                </a:solidFill>
                <a:uFill>
                  <a:solidFill>
                    <a:srgbClr val="FFFFFF"/>
                  </a:solidFill>
                </a:uFill>
                <a:latin typeface="Tahoma"/>
                <a:ea typeface="Tahoma"/>
                <a:cs typeface="Tahoma"/>
                <a:sym typeface="Tahoma"/>
              </a:defRPr>
            </a:pPr>
            <a:r>
              <a:rPr sz="2844">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漢薬の大半がこれに当たる</a:t>
            </a:r>
            <a:endParaRPr sz="2844">
              <a:solidFill>
                <a:srgbClr val="800000"/>
              </a:solidFill>
              <a:effectLst>
                <a:outerShdw blurRad="12700" dist="25400" dir="2700000" rotWithShape="0">
                  <a:srgbClr val="000000"/>
                </a:outerShdw>
              </a:effectLst>
              <a:uFill>
                <a:solidFill>
                  <a:srgbClr val="800000"/>
                </a:solidFill>
              </a:uFill>
            </a:endParaRPr>
          </a:p>
          <a:p>
            <a:pPr algn="l" defTabSz="650240">
              <a:defRPr sz="2560">
                <a:solidFill>
                  <a:srgbClr val="FFFFFF"/>
                </a:solidFill>
                <a:uFill>
                  <a:solidFill>
                    <a:srgbClr val="FFFFFF"/>
                  </a:solidFill>
                </a:uFill>
                <a:latin typeface="Tahoma"/>
                <a:ea typeface="Tahoma"/>
                <a:cs typeface="Tahoma"/>
                <a:sym typeface="Tahoma"/>
              </a:defRPr>
            </a:pPr>
            <a:r>
              <a:rPr sz="2844">
                <a:effectLst>
                  <a:outerShdw blurRad="12700" dist="25400" dir="2700000" rotWithShape="0">
                    <a:srgbClr val="000000"/>
                  </a:outerShdw>
                </a:effectLst>
                <a:latin typeface="ヒラギノ明朝 ProN W6"/>
                <a:ea typeface="ヒラギノ明朝 ProN W6"/>
                <a:cs typeface="ヒラギノ明朝 ProN W6"/>
                <a:sym typeface="ヒラギノ明朝 ProN W6"/>
              </a:rPr>
              <a:t>　例）ニンジン・マオウ・オウレンなど</a:t>
            </a:r>
          </a:p>
        </p:txBody>
      </p:sp>
      <p:sp>
        <p:nvSpPr>
          <p:cNvPr id="239" name="ドクダミ → ジュウヤク（漢方医学へ導入）"/>
          <p:cNvSpPr txBox="1"/>
          <p:nvPr/>
        </p:nvSpPr>
        <p:spPr>
          <a:xfrm>
            <a:off x="2253507" y="9129240"/>
            <a:ext cx="10512214"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sz="2800">
                <a:solidFill>
                  <a:srgbClr val="008000"/>
                </a:solidFill>
                <a:effectLst>
                  <a:outerShdw blurRad="12700" dist="25400" dir="2700000" rotWithShape="0">
                    <a:srgbClr val="000000"/>
                  </a:outerShdw>
                </a:effectLst>
                <a:uFill>
                  <a:solidFill>
                    <a:srgbClr val="0080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008000"/>
                </a:solidFill>
                <a:effectLst>
                  <a:outerShdw blurRad="12700" dist="25400" dir="2700000" rotWithShape="0">
                    <a:srgbClr val="000000"/>
                  </a:outerShdw>
                </a:effectLst>
                <a:uFill>
                  <a:solidFill>
                    <a:srgbClr val="008000"/>
                  </a:solidFill>
                </a:uFill>
                <a:latin typeface="ヒラギノ明朝 ProN W6"/>
                <a:ea typeface="ヒラギノ明朝 ProN W6"/>
                <a:cs typeface="ヒラギノ明朝 ProN W6"/>
                <a:sym typeface="ヒラギノ明朝 ProN W6"/>
              </a:rPr>
              <a:t>ドクダミ　→　ジュウヤク（漢方医学へ導入）</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1" animBg="1" advAuto="0"/>
      <p:bldP spid="238" grpId="2" animBg="1" advAuto="0"/>
      <p:bldP spid="239" grpId="3"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41" name="生 薬 学 総 論 (2-3)"/>
          <p:cNvSpPr>
            <a:spLocks noGrp="1"/>
          </p:cNvSpPr>
          <p:nvPr>
            <p:ph type="title"/>
          </p:nvPr>
        </p:nvSpPr>
        <p:spPr>
          <a:xfrm>
            <a:off x="2492586" y="325119"/>
            <a:ext cx="8344748" cy="1300481"/>
          </a:xfrm>
          <a:prstGeom prst="rect">
            <a:avLst/>
          </a:prstGeom>
          <a:solidFill>
            <a:srgbClr val="008080"/>
          </a:solidFill>
          <a:ln w="9525">
            <a:round/>
          </a:ln>
          <a:effectLst>
            <a:outerShdw blurRad="127000" dist="152399" dir="18900000" rotWithShape="0">
              <a:srgbClr val="003366">
                <a:alpha val="79998"/>
              </a:srgbClr>
            </a:outerShdw>
          </a:effectLst>
        </p:spPr>
        <p:txBody>
          <a:bodyPr lIns="126435" tIns="72248" rIns="126435" bIns="72248"/>
          <a:lstStyle>
            <a:lvl1pPr defTabSz="1300480">
              <a:defRPr sz="6257">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生 薬 学 総 論 (2-3)</a:t>
            </a:r>
          </a:p>
        </p:txBody>
      </p:sp>
      <p:sp>
        <p:nvSpPr>
          <p:cNvPr id="242" name="２-2-3．生薬の薬用部位別分類"/>
          <p:cNvSpPr txBox="1"/>
          <p:nvPr/>
        </p:nvSpPr>
        <p:spPr>
          <a:xfrm>
            <a:off x="650239" y="4768426"/>
            <a:ext cx="12354561"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２-2-3．生薬の薬用部位別分類</a:t>
            </a:r>
          </a:p>
        </p:txBody>
      </p:sp>
      <p:sp>
        <p:nvSpPr>
          <p:cNvPr id="243" name="３．家伝薬 名前は漢方薬っぽい！"/>
          <p:cNvSpPr txBox="1"/>
          <p:nvPr/>
        </p:nvSpPr>
        <p:spPr>
          <a:xfrm>
            <a:off x="1733973" y="1847003"/>
            <a:ext cx="9536854"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defRPr>
                <a:solidFill>
                  <a:srgbClr val="FFFFFF"/>
                </a:solidFill>
                <a:uFill>
                  <a:solidFill>
                    <a:srgbClr val="FFFFFF"/>
                  </a:solidFill>
                </a:uFill>
                <a:latin typeface="Tahoma"/>
                <a:ea typeface="Tahoma"/>
                <a:cs typeface="Tahoma"/>
                <a:sym typeface="Tahoma"/>
              </a:defRPr>
            </a:pPr>
            <a:r>
              <a: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３．家伝薬　</a:t>
            </a:r>
            <a:r>
              <a:rPr>
                <a:solidFill>
                  <a:srgbClr val="000000"/>
                </a:solidFill>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rPr>
              <a:t>名前は漢方薬っぽい！</a:t>
            </a:r>
          </a:p>
        </p:txBody>
      </p:sp>
      <p:sp>
        <p:nvSpPr>
          <p:cNvPr id="244" name="日本薬局方生薬の名前について"/>
          <p:cNvSpPr txBox="1"/>
          <p:nvPr/>
        </p:nvSpPr>
        <p:spPr>
          <a:xfrm>
            <a:off x="1740746" y="5635413"/>
            <a:ext cx="8236375"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a:solidFill>
                  <a:srgbClr val="008000"/>
                </a:solidFill>
                <a:effectLst>
                  <a:outerShdw blurRad="12700" dist="25400" dir="2700000" rotWithShape="0">
                    <a:srgbClr val="000000"/>
                  </a:outerShdw>
                </a:effectLst>
                <a:uFill>
                  <a:solidFill>
                    <a:srgbClr val="0080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008000"/>
                </a:solidFill>
                <a:effectLst>
                  <a:outerShdw blurRad="12700" dist="25400" dir="2700000" rotWithShape="0">
                    <a:srgbClr val="000000"/>
                  </a:outerShdw>
                </a:effectLst>
                <a:uFill>
                  <a:solidFill>
                    <a:srgbClr val="008000"/>
                  </a:solidFill>
                </a:uFill>
                <a:latin typeface="ヒラギノ明朝 ProN W6"/>
                <a:ea typeface="ヒラギノ明朝 ProN W6"/>
                <a:cs typeface="ヒラギノ明朝 ProN W6"/>
                <a:sym typeface="ヒラギノ明朝 ProN W6"/>
              </a:rPr>
              <a:t>日本薬局方生薬の名前について</a:t>
            </a:r>
          </a:p>
        </p:txBody>
      </p:sp>
      <p:sp>
        <p:nvSpPr>
          <p:cNvPr id="245" name="「置き薬」の制度 ← 富山・近江の薬行商人…"/>
          <p:cNvSpPr txBox="1"/>
          <p:nvPr/>
        </p:nvSpPr>
        <p:spPr>
          <a:xfrm>
            <a:off x="2238610" y="2537742"/>
            <a:ext cx="8222828" cy="21764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solidFill>
                  <a:srgbClr val="FFFFFF"/>
                </a:solidFill>
                <a:uFill>
                  <a:solidFill>
                    <a:srgbClr val="FFFFFF"/>
                  </a:solidFill>
                </a:uFill>
                <a:latin typeface="Tahoma"/>
                <a:ea typeface="Tahoma"/>
                <a:cs typeface="Tahoma"/>
                <a:sym typeface="Tahoma"/>
              </a:defRPr>
            </a:pPr>
            <a:r>
              <a:rPr sz="2844">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「置き薬」の制度　</a:t>
            </a:r>
            <a:r>
              <a:rPr sz="2844">
                <a:solidFill>
                  <a:srgbClr val="800000"/>
                </a:solidFill>
                <a:effectLst>
                  <a:outerShdw blurRad="12700" dist="25400" dir="2700000" rotWithShape="0">
                    <a:srgbClr val="000000"/>
                  </a:outerShdw>
                </a:effectLst>
                <a:uFill>
                  <a:solidFill>
                    <a:srgbClr val="800000"/>
                  </a:solidFill>
                </a:uFill>
              </a:rPr>
              <a:t>←</a:t>
            </a:r>
            <a:r>
              <a:rPr sz="2844">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　</a:t>
            </a:r>
            <a:r>
              <a:rPr sz="2844">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富山・近江の薬行商人</a:t>
            </a:r>
            <a:endParaRPr sz="2844">
              <a:solidFill>
                <a:srgbClr val="FFFF00"/>
              </a:solidFill>
              <a:effectLst>
                <a:outerShdw blurRad="12700" dist="25400" dir="2700000" rotWithShape="0">
                  <a:srgbClr val="000000"/>
                </a:outerShdw>
              </a:effectLst>
              <a:uFill>
                <a:solidFill>
                  <a:srgbClr val="FFFF00"/>
                </a:solidFill>
              </a:uFill>
            </a:endParaRPr>
          </a:p>
          <a:p>
            <a:pPr algn="l" defTabSz="650240">
              <a:defRPr sz="2560">
                <a:solidFill>
                  <a:srgbClr val="FFFFFF"/>
                </a:solidFill>
                <a:uFill>
                  <a:solidFill>
                    <a:srgbClr val="FFFFFF"/>
                  </a:solidFill>
                </a:uFill>
                <a:latin typeface="Tahoma"/>
                <a:ea typeface="Tahoma"/>
                <a:cs typeface="Tahoma"/>
                <a:sym typeface="Tahoma"/>
              </a:defRPr>
            </a:pPr>
            <a:r>
              <a:rPr sz="2844">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かつては家庭の常備薬として重要であった</a:t>
            </a:r>
            <a:endParaRPr sz="2844">
              <a:solidFill>
                <a:srgbClr val="FFFF00"/>
              </a:solidFill>
              <a:effectLst>
                <a:outerShdw blurRad="12700" dist="25400" dir="2700000" rotWithShape="0">
                  <a:srgbClr val="000000"/>
                </a:outerShdw>
              </a:effectLst>
              <a:uFill>
                <a:solidFill>
                  <a:srgbClr val="FFFF00"/>
                </a:solidFill>
              </a:uFill>
            </a:endParaRPr>
          </a:p>
          <a:p>
            <a:pPr algn="l" defTabSz="650240">
              <a:defRPr sz="2560">
                <a:solidFill>
                  <a:srgbClr val="FFFFFF"/>
                </a:solidFill>
                <a:uFill>
                  <a:solidFill>
                    <a:srgbClr val="FFFFFF"/>
                  </a:solidFill>
                </a:uFill>
                <a:latin typeface="Tahoma"/>
                <a:ea typeface="Tahoma"/>
                <a:cs typeface="Tahoma"/>
                <a:sym typeface="Tahoma"/>
              </a:defRPr>
            </a:pPr>
            <a:r>
              <a:rPr sz="2844">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江戸時代の売薬が起源</a:t>
            </a:r>
            <a:endParaRPr sz="2844">
              <a:solidFill>
                <a:srgbClr val="800000"/>
              </a:solidFill>
              <a:effectLst>
                <a:outerShdw blurRad="12700" dist="25400" dir="2700000" rotWithShape="0">
                  <a:srgbClr val="000000"/>
                </a:outerShdw>
              </a:effectLst>
              <a:uFill>
                <a:solidFill>
                  <a:srgbClr val="800000"/>
                </a:solidFill>
              </a:uFill>
            </a:endParaRPr>
          </a:p>
          <a:p>
            <a:pPr algn="l" defTabSz="650240">
              <a:defRPr sz="2560">
                <a:solidFill>
                  <a:srgbClr val="FFFFFF"/>
                </a:solidFill>
                <a:uFill>
                  <a:solidFill>
                    <a:srgbClr val="FFFFFF"/>
                  </a:solidFill>
                </a:uFill>
                <a:latin typeface="Tahoma"/>
                <a:ea typeface="Tahoma"/>
                <a:cs typeface="Tahoma"/>
                <a:sym typeface="Tahoma"/>
              </a:defRPr>
            </a:pPr>
            <a:r>
              <a:rPr sz="2844">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　</a:t>
            </a:r>
            <a:r>
              <a:rPr sz="2844">
                <a:effectLst>
                  <a:outerShdw blurRad="12700" dist="25400" dir="2700000" rotWithShape="0">
                    <a:srgbClr val="000000"/>
                  </a:outerShdw>
                </a:effectLst>
                <a:latin typeface="ヒラギノ明朝 ProN W6"/>
                <a:ea typeface="ヒラギノ明朝 ProN W6"/>
                <a:cs typeface="ヒラギノ明朝 ProN W6"/>
                <a:sym typeface="ヒラギノ明朝 ProN W6"/>
              </a:rPr>
              <a:t>例）百毒下し・毒掃丸・如神丸など</a:t>
            </a:r>
          </a:p>
        </p:txBody>
      </p:sp>
      <p:sp>
        <p:nvSpPr>
          <p:cNvPr id="246" name="ブシ 附子 Processi  Aconiti  Radix"/>
          <p:cNvSpPr txBox="1"/>
          <p:nvPr/>
        </p:nvSpPr>
        <p:spPr>
          <a:xfrm>
            <a:off x="975359" y="6719146"/>
            <a:ext cx="11487575" cy="8308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spcBef>
                <a:spcPts val="1000"/>
              </a:spcBef>
              <a:defRPr sz="2560">
                <a:solidFill>
                  <a:srgbClr val="FFFFFF"/>
                </a:solidFill>
                <a:uFill>
                  <a:solidFill>
                    <a:srgbClr val="FFFFFF"/>
                  </a:solidFill>
                </a:uFill>
                <a:latin typeface="Tahoma"/>
                <a:ea typeface="Tahoma"/>
                <a:cs typeface="Tahoma"/>
                <a:sym typeface="Tahoma"/>
              </a:defRPr>
            </a:pPr>
            <a:r>
              <a:rPr sz="4551">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ブシ</a:t>
            </a:r>
            <a:r>
              <a:rPr sz="4551">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　</a:t>
            </a:r>
            <a:r>
              <a:rPr sz="4551">
                <a:solidFill>
                  <a:schemeClr val="accent1">
                    <a:hueOff val="60270"/>
                    <a:satOff val="-20053"/>
                    <a:lumOff val="-13915"/>
                  </a:schemeClr>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附子</a:t>
            </a:r>
            <a:r>
              <a:rPr sz="4551">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　Processi 　Aconiti 　Radix</a:t>
            </a:r>
          </a:p>
        </p:txBody>
      </p:sp>
      <p:sp>
        <p:nvSpPr>
          <p:cNvPr id="247" name="和名"/>
          <p:cNvSpPr txBox="1"/>
          <p:nvPr/>
        </p:nvSpPr>
        <p:spPr>
          <a:xfrm>
            <a:off x="1192106" y="7586133"/>
            <a:ext cx="1408854"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spcBef>
                <a:spcPts val="1000"/>
              </a:spcBef>
              <a:defRPr sz="2844">
                <a:solidFill>
                  <a:srgbClr val="FF0080"/>
                </a:solidFill>
                <a:effectLst>
                  <a:outerShdw blurRad="12700" dist="25400" dir="2700000" rotWithShape="0">
                    <a:srgbClr val="000000"/>
                  </a:outerShdw>
                </a:effectLst>
                <a:uFill>
                  <a:solidFill>
                    <a:srgbClr val="FF008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latin typeface="Tahoma"/>
                <a:ea typeface="Tahoma"/>
                <a:cs typeface="Tahoma"/>
                <a:sym typeface="Tahoma"/>
              </a:defRPr>
            </a:pPr>
            <a:r>
              <a:rPr sz="2844">
                <a:solidFill>
                  <a:srgbClr val="FF0080"/>
                </a:solidFill>
                <a:effectLst>
                  <a:outerShdw blurRad="12700" dist="25400" dir="2700000" rotWithShape="0">
                    <a:srgbClr val="000000"/>
                  </a:outerShdw>
                </a:effectLst>
                <a:uFill>
                  <a:solidFill>
                    <a:srgbClr val="FF0080"/>
                  </a:solidFill>
                </a:uFill>
                <a:latin typeface="ヒラギノ明朝 ProN W6"/>
                <a:ea typeface="ヒラギノ明朝 ProN W6"/>
                <a:cs typeface="ヒラギノ明朝 ProN W6"/>
                <a:sym typeface="ヒラギノ明朝 ProN W6"/>
              </a:rPr>
              <a:t>和名</a:t>
            </a:r>
          </a:p>
        </p:txBody>
      </p:sp>
      <p:sp>
        <p:nvSpPr>
          <p:cNvPr id="248" name="漢名"/>
          <p:cNvSpPr txBox="1"/>
          <p:nvPr/>
        </p:nvSpPr>
        <p:spPr>
          <a:xfrm>
            <a:off x="2817706" y="7586133"/>
            <a:ext cx="1625601"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spcBef>
                <a:spcPts val="1000"/>
              </a:spcBef>
              <a:defRPr sz="2844">
                <a:solidFill>
                  <a:srgbClr val="FF0080"/>
                </a:solidFill>
                <a:effectLst>
                  <a:outerShdw blurRad="12700" dist="25400" dir="2700000" rotWithShape="0">
                    <a:srgbClr val="000000"/>
                  </a:outerShdw>
                </a:effectLst>
                <a:uFill>
                  <a:solidFill>
                    <a:srgbClr val="FF008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latin typeface="Tahoma"/>
                <a:ea typeface="Tahoma"/>
                <a:cs typeface="Tahoma"/>
                <a:sym typeface="Tahoma"/>
              </a:defRPr>
            </a:pPr>
            <a:r>
              <a:rPr sz="2844">
                <a:solidFill>
                  <a:srgbClr val="FF0080"/>
                </a:solidFill>
                <a:effectLst>
                  <a:outerShdw blurRad="12700" dist="25400" dir="2700000" rotWithShape="0">
                    <a:srgbClr val="000000"/>
                  </a:outerShdw>
                </a:effectLst>
                <a:uFill>
                  <a:solidFill>
                    <a:srgbClr val="FF0080"/>
                  </a:solidFill>
                </a:uFill>
                <a:latin typeface="ヒラギノ明朝 ProN W6"/>
                <a:ea typeface="ヒラギノ明朝 ProN W6"/>
                <a:cs typeface="ヒラギノ明朝 ProN W6"/>
                <a:sym typeface="ヒラギノ明朝 ProN W6"/>
              </a:rPr>
              <a:t>漢名</a:t>
            </a:r>
          </a:p>
        </p:txBody>
      </p:sp>
      <p:sp>
        <p:nvSpPr>
          <p:cNvPr id="249" name="ラテン名"/>
          <p:cNvSpPr txBox="1"/>
          <p:nvPr/>
        </p:nvSpPr>
        <p:spPr>
          <a:xfrm>
            <a:off x="6394026" y="7586133"/>
            <a:ext cx="2384214"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spcBef>
                <a:spcPts val="1000"/>
              </a:spcBef>
              <a:defRPr sz="2844">
                <a:solidFill>
                  <a:srgbClr val="FF0080"/>
                </a:solidFill>
                <a:effectLst>
                  <a:outerShdw blurRad="12700" dist="25400" dir="2700000" rotWithShape="0">
                    <a:srgbClr val="000000"/>
                  </a:outerShdw>
                </a:effectLst>
                <a:uFill>
                  <a:solidFill>
                    <a:srgbClr val="FF008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latin typeface="Tahoma"/>
                <a:ea typeface="Tahoma"/>
                <a:cs typeface="Tahoma"/>
                <a:sym typeface="Tahoma"/>
              </a:defRPr>
            </a:pPr>
            <a:r>
              <a:rPr sz="2844">
                <a:solidFill>
                  <a:srgbClr val="FF0080"/>
                </a:solidFill>
                <a:effectLst>
                  <a:outerShdw blurRad="12700" dist="25400" dir="2700000" rotWithShape="0">
                    <a:srgbClr val="000000"/>
                  </a:outerShdw>
                </a:effectLst>
                <a:uFill>
                  <a:solidFill>
                    <a:srgbClr val="FF0080"/>
                  </a:solidFill>
                </a:uFill>
                <a:latin typeface="ヒラギノ明朝 ProN W6"/>
                <a:ea typeface="ヒラギノ明朝 ProN W6"/>
                <a:cs typeface="ヒラギノ明朝 ProN W6"/>
                <a:sym typeface="ヒラギノ明朝 ProN W6"/>
              </a:rPr>
              <a:t>ラテン名</a:t>
            </a:r>
          </a:p>
        </p:txBody>
      </p:sp>
      <p:sp>
        <p:nvSpPr>
          <p:cNvPr id="250" name="↓"/>
          <p:cNvSpPr txBox="1"/>
          <p:nvPr/>
        </p:nvSpPr>
        <p:spPr>
          <a:xfrm>
            <a:off x="8344746" y="7477759"/>
            <a:ext cx="991165" cy="10069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5688">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latin typeface="Tahoma"/>
                <a:ea typeface="Tahoma"/>
                <a:cs typeface="Tahoma"/>
                <a:sym typeface="Tahoma"/>
              </a:defRPr>
            </a:pPr>
            <a:r>
              <a:rPr sz="5688">
                <a:solidFill>
                  <a:srgbClr val="000000"/>
                </a:solidFill>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rPr>
              <a:t>↓</a:t>
            </a:r>
          </a:p>
        </p:txBody>
      </p:sp>
      <p:sp>
        <p:nvSpPr>
          <p:cNvPr id="251" name="↓"/>
          <p:cNvSpPr txBox="1"/>
          <p:nvPr/>
        </p:nvSpPr>
        <p:spPr>
          <a:xfrm>
            <a:off x="10945707" y="7477759"/>
            <a:ext cx="991165" cy="10069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5688">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latin typeface="Tahoma"/>
                <a:ea typeface="Tahoma"/>
                <a:cs typeface="Tahoma"/>
                <a:sym typeface="Tahoma"/>
              </a:defRPr>
            </a:pPr>
            <a:r>
              <a:rPr sz="5688">
                <a:solidFill>
                  <a:srgbClr val="000000"/>
                </a:solidFill>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rPr>
              <a:t>↓</a:t>
            </a:r>
          </a:p>
        </p:txBody>
      </p:sp>
      <p:sp>
        <p:nvSpPr>
          <p:cNvPr id="252" name="基原植物学名に由来"/>
          <p:cNvSpPr txBox="1"/>
          <p:nvPr/>
        </p:nvSpPr>
        <p:spPr>
          <a:xfrm>
            <a:off x="7044266" y="8561492"/>
            <a:ext cx="3793068"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spcBef>
                <a:spcPts val="1000"/>
              </a:spcBef>
              <a:defRPr sz="2844">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latin typeface="Tahoma"/>
                <a:ea typeface="Tahoma"/>
                <a:cs typeface="Tahoma"/>
                <a:sym typeface="Tahoma"/>
              </a:defRPr>
            </a:pPr>
            <a:r>
              <a:rPr sz="2844">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基原植物学名に由来</a:t>
            </a:r>
          </a:p>
        </p:txBody>
      </p:sp>
      <p:sp>
        <p:nvSpPr>
          <p:cNvPr id="253" name="薬用部位"/>
          <p:cNvSpPr txBox="1"/>
          <p:nvPr/>
        </p:nvSpPr>
        <p:spPr>
          <a:xfrm>
            <a:off x="10837333" y="8561492"/>
            <a:ext cx="1950721"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spcBef>
                <a:spcPts val="1000"/>
              </a:spcBef>
              <a:defRPr sz="2844">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latin typeface="Tahoma"/>
                <a:ea typeface="Tahoma"/>
                <a:cs typeface="Tahoma"/>
                <a:sym typeface="Tahoma"/>
              </a:defRPr>
            </a:pPr>
            <a:r>
              <a:rPr sz="2844">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薬用部位</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1" animBg="1" advAuto="0"/>
      <p:bldP spid="251" grpId="3" animBg="1" advAuto="0"/>
      <p:bldP spid="252" grpId="2" animBg="1" advAuto="0"/>
      <p:bldP spid="253" grpId="4"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5" name="生 薬 学 総 論 (2-4)"/>
          <p:cNvSpPr>
            <a:spLocks noGrp="1"/>
          </p:cNvSpPr>
          <p:nvPr>
            <p:ph type="title"/>
          </p:nvPr>
        </p:nvSpPr>
        <p:spPr>
          <a:xfrm>
            <a:off x="2492586" y="325119"/>
            <a:ext cx="8344748" cy="1300481"/>
          </a:xfrm>
          <a:prstGeom prst="rect">
            <a:avLst/>
          </a:prstGeom>
          <a:solidFill>
            <a:srgbClr val="008080"/>
          </a:solidFill>
          <a:ln w="9525">
            <a:round/>
          </a:ln>
          <a:effectLst>
            <a:outerShdw blurRad="127000" dist="152399" dir="18900000" rotWithShape="0">
              <a:srgbClr val="003366">
                <a:alpha val="79998"/>
              </a:srgbClr>
            </a:outerShdw>
          </a:effectLst>
        </p:spPr>
        <p:txBody>
          <a:bodyPr lIns="126435" tIns="72248" rIns="126435" bIns="72248"/>
          <a:lstStyle>
            <a:lvl1pPr defTabSz="1300480">
              <a:defRPr sz="6257">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生 薬 学 総 論 (2-4)</a:t>
            </a:r>
          </a:p>
        </p:txBody>
      </p:sp>
      <p:sp>
        <p:nvSpPr>
          <p:cNvPr id="256" name="２-2-3．生薬の薬用部位別分類"/>
          <p:cNvSpPr txBox="1"/>
          <p:nvPr/>
        </p:nvSpPr>
        <p:spPr>
          <a:xfrm>
            <a:off x="650239" y="1950719"/>
            <a:ext cx="12354561"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２-2-3．生薬の薬用部位別分類</a:t>
            </a:r>
          </a:p>
        </p:txBody>
      </p:sp>
      <p:sp>
        <p:nvSpPr>
          <p:cNvPr id="257" name="１．皮類"/>
          <p:cNvSpPr txBox="1"/>
          <p:nvPr/>
        </p:nvSpPr>
        <p:spPr>
          <a:xfrm>
            <a:off x="1733973" y="2926079"/>
            <a:ext cx="9536854"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１．皮類</a:t>
            </a:r>
          </a:p>
        </p:txBody>
      </p:sp>
      <p:sp>
        <p:nvSpPr>
          <p:cNvPr id="258" name="樹皮（Cortex）：ケイヒ・コウボク・オウバクなど…"/>
          <p:cNvSpPr txBox="1"/>
          <p:nvPr/>
        </p:nvSpPr>
        <p:spPr>
          <a:xfrm>
            <a:off x="2275839" y="3793066"/>
            <a:ext cx="8852749" cy="10306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solidFill>
                  <a:srgbClr val="FFFFFF"/>
                </a:solidFill>
                <a:uFill>
                  <a:solidFill>
                    <a:srgbClr val="FFFFFF"/>
                  </a:solidFill>
                </a:uFill>
                <a:latin typeface="Tahoma"/>
                <a:ea typeface="Tahoma"/>
                <a:cs typeface="Tahoma"/>
                <a:sym typeface="Tahoma"/>
              </a:defRPr>
            </a:pPr>
            <a:r>
              <a:rPr sz="2844">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樹皮（Cortex）：</a:t>
            </a:r>
            <a:r>
              <a:rPr sz="2844">
                <a:effectLst>
                  <a:outerShdw blurRad="12700" dist="25400" dir="2700000" rotWithShape="0">
                    <a:srgbClr val="000000"/>
                  </a:outerShdw>
                </a:effectLst>
                <a:latin typeface="ヒラギノ明朝 ProN W6"/>
                <a:ea typeface="ヒラギノ明朝 ProN W6"/>
                <a:cs typeface="ヒラギノ明朝 ProN W6"/>
                <a:sym typeface="ヒラギノ明朝 ProN W6"/>
              </a:rPr>
              <a:t>ケイヒ・コウボク・オウバクなど</a:t>
            </a:r>
          </a:p>
          <a:p>
            <a:pPr algn="l" defTabSz="650240">
              <a:defRPr sz="2560">
                <a:solidFill>
                  <a:srgbClr val="FFFFFF"/>
                </a:solidFill>
                <a:uFill>
                  <a:solidFill>
                    <a:srgbClr val="FFFFFF"/>
                  </a:solidFill>
                </a:uFill>
                <a:latin typeface="Tahoma"/>
                <a:ea typeface="Tahoma"/>
                <a:cs typeface="Tahoma"/>
                <a:sym typeface="Tahoma"/>
              </a:defRPr>
            </a:pPr>
            <a:r>
              <a:rPr sz="2844">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根皮（Cortex）：</a:t>
            </a:r>
            <a:r>
              <a:rPr sz="2844">
                <a:effectLst>
                  <a:outerShdw blurRad="12700" dist="25400" dir="2700000" rotWithShape="0">
                    <a:srgbClr val="000000"/>
                  </a:outerShdw>
                </a:effectLst>
                <a:latin typeface="ヒラギノ明朝 ProN W6"/>
                <a:ea typeface="ヒラギノ明朝 ProN W6"/>
                <a:cs typeface="ヒラギノ明朝 ProN W6"/>
                <a:sym typeface="ヒラギノ明朝 ProN W6"/>
              </a:rPr>
              <a:t>ボタンピ</a:t>
            </a:r>
          </a:p>
        </p:txBody>
      </p:sp>
      <p:sp>
        <p:nvSpPr>
          <p:cNvPr id="259" name="２．木類"/>
          <p:cNvSpPr txBox="1"/>
          <p:nvPr/>
        </p:nvSpPr>
        <p:spPr>
          <a:xfrm>
            <a:off x="1733973" y="4876800"/>
            <a:ext cx="9536854" cy="749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２．木類</a:t>
            </a:r>
          </a:p>
        </p:txBody>
      </p:sp>
      <p:sp>
        <p:nvSpPr>
          <p:cNvPr id="260" name="心材（Lignum）：ニガキ（苦木）"/>
          <p:cNvSpPr txBox="1"/>
          <p:nvPr/>
        </p:nvSpPr>
        <p:spPr>
          <a:xfrm>
            <a:off x="2275839" y="5743786"/>
            <a:ext cx="6136641"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solidFill>
                  <a:srgbClr val="FFFFFF"/>
                </a:solidFill>
                <a:uFill>
                  <a:solidFill>
                    <a:srgbClr val="FFFFFF"/>
                  </a:solidFill>
                </a:uFill>
                <a:latin typeface="Tahoma"/>
                <a:ea typeface="Tahoma"/>
                <a:cs typeface="Tahoma"/>
                <a:sym typeface="Tahoma"/>
              </a:defRPr>
            </a:pPr>
            <a:r>
              <a:rPr sz="2844">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心材（Lignum）：</a:t>
            </a:r>
            <a:r>
              <a:rPr sz="2844">
                <a:effectLst>
                  <a:outerShdw blurRad="12700" dist="25400" dir="2700000" rotWithShape="0">
                    <a:srgbClr val="000000"/>
                  </a:outerShdw>
                </a:effectLst>
                <a:latin typeface="ヒラギノ明朝 ProN W6"/>
                <a:ea typeface="ヒラギノ明朝 ProN W6"/>
                <a:cs typeface="ヒラギノ明朝 ProN W6"/>
                <a:sym typeface="ヒラギノ明朝 ProN W6"/>
              </a:rPr>
              <a:t>ニガキ（苦木）</a:t>
            </a:r>
          </a:p>
        </p:txBody>
      </p:sp>
      <p:sp>
        <p:nvSpPr>
          <p:cNvPr id="261" name="３．地下部位"/>
          <p:cNvSpPr txBox="1"/>
          <p:nvPr/>
        </p:nvSpPr>
        <p:spPr>
          <a:xfrm>
            <a:off x="1733973" y="6502400"/>
            <a:ext cx="9536854" cy="749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３．地下部位</a:t>
            </a:r>
          </a:p>
        </p:txBody>
      </p:sp>
      <p:sp>
        <p:nvSpPr>
          <p:cNvPr id="262" name="根（Radix）：ニンジン・キキョウ・ゲンチアナなど…"/>
          <p:cNvSpPr txBox="1"/>
          <p:nvPr/>
        </p:nvSpPr>
        <p:spPr>
          <a:xfrm>
            <a:off x="2275839" y="7369386"/>
            <a:ext cx="9613619" cy="2097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solidFill>
                  <a:srgbClr val="FFFFFF"/>
                </a:solidFill>
                <a:uFill>
                  <a:solidFill>
                    <a:srgbClr val="FFFFFF"/>
                  </a:solidFill>
                </a:uFill>
                <a:latin typeface="Tahoma"/>
                <a:ea typeface="Tahoma"/>
                <a:cs typeface="Tahoma"/>
                <a:sym typeface="Tahoma"/>
              </a:defRPr>
            </a:pPr>
            <a:r>
              <a:rPr sz="2844">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根（Radix）：</a:t>
            </a:r>
            <a:r>
              <a:rPr sz="2844">
                <a:effectLst>
                  <a:outerShdw blurRad="12700" dist="25400" dir="2700000" rotWithShape="0">
                    <a:srgbClr val="000000"/>
                  </a:outerShdw>
                </a:effectLst>
                <a:latin typeface="ヒラギノ明朝 ProN W6"/>
                <a:ea typeface="ヒラギノ明朝 ProN W6"/>
                <a:cs typeface="ヒラギノ明朝 ProN W6"/>
                <a:sym typeface="ヒラギノ明朝 ProN W6"/>
              </a:rPr>
              <a:t>ニンジン・キキョウ・ゲンチアナなど</a:t>
            </a:r>
          </a:p>
          <a:p>
            <a:pPr algn="l" defTabSz="650240">
              <a:defRPr sz="2560">
                <a:solidFill>
                  <a:srgbClr val="FFFFFF"/>
                </a:solidFill>
                <a:uFill>
                  <a:solidFill>
                    <a:srgbClr val="FFFFFF"/>
                  </a:solidFill>
                </a:uFill>
                <a:latin typeface="Tahoma"/>
                <a:ea typeface="Tahoma"/>
                <a:cs typeface="Tahoma"/>
                <a:sym typeface="Tahoma"/>
              </a:defRPr>
            </a:pPr>
            <a:r>
              <a:rPr sz="2844">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根茎（Rhizoma）：</a:t>
            </a:r>
            <a:r>
              <a:rPr sz="2844">
                <a:effectLst>
                  <a:outerShdw blurRad="12700" dist="25400" dir="2700000" rotWithShape="0">
                    <a:srgbClr val="000000"/>
                  </a:outerShdw>
                </a:effectLst>
                <a:latin typeface="ヒラギノ明朝 ProN W6"/>
                <a:ea typeface="ヒラギノ明朝 ProN W6"/>
                <a:cs typeface="ヒラギノ明朝 ProN W6"/>
                <a:sym typeface="ヒラギノ明朝 ProN W6"/>
              </a:rPr>
              <a:t>チクセツニンジン・オウレンなど</a:t>
            </a:r>
          </a:p>
          <a:p>
            <a:pPr algn="l" defTabSz="650240">
              <a:defRPr sz="2560">
                <a:solidFill>
                  <a:srgbClr val="FFFFFF"/>
                </a:solidFill>
                <a:uFill>
                  <a:solidFill>
                    <a:srgbClr val="FFFFFF"/>
                  </a:solidFill>
                </a:uFill>
                <a:latin typeface="Tahoma"/>
                <a:ea typeface="Tahoma"/>
                <a:cs typeface="Tahoma"/>
                <a:sym typeface="Tahoma"/>
              </a:defRPr>
            </a:pPr>
            <a:r>
              <a:rPr sz="2844">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球茎（Tuber）：</a:t>
            </a:r>
            <a:r>
              <a:rPr sz="2844">
                <a:effectLst>
                  <a:outerShdw blurRad="12700" dist="25400" dir="2700000" rotWithShape="0">
                    <a:srgbClr val="000000"/>
                  </a:outerShdw>
                </a:effectLst>
                <a:latin typeface="ヒラギノ明朝 ProN W6"/>
                <a:ea typeface="ヒラギノ明朝 ProN W6"/>
                <a:cs typeface="ヒラギノ明朝 ProN W6"/>
                <a:sym typeface="ヒラギノ明朝 ProN W6"/>
              </a:rPr>
              <a:t>ハンゲ</a:t>
            </a:r>
          </a:p>
          <a:p>
            <a:pPr algn="l" defTabSz="650240">
              <a:defRPr sz="2560">
                <a:solidFill>
                  <a:srgbClr val="FFFFFF"/>
                </a:solidFill>
                <a:uFill>
                  <a:solidFill>
                    <a:srgbClr val="FFFFFF"/>
                  </a:solidFill>
                </a:uFill>
                <a:latin typeface="Tahoma"/>
                <a:ea typeface="Tahoma"/>
                <a:cs typeface="Tahoma"/>
                <a:sym typeface="Tahoma"/>
              </a:defRPr>
            </a:pPr>
            <a:r>
              <a:rPr sz="2844">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鱗茎（Bulbus）：</a:t>
            </a:r>
            <a:r>
              <a:rPr sz="2844">
                <a:effectLst>
                  <a:outerShdw blurRad="12700" dist="25400" dir="2700000" rotWithShape="0">
                    <a:srgbClr val="000000"/>
                  </a:outerShdw>
                </a:effectLst>
                <a:latin typeface="ヒラギノ明朝 ProN W6"/>
                <a:ea typeface="ヒラギノ明朝 ProN W6"/>
                <a:cs typeface="ヒラギノ明朝 ProN W6"/>
                <a:sym typeface="ヒラギノ明朝 ProN W6"/>
              </a:rPr>
              <a:t>ビャクゴウ・バイモ</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1" animBg="1" advAuto="0"/>
      <p:bldP spid="260" grpId="2" animBg="1" advAuto="0"/>
      <p:bldP spid="262" grpId="3"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5" name="生 薬 学 総 論 (1-1)"/>
          <p:cNvSpPr>
            <a:spLocks noGrp="1"/>
          </p:cNvSpPr>
          <p:nvPr>
            <p:ph type="title"/>
          </p:nvPr>
        </p:nvSpPr>
        <p:spPr>
          <a:xfrm>
            <a:off x="2492586" y="325119"/>
            <a:ext cx="8344748" cy="1300481"/>
          </a:xfrm>
          <a:prstGeom prst="rect">
            <a:avLst/>
          </a:prstGeom>
          <a:solidFill>
            <a:srgbClr val="008080"/>
          </a:solidFill>
          <a:ln w="9525">
            <a:round/>
          </a:ln>
          <a:effectLst>
            <a:outerShdw blurRad="127000" dist="152399" dir="18900000" rotWithShape="0">
              <a:srgbClr val="003366">
                <a:alpha val="79998"/>
              </a:srgbClr>
            </a:outerShdw>
          </a:effectLst>
        </p:spPr>
        <p:txBody>
          <a:bodyPr lIns="126435" tIns="72248" rIns="126435" bIns="72248"/>
          <a:lstStyle>
            <a:lvl1pPr defTabSz="1300480">
              <a:defRPr sz="6257">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生 薬 学 総 論 (1-1)</a:t>
            </a:r>
          </a:p>
        </p:txBody>
      </p:sp>
      <p:sp>
        <p:nvSpPr>
          <p:cNvPr id="86" name="１．生薬とは何か？（＝生薬の定義）"/>
          <p:cNvSpPr txBox="1"/>
          <p:nvPr/>
        </p:nvSpPr>
        <p:spPr>
          <a:xfrm>
            <a:off x="1408853" y="1950719"/>
            <a:ext cx="10078721"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sz="3982">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latin typeface="Tahoma"/>
                <a:ea typeface="Tahoma"/>
                <a:cs typeface="Tahoma"/>
                <a:sym typeface="Tahoma"/>
              </a:defRPr>
            </a:pPr>
            <a:r>
              <a:rPr sz="3982">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１．生薬とは何か？（＝生薬の定義）</a:t>
            </a:r>
          </a:p>
        </p:txBody>
      </p:sp>
      <p:sp>
        <p:nvSpPr>
          <p:cNvPr id="87" name="純薬とは異なる品質基準が必要である！"/>
          <p:cNvSpPr txBox="1"/>
          <p:nvPr/>
        </p:nvSpPr>
        <p:spPr>
          <a:xfrm>
            <a:off x="325119" y="8236373"/>
            <a:ext cx="5201921" cy="1181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sz="3200">
                <a:solidFill>
                  <a:srgbClr val="008000"/>
                </a:solidFill>
                <a:effectLst>
                  <a:outerShdw blurRad="12700" dist="25400" dir="2700000" rotWithShape="0">
                    <a:srgbClr val="000000"/>
                  </a:outerShdw>
                </a:effectLst>
                <a:uFill>
                  <a:solidFill>
                    <a:srgbClr val="0080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008000"/>
                </a:solidFill>
                <a:effectLst>
                  <a:outerShdw blurRad="12700" dist="25400" dir="2700000" rotWithShape="0">
                    <a:srgbClr val="000000"/>
                  </a:outerShdw>
                </a:effectLst>
                <a:uFill>
                  <a:solidFill>
                    <a:srgbClr val="008000"/>
                  </a:solidFill>
                </a:uFill>
                <a:latin typeface="ヒラギノ明朝 ProN W6"/>
                <a:ea typeface="ヒラギノ明朝 ProN W6"/>
                <a:cs typeface="ヒラギノ明朝 ProN W6"/>
                <a:sym typeface="ヒラギノ明朝 ProN W6"/>
              </a:rPr>
              <a:t>純薬とは異なる品質基準が必要である！</a:t>
            </a:r>
          </a:p>
        </p:txBody>
      </p:sp>
      <p:sp>
        <p:nvSpPr>
          <p:cNvPr id="88" name="↓"/>
          <p:cNvSpPr txBox="1"/>
          <p:nvPr/>
        </p:nvSpPr>
        <p:spPr>
          <a:xfrm>
            <a:off x="1192106" y="5093546"/>
            <a:ext cx="774419"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982">
                <a:solidFill>
                  <a:srgbClr val="008000"/>
                </a:solidFill>
                <a:effectLst>
                  <a:outerShdw blurRad="12700" dist="25400" dir="2700000" rotWithShape="0">
                    <a:srgbClr val="000000"/>
                  </a:outerShdw>
                </a:effectLst>
                <a:uFill>
                  <a:solidFill>
                    <a:srgbClr val="008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latin typeface="Tahoma"/>
                <a:ea typeface="Tahoma"/>
                <a:cs typeface="Tahoma"/>
                <a:sym typeface="Tahoma"/>
              </a:defRPr>
            </a:pPr>
            <a:r>
              <a:rPr sz="3982">
                <a:solidFill>
                  <a:srgbClr val="008000"/>
                </a:solidFill>
                <a:effectLst>
                  <a:outerShdw blurRad="12700" dist="25400" dir="2700000" rotWithShape="0">
                    <a:srgbClr val="000000"/>
                  </a:outerShdw>
                </a:effectLst>
                <a:uFill>
                  <a:solidFill>
                    <a:srgbClr val="008000"/>
                  </a:solidFill>
                </a:uFill>
                <a:latin typeface="ヒラギノ明朝 ProN W6"/>
                <a:ea typeface="ヒラギノ明朝 ProN W6"/>
                <a:cs typeface="ヒラギノ明朝 ProN W6"/>
                <a:sym typeface="ヒラギノ明朝 ProN W6"/>
              </a:rPr>
              <a:t>↓</a:t>
            </a:r>
          </a:p>
        </p:txBody>
      </p:sp>
      <p:sp>
        <p:nvSpPr>
          <p:cNvPr id="89" name="Crude drug…"/>
          <p:cNvSpPr txBox="1"/>
          <p:nvPr/>
        </p:nvSpPr>
        <p:spPr>
          <a:xfrm>
            <a:off x="4985173" y="4226559"/>
            <a:ext cx="2713850" cy="1181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defTabSz="650240">
              <a:defRPr sz="3000">
                <a:solidFill>
                  <a:srgbClr val="FFFFFF"/>
                </a:solidFill>
                <a:uFill>
                  <a:solidFill>
                    <a:srgbClr val="FFFFFF"/>
                  </a:solidFill>
                </a:uFill>
                <a:latin typeface="Tahoma"/>
                <a:ea typeface="Tahoma"/>
                <a:cs typeface="Tahoma"/>
                <a:sym typeface="Tahoma"/>
              </a:defRPr>
            </a:pPr>
            <a:r>
              <a:rPr>
                <a:effectLst>
                  <a:outerShdw blurRad="12700" dist="25400" dir="2700000" rotWithShape="0">
                    <a:srgbClr val="000000"/>
                  </a:outerShdw>
                </a:effectLst>
                <a:latin typeface="ヒラギノ明朝 ProN W6"/>
                <a:ea typeface="ヒラギノ明朝 ProN W6"/>
                <a:cs typeface="ヒラギノ明朝 ProN W6"/>
                <a:sym typeface="ヒラギノ明朝 ProN W6"/>
              </a:rPr>
              <a:t>Crude drug</a:t>
            </a:r>
          </a:p>
          <a:p>
            <a:pPr defTabSz="650240">
              <a:defRPr sz="3000">
                <a:solidFill>
                  <a:srgbClr val="FFFFFF"/>
                </a:solidFill>
                <a:uFill>
                  <a:solidFill>
                    <a:srgbClr val="FFFFFF"/>
                  </a:solidFill>
                </a:uFill>
                <a:latin typeface="Tahoma"/>
                <a:ea typeface="Tahoma"/>
                <a:cs typeface="Tahoma"/>
                <a:sym typeface="Tahoma"/>
              </a:defRPr>
            </a:pPr>
            <a:r>
              <a:rPr>
                <a:effectLst>
                  <a:outerShdw blurRad="12700" dist="25400" dir="2700000" rotWithShape="0">
                    <a:srgbClr val="000000"/>
                  </a:outerShdw>
                </a:effectLst>
                <a:latin typeface="ヒラギノ明朝 ProN W6"/>
                <a:ea typeface="ヒラギノ明朝 ProN W6"/>
                <a:cs typeface="ヒラギノ明朝 ProN W6"/>
                <a:sym typeface="ヒラギノ明朝 ProN W6"/>
              </a:rPr>
              <a:t>粗　薬</a:t>
            </a:r>
          </a:p>
        </p:txBody>
      </p:sp>
      <p:sp>
        <p:nvSpPr>
          <p:cNvPr id="90" name="日本薬局方収載"/>
          <p:cNvSpPr txBox="1"/>
          <p:nvPr/>
        </p:nvSpPr>
        <p:spPr>
          <a:xfrm>
            <a:off x="325119" y="4443306"/>
            <a:ext cx="3346028"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3000">
                <a:solidFill>
                  <a:srgbClr val="FFFFFF"/>
                </a:solidFill>
                <a:uFill>
                  <a:solidFill>
                    <a:srgbClr val="FFFFFF"/>
                  </a:solidFill>
                </a:uFill>
                <a:latin typeface="Tahoma"/>
                <a:ea typeface="Tahoma"/>
                <a:cs typeface="Tahoma"/>
                <a:sym typeface="Tahoma"/>
              </a:defRPr>
            </a:pPr>
            <a:r>
              <a:rPr u="sng">
                <a:effectLst>
                  <a:outerShdw blurRad="12700" dist="25400" dir="2700000" rotWithShape="0">
                    <a:srgbClr val="000000"/>
                  </a:outerShdw>
                </a:effectLst>
                <a:latin typeface="ヒラギノ明朝 ProN W6"/>
                <a:ea typeface="ヒラギノ明朝 ProN W6"/>
                <a:cs typeface="ヒラギノ明朝 ProN W6"/>
                <a:sym typeface="ヒラギノ明朝 ProN W6"/>
              </a:rPr>
              <a:t>日本薬局方</a:t>
            </a:r>
            <a:r>
              <a:rPr>
                <a:effectLst>
                  <a:outerShdw blurRad="12700" dist="25400" dir="2700000" rotWithShape="0">
                    <a:srgbClr val="000000"/>
                  </a:outerShdw>
                </a:effectLst>
                <a:latin typeface="ヒラギノ明朝 ProN W6"/>
                <a:ea typeface="ヒラギノ明朝 ProN W6"/>
                <a:cs typeface="ヒラギノ明朝 ProN W6"/>
                <a:sym typeface="ヒラギノ明朝 ProN W6"/>
              </a:rPr>
              <a:t>収載</a:t>
            </a:r>
          </a:p>
        </p:txBody>
      </p:sp>
      <p:sp>
        <p:nvSpPr>
          <p:cNvPr id="91" name="動植物・鉱物"/>
          <p:cNvSpPr txBox="1"/>
          <p:nvPr/>
        </p:nvSpPr>
        <p:spPr>
          <a:xfrm>
            <a:off x="4985173" y="6610773"/>
            <a:ext cx="2451947"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2844">
                <a:solidFill>
                  <a:srgbClr val="FFFFFF"/>
                </a:solidFill>
                <a:effectLst>
                  <a:outerShdw blurRad="12700" dist="25400" dir="2700000" rotWithShape="0">
                    <a:srgbClr val="000000"/>
                  </a:outerShdw>
                </a:effectLst>
                <a:uFill>
                  <a:solidFill>
                    <a:srgbClr val="FFFFFF"/>
                  </a:solidFill>
                </a:uFill>
                <a:latin typeface="ヒラギノ明朝 ProN W6"/>
                <a:ea typeface="ヒラギノ明朝 ProN W6"/>
                <a:cs typeface="ヒラギノ明朝 ProN W6"/>
                <a:sym typeface="ヒラギノ明朝 ProN W6"/>
              </a:defRPr>
            </a:lvl1pPr>
          </a:lstStyle>
          <a:p>
            <a:pPr>
              <a:defRPr sz="2560">
                <a:effectLst/>
                <a:latin typeface="Tahoma"/>
                <a:ea typeface="Tahoma"/>
                <a:cs typeface="Tahoma"/>
                <a:sym typeface="Tahoma"/>
              </a:defRPr>
            </a:pPr>
            <a:r>
              <a:rPr sz="2844">
                <a:effectLst>
                  <a:outerShdw blurRad="12700" dist="25400" dir="2700000" rotWithShape="0">
                    <a:srgbClr val="000000"/>
                  </a:outerShdw>
                </a:effectLst>
                <a:latin typeface="ヒラギノ明朝 ProN W6"/>
                <a:ea typeface="ヒラギノ明朝 ProN W6"/>
                <a:cs typeface="ヒラギノ明朝 ProN W6"/>
                <a:sym typeface="ヒラギノ明朝 ProN W6"/>
              </a:rPr>
              <a:t>動植物・鉱物</a:t>
            </a:r>
          </a:p>
        </p:txBody>
      </p:sp>
      <p:sp>
        <p:nvSpPr>
          <p:cNvPr id="92" name="生 薬"/>
          <p:cNvSpPr txBox="1"/>
          <p:nvPr/>
        </p:nvSpPr>
        <p:spPr>
          <a:xfrm>
            <a:off x="5093546" y="3251200"/>
            <a:ext cx="2451948" cy="1006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5688">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latin typeface="Tahoma"/>
                <a:ea typeface="Tahoma"/>
                <a:cs typeface="Tahoma"/>
                <a:sym typeface="Tahoma"/>
              </a:defRPr>
            </a:pPr>
            <a:r>
              <a:rPr sz="5688" dirty="0" err="1">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生</a:t>
            </a:r>
            <a:r>
              <a:rPr sz="5688" dirty="0">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　</a:t>
            </a:r>
            <a:r>
              <a:rPr sz="5688" dirty="0" err="1">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薬</a:t>
            </a:r>
            <a:endParaRPr sz="5688" dirty="0">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endParaRPr>
          </a:p>
        </p:txBody>
      </p:sp>
      <p:sp>
        <p:nvSpPr>
          <p:cNvPr id="93" name="←"/>
          <p:cNvSpPr txBox="1"/>
          <p:nvPr/>
        </p:nvSpPr>
        <p:spPr>
          <a:xfrm>
            <a:off x="3576319" y="3142826"/>
            <a:ext cx="1248552" cy="13140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7680">
                <a:effectLst>
                  <a:outerShdw blurRad="12700" dist="381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latin typeface="Tahoma"/>
                <a:ea typeface="Tahoma"/>
                <a:cs typeface="Tahoma"/>
                <a:sym typeface="Tahoma"/>
              </a:defRPr>
            </a:pPr>
            <a:r>
              <a:rPr sz="7680">
                <a:solidFill>
                  <a:srgbClr val="000000"/>
                </a:solidFill>
                <a:effectLst>
                  <a:outerShdw blurRad="12700" dist="381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rPr>
              <a:t>←</a:t>
            </a:r>
          </a:p>
        </p:txBody>
      </p:sp>
      <p:sp>
        <p:nvSpPr>
          <p:cNvPr id="94" name="列記とした医薬品！"/>
          <p:cNvSpPr txBox="1"/>
          <p:nvPr/>
        </p:nvSpPr>
        <p:spPr>
          <a:xfrm>
            <a:off x="70338" y="3476131"/>
            <a:ext cx="3726742" cy="6075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6435" tIns="72248" rIns="126435" bIns="72248">
            <a:spAutoFit/>
          </a:bodyPr>
          <a:lstStyle>
            <a:lvl1pPr algn="l" defTabSz="650240">
              <a:spcBef>
                <a:spcPts val="1000"/>
              </a:spcBef>
              <a:defRPr sz="3000">
                <a:solidFill>
                  <a:srgbClr val="FF0080"/>
                </a:solidFill>
                <a:effectLst>
                  <a:outerShdw blurRad="12700" dist="25400" dir="2700000" rotWithShape="0">
                    <a:srgbClr val="000000"/>
                  </a:outerShdw>
                </a:effectLst>
                <a:uFill>
                  <a:solidFill>
                    <a:srgbClr val="FF008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dirty="0" err="1">
                <a:solidFill>
                  <a:srgbClr val="FF0080"/>
                </a:solidFill>
                <a:effectLst>
                  <a:outerShdw blurRad="12700" dist="25400" dir="2700000" rotWithShape="0">
                    <a:srgbClr val="000000"/>
                  </a:outerShdw>
                </a:effectLst>
                <a:uFill>
                  <a:solidFill>
                    <a:srgbClr val="FF0080"/>
                  </a:solidFill>
                </a:uFill>
                <a:latin typeface="ヒラギノ明朝 ProN W6"/>
                <a:ea typeface="ヒラギノ明朝 ProN W6"/>
                <a:cs typeface="ヒラギノ明朝 ProN W6"/>
                <a:sym typeface="ヒラギノ明朝 ProN W6"/>
              </a:rPr>
              <a:t>列記とした医薬品</a:t>
            </a:r>
            <a:r>
              <a:rPr dirty="0">
                <a:solidFill>
                  <a:srgbClr val="FF0080"/>
                </a:solidFill>
                <a:effectLst>
                  <a:outerShdw blurRad="12700" dist="25400" dir="2700000" rotWithShape="0">
                    <a:srgbClr val="000000"/>
                  </a:outerShdw>
                </a:effectLst>
                <a:uFill>
                  <a:solidFill>
                    <a:srgbClr val="FF0080"/>
                  </a:solidFill>
                </a:uFill>
                <a:latin typeface="ヒラギノ明朝 ProN W6"/>
                <a:ea typeface="ヒラギノ明朝 ProN W6"/>
                <a:cs typeface="ヒラギノ明朝 ProN W6"/>
                <a:sym typeface="ヒラギノ明朝 ProN W6"/>
              </a:rPr>
              <a:t>！</a:t>
            </a:r>
          </a:p>
        </p:txBody>
      </p:sp>
      <p:sp>
        <p:nvSpPr>
          <p:cNvPr id="95" name="薬物の品質基準を定める"/>
          <p:cNvSpPr txBox="1"/>
          <p:nvPr/>
        </p:nvSpPr>
        <p:spPr>
          <a:xfrm>
            <a:off x="-1" y="5852159"/>
            <a:ext cx="4443308"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spcBef>
                <a:spcPts val="1000"/>
              </a:spcBef>
              <a:defRPr sz="2844">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latin typeface="Tahoma"/>
                <a:ea typeface="Tahoma"/>
                <a:cs typeface="Tahoma"/>
                <a:sym typeface="Tahoma"/>
              </a:defRPr>
            </a:pPr>
            <a:r>
              <a:rPr sz="2844">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薬物の品質基準を定める</a:t>
            </a:r>
          </a:p>
        </p:txBody>
      </p:sp>
      <p:sp>
        <p:nvSpPr>
          <p:cNvPr id="96" name="Pure drug"/>
          <p:cNvSpPr txBox="1"/>
          <p:nvPr/>
        </p:nvSpPr>
        <p:spPr>
          <a:xfrm>
            <a:off x="9909386" y="4226559"/>
            <a:ext cx="2400019"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defTabSz="650240">
              <a:defRPr sz="3000">
                <a:solidFill>
                  <a:srgbClr val="FFFFFF"/>
                </a:solidFill>
                <a:effectLst>
                  <a:outerShdw blurRad="12700" dist="25400" dir="2700000" rotWithShape="0">
                    <a:srgbClr val="000000"/>
                  </a:outerShdw>
                </a:effectLst>
                <a:uFill>
                  <a:solidFill>
                    <a:srgbClr val="FFFFFF"/>
                  </a:solidFill>
                </a:uFill>
                <a:latin typeface="ヒラギノ明朝 ProN W6"/>
                <a:ea typeface="ヒラギノ明朝 ProN W6"/>
                <a:cs typeface="ヒラギノ明朝 ProN W6"/>
                <a:sym typeface="ヒラギノ明朝 ProN W6"/>
              </a:defRPr>
            </a:lvl1pPr>
          </a:lstStyle>
          <a:p>
            <a:pPr>
              <a:defRPr>
                <a:effectLst/>
                <a:latin typeface="Tahoma"/>
                <a:ea typeface="Tahoma"/>
                <a:cs typeface="Tahoma"/>
                <a:sym typeface="Tahoma"/>
              </a:defRPr>
            </a:pPr>
            <a:r>
              <a:rPr>
                <a:effectLst>
                  <a:outerShdw blurRad="12700" dist="25400" dir="2700000" rotWithShape="0">
                    <a:srgbClr val="000000"/>
                  </a:outerShdw>
                </a:effectLst>
                <a:latin typeface="ヒラギノ明朝 ProN W6"/>
                <a:ea typeface="ヒラギノ明朝 ProN W6"/>
                <a:cs typeface="ヒラギノ明朝 ProN W6"/>
                <a:sym typeface="ヒラギノ明朝 ProN W6"/>
              </a:rPr>
              <a:t>Pure drug</a:t>
            </a:r>
          </a:p>
        </p:txBody>
      </p:sp>
      <p:sp>
        <p:nvSpPr>
          <p:cNvPr id="97" name="純 薬"/>
          <p:cNvSpPr txBox="1"/>
          <p:nvPr/>
        </p:nvSpPr>
        <p:spPr>
          <a:xfrm>
            <a:off x="9861973" y="3251200"/>
            <a:ext cx="2451947" cy="1006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5688">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latin typeface="Tahoma"/>
                <a:ea typeface="Tahoma"/>
                <a:cs typeface="Tahoma"/>
                <a:sym typeface="Tahoma"/>
              </a:defRPr>
            </a:pPr>
            <a:r>
              <a:rPr sz="5688">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純　薬</a:t>
            </a:r>
          </a:p>
        </p:txBody>
      </p:sp>
      <p:sp>
        <p:nvSpPr>
          <p:cNvPr id="98" name="↔"/>
          <p:cNvSpPr txBox="1"/>
          <p:nvPr/>
        </p:nvSpPr>
        <p:spPr>
          <a:xfrm>
            <a:off x="8128000" y="3034453"/>
            <a:ext cx="1248552" cy="13140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7680">
                <a:effectLst>
                  <a:outerShdw blurRad="12700" dist="381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defRPr>
            </a:pPr>
            <a:r>
              <a:rPr sz="7680">
                <a:solidFill>
                  <a:srgbClr val="000000"/>
                </a:solidFill>
                <a:effectLst>
                  <a:outerShdw blurRad="12700" dist="38100" dir="2700000" rotWithShape="0">
                    <a:srgbClr val="FFFFFF"/>
                  </a:outerShdw>
                </a:effectLst>
                <a:uFill>
                  <a:solidFill>
                    <a:srgbClr val="000000"/>
                  </a:solidFill>
                </a:uFill>
              </a:rPr>
              <a:t>↔</a:t>
            </a:r>
          </a:p>
        </p:txBody>
      </p:sp>
      <p:sp>
        <p:nvSpPr>
          <p:cNvPr id="99" name="天然物起源の薬物"/>
          <p:cNvSpPr txBox="1"/>
          <p:nvPr/>
        </p:nvSpPr>
        <p:spPr>
          <a:xfrm>
            <a:off x="4876800" y="5852159"/>
            <a:ext cx="3467947"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spcBef>
                <a:spcPts val="1000"/>
              </a:spcBef>
              <a:defRPr sz="2560">
                <a:solidFill>
                  <a:srgbClr val="FFFFFF"/>
                </a:solidFill>
                <a:uFill>
                  <a:solidFill>
                    <a:srgbClr val="FFFFFF"/>
                  </a:solidFill>
                </a:uFill>
                <a:latin typeface="Tahoma"/>
                <a:ea typeface="Tahoma"/>
                <a:cs typeface="Tahoma"/>
                <a:sym typeface="Tahoma"/>
              </a:defRPr>
            </a:pPr>
            <a:r>
              <a:rPr sz="2844" u="sng">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天然物</a:t>
            </a:r>
            <a:r>
              <a:rPr sz="2844">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起源の薬物</a:t>
            </a:r>
          </a:p>
        </p:txBody>
      </p:sp>
      <p:sp>
        <p:nvSpPr>
          <p:cNvPr id="100" name="化学的に純粋な薬物"/>
          <p:cNvSpPr txBox="1"/>
          <p:nvPr/>
        </p:nvSpPr>
        <p:spPr>
          <a:xfrm>
            <a:off x="8886614" y="5852159"/>
            <a:ext cx="3901441"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spcBef>
                <a:spcPts val="1000"/>
              </a:spcBef>
              <a:defRPr sz="2844">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latin typeface="Tahoma"/>
                <a:ea typeface="Tahoma"/>
                <a:cs typeface="Tahoma"/>
                <a:sym typeface="Tahoma"/>
              </a:defRPr>
            </a:pPr>
            <a:r>
              <a:rPr sz="2844">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化学的に純粋な薬物</a:t>
            </a:r>
          </a:p>
        </p:txBody>
      </p:sp>
      <p:sp>
        <p:nvSpPr>
          <p:cNvPr id="101" name="↓"/>
          <p:cNvSpPr txBox="1"/>
          <p:nvPr/>
        </p:nvSpPr>
        <p:spPr>
          <a:xfrm>
            <a:off x="5960533" y="5201920"/>
            <a:ext cx="774419"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982">
                <a:solidFill>
                  <a:srgbClr val="008000"/>
                </a:solidFill>
                <a:effectLst>
                  <a:outerShdw blurRad="12700" dist="25400" dir="2700000" rotWithShape="0">
                    <a:srgbClr val="000000"/>
                  </a:outerShdw>
                </a:effectLst>
                <a:uFill>
                  <a:solidFill>
                    <a:srgbClr val="008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latin typeface="Tahoma"/>
                <a:ea typeface="Tahoma"/>
                <a:cs typeface="Tahoma"/>
                <a:sym typeface="Tahoma"/>
              </a:defRPr>
            </a:pPr>
            <a:r>
              <a:rPr sz="3982">
                <a:solidFill>
                  <a:srgbClr val="008000"/>
                </a:solidFill>
                <a:effectLst>
                  <a:outerShdw blurRad="12700" dist="25400" dir="2700000" rotWithShape="0">
                    <a:srgbClr val="000000"/>
                  </a:outerShdw>
                </a:effectLst>
                <a:uFill>
                  <a:solidFill>
                    <a:srgbClr val="008000"/>
                  </a:solidFill>
                </a:uFill>
                <a:latin typeface="ヒラギノ明朝 ProN W6"/>
                <a:ea typeface="ヒラギノ明朝 ProN W6"/>
                <a:cs typeface="ヒラギノ明朝 ProN W6"/>
                <a:sym typeface="ヒラギノ明朝 ProN W6"/>
              </a:rPr>
              <a:t>↓</a:t>
            </a:r>
          </a:p>
        </p:txBody>
      </p:sp>
      <p:sp>
        <p:nvSpPr>
          <p:cNvPr id="102" name="↓"/>
          <p:cNvSpPr txBox="1"/>
          <p:nvPr/>
        </p:nvSpPr>
        <p:spPr>
          <a:xfrm>
            <a:off x="10728960" y="4985173"/>
            <a:ext cx="774419"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982">
                <a:solidFill>
                  <a:srgbClr val="008000"/>
                </a:solidFill>
                <a:effectLst>
                  <a:outerShdw blurRad="12700" dist="25400" dir="2700000" rotWithShape="0">
                    <a:srgbClr val="000000"/>
                  </a:outerShdw>
                </a:effectLst>
                <a:uFill>
                  <a:solidFill>
                    <a:srgbClr val="008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latin typeface="Tahoma"/>
                <a:ea typeface="Tahoma"/>
                <a:cs typeface="Tahoma"/>
                <a:sym typeface="Tahoma"/>
              </a:defRPr>
            </a:pPr>
            <a:r>
              <a:rPr sz="3982">
                <a:solidFill>
                  <a:srgbClr val="008000"/>
                </a:solidFill>
                <a:effectLst>
                  <a:outerShdw blurRad="12700" dist="25400" dir="2700000" rotWithShape="0">
                    <a:srgbClr val="000000"/>
                  </a:outerShdw>
                </a:effectLst>
                <a:uFill>
                  <a:solidFill>
                    <a:srgbClr val="008000"/>
                  </a:solidFill>
                </a:uFill>
                <a:latin typeface="ヒラギノ明朝 ProN W6"/>
                <a:ea typeface="ヒラギノ明朝 ProN W6"/>
                <a:cs typeface="ヒラギノ明朝 ProN W6"/>
                <a:sym typeface="ヒラギノ明朝 ProN W6"/>
              </a:rPr>
              <a:t>↓</a:t>
            </a:r>
          </a:p>
        </p:txBody>
      </p:sp>
      <p:sp>
        <p:nvSpPr>
          <p:cNvPr id="103" name="多成分系薬物"/>
          <p:cNvSpPr txBox="1"/>
          <p:nvPr/>
        </p:nvSpPr>
        <p:spPr>
          <a:xfrm>
            <a:off x="1857004" y="7067267"/>
            <a:ext cx="2560320" cy="525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spcBef>
                <a:spcPts val="1000"/>
              </a:spcBef>
              <a:defRPr sz="300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多成分系薬物</a:t>
            </a:r>
          </a:p>
        </p:txBody>
      </p:sp>
      <p:sp>
        <p:nvSpPr>
          <p:cNvPr id="104" name="成分組成・含量にバラツキ"/>
          <p:cNvSpPr txBox="1"/>
          <p:nvPr/>
        </p:nvSpPr>
        <p:spPr>
          <a:xfrm>
            <a:off x="1814683" y="7586133"/>
            <a:ext cx="5201921"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spcBef>
                <a:spcPts val="1000"/>
              </a:spcBef>
              <a:defRPr sz="2844">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latin typeface="Tahoma"/>
                <a:ea typeface="Tahoma"/>
                <a:cs typeface="Tahoma"/>
                <a:sym typeface="Tahoma"/>
              </a:defRPr>
            </a:pPr>
            <a:r>
              <a:rPr sz="2844">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成分組成・含量にバラツキ</a:t>
            </a:r>
          </a:p>
        </p:txBody>
      </p:sp>
      <p:sp>
        <p:nvSpPr>
          <p:cNvPr id="105" name="→生薬総則・生薬試験法"/>
          <p:cNvSpPr txBox="1"/>
          <p:nvPr/>
        </p:nvSpPr>
        <p:spPr>
          <a:xfrm>
            <a:off x="5555261" y="8198273"/>
            <a:ext cx="6394028"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spcBef>
                <a:spcPts val="1000"/>
              </a:spcBef>
              <a:defRPr sz="2560">
                <a:solidFill>
                  <a:srgbClr val="FFFFFF"/>
                </a:solidFill>
                <a:uFill>
                  <a:solidFill>
                    <a:srgbClr val="FFFFFF"/>
                  </a:solidFill>
                </a:uFill>
                <a:latin typeface="Tahoma"/>
                <a:ea typeface="Tahoma"/>
                <a:cs typeface="Tahoma"/>
                <a:sym typeface="Tahoma"/>
              </a:defRPr>
            </a:pPr>
            <a:r>
              <a:rPr sz="3982">
                <a:solidFill>
                  <a:srgbClr val="000000"/>
                </a:solidFill>
                <a:effectLst>
                  <a:outerShdw blurRad="12700" dist="25400" dir="2700000" rotWithShape="0">
                    <a:srgbClr val="FFFFFF"/>
                  </a:outerShdw>
                </a:effectLst>
                <a:uFill>
                  <a:solidFill>
                    <a:srgbClr val="000000"/>
                  </a:solidFill>
                </a:uFill>
              </a:rPr>
              <a:t>→</a:t>
            </a:r>
            <a:r>
              <a:rPr sz="3982">
                <a:solidFill>
                  <a:srgbClr val="000000"/>
                </a:solidFill>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rPr>
              <a:t>生薬総則・生薬試験法</a:t>
            </a:r>
          </a:p>
        </p:txBody>
      </p:sp>
      <p:sp>
        <p:nvSpPr>
          <p:cNvPr id="106" name="生薬独自の規格"/>
          <p:cNvSpPr txBox="1"/>
          <p:nvPr/>
        </p:nvSpPr>
        <p:spPr>
          <a:xfrm>
            <a:off x="6801555" y="8988212"/>
            <a:ext cx="3901441"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spcBef>
                <a:spcPts val="1000"/>
              </a:spcBef>
              <a:defRPr sz="300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生薬独自の規格　</a:t>
            </a:r>
          </a:p>
        </p:txBody>
      </p:sp>
      <p:sp>
        <p:nvSpPr>
          <p:cNvPr id="107" name="合成薬品…"/>
          <p:cNvSpPr txBox="1"/>
          <p:nvPr/>
        </p:nvSpPr>
        <p:spPr>
          <a:xfrm>
            <a:off x="9428480" y="6610773"/>
            <a:ext cx="2815450" cy="10306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solidFill>
                  <a:srgbClr val="FFFFFF"/>
                </a:solidFill>
                <a:uFill>
                  <a:solidFill>
                    <a:srgbClr val="FFFFFF"/>
                  </a:solidFill>
                </a:uFill>
                <a:latin typeface="Tahoma"/>
                <a:ea typeface="Tahoma"/>
                <a:cs typeface="Tahoma"/>
                <a:sym typeface="Tahoma"/>
              </a:defRPr>
            </a:pPr>
            <a:r>
              <a:rPr sz="2844">
                <a:effectLst>
                  <a:outerShdw blurRad="12700" dist="25400" dir="2700000" rotWithShape="0">
                    <a:srgbClr val="000000"/>
                  </a:outerShdw>
                </a:effectLst>
                <a:latin typeface="ヒラギノ明朝 ProN W6"/>
                <a:ea typeface="ヒラギノ明朝 ProN W6"/>
                <a:cs typeface="ヒラギノ明朝 ProN W6"/>
                <a:sym typeface="ヒラギノ明朝 ProN W6"/>
              </a:rPr>
              <a:t>合成薬品</a:t>
            </a:r>
            <a:endParaRPr sz="2844">
              <a:effectLst>
                <a:outerShdw blurRad="12700" dist="25400" dir="2700000" rotWithShape="0">
                  <a:srgbClr val="000000"/>
                </a:outerShdw>
              </a:effectLst>
            </a:endParaRPr>
          </a:p>
          <a:p>
            <a:pPr algn="l" defTabSz="650240">
              <a:defRPr sz="2560">
                <a:solidFill>
                  <a:srgbClr val="FFFFFF"/>
                </a:solidFill>
                <a:uFill>
                  <a:solidFill>
                    <a:srgbClr val="FFFFFF"/>
                  </a:solidFill>
                </a:uFill>
                <a:latin typeface="Tahoma"/>
                <a:ea typeface="Tahoma"/>
                <a:cs typeface="Tahoma"/>
                <a:sym typeface="Tahoma"/>
              </a:defRPr>
            </a:pPr>
            <a:r>
              <a:rPr sz="2844">
                <a:effectLst>
                  <a:outerShdw blurRad="12700" dist="25400" dir="2700000" rotWithShape="0">
                    <a:srgbClr val="000000"/>
                  </a:outerShdw>
                </a:effectLst>
                <a:latin typeface="ヒラギノ明朝 ProN W6"/>
                <a:ea typeface="ヒラギノ明朝 ProN W6"/>
                <a:cs typeface="ヒラギノ明朝 ProN W6"/>
                <a:sym typeface="ヒラギノ明朝 ProN W6"/>
              </a:rPr>
              <a:t>生薬の精製成分</a:t>
            </a:r>
          </a:p>
        </p:txBody>
      </p:sp>
      <p:pic>
        <p:nvPicPr>
          <p:cNvPr id="108" name="矢印２.png" descr="矢印２.png"/>
          <p:cNvPicPr>
            <a:picLocks noChangeAspect="1"/>
          </p:cNvPicPr>
          <p:nvPr/>
        </p:nvPicPr>
        <p:blipFill>
          <a:blip r:embed="rId3"/>
          <a:stretch>
            <a:fillRect/>
          </a:stretch>
        </p:blipFill>
        <p:spPr>
          <a:xfrm>
            <a:off x="4095724" y="5974079"/>
            <a:ext cx="891259" cy="130979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10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4" animBg="1" advAuto="0"/>
      <p:bldP spid="103" grpId="2" animBg="1" advAuto="0"/>
      <p:bldP spid="104" grpId="3" animBg="1" advAuto="0"/>
      <p:bldP spid="105" grpId="5" animBg="1" advAuto="0"/>
      <p:bldP spid="106" grpId="6" animBg="1" advAuto="0"/>
      <p:bldP spid="108" grpId="1"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64" name="生 薬 学 総 論 (2-5)"/>
          <p:cNvSpPr>
            <a:spLocks noGrp="1"/>
          </p:cNvSpPr>
          <p:nvPr>
            <p:ph type="title"/>
          </p:nvPr>
        </p:nvSpPr>
        <p:spPr>
          <a:xfrm>
            <a:off x="2492586" y="325119"/>
            <a:ext cx="8344748" cy="1300481"/>
          </a:xfrm>
          <a:prstGeom prst="rect">
            <a:avLst/>
          </a:prstGeom>
          <a:solidFill>
            <a:srgbClr val="008080"/>
          </a:solidFill>
          <a:ln w="9525">
            <a:round/>
          </a:ln>
          <a:effectLst>
            <a:outerShdw blurRad="127000" dist="152399" dir="18900000" rotWithShape="0">
              <a:srgbClr val="003366">
                <a:alpha val="79998"/>
              </a:srgbClr>
            </a:outerShdw>
          </a:effectLst>
        </p:spPr>
        <p:txBody>
          <a:bodyPr lIns="126435" tIns="72248" rIns="126435" bIns="72248"/>
          <a:lstStyle>
            <a:lvl1pPr defTabSz="1300480">
              <a:defRPr sz="6257">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生 薬 学 総 論 (2-5)</a:t>
            </a:r>
          </a:p>
        </p:txBody>
      </p:sp>
      <p:sp>
        <p:nvSpPr>
          <p:cNvPr id="265" name="２-2-3．生薬の薬用部位別分類"/>
          <p:cNvSpPr txBox="1"/>
          <p:nvPr/>
        </p:nvSpPr>
        <p:spPr>
          <a:xfrm>
            <a:off x="650239" y="1950719"/>
            <a:ext cx="12354561"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２-2-3．生薬の薬用部位別分類</a:t>
            </a:r>
          </a:p>
        </p:txBody>
      </p:sp>
      <p:sp>
        <p:nvSpPr>
          <p:cNvPr id="266" name="４．葉類"/>
          <p:cNvSpPr txBox="1"/>
          <p:nvPr/>
        </p:nvSpPr>
        <p:spPr>
          <a:xfrm>
            <a:off x="1733973" y="2709333"/>
            <a:ext cx="9536854"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４．葉類</a:t>
            </a:r>
          </a:p>
        </p:txBody>
      </p:sp>
      <p:sp>
        <p:nvSpPr>
          <p:cNvPr id="267" name="葉（Folium）：センナ（小葉）・ウワウルシなど"/>
          <p:cNvSpPr txBox="1"/>
          <p:nvPr/>
        </p:nvSpPr>
        <p:spPr>
          <a:xfrm>
            <a:off x="2275839" y="3467946"/>
            <a:ext cx="8468926"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solidFill>
                  <a:srgbClr val="FFFFFF"/>
                </a:solidFill>
                <a:uFill>
                  <a:solidFill>
                    <a:srgbClr val="FFFFFF"/>
                  </a:solidFill>
                </a:uFill>
                <a:latin typeface="Tahoma"/>
                <a:ea typeface="Tahoma"/>
                <a:cs typeface="Tahoma"/>
                <a:sym typeface="Tahoma"/>
              </a:defRPr>
            </a:pPr>
            <a:r>
              <a:rPr sz="2844">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葉（Folium）：</a:t>
            </a:r>
            <a:r>
              <a:rPr sz="2844">
                <a:effectLst>
                  <a:outerShdw blurRad="12700" dist="25400" dir="2700000" rotWithShape="0">
                    <a:srgbClr val="000000"/>
                  </a:outerShdw>
                </a:effectLst>
                <a:latin typeface="ヒラギノ明朝 ProN W6"/>
                <a:ea typeface="ヒラギノ明朝 ProN W6"/>
                <a:cs typeface="ヒラギノ明朝 ProN W6"/>
                <a:sym typeface="ヒラギノ明朝 ProN W6"/>
              </a:rPr>
              <a:t>センナ（小葉）・ウワウルシなど</a:t>
            </a:r>
          </a:p>
        </p:txBody>
      </p:sp>
      <p:sp>
        <p:nvSpPr>
          <p:cNvPr id="268" name="５．花類"/>
          <p:cNvSpPr txBox="1"/>
          <p:nvPr/>
        </p:nvSpPr>
        <p:spPr>
          <a:xfrm>
            <a:off x="1733973" y="4118186"/>
            <a:ext cx="9536854"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５．花類</a:t>
            </a:r>
          </a:p>
        </p:txBody>
      </p:sp>
      <p:sp>
        <p:nvSpPr>
          <p:cNvPr id="269" name="花（Flos）：コウカ・キクカ・インチンコウなど…"/>
          <p:cNvSpPr txBox="1"/>
          <p:nvPr/>
        </p:nvSpPr>
        <p:spPr>
          <a:xfrm>
            <a:off x="2275839" y="4876800"/>
            <a:ext cx="8290561" cy="10306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solidFill>
                  <a:srgbClr val="FFFFFF"/>
                </a:solidFill>
                <a:uFill>
                  <a:solidFill>
                    <a:srgbClr val="FFFFFF"/>
                  </a:solidFill>
                </a:uFill>
                <a:latin typeface="Tahoma"/>
                <a:ea typeface="Tahoma"/>
                <a:cs typeface="Tahoma"/>
                <a:sym typeface="Tahoma"/>
              </a:defRPr>
            </a:pPr>
            <a:r>
              <a:rPr sz="2844">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花（Flos）：</a:t>
            </a:r>
            <a:r>
              <a:rPr sz="2844">
                <a:effectLst>
                  <a:outerShdw blurRad="12700" dist="25400" dir="2700000" rotWithShape="0">
                    <a:srgbClr val="000000"/>
                  </a:outerShdw>
                </a:effectLst>
                <a:latin typeface="ヒラギノ明朝 ProN W6"/>
                <a:ea typeface="ヒラギノ明朝 ProN W6"/>
                <a:cs typeface="ヒラギノ明朝 ProN W6"/>
                <a:sym typeface="ヒラギノ明朝 ProN W6"/>
              </a:rPr>
              <a:t>コウカ・キクカ・インチンコウなど</a:t>
            </a:r>
          </a:p>
          <a:p>
            <a:pPr algn="l" defTabSz="650240">
              <a:defRPr sz="2560">
                <a:solidFill>
                  <a:srgbClr val="FFFFFF"/>
                </a:solidFill>
                <a:uFill>
                  <a:solidFill>
                    <a:srgbClr val="FFFFFF"/>
                  </a:solidFill>
                </a:uFill>
                <a:latin typeface="Tahoma"/>
                <a:ea typeface="Tahoma"/>
                <a:cs typeface="Tahoma"/>
                <a:sym typeface="Tahoma"/>
              </a:defRPr>
            </a:pPr>
            <a:r>
              <a:rPr sz="2844">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花穂（Spica）：</a:t>
            </a:r>
            <a:r>
              <a:rPr sz="2844">
                <a:effectLst>
                  <a:outerShdw blurRad="12700" dist="25400" dir="2700000" rotWithShape="0">
                    <a:srgbClr val="000000"/>
                  </a:outerShdw>
                </a:effectLst>
                <a:latin typeface="ヒラギノ明朝 ProN W6"/>
                <a:ea typeface="ヒラギノ明朝 ProN W6"/>
                <a:cs typeface="ヒラギノ明朝 ProN W6"/>
                <a:sym typeface="ヒラギノ明朝 ProN W6"/>
              </a:rPr>
              <a:t>カゴソウ・ケイガイ</a:t>
            </a:r>
          </a:p>
        </p:txBody>
      </p:sp>
      <p:sp>
        <p:nvSpPr>
          <p:cNvPr id="270" name="６．果実類"/>
          <p:cNvSpPr txBox="1"/>
          <p:nvPr/>
        </p:nvSpPr>
        <p:spPr>
          <a:xfrm>
            <a:off x="1733973" y="5960533"/>
            <a:ext cx="9536854"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６．果実類</a:t>
            </a:r>
          </a:p>
        </p:txBody>
      </p:sp>
      <p:sp>
        <p:nvSpPr>
          <p:cNvPr id="271" name="果実（Fructus）：ウイキョウ・タイソウ・サンシシなど…"/>
          <p:cNvSpPr txBox="1"/>
          <p:nvPr/>
        </p:nvSpPr>
        <p:spPr>
          <a:xfrm>
            <a:off x="2275839" y="6719146"/>
            <a:ext cx="9606846" cy="10306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solidFill>
                  <a:srgbClr val="FFFFFF"/>
                </a:solidFill>
                <a:uFill>
                  <a:solidFill>
                    <a:srgbClr val="FFFFFF"/>
                  </a:solidFill>
                </a:uFill>
                <a:latin typeface="Tahoma"/>
                <a:ea typeface="Tahoma"/>
                <a:cs typeface="Tahoma"/>
                <a:sym typeface="Tahoma"/>
              </a:defRPr>
            </a:pPr>
            <a:r>
              <a:rPr sz="2844">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果実（Fructus）：</a:t>
            </a:r>
            <a:r>
              <a:rPr sz="2844">
                <a:effectLst>
                  <a:outerShdw blurRad="12700" dist="25400" dir="2700000" rotWithShape="0">
                    <a:srgbClr val="000000"/>
                  </a:outerShdw>
                </a:effectLst>
                <a:latin typeface="ヒラギノ明朝 ProN W6"/>
                <a:ea typeface="ヒラギノ明朝 ProN W6"/>
                <a:cs typeface="ヒラギノ明朝 ProN W6"/>
                <a:sym typeface="ヒラギノ明朝 ProN W6"/>
              </a:rPr>
              <a:t>ウイキョウ・タイソウ・サンシシなど</a:t>
            </a:r>
          </a:p>
          <a:p>
            <a:pPr algn="l" defTabSz="650240">
              <a:defRPr sz="2560">
                <a:solidFill>
                  <a:srgbClr val="FFFFFF"/>
                </a:solidFill>
                <a:uFill>
                  <a:solidFill>
                    <a:srgbClr val="FFFFFF"/>
                  </a:solidFill>
                </a:uFill>
                <a:latin typeface="Tahoma"/>
                <a:ea typeface="Tahoma"/>
                <a:cs typeface="Tahoma"/>
                <a:sym typeface="Tahoma"/>
              </a:defRPr>
            </a:pPr>
            <a:r>
              <a:rPr sz="2844">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果皮（Pericarpium）：</a:t>
            </a:r>
            <a:r>
              <a:rPr sz="2844">
                <a:effectLst>
                  <a:outerShdw blurRad="12700" dist="25400" dir="2700000" rotWithShape="0">
                    <a:srgbClr val="000000"/>
                  </a:outerShdw>
                </a:effectLst>
                <a:latin typeface="ヒラギノ明朝 ProN W6"/>
                <a:ea typeface="ヒラギノ明朝 ProN W6"/>
                <a:cs typeface="ヒラギノ明朝 ProN W6"/>
                <a:sym typeface="ヒラギノ明朝 ProN W6"/>
              </a:rPr>
              <a:t>チンピ・トウヒなど</a:t>
            </a:r>
          </a:p>
        </p:txBody>
      </p:sp>
      <p:sp>
        <p:nvSpPr>
          <p:cNvPr id="272" name="７．種子類"/>
          <p:cNvSpPr txBox="1"/>
          <p:nvPr/>
        </p:nvSpPr>
        <p:spPr>
          <a:xfrm>
            <a:off x="1675660" y="7802880"/>
            <a:ext cx="9536855"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７．種子類</a:t>
            </a:r>
          </a:p>
        </p:txBody>
      </p:sp>
      <p:sp>
        <p:nvSpPr>
          <p:cNvPr id="273" name="種子（Semen）：トウニン・キョウニン・サンソウニン…"/>
          <p:cNvSpPr txBox="1"/>
          <p:nvPr/>
        </p:nvSpPr>
        <p:spPr>
          <a:xfrm>
            <a:off x="2275839" y="8561492"/>
            <a:ext cx="9509761" cy="10397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solidFill>
                  <a:srgbClr val="FFFFFF"/>
                </a:solidFill>
                <a:uFill>
                  <a:solidFill>
                    <a:srgbClr val="FFFFFF"/>
                  </a:solidFill>
                </a:uFill>
                <a:latin typeface="Tahoma"/>
                <a:ea typeface="Tahoma"/>
                <a:cs typeface="Tahoma"/>
                <a:sym typeface="Tahoma"/>
              </a:defRPr>
            </a:pPr>
            <a:r>
              <a:rPr sz="2844">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種子（Semen）：</a:t>
            </a:r>
            <a:r>
              <a:rPr sz="2844">
                <a:effectLst>
                  <a:outerShdw blurRad="12700" dist="25400" dir="2700000" rotWithShape="0">
                    <a:srgbClr val="000000"/>
                  </a:outerShdw>
                </a:effectLst>
                <a:latin typeface="ヒラギノ明朝 ProN W6"/>
                <a:ea typeface="ヒラギノ明朝 ProN W6"/>
                <a:cs typeface="ヒラギノ明朝 ProN W6"/>
                <a:sym typeface="ヒラギノ明朝 ProN W6"/>
              </a:rPr>
              <a:t>トウ</a:t>
            </a:r>
            <a:r>
              <a:rPr sz="2844" u="sng">
                <a:effectLst>
                  <a:outerShdw blurRad="12700" dist="25400" dir="2700000" rotWithShape="0">
                    <a:srgbClr val="000000"/>
                  </a:outerShdw>
                </a:effectLst>
                <a:latin typeface="ヒラギノ明朝 ProN W6"/>
                <a:ea typeface="ヒラギノ明朝 ProN W6"/>
                <a:cs typeface="ヒラギノ明朝 ProN W6"/>
                <a:sym typeface="ヒラギノ明朝 ProN W6"/>
              </a:rPr>
              <a:t>ニン</a:t>
            </a:r>
            <a:r>
              <a:rPr sz="2844">
                <a:effectLst>
                  <a:outerShdw blurRad="12700" dist="25400" dir="2700000" rotWithShape="0">
                    <a:srgbClr val="000000"/>
                  </a:outerShdw>
                </a:effectLst>
                <a:latin typeface="ヒラギノ明朝 ProN W6"/>
                <a:ea typeface="ヒラギノ明朝 ProN W6"/>
                <a:cs typeface="ヒラギノ明朝 ProN W6"/>
                <a:sym typeface="ヒラギノ明朝 ProN W6"/>
              </a:rPr>
              <a:t>・キョウ</a:t>
            </a:r>
            <a:r>
              <a:rPr sz="2844" u="sng">
                <a:effectLst>
                  <a:outerShdw blurRad="12700" dist="25400" dir="2700000" rotWithShape="0">
                    <a:srgbClr val="000000"/>
                  </a:outerShdw>
                </a:effectLst>
                <a:latin typeface="ヒラギノ明朝 ProN W6"/>
                <a:ea typeface="ヒラギノ明朝 ProN W6"/>
                <a:cs typeface="ヒラギノ明朝 ProN W6"/>
                <a:sym typeface="ヒラギノ明朝 ProN W6"/>
              </a:rPr>
              <a:t>ニン</a:t>
            </a:r>
            <a:r>
              <a:rPr sz="2844">
                <a:effectLst>
                  <a:outerShdw blurRad="12700" dist="25400" dir="2700000" rotWithShape="0">
                    <a:srgbClr val="000000"/>
                  </a:outerShdw>
                </a:effectLst>
                <a:latin typeface="ヒラギノ明朝 ProN W6"/>
                <a:ea typeface="ヒラギノ明朝 ProN W6"/>
                <a:cs typeface="ヒラギノ明朝 ProN W6"/>
                <a:sym typeface="ヒラギノ明朝 ProN W6"/>
              </a:rPr>
              <a:t>・サンソウ</a:t>
            </a:r>
            <a:r>
              <a:rPr sz="2844" u="sng">
                <a:effectLst>
                  <a:outerShdw blurRad="12700" dist="25400" dir="2700000" rotWithShape="0">
                    <a:srgbClr val="000000"/>
                  </a:outerShdw>
                </a:effectLst>
                <a:latin typeface="ヒラギノ明朝 ProN W6"/>
                <a:ea typeface="ヒラギノ明朝 ProN W6"/>
                <a:cs typeface="ヒラギノ明朝 ProN W6"/>
                <a:sym typeface="ヒラギノ明朝 ProN W6"/>
              </a:rPr>
              <a:t>ニン</a:t>
            </a:r>
          </a:p>
          <a:p>
            <a:pPr algn="l" defTabSz="650240">
              <a:defRPr sz="2560">
                <a:solidFill>
                  <a:srgbClr val="FFFFFF"/>
                </a:solidFill>
                <a:uFill>
                  <a:solidFill>
                    <a:srgbClr val="FFFFFF"/>
                  </a:solidFill>
                </a:uFill>
                <a:latin typeface="Tahoma"/>
                <a:ea typeface="Tahoma"/>
                <a:cs typeface="Tahoma"/>
                <a:sym typeface="Tahoma"/>
              </a:defRPr>
            </a:pPr>
            <a:r>
              <a:rPr sz="2844">
                <a:effectLst>
                  <a:outerShdw blurRad="12700" dist="25400" dir="2700000" rotWithShape="0">
                    <a:srgbClr val="000000"/>
                  </a:outerShdw>
                </a:effectLst>
                <a:latin typeface="ヒラギノ明朝 ProN W6"/>
                <a:ea typeface="ヒラギノ明朝 ProN W6"/>
                <a:cs typeface="ヒラギノ明朝 ProN W6"/>
                <a:sym typeface="ヒラギノ明朝 ProN W6"/>
              </a:rPr>
              <a:t>　　　　　　　　 ケツメイ</a:t>
            </a:r>
            <a:r>
              <a:rPr sz="2844" u="sng">
                <a:effectLst>
                  <a:outerShdw blurRad="12700" dist="25400" dir="2700000" rotWithShape="0">
                    <a:srgbClr val="000000"/>
                  </a:outerShdw>
                </a:effectLst>
                <a:latin typeface="ヒラギノ明朝 ProN W6"/>
                <a:ea typeface="ヒラギノ明朝 ProN W6"/>
                <a:cs typeface="ヒラギノ明朝 ProN W6"/>
                <a:sym typeface="ヒラギノ明朝 ProN W6"/>
              </a:rPr>
              <a:t>シ</a:t>
            </a:r>
            <a:r>
              <a:rPr sz="2844">
                <a:effectLst>
                  <a:outerShdw blurRad="12700" dist="25400" dir="2700000" rotWithShape="0">
                    <a:srgbClr val="000000"/>
                  </a:outerShdw>
                </a:effectLst>
                <a:latin typeface="ヒラギノ明朝 ProN W6"/>
                <a:ea typeface="ヒラギノ明朝 ProN W6"/>
                <a:cs typeface="ヒラギノ明朝 ProN W6"/>
                <a:sym typeface="ヒラギノ明朝 ProN W6"/>
              </a:rPr>
              <a:t>・ビンロウ</a:t>
            </a:r>
            <a:r>
              <a:rPr sz="2844" u="sng">
                <a:effectLst>
                  <a:outerShdw blurRad="12700" dist="25400" dir="2700000" rotWithShape="0">
                    <a:srgbClr val="000000"/>
                  </a:outerShdw>
                </a:effectLst>
                <a:latin typeface="ヒラギノ明朝 ProN W6"/>
                <a:ea typeface="ヒラギノ明朝 ProN W6"/>
                <a:cs typeface="ヒラギノ明朝 ProN W6"/>
                <a:sym typeface="ヒラギノ明朝 ProN W6"/>
              </a:rPr>
              <a:t>ジ</a:t>
            </a:r>
            <a:r>
              <a:rPr sz="2844">
                <a:effectLst>
                  <a:outerShdw blurRad="12700" dist="25400" dir="2700000" rotWithShape="0">
                    <a:srgbClr val="000000"/>
                  </a:outerShdw>
                </a:effectLst>
                <a:latin typeface="ヒラギノ明朝 ProN W6"/>
                <a:ea typeface="ヒラギノ明朝 ProN W6"/>
                <a:cs typeface="ヒラギノ明朝 ProN W6"/>
                <a:sym typeface="ヒラギノ明朝 ProN W6"/>
              </a:rPr>
              <a:t>など</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1" animBg="1" advAuto="0"/>
      <p:bldP spid="269" grpId="2" animBg="1" advAuto="0"/>
      <p:bldP spid="271" grpId="3" animBg="1" advAuto="0"/>
      <p:bldP spid="273" grpId="4"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75" name="生 薬 学 総 論 (2-6)"/>
          <p:cNvSpPr>
            <a:spLocks noGrp="1"/>
          </p:cNvSpPr>
          <p:nvPr>
            <p:ph type="title"/>
          </p:nvPr>
        </p:nvSpPr>
        <p:spPr>
          <a:xfrm>
            <a:off x="2492586" y="325119"/>
            <a:ext cx="8344748" cy="1300481"/>
          </a:xfrm>
          <a:prstGeom prst="rect">
            <a:avLst/>
          </a:prstGeom>
          <a:solidFill>
            <a:srgbClr val="008080"/>
          </a:solidFill>
          <a:ln w="9525">
            <a:round/>
          </a:ln>
          <a:effectLst>
            <a:outerShdw blurRad="127000" dist="152399" dir="18900000" rotWithShape="0">
              <a:srgbClr val="003366">
                <a:alpha val="79998"/>
              </a:srgbClr>
            </a:outerShdw>
          </a:effectLst>
        </p:spPr>
        <p:txBody>
          <a:bodyPr lIns="126435" tIns="72248" rIns="126435" bIns="72248"/>
          <a:lstStyle>
            <a:lvl1pPr defTabSz="1300480">
              <a:defRPr sz="6257">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生 薬 学 総 論 (2-6)</a:t>
            </a:r>
          </a:p>
        </p:txBody>
      </p:sp>
      <p:sp>
        <p:nvSpPr>
          <p:cNvPr id="276" name="２-2-3．生薬の薬用部位別分類"/>
          <p:cNvSpPr txBox="1"/>
          <p:nvPr/>
        </p:nvSpPr>
        <p:spPr>
          <a:xfrm>
            <a:off x="650239" y="1950719"/>
            <a:ext cx="12354561"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２-2-3．生薬の薬用部位別分類</a:t>
            </a:r>
          </a:p>
        </p:txBody>
      </p:sp>
      <p:sp>
        <p:nvSpPr>
          <p:cNvPr id="277" name="８．草類"/>
          <p:cNvSpPr txBox="1"/>
          <p:nvPr/>
        </p:nvSpPr>
        <p:spPr>
          <a:xfrm>
            <a:off x="1733973" y="2709333"/>
            <a:ext cx="9536854"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８．草類</a:t>
            </a:r>
          </a:p>
        </p:txBody>
      </p:sp>
      <p:sp>
        <p:nvSpPr>
          <p:cNvPr id="278" name="全草又は地上部（Herba）：センブリ・ジュウヤクなど"/>
          <p:cNvSpPr txBox="1"/>
          <p:nvPr/>
        </p:nvSpPr>
        <p:spPr>
          <a:xfrm>
            <a:off x="2275839" y="3467946"/>
            <a:ext cx="9401388"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solidFill>
                  <a:srgbClr val="FFFFFF"/>
                </a:solidFill>
                <a:uFill>
                  <a:solidFill>
                    <a:srgbClr val="FFFFFF"/>
                  </a:solidFill>
                </a:uFill>
                <a:latin typeface="Tahoma"/>
                <a:ea typeface="Tahoma"/>
                <a:cs typeface="Tahoma"/>
                <a:sym typeface="Tahoma"/>
              </a:defRPr>
            </a:pPr>
            <a:r>
              <a:rPr sz="2844">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全草又は地上部（Herba）：</a:t>
            </a:r>
            <a:r>
              <a:rPr sz="2844">
                <a:effectLst>
                  <a:outerShdw blurRad="12700" dist="25400" dir="2700000" rotWithShape="0">
                    <a:srgbClr val="000000"/>
                  </a:outerShdw>
                </a:effectLst>
                <a:latin typeface="ヒラギノ明朝 ProN W6"/>
                <a:ea typeface="ヒラギノ明朝 ProN W6"/>
                <a:cs typeface="ヒラギノ明朝 ProN W6"/>
                <a:sym typeface="ヒラギノ明朝 ProN W6"/>
              </a:rPr>
              <a:t>センブリ・ジュウヤクなど</a:t>
            </a:r>
          </a:p>
        </p:txBody>
      </p:sp>
      <p:sp>
        <p:nvSpPr>
          <p:cNvPr id="279" name="９．細胞内容物"/>
          <p:cNvSpPr txBox="1"/>
          <p:nvPr/>
        </p:nvSpPr>
        <p:spPr>
          <a:xfrm>
            <a:off x="1733973" y="4118186"/>
            <a:ext cx="9536854"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９．細胞内容物</a:t>
            </a:r>
          </a:p>
        </p:txBody>
      </p:sp>
      <p:sp>
        <p:nvSpPr>
          <p:cNvPr id="280" name="デンプン類：コムギ・コメ・トウモロコシ・バレイショ…"/>
          <p:cNvSpPr txBox="1"/>
          <p:nvPr/>
        </p:nvSpPr>
        <p:spPr>
          <a:xfrm>
            <a:off x="2275839" y="4876800"/>
            <a:ext cx="10728961" cy="2630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defRPr sz="2560">
                <a:solidFill>
                  <a:srgbClr val="FFFFFF"/>
                </a:solidFill>
                <a:uFill>
                  <a:solidFill>
                    <a:srgbClr val="FFFFFF"/>
                  </a:solidFill>
                </a:uFill>
                <a:latin typeface="Tahoma"/>
                <a:ea typeface="Tahoma"/>
                <a:cs typeface="Tahoma"/>
                <a:sym typeface="Tahoma"/>
              </a:defRPr>
            </a:pPr>
            <a:r>
              <a:rPr sz="2844">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デンプン類：</a:t>
            </a:r>
            <a:r>
              <a:rPr sz="2844">
                <a:effectLst>
                  <a:outerShdw blurRad="12700" dist="25400" dir="2700000" rotWithShape="0">
                    <a:srgbClr val="000000"/>
                  </a:outerShdw>
                </a:effectLst>
                <a:latin typeface="ヒラギノ明朝 ProN W6"/>
                <a:ea typeface="ヒラギノ明朝 ProN W6"/>
                <a:cs typeface="ヒラギノ明朝 ProN W6"/>
                <a:sym typeface="ヒラギノ明朝 ProN W6"/>
              </a:rPr>
              <a:t>コムギ・コメ・トウモロコシ・バレイショ</a:t>
            </a:r>
          </a:p>
          <a:p>
            <a:pPr algn="l" defTabSz="650240">
              <a:defRPr sz="2560">
                <a:solidFill>
                  <a:srgbClr val="FFFFFF"/>
                </a:solidFill>
                <a:uFill>
                  <a:solidFill>
                    <a:srgbClr val="FFFFFF"/>
                  </a:solidFill>
                </a:uFill>
                <a:latin typeface="Tahoma"/>
                <a:ea typeface="Tahoma"/>
                <a:cs typeface="Tahoma"/>
                <a:sym typeface="Tahoma"/>
              </a:defRPr>
            </a:pPr>
            <a:r>
              <a:rPr sz="2844">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精油類（Oleum）：</a:t>
            </a:r>
            <a:r>
              <a:rPr sz="2844">
                <a:effectLst>
                  <a:outerShdw blurRad="12700" dist="25400" dir="2700000" rotWithShape="0">
                    <a:srgbClr val="000000"/>
                  </a:outerShdw>
                </a:effectLst>
                <a:latin typeface="ヒラギノ明朝 ProN W6"/>
                <a:ea typeface="ヒラギノ明朝 ProN W6"/>
                <a:cs typeface="ヒラギノ明朝 ProN W6"/>
                <a:sym typeface="ヒラギノ明朝 ProN W6"/>
              </a:rPr>
              <a:t>オレンジ油・チョウジ油・ハッカ油など</a:t>
            </a:r>
          </a:p>
          <a:p>
            <a:pPr algn="l" defTabSz="650240">
              <a:defRPr sz="2560">
                <a:solidFill>
                  <a:srgbClr val="FFFFFF"/>
                </a:solidFill>
                <a:uFill>
                  <a:solidFill>
                    <a:srgbClr val="FFFFFF"/>
                  </a:solidFill>
                </a:uFill>
                <a:latin typeface="Tahoma"/>
                <a:ea typeface="Tahoma"/>
                <a:cs typeface="Tahoma"/>
                <a:sym typeface="Tahoma"/>
              </a:defRPr>
            </a:pPr>
            <a:r>
              <a:rPr sz="2844">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脂肪油類（Oleum）：</a:t>
            </a:r>
            <a:r>
              <a:rPr sz="2844">
                <a:effectLst>
                  <a:outerShdw blurRad="12700" dist="25400" dir="2700000" rotWithShape="0">
                    <a:srgbClr val="000000"/>
                  </a:outerShdw>
                </a:effectLst>
                <a:latin typeface="ヒラギノ明朝 ProN W6"/>
                <a:ea typeface="ヒラギノ明朝 ProN W6"/>
                <a:cs typeface="ヒラギノ明朝 ProN W6"/>
                <a:sym typeface="ヒラギノ明朝 ProN W6"/>
              </a:rPr>
              <a:t>ツバキ油・ダイズ油・ゴマ油など</a:t>
            </a:r>
          </a:p>
          <a:p>
            <a:pPr algn="l" defTabSz="650240">
              <a:defRPr sz="2560">
                <a:solidFill>
                  <a:srgbClr val="FFFFFF"/>
                </a:solidFill>
                <a:uFill>
                  <a:solidFill>
                    <a:srgbClr val="FFFFFF"/>
                  </a:solidFill>
                </a:uFill>
                <a:latin typeface="Tahoma"/>
                <a:ea typeface="Tahoma"/>
                <a:cs typeface="Tahoma"/>
                <a:sym typeface="Tahoma"/>
              </a:defRPr>
            </a:pPr>
            <a:r>
              <a:rPr sz="2844">
                <a:effectLst>
                  <a:outerShdw blurRad="12700" dist="25400" dir="2700000" rotWithShape="0">
                    <a:srgbClr val="000000"/>
                  </a:outerShdw>
                </a:effectLst>
                <a:latin typeface="ヒラギノ明朝 ProN W6"/>
                <a:ea typeface="ヒラギノ明朝 ProN W6"/>
                <a:cs typeface="ヒラギノ明朝 ProN W6"/>
                <a:sym typeface="ヒラギノ明朝 ProN W6"/>
              </a:rPr>
              <a:t>　　　　　                豚脂・牛脂・肝油</a:t>
            </a:r>
          </a:p>
          <a:p>
            <a:pPr algn="l" defTabSz="650240">
              <a:defRPr sz="2560">
                <a:solidFill>
                  <a:srgbClr val="FFFFFF"/>
                </a:solidFill>
                <a:uFill>
                  <a:solidFill>
                    <a:srgbClr val="FFFFFF"/>
                  </a:solidFill>
                </a:uFill>
                <a:latin typeface="Tahoma"/>
                <a:ea typeface="Tahoma"/>
                <a:cs typeface="Tahoma"/>
                <a:sym typeface="Tahoma"/>
              </a:defRPr>
            </a:pPr>
            <a:r>
              <a:rPr sz="2844">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ろう類（Cera, Lacca）：</a:t>
            </a:r>
            <a:r>
              <a:rPr sz="2844">
                <a:effectLst>
                  <a:outerShdw blurRad="12700" dist="25400" dir="2700000" rotWithShape="0">
                    <a:srgbClr val="000000"/>
                  </a:outerShdw>
                </a:effectLst>
                <a:latin typeface="ヒラギノ明朝 ProN W6"/>
                <a:ea typeface="ヒラギノ明朝 ProN W6"/>
                <a:cs typeface="ヒラギノ明朝 ProN W6"/>
                <a:sym typeface="ヒラギノ明朝 ProN W6"/>
              </a:rPr>
              <a:t>カルナウバロウ・セラック・ミツロウ</a:t>
            </a:r>
          </a:p>
        </p:txBody>
      </p:sp>
      <p:sp>
        <p:nvSpPr>
          <p:cNvPr id="281" name="10．分泌物"/>
          <p:cNvSpPr txBox="1"/>
          <p:nvPr/>
        </p:nvSpPr>
        <p:spPr>
          <a:xfrm>
            <a:off x="1733973" y="7477759"/>
            <a:ext cx="9536854"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10．分泌物</a:t>
            </a:r>
          </a:p>
        </p:txBody>
      </p:sp>
      <p:sp>
        <p:nvSpPr>
          <p:cNvPr id="282" name="樹脂：ロジン…"/>
          <p:cNvSpPr txBox="1"/>
          <p:nvPr/>
        </p:nvSpPr>
        <p:spPr>
          <a:xfrm>
            <a:off x="2291067" y="8114545"/>
            <a:ext cx="3910473" cy="15640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solidFill>
                  <a:srgbClr val="FFFFFF"/>
                </a:solidFill>
                <a:uFill>
                  <a:solidFill>
                    <a:srgbClr val="FFFFFF"/>
                  </a:solidFill>
                </a:uFill>
                <a:latin typeface="Tahoma"/>
                <a:ea typeface="Tahoma"/>
                <a:cs typeface="Tahoma"/>
                <a:sym typeface="Tahoma"/>
              </a:defRPr>
            </a:pPr>
            <a:r>
              <a:rPr sz="2844">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樹脂：</a:t>
            </a:r>
            <a:r>
              <a:rPr sz="2844">
                <a:effectLst>
                  <a:outerShdw blurRad="12700" dist="25400" dir="2700000" rotWithShape="0">
                    <a:srgbClr val="000000"/>
                  </a:outerShdw>
                </a:effectLst>
                <a:latin typeface="ヒラギノ明朝 ProN W6"/>
                <a:ea typeface="ヒラギノ明朝 ProN W6"/>
                <a:cs typeface="ヒラギノ明朝 ProN W6"/>
                <a:sym typeface="ヒラギノ明朝 ProN W6"/>
              </a:rPr>
              <a:t>ロジン</a:t>
            </a:r>
          </a:p>
          <a:p>
            <a:pPr algn="l" defTabSz="650240">
              <a:defRPr sz="2560">
                <a:solidFill>
                  <a:srgbClr val="FFFFFF"/>
                </a:solidFill>
                <a:uFill>
                  <a:solidFill>
                    <a:srgbClr val="FFFFFF"/>
                  </a:solidFill>
                </a:uFill>
                <a:latin typeface="Tahoma"/>
                <a:ea typeface="Tahoma"/>
                <a:cs typeface="Tahoma"/>
                <a:sym typeface="Tahoma"/>
              </a:defRPr>
            </a:pPr>
            <a:r>
              <a:rPr sz="2844">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乳液：</a:t>
            </a:r>
            <a:r>
              <a:rPr sz="2844">
                <a:effectLst>
                  <a:outerShdw blurRad="12700" dist="25400" dir="2700000" rotWithShape="0">
                    <a:srgbClr val="000000"/>
                  </a:outerShdw>
                </a:effectLst>
                <a:latin typeface="ヒラギノ明朝 ProN W6"/>
                <a:ea typeface="ヒラギノ明朝 ProN W6"/>
                <a:cs typeface="ヒラギノ明朝 ProN W6"/>
                <a:sym typeface="ヒラギノ明朝 ProN W6"/>
              </a:rPr>
              <a:t>アヘン（末）</a:t>
            </a:r>
          </a:p>
          <a:p>
            <a:pPr algn="l" defTabSz="650240">
              <a:defRPr sz="2560">
                <a:solidFill>
                  <a:srgbClr val="FFFFFF"/>
                </a:solidFill>
                <a:uFill>
                  <a:solidFill>
                    <a:srgbClr val="FFFFFF"/>
                  </a:solidFill>
                </a:uFill>
                <a:latin typeface="Tahoma"/>
                <a:ea typeface="Tahoma"/>
                <a:cs typeface="Tahoma"/>
                <a:sym typeface="Tahoma"/>
              </a:defRPr>
            </a:pPr>
            <a:r>
              <a:rPr sz="2844">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動物の分泌物：</a:t>
            </a:r>
            <a:r>
              <a:rPr sz="2844">
                <a:effectLst>
                  <a:outerShdw blurRad="12700" dist="25400" dir="2700000" rotWithShape="0">
                    <a:srgbClr val="000000"/>
                  </a:outerShdw>
                </a:effectLst>
                <a:latin typeface="ヒラギノ明朝 ProN W6"/>
                <a:ea typeface="ヒラギノ明朝 ProN W6"/>
                <a:cs typeface="ヒラギノ明朝 ProN W6"/>
                <a:sym typeface="ヒラギノ明朝 ProN W6"/>
              </a:rPr>
              <a:t>センソ</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 grpId="1" animBg="1" advAuto="0"/>
      <p:bldP spid="280" grpId="2" animBg="1" advAuto="0"/>
      <p:bldP spid="282" grpId="3"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84" name="生 薬 学 総 論 (2-7)"/>
          <p:cNvSpPr>
            <a:spLocks noGrp="1"/>
          </p:cNvSpPr>
          <p:nvPr>
            <p:ph type="title"/>
          </p:nvPr>
        </p:nvSpPr>
        <p:spPr>
          <a:xfrm>
            <a:off x="2492586" y="325119"/>
            <a:ext cx="8344748" cy="1300481"/>
          </a:xfrm>
          <a:prstGeom prst="rect">
            <a:avLst/>
          </a:prstGeom>
          <a:solidFill>
            <a:srgbClr val="008080"/>
          </a:solidFill>
          <a:ln w="9525">
            <a:round/>
          </a:ln>
          <a:effectLst>
            <a:outerShdw blurRad="127000" dist="152399" dir="18900000" rotWithShape="0">
              <a:srgbClr val="003366">
                <a:alpha val="79998"/>
              </a:srgbClr>
            </a:outerShdw>
          </a:effectLst>
        </p:spPr>
        <p:txBody>
          <a:bodyPr lIns="126435" tIns="72248" rIns="126435" bIns="72248"/>
          <a:lstStyle>
            <a:lvl1pPr defTabSz="1300480">
              <a:defRPr sz="6257">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生 薬 学 総 論 (2-7)</a:t>
            </a:r>
          </a:p>
        </p:txBody>
      </p:sp>
      <p:sp>
        <p:nvSpPr>
          <p:cNvPr id="285" name="２-2-3．生薬の薬用部位別分類"/>
          <p:cNvSpPr txBox="1"/>
          <p:nvPr/>
        </p:nvSpPr>
        <p:spPr>
          <a:xfrm>
            <a:off x="650239" y="1950719"/>
            <a:ext cx="12354561"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２-2-3．生薬の薬用部位別分類</a:t>
            </a:r>
          </a:p>
        </p:txBody>
      </p:sp>
      <p:sp>
        <p:nvSpPr>
          <p:cNvPr id="286" name="11．抽出物"/>
          <p:cNvSpPr txBox="1"/>
          <p:nvPr/>
        </p:nvSpPr>
        <p:spPr>
          <a:xfrm>
            <a:off x="1733973" y="2709333"/>
            <a:ext cx="9536854"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11．抽出物</a:t>
            </a:r>
          </a:p>
        </p:txBody>
      </p:sp>
      <p:sp>
        <p:nvSpPr>
          <p:cNvPr id="287" name="カンテン・アセンヤク…"/>
          <p:cNvSpPr txBox="1"/>
          <p:nvPr/>
        </p:nvSpPr>
        <p:spPr>
          <a:xfrm>
            <a:off x="2275839" y="3467946"/>
            <a:ext cx="5319326" cy="10306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solidFill>
                  <a:srgbClr val="FFFFFF"/>
                </a:solidFill>
                <a:uFill>
                  <a:solidFill>
                    <a:srgbClr val="FFFFFF"/>
                  </a:solidFill>
                </a:uFill>
                <a:latin typeface="Tahoma"/>
                <a:ea typeface="Tahoma"/>
                <a:cs typeface="Tahoma"/>
                <a:sym typeface="Tahoma"/>
              </a:defRPr>
            </a:pPr>
            <a:r>
              <a:rPr sz="2844">
                <a:effectLst>
                  <a:outerShdw blurRad="12700" dist="25400" dir="2700000" rotWithShape="0">
                    <a:srgbClr val="000000"/>
                  </a:outerShdw>
                </a:effectLst>
                <a:latin typeface="ヒラギノ明朝 ProN W6"/>
                <a:ea typeface="ヒラギノ明朝 ProN W6"/>
                <a:cs typeface="ヒラギノ明朝 ProN W6"/>
                <a:sym typeface="ヒラギノ明朝 ProN W6"/>
              </a:rPr>
              <a:t>カンテン・アセンヤク</a:t>
            </a:r>
          </a:p>
          <a:p>
            <a:pPr algn="l" defTabSz="650240">
              <a:defRPr sz="2560">
                <a:solidFill>
                  <a:srgbClr val="FFFFFF"/>
                </a:solidFill>
                <a:uFill>
                  <a:solidFill>
                    <a:srgbClr val="FFFFFF"/>
                  </a:solidFill>
                </a:uFill>
                <a:latin typeface="Tahoma"/>
                <a:ea typeface="Tahoma"/>
                <a:cs typeface="Tahoma"/>
                <a:sym typeface="Tahoma"/>
              </a:defRPr>
            </a:pPr>
            <a:r>
              <a:rPr sz="2844">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エキス類：</a:t>
            </a:r>
            <a:r>
              <a:rPr sz="2844">
                <a:effectLst>
                  <a:outerShdw blurRad="12700" dist="25400" dir="2700000" rotWithShape="0">
                    <a:srgbClr val="000000"/>
                  </a:outerShdw>
                </a:effectLst>
                <a:latin typeface="ヒラギノ明朝 ProN W6"/>
                <a:ea typeface="ヒラギノ明朝 ProN W6"/>
                <a:cs typeface="ヒラギノ明朝 ProN W6"/>
                <a:sym typeface="ヒラギノ明朝 ProN W6"/>
              </a:rPr>
              <a:t>カンゾウエキスなど</a:t>
            </a:r>
          </a:p>
        </p:txBody>
      </p:sp>
      <p:sp>
        <p:nvSpPr>
          <p:cNvPr id="288" name="12．鉱物"/>
          <p:cNvSpPr txBox="1"/>
          <p:nvPr/>
        </p:nvSpPr>
        <p:spPr>
          <a:xfrm>
            <a:off x="1733973" y="4551679"/>
            <a:ext cx="9536854"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12．鉱物</a:t>
            </a:r>
          </a:p>
        </p:txBody>
      </p:sp>
      <p:sp>
        <p:nvSpPr>
          <p:cNvPr id="289" name="局方収載品：セッコウ（石膏）・カッセキ（滑石）…"/>
          <p:cNvSpPr txBox="1"/>
          <p:nvPr/>
        </p:nvSpPr>
        <p:spPr>
          <a:xfrm>
            <a:off x="2275840" y="5310293"/>
            <a:ext cx="9320108" cy="10306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defRPr sz="2560">
                <a:solidFill>
                  <a:srgbClr val="FFFFFF"/>
                </a:solidFill>
                <a:uFill>
                  <a:solidFill>
                    <a:srgbClr val="FFFFFF"/>
                  </a:solidFill>
                </a:uFill>
                <a:latin typeface="Tahoma"/>
                <a:ea typeface="Tahoma"/>
                <a:cs typeface="Tahoma"/>
                <a:sym typeface="Tahoma"/>
              </a:defRPr>
            </a:pPr>
            <a:r>
              <a:rPr sz="2844">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局方収載品：</a:t>
            </a:r>
            <a:r>
              <a:rPr sz="2844">
                <a:effectLst>
                  <a:outerShdw blurRad="12700" dist="25400" dir="2700000" rotWithShape="0">
                    <a:srgbClr val="000000"/>
                  </a:outerShdw>
                </a:effectLst>
                <a:latin typeface="ヒラギノ明朝 ProN W6"/>
                <a:ea typeface="ヒラギノ明朝 ProN W6"/>
                <a:cs typeface="ヒラギノ明朝 ProN W6"/>
                <a:sym typeface="ヒラギノ明朝 ProN W6"/>
              </a:rPr>
              <a:t>セッコウ（石膏）・カッセキ（滑石）</a:t>
            </a:r>
          </a:p>
          <a:p>
            <a:pPr algn="l" defTabSz="650240">
              <a:defRPr sz="2560">
                <a:solidFill>
                  <a:srgbClr val="FFFFFF"/>
                </a:solidFill>
                <a:uFill>
                  <a:solidFill>
                    <a:srgbClr val="FFFFFF"/>
                  </a:solidFill>
                </a:uFill>
                <a:latin typeface="Tahoma"/>
                <a:ea typeface="Tahoma"/>
                <a:cs typeface="Tahoma"/>
                <a:sym typeface="Tahoma"/>
              </a:defRPr>
            </a:pPr>
            <a:r>
              <a:rPr sz="2844">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局方非収載品：</a:t>
            </a:r>
            <a:r>
              <a:rPr sz="2844">
                <a:effectLst>
                  <a:outerShdw blurRad="12700" dist="25400" dir="2700000" rotWithShape="0">
                    <a:srgbClr val="000000"/>
                  </a:outerShdw>
                </a:effectLst>
                <a:latin typeface="ヒラギノ明朝 ProN W6"/>
                <a:ea typeface="ヒラギノ明朝 ProN W6"/>
                <a:cs typeface="ヒラギノ明朝 ProN W6"/>
                <a:sym typeface="ヒラギノ明朝 ProN W6"/>
              </a:rPr>
              <a:t>ボウショウ（芒硝）</a:t>
            </a:r>
            <a:r>
              <a:rPr sz="2844">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　</a:t>
            </a:r>
            <a:r>
              <a:rPr sz="2844">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漢方で繁用</a:t>
            </a:r>
          </a:p>
        </p:txBody>
      </p:sp>
      <p:sp>
        <p:nvSpPr>
          <p:cNvPr id="290" name="13．動物"/>
          <p:cNvSpPr txBox="1"/>
          <p:nvPr/>
        </p:nvSpPr>
        <p:spPr>
          <a:xfrm>
            <a:off x="1733973" y="6502400"/>
            <a:ext cx="9536854" cy="749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13．動物</a:t>
            </a:r>
          </a:p>
        </p:txBody>
      </p:sp>
      <p:sp>
        <p:nvSpPr>
          <p:cNvPr id="291" name="動物の内臓：ゴオウ（牛黄）・ユウタン（熊胆）…"/>
          <p:cNvSpPr txBox="1"/>
          <p:nvPr/>
        </p:nvSpPr>
        <p:spPr>
          <a:xfrm>
            <a:off x="2275839" y="7261013"/>
            <a:ext cx="8288304" cy="15640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solidFill>
                  <a:srgbClr val="FFFFFF"/>
                </a:solidFill>
                <a:uFill>
                  <a:solidFill>
                    <a:srgbClr val="FFFFFF"/>
                  </a:solidFill>
                </a:uFill>
                <a:latin typeface="Tahoma"/>
                <a:ea typeface="Tahoma"/>
                <a:cs typeface="Tahoma"/>
                <a:sym typeface="Tahoma"/>
              </a:defRPr>
            </a:pPr>
            <a:r>
              <a:rPr sz="2844">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動物の内臓：</a:t>
            </a:r>
            <a:r>
              <a:rPr sz="2844">
                <a:effectLst>
                  <a:outerShdw blurRad="12700" dist="25400" dir="2700000" rotWithShape="0">
                    <a:srgbClr val="000000"/>
                  </a:outerShdw>
                </a:effectLst>
                <a:latin typeface="ヒラギノ明朝 ProN W6"/>
                <a:ea typeface="ヒラギノ明朝 ProN W6"/>
                <a:cs typeface="ヒラギノ明朝 ProN W6"/>
                <a:sym typeface="ヒラギノ明朝 ProN W6"/>
              </a:rPr>
              <a:t>ゴオウ（牛黄）・ユウタン（熊胆）</a:t>
            </a:r>
          </a:p>
          <a:p>
            <a:pPr algn="l" defTabSz="650240">
              <a:defRPr sz="2560">
                <a:solidFill>
                  <a:srgbClr val="FFFFFF"/>
                </a:solidFill>
                <a:uFill>
                  <a:solidFill>
                    <a:srgbClr val="FFFFFF"/>
                  </a:solidFill>
                </a:uFill>
                <a:latin typeface="Tahoma"/>
                <a:ea typeface="Tahoma"/>
                <a:cs typeface="Tahoma"/>
                <a:sym typeface="Tahoma"/>
              </a:defRPr>
            </a:pPr>
            <a:r>
              <a:rPr sz="2844">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分泌物：</a:t>
            </a:r>
            <a:r>
              <a:rPr sz="2844">
                <a:effectLst>
                  <a:outerShdw blurRad="12700" dist="25400" dir="2700000" rotWithShape="0">
                    <a:srgbClr val="000000"/>
                  </a:outerShdw>
                </a:effectLst>
                <a:latin typeface="ヒラギノ明朝 ProN W6"/>
                <a:ea typeface="ヒラギノ明朝 ProN W6"/>
                <a:cs typeface="ヒラギノ明朝 ProN W6"/>
                <a:sym typeface="ヒラギノ明朝 ProN W6"/>
              </a:rPr>
              <a:t>センソ（蟾酥）</a:t>
            </a:r>
          </a:p>
          <a:p>
            <a:pPr algn="l" defTabSz="650240">
              <a:defRPr sz="2560">
                <a:solidFill>
                  <a:srgbClr val="FFFFFF"/>
                </a:solidFill>
                <a:uFill>
                  <a:solidFill>
                    <a:srgbClr val="FFFFFF"/>
                  </a:solidFill>
                </a:uFill>
                <a:latin typeface="Tahoma"/>
                <a:ea typeface="Tahoma"/>
                <a:cs typeface="Tahoma"/>
                <a:sym typeface="Tahoma"/>
              </a:defRPr>
            </a:pPr>
            <a:r>
              <a:rPr sz="2844">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カキ殻：</a:t>
            </a:r>
            <a:r>
              <a:rPr sz="2844">
                <a:effectLst>
                  <a:outerShdw blurRad="12700" dist="25400" dir="2700000" rotWithShape="0">
                    <a:srgbClr val="000000"/>
                  </a:outerShdw>
                </a:effectLst>
                <a:latin typeface="ヒラギノ明朝 ProN W6"/>
                <a:ea typeface="ヒラギノ明朝 ProN W6"/>
                <a:cs typeface="ヒラギノ明朝 ProN W6"/>
                <a:sym typeface="ヒラギノ明朝 ProN W6"/>
              </a:rPr>
              <a:t>ボレイ（牡蛎）</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 grpId="1" animBg="1" advAuto="0"/>
      <p:bldP spid="289" grpId="2" animBg="1" advAuto="0"/>
      <p:bldP spid="291" grpId="3"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93" name="生  薬  学 3"/>
          <p:cNvSpPr txBox="1">
            <a:spLocks noGrp="1"/>
          </p:cNvSpPr>
          <p:nvPr>
            <p:ph type="title"/>
          </p:nvPr>
        </p:nvSpPr>
        <p:spPr>
          <a:xfrm>
            <a:off x="1083733" y="2059093"/>
            <a:ext cx="11054081" cy="2090703"/>
          </a:xfrm>
          <a:prstGeom prst="rect">
            <a:avLst/>
          </a:prstGeom>
          <a:effectLst>
            <a:outerShdw blurRad="63500" rotWithShape="0">
              <a:srgbClr val="808080">
                <a:alpha val="75000"/>
              </a:srgbClr>
            </a:outerShdw>
          </a:effectLst>
        </p:spPr>
        <p:txBody>
          <a:bodyPr lIns="126435" tIns="72248" rIns="126435" bIns="72248"/>
          <a:lstStyle>
            <a:lvl1pPr defTabSz="1300480">
              <a:defRPr sz="7680">
                <a:effectLst>
                  <a:outerShdw blurRad="12700" dist="381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defRPr>
            </a:lvl1pPr>
          </a:lstStyle>
          <a:p>
            <a:pPr>
              <a:defRPr sz="6257">
                <a:solidFill>
                  <a:srgbClr val="FFFFFF"/>
                </a:solidFill>
                <a:effectLst/>
                <a:uFill>
                  <a:solidFill>
                    <a:srgbClr val="FFFFFF"/>
                  </a:solidFill>
                </a:uFill>
                <a:latin typeface="Tahoma"/>
                <a:ea typeface="Tahoma"/>
                <a:cs typeface="Tahoma"/>
                <a:sym typeface="Tahoma"/>
              </a:defRPr>
            </a:pPr>
            <a:r>
              <a:rPr sz="7680">
                <a:solidFill>
                  <a:srgbClr val="000000"/>
                </a:solidFill>
                <a:effectLst>
                  <a:outerShdw blurRad="12700" dist="381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rPr>
              <a:t>生 　薬 　学　3</a:t>
            </a:r>
          </a:p>
        </p:txBody>
      </p:sp>
      <p:sp>
        <p:nvSpPr>
          <p:cNvPr id="294" name="総論：生薬の剤形と品質管理…"/>
          <p:cNvSpPr txBox="1">
            <a:spLocks noGrp="1"/>
          </p:cNvSpPr>
          <p:nvPr>
            <p:ph type="body" idx="1"/>
          </p:nvPr>
        </p:nvSpPr>
        <p:spPr>
          <a:xfrm>
            <a:off x="1083733" y="4551679"/>
            <a:ext cx="10945708" cy="4768428"/>
          </a:xfrm>
          <a:prstGeom prst="rect">
            <a:avLst/>
          </a:prstGeom>
          <a:effectLst>
            <a:outerShdw blurRad="63500" rotWithShape="0">
              <a:srgbClr val="808080">
                <a:alpha val="75000"/>
              </a:srgbClr>
            </a:outerShdw>
          </a:effectLst>
        </p:spPr>
        <p:txBody>
          <a:bodyPr lIns="126435" tIns="72248" rIns="126435" bIns="72248" anchor="t"/>
          <a:lstStyle/>
          <a:p>
            <a:pPr marL="0" indent="0" algn="ctr" defTabSz="1300480">
              <a:spcBef>
                <a:spcPts val="700"/>
              </a:spcBef>
              <a:buSzTx/>
              <a:buNone/>
              <a:defRPr sz="4551">
                <a:solidFill>
                  <a:srgbClr val="FFFFFF"/>
                </a:solidFill>
                <a:uFill>
                  <a:solidFill>
                    <a:srgbClr val="FFFFFF"/>
                  </a:solidFill>
                </a:uFill>
                <a:latin typeface="Tahoma"/>
                <a:ea typeface="Tahoma"/>
                <a:cs typeface="Tahoma"/>
                <a:sym typeface="Tahoma"/>
              </a:defRPr>
            </a:pPr>
            <a:r>
              <a:rPr dirty="0" err="1">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総論：</a:t>
            </a:r>
            <a:r>
              <a:rPr dirty="0" err="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生薬</a:t>
            </a:r>
            <a:r>
              <a:rPr lang="ja-JP" altLang="en-US">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総則１</a:t>
            </a:r>
            <a:endParaRPr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endParaRPr>
          </a:p>
          <a:p>
            <a:pPr marL="0" indent="0" algn="ctr" defTabSz="1300480">
              <a:spcBef>
                <a:spcPts val="700"/>
              </a:spcBef>
              <a:buSzTx/>
              <a:buNone/>
              <a:defRPr sz="455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pPr>
            <a:endParaRPr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endParaRPr>
          </a:p>
          <a:p>
            <a:pPr marL="0" indent="0" algn="ctr" defTabSz="1300480">
              <a:spcBef>
                <a:spcPts val="700"/>
              </a:spcBef>
              <a:buSzTx/>
              <a:buNone/>
              <a:defRPr sz="4551">
                <a:solidFill>
                  <a:srgbClr val="FFFFFF"/>
                </a:solidFill>
                <a:uFill>
                  <a:solidFill>
                    <a:srgbClr val="FFFFFF"/>
                  </a:solidFill>
                </a:uFill>
                <a:latin typeface="Tahoma"/>
                <a:ea typeface="Tahoma"/>
                <a:cs typeface="Tahoma"/>
                <a:sym typeface="Tahoma"/>
              </a:defRPr>
            </a:pPr>
            <a:r>
              <a:rPr dirty="0" err="1">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創薬資源学研究室</a:t>
            </a:r>
            <a:endParaRPr dirty="0">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endParaRPr>
          </a:p>
          <a:p>
            <a:pPr marL="0" indent="0" algn="ctr" defTabSz="1300480">
              <a:spcBef>
                <a:spcPts val="700"/>
              </a:spcBef>
              <a:buSzTx/>
              <a:buNone/>
              <a:defRPr sz="4551">
                <a:solidFill>
                  <a:srgbClr val="FFFFFF"/>
                </a:solidFill>
                <a:uFill>
                  <a:solidFill>
                    <a:srgbClr val="FFFFFF"/>
                  </a:solidFill>
                </a:uFill>
                <a:latin typeface="Tahoma"/>
                <a:ea typeface="Tahoma"/>
                <a:cs typeface="Tahoma"/>
                <a:sym typeface="Tahoma"/>
              </a:defRPr>
            </a:pPr>
            <a:r>
              <a:rPr dirty="0" err="1">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薬</a:t>
            </a:r>
            <a:r>
              <a:rPr dirty="0">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 </a:t>
            </a:r>
            <a:r>
              <a:rPr dirty="0" err="1">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用</a:t>
            </a:r>
            <a:r>
              <a:rPr dirty="0">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 </a:t>
            </a:r>
            <a:r>
              <a:rPr dirty="0" err="1">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植</a:t>
            </a:r>
            <a:r>
              <a:rPr dirty="0">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 </a:t>
            </a:r>
            <a:r>
              <a:rPr dirty="0" err="1">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物</a:t>
            </a:r>
            <a:r>
              <a:rPr dirty="0">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 </a:t>
            </a:r>
            <a:r>
              <a:rPr dirty="0" err="1">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園</a:t>
            </a:r>
            <a:endParaRPr dirty="0">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endParaRPr>
          </a:p>
          <a:p>
            <a:pPr marL="0" indent="0" algn="ctr" defTabSz="1300480">
              <a:spcBef>
                <a:spcPts val="700"/>
              </a:spcBef>
              <a:buSzTx/>
              <a:buNone/>
              <a:defRPr sz="4551">
                <a:solidFill>
                  <a:srgbClr val="FFFFFF"/>
                </a:solidFill>
                <a:uFill>
                  <a:solidFill>
                    <a:srgbClr val="FFFFFF"/>
                  </a:solidFill>
                </a:uFill>
                <a:latin typeface="Tahoma"/>
                <a:ea typeface="Tahoma"/>
                <a:cs typeface="Tahoma"/>
                <a:sym typeface="Tahoma"/>
              </a:defRPr>
            </a:pPr>
            <a:r>
              <a:rPr dirty="0" err="1">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木</a:t>
            </a:r>
            <a:r>
              <a:rPr dirty="0">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 </a:t>
            </a:r>
            <a:r>
              <a:rPr dirty="0" err="1">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下</a:t>
            </a:r>
            <a:r>
              <a:rPr dirty="0">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　</a:t>
            </a:r>
            <a:r>
              <a:rPr dirty="0" err="1">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武</a:t>
            </a:r>
            <a:r>
              <a:rPr dirty="0">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 </a:t>
            </a:r>
            <a:r>
              <a:rPr dirty="0" err="1">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司</a:t>
            </a:r>
            <a:endParaRPr dirty="0">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生薬総則（第十六改正日本薬局方）"/>
          <p:cNvSpPr txBox="1"/>
          <p:nvPr/>
        </p:nvSpPr>
        <p:spPr>
          <a:xfrm>
            <a:off x="2476500" y="524653"/>
            <a:ext cx="8525860"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uFill>
                  <a:solidFill>
                    <a:srgbClr val="000000"/>
                  </a:solidFill>
                </a:uFill>
                <a:latin typeface="Calibri"/>
                <a:ea typeface="Calibri"/>
                <a:cs typeface="Calibri"/>
                <a:sym typeface="Calibri"/>
              </a:defRPr>
            </a:pPr>
            <a:r>
              <a:rPr sz="3982">
                <a:latin typeface="ヒラギノ明朝 ProN W3"/>
                <a:ea typeface="ヒラギノ明朝 ProN W3"/>
                <a:cs typeface="ヒラギノ明朝 ProN W3"/>
                <a:sym typeface="ヒラギノ明朝 ProN W3"/>
              </a:rPr>
              <a:t>生薬総則（第十六改正日本薬局方） </a:t>
            </a:r>
          </a:p>
        </p:txBody>
      </p:sp>
      <p:sp>
        <p:nvSpPr>
          <p:cNvPr id="297" name="2．生薬は，通例，全形生薬，切断生薬又は粉末生薬に分けて取り扱う．全形生薬は，その薬用とする部分などを乾燥し，又は簡単な加工をしたもので，医薬品各条に規定する．切断生薬は，全形生薬を小片若しくは小塊に切断若しくは破砕したもの，又は粗切，中切若しくは細切したものであり，別に規定するもののほか，これを製するに用いた全形生薬の規定を準用する．粉末生薬は，全形又は切断生薬を粗末，中末，細末又は微末としたものであり，通例，細末としたものについて医薬品各条に規定する．"/>
          <p:cNvSpPr txBox="1"/>
          <p:nvPr/>
        </p:nvSpPr>
        <p:spPr>
          <a:xfrm>
            <a:off x="0" y="2797953"/>
            <a:ext cx="13004800" cy="51765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defRPr sz="2560">
                <a:uFill>
                  <a:solidFill>
                    <a:srgbClr val="000000"/>
                  </a:solidFill>
                </a:uFill>
                <a:latin typeface="Calibri"/>
                <a:ea typeface="Calibri"/>
                <a:cs typeface="Calibri"/>
                <a:sym typeface="Calibri"/>
              </a:defRPr>
            </a:pPr>
            <a:r>
              <a:rPr sz="3413">
                <a:solidFill>
                  <a:srgbClr val="0000FF"/>
                </a:solidFill>
                <a:uFill>
                  <a:solidFill>
                    <a:srgbClr val="0000FF"/>
                  </a:solidFill>
                </a:uFill>
              </a:rPr>
              <a:t>2．</a:t>
            </a:r>
            <a:r>
              <a:rPr sz="3413">
                <a:latin typeface="ヒラギノ明朝 ProN W3"/>
                <a:ea typeface="ヒラギノ明朝 ProN W3"/>
                <a:cs typeface="ヒラギノ明朝 ProN W3"/>
                <a:sym typeface="ヒラギノ明朝 ProN W3"/>
              </a:rPr>
              <a:t>生薬は，通例，全形生薬，切断生薬又は粉末生薬に分けて取り扱う．全形生薬は，その薬用とする部分などを乾燥し，又は簡単な加工をしたもので，医薬品各条に規定する．切断生薬は，全形生薬を小片若しくは小塊に切断若しくは破砕したもの，又は粗切，中切若しくは細切したものであり，別に規定するもののほか，これを製するに用いた全形生薬の規定を準用する．粉末生薬は，全形又は切断生薬を粗末，中末，細末又は微末としたものであり，通例，</a:t>
            </a:r>
            <a:r>
              <a:rPr sz="3413" u="sng">
                <a:latin typeface="ヒラギノ明朝 ProN W3"/>
                <a:ea typeface="ヒラギノ明朝 ProN W3"/>
                <a:cs typeface="ヒラギノ明朝 ProN W3"/>
                <a:sym typeface="ヒラギノ明朝 ProN W3"/>
              </a:rPr>
              <a:t>細末としたものについて医薬品各条に規定</a:t>
            </a:r>
            <a:r>
              <a:rPr sz="3413">
                <a:latin typeface="ヒラギノ明朝 ProN W3"/>
                <a:ea typeface="ヒラギノ明朝 ProN W3"/>
                <a:cs typeface="ヒラギノ明朝 ProN W3"/>
                <a:sym typeface="ヒラギノ明朝 ProN W3"/>
              </a:rPr>
              <a:t>する． </a:t>
            </a:r>
          </a:p>
        </p:txBody>
      </p:sp>
      <p:sp>
        <p:nvSpPr>
          <p:cNvPr id="298" name="全形生薬とは別条に区別する…"/>
          <p:cNvSpPr txBox="1"/>
          <p:nvPr/>
        </p:nvSpPr>
        <p:spPr>
          <a:xfrm>
            <a:off x="3644900" y="8246248"/>
            <a:ext cx="5548772" cy="11604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3200">
                <a:uFill>
                  <a:solidFill>
                    <a:srgbClr val="000000"/>
                  </a:solidFill>
                </a:uFill>
                <a:latin typeface="ヒラギノ角ゴ ProN W3"/>
                <a:ea typeface="ヒラギノ角ゴ ProN W3"/>
                <a:cs typeface="ヒラギノ角ゴ ProN W3"/>
                <a:sym typeface="ヒラギノ角ゴ ProN W3"/>
              </a:defRPr>
            </a:pPr>
            <a:r>
              <a:rPr>
                <a:solidFill>
                  <a:srgbClr val="FF0000"/>
                </a:solidFill>
                <a:uFill>
                  <a:solidFill>
                    <a:srgbClr val="FF0000"/>
                  </a:solidFill>
                </a:uFill>
              </a:rPr>
              <a:t>全形生薬とは別条に区別する</a:t>
            </a:r>
          </a:p>
          <a:p>
            <a:pPr algn="l" defTabSz="650240">
              <a:defRPr sz="3200">
                <a:uFill>
                  <a:solidFill>
                    <a:srgbClr val="000000"/>
                  </a:solidFill>
                </a:uFill>
                <a:latin typeface="ヒラギノ角ゴ ProN W3"/>
                <a:ea typeface="ヒラギノ角ゴ ProN W3"/>
                <a:cs typeface="ヒラギノ角ゴ ProN W3"/>
                <a:sym typeface="ヒラギノ角ゴ ProN W3"/>
              </a:defRPr>
            </a:pPr>
            <a:r>
              <a:rPr>
                <a:solidFill>
                  <a:srgbClr val="FF0000"/>
                </a:solidFill>
                <a:uFill>
                  <a:solidFill>
                    <a:srgbClr val="FF0000"/>
                  </a:solidFill>
                </a:uFill>
              </a:rPr>
              <a:t>　　　　　　（○○末）</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 grpId="1"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0" name="生 薬 学 総 論 (3-1)"/>
          <p:cNvSpPr>
            <a:spLocks noGrp="1"/>
          </p:cNvSpPr>
          <p:nvPr>
            <p:ph type="title"/>
          </p:nvPr>
        </p:nvSpPr>
        <p:spPr>
          <a:xfrm>
            <a:off x="2492586" y="325119"/>
            <a:ext cx="8344748" cy="1300481"/>
          </a:xfrm>
          <a:prstGeom prst="rect">
            <a:avLst/>
          </a:prstGeom>
          <a:solidFill>
            <a:srgbClr val="008080"/>
          </a:solidFill>
          <a:ln w="9525">
            <a:round/>
          </a:ln>
          <a:effectLst>
            <a:outerShdw blurRad="127000" dist="152399" dir="18900000" rotWithShape="0">
              <a:srgbClr val="003366">
                <a:alpha val="79998"/>
              </a:srgbClr>
            </a:outerShdw>
          </a:effectLst>
        </p:spPr>
        <p:txBody>
          <a:bodyPr lIns="126435" tIns="72248" rIns="126435" bIns="72248"/>
          <a:lstStyle>
            <a:lvl1pPr defTabSz="1300480">
              <a:defRPr sz="6257">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生 薬 学 総 論 (3-1)</a:t>
            </a:r>
          </a:p>
        </p:txBody>
      </p:sp>
      <p:sp>
        <p:nvSpPr>
          <p:cNvPr id="301" name="第３章 世界各地から来た生薬"/>
          <p:cNvSpPr txBox="1"/>
          <p:nvPr/>
        </p:nvSpPr>
        <p:spPr>
          <a:xfrm>
            <a:off x="650239" y="1950719"/>
            <a:ext cx="12354561"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第３章　世界各地から来た生薬</a:t>
            </a:r>
          </a:p>
        </p:txBody>
      </p:sp>
      <p:sp>
        <p:nvSpPr>
          <p:cNvPr id="302" name="3−3．生薬の剤形"/>
          <p:cNvSpPr txBox="1"/>
          <p:nvPr/>
        </p:nvSpPr>
        <p:spPr>
          <a:xfrm>
            <a:off x="1733973" y="2709333"/>
            <a:ext cx="9536854"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3−3．生薬の剤形</a:t>
            </a:r>
          </a:p>
        </p:txBody>
      </p:sp>
      <p:sp>
        <p:nvSpPr>
          <p:cNvPr id="303" name="茶剤：いわゆるカット生薬 → 抽出用…"/>
          <p:cNvSpPr txBox="1"/>
          <p:nvPr/>
        </p:nvSpPr>
        <p:spPr>
          <a:xfrm>
            <a:off x="2384213" y="5635413"/>
            <a:ext cx="7930517" cy="27720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solidFill>
                  <a:srgbClr val="FFFFFF"/>
                </a:solidFill>
                <a:uFill>
                  <a:solidFill>
                    <a:srgbClr val="FFFFFF"/>
                  </a:solidFill>
                </a:uFill>
                <a:latin typeface="Tahoma"/>
                <a:ea typeface="Tahoma"/>
                <a:cs typeface="Tahoma"/>
                <a:sym typeface="Tahoma"/>
              </a:defRPr>
            </a:pPr>
            <a:r>
              <a:rPr sz="2844" dirty="0" err="1">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茶剤：</a:t>
            </a:r>
            <a:r>
              <a:rPr sz="2844" dirty="0" err="1">
                <a:effectLst>
                  <a:outerShdw blurRad="12700" dist="25400" dir="2700000" rotWithShape="0">
                    <a:srgbClr val="000000"/>
                  </a:outerShdw>
                </a:effectLst>
                <a:latin typeface="ヒラギノ明朝 ProN W6"/>
                <a:ea typeface="ヒラギノ明朝 ProN W6"/>
                <a:cs typeface="ヒラギノ明朝 ProN W6"/>
                <a:sym typeface="ヒラギノ明朝 ProN W6"/>
              </a:rPr>
              <a:t>いわゆるカット生薬</a:t>
            </a:r>
            <a:r>
              <a:rPr sz="2844"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　</a:t>
            </a:r>
            <a:r>
              <a:rPr sz="2844"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　</a:t>
            </a:r>
            <a:r>
              <a:rPr sz="2844" dirty="0" err="1">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抽出用</a:t>
            </a:r>
            <a:endParaRPr sz="2844"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endParaRPr>
          </a:p>
          <a:p>
            <a:pPr algn="l" defTabSz="650240">
              <a:defRPr sz="2560">
                <a:solidFill>
                  <a:srgbClr val="FFFFFF"/>
                </a:solidFill>
                <a:uFill>
                  <a:solidFill>
                    <a:srgbClr val="FFFFFF"/>
                  </a:solidFill>
                </a:uFill>
                <a:latin typeface="Tahoma"/>
                <a:ea typeface="Tahoma"/>
                <a:cs typeface="Tahoma"/>
                <a:sym typeface="Tahoma"/>
              </a:defRPr>
            </a:pPr>
            <a:r>
              <a:rPr sz="2844" dirty="0" err="1">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散剤：</a:t>
            </a:r>
            <a:r>
              <a:rPr sz="2844" dirty="0" err="1">
                <a:effectLst>
                  <a:outerShdw blurRad="12700" dist="25400" dir="2700000" rotWithShape="0">
                    <a:srgbClr val="000000"/>
                  </a:outerShdw>
                </a:effectLst>
                <a:latin typeface="ヒラギノ明朝 ProN W6"/>
                <a:ea typeface="ヒラギノ明朝 ProN W6"/>
                <a:cs typeface="ヒラギノ明朝 ProN W6"/>
                <a:sym typeface="ヒラギノ明朝 ProN W6"/>
              </a:rPr>
              <a:t>粉末生薬</a:t>
            </a:r>
            <a:r>
              <a:rPr sz="2844"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　</a:t>
            </a:r>
            <a:r>
              <a:rPr sz="2844"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　</a:t>
            </a:r>
            <a:r>
              <a:rPr sz="2844" dirty="0" err="1">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服用、丸薬・膏薬の素材</a:t>
            </a:r>
            <a:endParaRPr sz="2844"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endParaRPr>
          </a:p>
          <a:p>
            <a:pPr algn="l" defTabSz="650240">
              <a:defRPr sz="2560">
                <a:solidFill>
                  <a:srgbClr val="FFFFFF"/>
                </a:solidFill>
                <a:uFill>
                  <a:solidFill>
                    <a:srgbClr val="FFFFFF"/>
                  </a:solidFill>
                </a:uFill>
                <a:latin typeface="Tahoma"/>
                <a:ea typeface="Tahoma"/>
                <a:cs typeface="Tahoma"/>
                <a:sym typeface="Tahoma"/>
              </a:defRPr>
            </a:pPr>
            <a:r>
              <a:rPr sz="2844" dirty="0" err="1">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丸薬：</a:t>
            </a:r>
            <a:r>
              <a:rPr sz="2844" dirty="0" err="1">
                <a:effectLst>
                  <a:outerShdw blurRad="12700" dist="25400" dir="2700000" rotWithShape="0">
                    <a:srgbClr val="000000"/>
                  </a:outerShdw>
                </a:effectLst>
                <a:latin typeface="ヒラギノ明朝 ProN W6"/>
                <a:ea typeface="ヒラギノ明朝 ProN W6"/>
                <a:cs typeface="ヒラギノ明朝 ProN W6"/>
                <a:sym typeface="ヒラギノ明朝 ProN W6"/>
              </a:rPr>
              <a:t>粉末＋基剤</a:t>
            </a:r>
            <a:r>
              <a:rPr sz="2844"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　→　</a:t>
            </a:r>
            <a:r>
              <a:rPr sz="2844" dirty="0" err="1">
                <a:effectLst>
                  <a:outerShdw blurRad="12700" dist="25400" dir="2700000" rotWithShape="0">
                    <a:srgbClr val="000000"/>
                  </a:outerShdw>
                </a:effectLst>
                <a:latin typeface="ヒラギノ明朝 ProN W6"/>
                <a:ea typeface="ヒラギノ明朝 ProN W6"/>
                <a:cs typeface="ヒラギノ明朝 ProN W6"/>
                <a:sym typeface="ヒラギノ明朝 ProN W6"/>
              </a:rPr>
              <a:t>丸めたもの</a:t>
            </a:r>
            <a:endParaRPr sz="2844"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endParaRPr>
          </a:p>
          <a:p>
            <a:pPr algn="l" defTabSz="650240">
              <a:defRPr sz="2560">
                <a:solidFill>
                  <a:srgbClr val="FFFFFF"/>
                </a:solidFill>
                <a:uFill>
                  <a:solidFill>
                    <a:srgbClr val="FFFFFF"/>
                  </a:solidFill>
                </a:uFill>
                <a:latin typeface="Tahoma"/>
                <a:ea typeface="Tahoma"/>
                <a:cs typeface="Tahoma"/>
                <a:sym typeface="Tahoma"/>
              </a:defRPr>
            </a:pPr>
            <a:r>
              <a:rPr sz="2844"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　　　</a:t>
            </a:r>
            <a:r>
              <a:rPr sz="2844" dirty="0" err="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通例、矯味料を加える</a:t>
            </a:r>
            <a:r>
              <a:rPr sz="2844" dirty="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a:t>
            </a:r>
            <a:r>
              <a:rPr lang="ja-JP" altLang="en-US" sz="2844">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a:t>
            </a:r>
            <a:r>
              <a:rPr sz="2844" dirty="0" err="1">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アマチャ</a:t>
            </a:r>
            <a:r>
              <a:rPr lang="ja-JP" altLang="en-US" sz="2844">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末</a:t>
            </a:r>
            <a:r>
              <a:rPr sz="2844" dirty="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a:t>
            </a:r>
          </a:p>
          <a:p>
            <a:pPr algn="l" defTabSz="650240">
              <a:defRPr sz="2560">
                <a:solidFill>
                  <a:srgbClr val="FFFFFF"/>
                </a:solidFill>
                <a:uFill>
                  <a:solidFill>
                    <a:srgbClr val="FFFFFF"/>
                  </a:solidFill>
                </a:uFill>
                <a:latin typeface="Tahoma"/>
                <a:ea typeface="Tahoma"/>
                <a:cs typeface="Tahoma"/>
                <a:sym typeface="Tahoma"/>
              </a:defRPr>
            </a:pPr>
            <a:r>
              <a:rPr sz="2844" dirty="0" err="1">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膏薬：</a:t>
            </a:r>
            <a:r>
              <a:rPr sz="2844" dirty="0" err="1">
                <a:effectLst>
                  <a:outerShdw blurRad="12700" dist="25400" dir="2700000" rotWithShape="0">
                    <a:srgbClr val="000000"/>
                  </a:outerShdw>
                </a:effectLst>
                <a:latin typeface="ヒラギノ明朝 ProN W6"/>
                <a:ea typeface="ヒラギノ明朝 ProN W6"/>
                <a:cs typeface="ヒラギノ明朝 ProN W6"/>
                <a:sym typeface="ヒラギノ明朝 ProN W6"/>
              </a:rPr>
              <a:t>粉末生薬＋基剤</a:t>
            </a:r>
            <a:r>
              <a:rPr sz="2844"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　→　</a:t>
            </a:r>
            <a:r>
              <a:rPr sz="2844" dirty="0" err="1">
                <a:effectLst>
                  <a:outerShdw blurRad="12700" dist="25400" dir="2700000" rotWithShape="0">
                    <a:srgbClr val="000000"/>
                  </a:outerShdw>
                </a:effectLst>
                <a:latin typeface="ヒラギノ明朝 ProN W6"/>
                <a:ea typeface="ヒラギノ明朝 ProN W6"/>
                <a:cs typeface="ヒラギノ明朝 ProN W6"/>
                <a:sym typeface="ヒラギノ明朝 ProN W6"/>
              </a:rPr>
              <a:t>油紙・布に塗布</a:t>
            </a:r>
            <a:endParaRPr sz="2844"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endParaRPr>
          </a:p>
          <a:p>
            <a:pPr algn="l" defTabSz="650240">
              <a:defRPr sz="2560">
                <a:solidFill>
                  <a:srgbClr val="FFFFFF"/>
                </a:solidFill>
                <a:uFill>
                  <a:solidFill>
                    <a:srgbClr val="FFFFFF"/>
                  </a:solidFill>
                </a:uFill>
                <a:latin typeface="Tahoma"/>
                <a:ea typeface="Tahoma"/>
                <a:cs typeface="Tahoma"/>
                <a:sym typeface="Tahoma"/>
              </a:defRPr>
            </a:pPr>
            <a:r>
              <a:rPr sz="2844"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　　　</a:t>
            </a:r>
            <a:r>
              <a:rPr sz="2844" dirty="0" err="1">
                <a:effectLst>
                  <a:outerShdw blurRad="12700" dist="25400" dir="2700000" rotWithShape="0">
                    <a:srgbClr val="000000"/>
                  </a:outerShdw>
                </a:effectLst>
                <a:latin typeface="ヒラギノ明朝 ProN W6"/>
                <a:ea typeface="ヒラギノ明朝 ProN W6"/>
                <a:cs typeface="ヒラギノ明朝 ProN W6"/>
                <a:sym typeface="ヒラギノ明朝 ProN W6"/>
              </a:rPr>
              <a:t>伝統的な貼り薬</a:t>
            </a:r>
            <a:endParaRPr sz="2844"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endParaRPr>
          </a:p>
        </p:txBody>
      </p:sp>
      <p:sp>
        <p:nvSpPr>
          <p:cNvPr id="304" name="生薬総則第２条：全形生薬…"/>
          <p:cNvSpPr txBox="1"/>
          <p:nvPr/>
        </p:nvSpPr>
        <p:spPr>
          <a:xfrm>
            <a:off x="2384213" y="3576320"/>
            <a:ext cx="9965832" cy="17068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3000">
                <a:solidFill>
                  <a:srgbClr val="FFFFFF"/>
                </a:solidFill>
                <a:uFill>
                  <a:solidFill>
                    <a:srgbClr val="FFFFFF"/>
                  </a:solidFill>
                </a:uFill>
                <a:latin typeface="Tahoma"/>
                <a:ea typeface="Tahoma"/>
                <a:cs typeface="Tahoma"/>
                <a:sym typeface="Tahoma"/>
              </a:defRPr>
            </a:pPr>
            <a:r>
              <a:rPr>
                <a:solidFill>
                  <a:srgbClr val="006633"/>
                </a:solidFill>
                <a:effectLst>
                  <a:outerShdw blurRad="12700" dist="25400" dir="2700000" rotWithShape="0">
                    <a:srgbClr val="000000"/>
                  </a:outerShdw>
                </a:effectLst>
                <a:uFill>
                  <a:solidFill>
                    <a:srgbClr val="006633"/>
                  </a:solidFill>
                </a:uFill>
                <a:latin typeface="ヒラギノ明朝 ProN W6"/>
                <a:ea typeface="ヒラギノ明朝 ProN W6"/>
                <a:cs typeface="ヒラギノ明朝 ProN W6"/>
                <a:sym typeface="ヒラギノ明朝 ProN W6"/>
              </a:rPr>
              <a:t>生薬総則第２条：</a:t>
            </a:r>
            <a:r>
              <a:rPr>
                <a:effectLst>
                  <a:outerShdw blurRad="12700" dist="25400" dir="2700000" rotWithShape="0">
                    <a:srgbClr val="000000"/>
                  </a:outerShdw>
                </a:effectLst>
                <a:latin typeface="ヒラギノ明朝 ProN W6"/>
                <a:ea typeface="ヒラギノ明朝 ProN W6"/>
                <a:cs typeface="ヒラギノ明朝 ProN W6"/>
                <a:sym typeface="ヒラギノ明朝 ProN W6"/>
              </a:rPr>
              <a:t>全形生薬</a:t>
            </a:r>
          </a:p>
          <a:p>
            <a:pPr algn="l" defTabSz="650240">
              <a:defRPr sz="3000">
                <a:solidFill>
                  <a:srgbClr val="FFFFFF"/>
                </a:solidFill>
                <a:uFill>
                  <a:solidFill>
                    <a:srgbClr val="FFFFFF"/>
                  </a:solidFill>
                </a:uFill>
                <a:latin typeface="Tahoma"/>
                <a:ea typeface="Tahoma"/>
                <a:cs typeface="Tahoma"/>
                <a:sym typeface="Tahoma"/>
              </a:defRPr>
            </a:pPr>
            <a:r>
              <a:rPr>
                <a:effectLst>
                  <a:outerShdw blurRad="12700" dist="25400" dir="2700000" rotWithShape="0">
                    <a:srgbClr val="000000"/>
                  </a:outerShdw>
                </a:effectLst>
                <a:latin typeface="ヒラギノ明朝 ProN W6"/>
                <a:ea typeface="ヒラギノ明朝 ProN W6"/>
                <a:cs typeface="ヒラギノ明朝 ProN W6"/>
                <a:sym typeface="ヒラギノ明朝 ProN W6"/>
              </a:rPr>
              <a:t>　　　　　　　　切断生薬　</a:t>
            </a:r>
            <a:r>
              <a:rPr>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細切　中切　粗切</a:t>
            </a:r>
          </a:p>
          <a:p>
            <a:pPr algn="l" defTabSz="650240">
              <a:defRPr sz="3000">
                <a:solidFill>
                  <a:srgbClr val="FFFFFF"/>
                </a:solidFill>
                <a:uFill>
                  <a:solidFill>
                    <a:srgbClr val="FFFFFF"/>
                  </a:solidFill>
                </a:uFill>
                <a:latin typeface="Tahoma"/>
                <a:ea typeface="Tahoma"/>
                <a:cs typeface="Tahoma"/>
                <a:sym typeface="Tahoma"/>
              </a:defRPr>
            </a:pPr>
            <a:r>
              <a:rPr>
                <a:effectLst>
                  <a:outerShdw blurRad="12700" dist="25400" dir="2700000" rotWithShape="0">
                    <a:srgbClr val="000000"/>
                  </a:outerShdw>
                </a:effectLst>
                <a:latin typeface="ヒラギノ明朝 ProN W6"/>
                <a:ea typeface="ヒラギノ明朝 ProN W6"/>
                <a:cs typeface="ヒラギノ明朝 ProN W6"/>
                <a:sym typeface="ヒラギノ明朝 ProN W6"/>
              </a:rPr>
              <a:t>　　　　　　　　粉末生薬　</a:t>
            </a:r>
            <a:r>
              <a:rPr>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微末　細末　中末　粗末</a:t>
            </a:r>
          </a:p>
        </p:txBody>
      </p:sp>
      <p:sp>
        <p:nvSpPr>
          <p:cNvPr id="305" name="生薬素材"/>
          <p:cNvSpPr txBox="1"/>
          <p:nvPr/>
        </p:nvSpPr>
        <p:spPr>
          <a:xfrm>
            <a:off x="335018" y="6730818"/>
            <a:ext cx="2492587"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sz="280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生薬素材</a:t>
            </a:r>
          </a:p>
        </p:txBody>
      </p:sp>
      <p:pic>
        <p:nvPicPr>
          <p:cNvPr id="306" name="括弧１.png" descr="括弧１.png"/>
          <p:cNvPicPr>
            <a:picLocks noChangeAspect="1"/>
          </p:cNvPicPr>
          <p:nvPr/>
        </p:nvPicPr>
        <p:blipFill>
          <a:blip r:embed="rId3"/>
          <a:stretch>
            <a:fillRect/>
          </a:stretch>
        </p:blipFill>
        <p:spPr>
          <a:xfrm>
            <a:off x="1834865" y="5635414"/>
            <a:ext cx="495833" cy="2595374"/>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3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 grpId="1" animBg="1" advAuto="0"/>
      <p:bldP spid="305" grpId="3" animBg="1" advAuto="0"/>
      <p:bldP spid="306" grpId="2"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8" name="生 薬 学 総 論 (3-2)"/>
          <p:cNvSpPr>
            <a:spLocks noGrp="1"/>
          </p:cNvSpPr>
          <p:nvPr>
            <p:ph type="title"/>
          </p:nvPr>
        </p:nvSpPr>
        <p:spPr>
          <a:xfrm>
            <a:off x="2492586" y="325119"/>
            <a:ext cx="8344748" cy="1300481"/>
          </a:xfrm>
          <a:prstGeom prst="rect">
            <a:avLst/>
          </a:prstGeom>
          <a:solidFill>
            <a:srgbClr val="008080"/>
          </a:solidFill>
          <a:ln w="9525">
            <a:round/>
          </a:ln>
          <a:effectLst>
            <a:outerShdw blurRad="127000" dist="152399" dir="18900000" rotWithShape="0">
              <a:srgbClr val="003366">
                <a:alpha val="79998"/>
              </a:srgbClr>
            </a:outerShdw>
          </a:effectLst>
        </p:spPr>
        <p:txBody>
          <a:bodyPr lIns="126435" tIns="72248" rIns="126435" bIns="72248"/>
          <a:lstStyle>
            <a:lvl1pPr defTabSz="1300480">
              <a:defRPr sz="6257">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生 薬 学 総 論 (3-2)</a:t>
            </a:r>
          </a:p>
        </p:txBody>
      </p:sp>
      <p:sp>
        <p:nvSpPr>
          <p:cNvPr id="309" name="3−3．生薬の剤形（続）"/>
          <p:cNvSpPr txBox="1"/>
          <p:nvPr/>
        </p:nvSpPr>
        <p:spPr>
          <a:xfrm>
            <a:off x="1733973" y="1800810"/>
            <a:ext cx="9536854"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3−3．生薬の剤形（続）</a:t>
            </a:r>
          </a:p>
        </p:txBody>
      </p:sp>
      <p:sp>
        <p:nvSpPr>
          <p:cNvPr id="310" name="浸剤（infusion）：生薬熱湯抽出 → 冷時ろ過…"/>
          <p:cNvSpPr txBox="1"/>
          <p:nvPr/>
        </p:nvSpPr>
        <p:spPr>
          <a:xfrm>
            <a:off x="2617964" y="2702701"/>
            <a:ext cx="10030451" cy="58357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solidFill>
                  <a:srgbClr val="FFFFFF"/>
                </a:solidFill>
                <a:uFill>
                  <a:solidFill>
                    <a:srgbClr val="FFFFFF"/>
                  </a:solidFill>
                </a:uFill>
                <a:latin typeface="Tahoma"/>
                <a:ea typeface="Tahoma"/>
                <a:cs typeface="Tahoma"/>
                <a:sym typeface="Tahoma"/>
              </a:defRPr>
            </a:pPr>
            <a:r>
              <a:rPr sz="2844" dirty="0" err="1">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浸剤（infusion</a:t>
            </a:r>
            <a:r>
              <a:rPr sz="2844" dirty="0">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a:t>
            </a:r>
            <a:r>
              <a:rPr sz="2844" dirty="0" err="1">
                <a:effectLst>
                  <a:outerShdw blurRad="12700" dist="25400" dir="2700000" rotWithShape="0">
                    <a:srgbClr val="000000"/>
                  </a:outerShdw>
                </a:effectLst>
                <a:latin typeface="ヒラギノ明朝 ProN W6"/>
                <a:ea typeface="ヒラギノ明朝 ProN W6"/>
                <a:cs typeface="ヒラギノ明朝 ProN W6"/>
                <a:sym typeface="ヒラギノ明朝 ProN W6"/>
              </a:rPr>
              <a:t>生薬熱湯抽出</a:t>
            </a:r>
            <a:r>
              <a:rPr sz="2844"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　</a:t>
            </a:r>
            <a:r>
              <a:rPr sz="2844"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　</a:t>
            </a:r>
            <a:r>
              <a:rPr sz="2844" dirty="0" err="1">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冷時ろ過</a:t>
            </a:r>
            <a:endParaRPr sz="2844"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endParaRPr>
          </a:p>
          <a:p>
            <a:pPr algn="l" defTabSz="650240">
              <a:defRPr sz="2560">
                <a:solidFill>
                  <a:srgbClr val="FFFFFF"/>
                </a:solidFill>
                <a:uFill>
                  <a:solidFill>
                    <a:srgbClr val="FFFFFF"/>
                  </a:solidFill>
                </a:uFill>
                <a:latin typeface="Tahoma"/>
                <a:ea typeface="Tahoma"/>
                <a:cs typeface="Tahoma"/>
                <a:sym typeface="Tahoma"/>
              </a:defRPr>
            </a:pPr>
            <a:r>
              <a:rPr sz="2844"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　　　　　　　　　</a:t>
            </a:r>
            <a:r>
              <a:rPr sz="2844"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a:t>
            </a:r>
            <a:r>
              <a:rPr sz="2844" dirty="0" err="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西洋</a:t>
            </a:r>
            <a:r>
              <a:rPr sz="2844"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a:t>
            </a:r>
          </a:p>
          <a:p>
            <a:pPr algn="l" defTabSz="650240">
              <a:defRPr sz="2560">
                <a:solidFill>
                  <a:srgbClr val="FFFFFF"/>
                </a:solidFill>
                <a:uFill>
                  <a:solidFill>
                    <a:srgbClr val="FFFFFF"/>
                  </a:solidFill>
                </a:uFill>
                <a:latin typeface="Tahoma"/>
                <a:ea typeface="Tahoma"/>
                <a:cs typeface="Tahoma"/>
                <a:sym typeface="Tahoma"/>
              </a:defRPr>
            </a:pPr>
            <a:r>
              <a:rPr sz="2844" dirty="0" err="1">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煎剤（decoction</a:t>
            </a:r>
            <a:r>
              <a:rPr sz="2844" dirty="0">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a:t>
            </a:r>
            <a:r>
              <a:rPr sz="2844" dirty="0" err="1">
                <a:effectLst>
                  <a:outerShdw blurRad="12700" dist="25400" dir="2700000" rotWithShape="0">
                    <a:srgbClr val="000000"/>
                  </a:outerShdw>
                </a:effectLst>
                <a:latin typeface="ヒラギノ明朝 ProN W6"/>
                <a:ea typeface="ヒラギノ明朝 ProN W6"/>
                <a:cs typeface="ヒラギノ明朝 ProN W6"/>
                <a:sym typeface="ヒラギノ明朝 ProN W6"/>
              </a:rPr>
              <a:t>生薬熱湯抽出</a:t>
            </a:r>
            <a:r>
              <a:rPr sz="2844"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　</a:t>
            </a:r>
            <a:r>
              <a:rPr sz="2844"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　</a:t>
            </a:r>
            <a:r>
              <a:rPr sz="2844" dirty="0" err="1">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温時ろ過</a:t>
            </a:r>
            <a:endParaRPr sz="2844"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endParaRPr>
          </a:p>
          <a:p>
            <a:pPr algn="l" defTabSz="650240">
              <a:defRPr sz="2560">
                <a:solidFill>
                  <a:srgbClr val="FFFFFF"/>
                </a:solidFill>
                <a:uFill>
                  <a:solidFill>
                    <a:srgbClr val="FFFFFF"/>
                  </a:solidFill>
                </a:uFill>
                <a:latin typeface="Tahoma"/>
                <a:ea typeface="Tahoma"/>
                <a:cs typeface="Tahoma"/>
                <a:sym typeface="Tahoma"/>
              </a:defRPr>
            </a:pPr>
            <a:r>
              <a:rPr sz="2844"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　　　　　　　　　</a:t>
            </a:r>
            <a:r>
              <a:rPr sz="2844"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a:t>
            </a:r>
            <a:r>
              <a:rPr sz="2844" dirty="0" err="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漢方</a:t>
            </a:r>
            <a:r>
              <a:rPr sz="2844"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a:t>
            </a:r>
          </a:p>
          <a:p>
            <a:pPr algn="l" defTabSz="650240">
              <a:defRPr sz="2560">
                <a:solidFill>
                  <a:srgbClr val="FFFFFF"/>
                </a:solidFill>
                <a:uFill>
                  <a:solidFill>
                    <a:srgbClr val="FFFFFF"/>
                  </a:solidFill>
                </a:uFill>
                <a:latin typeface="Tahoma"/>
                <a:ea typeface="Tahoma"/>
                <a:cs typeface="Tahoma"/>
                <a:sym typeface="Tahoma"/>
              </a:defRPr>
            </a:pPr>
            <a:r>
              <a:rPr sz="2844"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　</a:t>
            </a:r>
            <a:r>
              <a:rPr sz="2844" dirty="0" err="1">
                <a:solidFill>
                  <a:srgbClr val="FF6FCF"/>
                </a:solidFill>
                <a:effectLst>
                  <a:outerShdw blurRad="12700" dist="25400" dir="2700000" rotWithShape="0">
                    <a:srgbClr val="000000"/>
                  </a:outerShdw>
                </a:effectLst>
                <a:uFill>
                  <a:solidFill>
                    <a:srgbClr val="FF6FCF"/>
                  </a:solidFill>
                </a:uFill>
                <a:latin typeface="ヒラギノ明朝 ProN W6"/>
                <a:ea typeface="ヒラギノ明朝 ProN W6"/>
                <a:cs typeface="ヒラギノ明朝 ProN W6"/>
                <a:sym typeface="ヒラギノ明朝 ProN W6"/>
              </a:rPr>
              <a:t>茶剤＋水</a:t>
            </a:r>
            <a:r>
              <a:rPr sz="2844" dirty="0">
                <a:solidFill>
                  <a:srgbClr val="FF6FCF"/>
                </a:solidFill>
                <a:effectLst>
                  <a:outerShdw blurRad="12700" dist="25400" dir="2700000" rotWithShape="0">
                    <a:srgbClr val="000000"/>
                  </a:outerShdw>
                </a:effectLst>
                <a:uFill>
                  <a:solidFill>
                    <a:srgbClr val="FF6FCF"/>
                  </a:solidFill>
                </a:uFill>
                <a:latin typeface="ヒラギノ明朝 ProN W6"/>
                <a:ea typeface="ヒラギノ明朝 ProN W6"/>
                <a:cs typeface="ヒラギノ明朝 ProN W6"/>
                <a:sym typeface="ヒラギノ明朝 ProN W6"/>
              </a:rPr>
              <a:t>　→　</a:t>
            </a:r>
            <a:r>
              <a:rPr sz="2844" dirty="0" err="1">
                <a:solidFill>
                  <a:srgbClr val="FF6FCF"/>
                </a:solidFill>
                <a:effectLst>
                  <a:outerShdw blurRad="12700" dist="25400" dir="2700000" rotWithShape="0">
                    <a:srgbClr val="000000"/>
                  </a:outerShdw>
                </a:effectLst>
                <a:uFill>
                  <a:solidFill>
                    <a:srgbClr val="FF6FCF"/>
                  </a:solidFill>
                </a:uFill>
                <a:latin typeface="ヒラギノ明朝 ProN W6"/>
                <a:ea typeface="ヒラギノ明朝 ProN W6"/>
                <a:cs typeface="ヒラギノ明朝 ProN W6"/>
                <a:sym typeface="ヒラギノ明朝 ProN W6"/>
              </a:rPr>
              <a:t>沸騰、半量濃縮</a:t>
            </a:r>
            <a:r>
              <a:rPr sz="2844" dirty="0">
                <a:solidFill>
                  <a:srgbClr val="FF6FCF"/>
                </a:solidFill>
                <a:effectLst>
                  <a:outerShdw blurRad="12700" dist="25400" dir="2700000" rotWithShape="0">
                    <a:srgbClr val="000000"/>
                  </a:outerShdw>
                </a:effectLst>
                <a:uFill>
                  <a:solidFill>
                    <a:srgbClr val="FF6FCF"/>
                  </a:solidFill>
                </a:uFill>
                <a:latin typeface="ヒラギノ明朝 ProN W6"/>
                <a:ea typeface="ヒラギノ明朝 ProN W6"/>
                <a:cs typeface="ヒラギノ明朝 ProN W6"/>
                <a:sym typeface="ヒラギノ明朝 ProN W6"/>
              </a:rPr>
              <a:t>　→　</a:t>
            </a:r>
            <a:r>
              <a:rPr sz="2844" dirty="0" err="1">
                <a:solidFill>
                  <a:srgbClr val="FF6FCF"/>
                </a:solidFill>
                <a:effectLst>
                  <a:outerShdw blurRad="12700" dist="25400" dir="2700000" rotWithShape="0">
                    <a:srgbClr val="000000"/>
                  </a:outerShdw>
                </a:effectLst>
                <a:uFill>
                  <a:solidFill>
                    <a:srgbClr val="FF6FCF"/>
                  </a:solidFill>
                </a:uFill>
                <a:latin typeface="ヒラギノ明朝 ProN W6"/>
                <a:ea typeface="ヒラギノ明朝 ProN W6"/>
                <a:cs typeface="ヒラギノ明朝 ProN W6"/>
                <a:sym typeface="ヒラギノ明朝 ProN W6"/>
              </a:rPr>
              <a:t>ろ過（漢方煎剤</a:t>
            </a:r>
            <a:r>
              <a:rPr sz="2844" dirty="0">
                <a:solidFill>
                  <a:srgbClr val="FF6FCF"/>
                </a:solidFill>
                <a:effectLst>
                  <a:outerShdw blurRad="12700" dist="25400" dir="2700000" rotWithShape="0">
                    <a:srgbClr val="000000"/>
                  </a:outerShdw>
                </a:effectLst>
                <a:uFill>
                  <a:solidFill>
                    <a:srgbClr val="FF6FCF"/>
                  </a:solidFill>
                </a:uFill>
                <a:latin typeface="ヒラギノ明朝 ProN W6"/>
                <a:ea typeface="ヒラギノ明朝 ProN W6"/>
                <a:cs typeface="ヒラギノ明朝 ProN W6"/>
                <a:sym typeface="ヒラギノ明朝 ProN W6"/>
              </a:rPr>
              <a:t>）</a:t>
            </a:r>
          </a:p>
          <a:p>
            <a:pPr algn="l" defTabSz="650240">
              <a:defRPr sz="2560">
                <a:solidFill>
                  <a:srgbClr val="FFFFFF"/>
                </a:solidFill>
                <a:uFill>
                  <a:solidFill>
                    <a:srgbClr val="FFFFFF"/>
                  </a:solidFill>
                </a:uFill>
                <a:latin typeface="Tahoma"/>
                <a:ea typeface="Tahoma"/>
                <a:cs typeface="Tahoma"/>
                <a:sym typeface="Tahoma"/>
              </a:defRPr>
            </a:pPr>
            <a:endParaRPr lang="en-US" sz="2844" dirty="0">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endParaRPr>
          </a:p>
          <a:p>
            <a:pPr algn="l" defTabSz="650240">
              <a:defRPr sz="2560">
                <a:solidFill>
                  <a:srgbClr val="FFFFFF"/>
                </a:solidFill>
                <a:uFill>
                  <a:solidFill>
                    <a:srgbClr val="FFFFFF"/>
                  </a:solidFill>
                </a:uFill>
                <a:latin typeface="Tahoma"/>
                <a:ea typeface="Tahoma"/>
                <a:cs typeface="Tahoma"/>
                <a:sym typeface="Tahoma"/>
              </a:defRPr>
            </a:pPr>
            <a:r>
              <a:rPr sz="2844" dirty="0" err="1">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チンキ剤（tincture</a:t>
            </a:r>
            <a:r>
              <a:rPr sz="2844" dirty="0">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a:t>
            </a:r>
            <a:r>
              <a:rPr sz="2844" dirty="0" err="1">
                <a:effectLst>
                  <a:outerShdw blurRad="12700" dist="25400" dir="2700000" rotWithShape="0">
                    <a:srgbClr val="000000"/>
                  </a:outerShdw>
                </a:effectLst>
                <a:latin typeface="ヒラギノ明朝 ProN W6"/>
                <a:ea typeface="ヒラギノ明朝 ProN W6"/>
                <a:cs typeface="ヒラギノ明朝 ProN W6"/>
                <a:sym typeface="ヒラギノ明朝 ProN W6"/>
              </a:rPr>
              <a:t>生薬をアルコールで抽出</a:t>
            </a:r>
            <a:endParaRPr sz="2844"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endParaRPr>
          </a:p>
          <a:p>
            <a:pPr algn="l" defTabSz="650240">
              <a:defRPr sz="2560">
                <a:solidFill>
                  <a:srgbClr val="FFFFFF"/>
                </a:solidFill>
                <a:uFill>
                  <a:solidFill>
                    <a:srgbClr val="FFFFFF"/>
                  </a:solidFill>
                </a:uFill>
                <a:latin typeface="Tahoma"/>
                <a:ea typeface="Tahoma"/>
                <a:cs typeface="Tahoma"/>
                <a:sym typeface="Tahoma"/>
              </a:defRPr>
            </a:pPr>
            <a:r>
              <a:rPr sz="2844"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　　　</a:t>
            </a:r>
            <a:r>
              <a:rPr sz="2844" dirty="0" err="1">
                <a:effectLst>
                  <a:outerShdw blurRad="12700" dist="25400" dir="2700000" rotWithShape="0">
                    <a:srgbClr val="000000"/>
                  </a:outerShdw>
                </a:effectLst>
                <a:latin typeface="ヒラギノ明朝 ProN W6"/>
                <a:ea typeface="ヒラギノ明朝 ProN W6"/>
                <a:cs typeface="ヒラギノ明朝 ProN W6"/>
                <a:sym typeface="ヒラギノ明朝 ProN W6"/>
              </a:rPr>
              <a:t>エタノール、希エタノール</a:t>
            </a:r>
            <a:r>
              <a:rPr sz="2844" dirty="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　</a:t>
            </a:r>
            <a:r>
              <a:rPr sz="2844" dirty="0" err="1">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アヘンチンキなど</a:t>
            </a:r>
            <a:endParaRPr sz="2844" dirty="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endParaRPr>
          </a:p>
          <a:p>
            <a:pPr algn="l" defTabSz="650240">
              <a:defRPr sz="2560">
                <a:solidFill>
                  <a:srgbClr val="FFFFFF"/>
                </a:solidFill>
                <a:uFill>
                  <a:solidFill>
                    <a:srgbClr val="FFFFFF"/>
                  </a:solidFill>
                </a:uFill>
                <a:latin typeface="Tahoma"/>
                <a:ea typeface="Tahoma"/>
                <a:cs typeface="Tahoma"/>
                <a:sym typeface="Tahoma"/>
              </a:defRPr>
            </a:pPr>
            <a:r>
              <a:rPr sz="2844" dirty="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　　　</a:t>
            </a:r>
            <a:r>
              <a:rPr sz="2844" dirty="0" err="1">
                <a:effectLst>
                  <a:outerShdw blurRad="12700" dist="25400" dir="2700000" rotWithShape="0">
                    <a:srgbClr val="000000"/>
                  </a:outerShdw>
                </a:effectLst>
                <a:latin typeface="ヒラギノ明朝 ProN W6"/>
                <a:ea typeface="ヒラギノ明朝 ProN W6"/>
                <a:cs typeface="ヒラギノ明朝 ProN W6"/>
                <a:sym typeface="ヒラギノ明朝 ProN W6"/>
              </a:rPr>
              <a:t>酒剤、西洋では普通</a:t>
            </a:r>
            <a:endParaRPr sz="2844"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endParaRPr>
          </a:p>
          <a:p>
            <a:pPr algn="l" defTabSz="650240">
              <a:defRPr sz="2560">
                <a:solidFill>
                  <a:srgbClr val="FFFFFF"/>
                </a:solidFill>
                <a:uFill>
                  <a:solidFill>
                    <a:srgbClr val="FFFFFF"/>
                  </a:solidFill>
                </a:uFill>
                <a:latin typeface="Tahoma"/>
                <a:ea typeface="Tahoma"/>
                <a:cs typeface="Tahoma"/>
                <a:sym typeface="Tahoma"/>
              </a:defRPr>
            </a:pPr>
            <a:endParaRPr lang="en-US" sz="2844" dirty="0">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endParaRPr>
          </a:p>
          <a:p>
            <a:pPr algn="l" defTabSz="650240">
              <a:defRPr sz="2560">
                <a:solidFill>
                  <a:srgbClr val="FFFFFF"/>
                </a:solidFill>
                <a:uFill>
                  <a:solidFill>
                    <a:srgbClr val="FFFFFF"/>
                  </a:solidFill>
                </a:uFill>
                <a:latin typeface="Tahoma"/>
                <a:ea typeface="Tahoma"/>
                <a:cs typeface="Tahoma"/>
                <a:sym typeface="Tahoma"/>
              </a:defRPr>
            </a:pPr>
            <a:r>
              <a:rPr sz="2844" dirty="0" err="1">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エキス（extract</a:t>
            </a:r>
            <a:r>
              <a:rPr sz="2844" dirty="0">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a:t>
            </a:r>
            <a:r>
              <a:rPr sz="2844" dirty="0" err="1">
                <a:effectLst>
                  <a:outerShdw blurRad="12700" dist="25400" dir="2700000" rotWithShape="0">
                    <a:srgbClr val="000000"/>
                  </a:outerShdw>
                </a:effectLst>
                <a:latin typeface="ヒラギノ明朝 ProN W6"/>
                <a:ea typeface="ヒラギノ明朝 ProN W6"/>
                <a:cs typeface="ヒラギノ明朝 ProN W6"/>
                <a:sym typeface="ヒラギノ明朝 ProN W6"/>
              </a:rPr>
              <a:t>浸剤・煎剤を蒸発乾固</a:t>
            </a:r>
            <a:endParaRPr sz="2844"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endParaRPr>
          </a:p>
          <a:p>
            <a:pPr algn="l" defTabSz="650240">
              <a:defRPr sz="2560">
                <a:solidFill>
                  <a:srgbClr val="FFFFFF"/>
                </a:solidFill>
                <a:uFill>
                  <a:solidFill>
                    <a:srgbClr val="FFFFFF"/>
                  </a:solidFill>
                </a:uFill>
                <a:latin typeface="Tahoma"/>
                <a:ea typeface="Tahoma"/>
                <a:cs typeface="Tahoma"/>
                <a:sym typeface="Tahoma"/>
              </a:defRPr>
            </a:pPr>
            <a:r>
              <a:rPr sz="2844" dirty="0" err="1">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流エキス（flude</a:t>
            </a:r>
            <a:r>
              <a:rPr sz="2844" dirty="0">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 extract）：</a:t>
            </a:r>
            <a:r>
              <a:rPr sz="2844" dirty="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1 g/</a:t>
            </a:r>
            <a:r>
              <a:rPr sz="2844" dirty="0" err="1">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mL</a:t>
            </a:r>
            <a:r>
              <a:rPr sz="2844" dirty="0" err="1">
                <a:effectLst>
                  <a:outerShdw blurRad="12700" dist="25400" dir="2700000" rotWithShape="0">
                    <a:srgbClr val="000000"/>
                  </a:outerShdw>
                </a:effectLst>
                <a:latin typeface="ヒラギノ明朝 ProN W6"/>
                <a:ea typeface="ヒラギノ明朝 ProN W6"/>
                <a:cs typeface="ヒラギノ明朝 ProN W6"/>
                <a:sym typeface="ヒラギノ明朝 ProN W6"/>
              </a:rPr>
              <a:t>に濃度調整したエキス</a:t>
            </a:r>
            <a:endParaRPr sz="2844"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endParaRPr>
          </a:p>
          <a:p>
            <a:pPr algn="l" defTabSz="650240">
              <a:defRPr sz="2560">
                <a:solidFill>
                  <a:srgbClr val="FFFFFF"/>
                </a:solidFill>
                <a:uFill>
                  <a:solidFill>
                    <a:srgbClr val="FFFFFF"/>
                  </a:solidFill>
                </a:uFill>
                <a:latin typeface="Tahoma"/>
                <a:ea typeface="Tahoma"/>
                <a:cs typeface="Tahoma"/>
                <a:sym typeface="Tahoma"/>
              </a:defRPr>
            </a:pPr>
            <a:r>
              <a:rPr sz="2844" dirty="0" err="1">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シロップ（syrup</a:t>
            </a:r>
            <a:r>
              <a:rPr sz="2844" dirty="0">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a:t>
            </a:r>
            <a:r>
              <a:rPr sz="2844" dirty="0" err="1">
                <a:effectLst>
                  <a:outerShdw blurRad="12700" dist="25400" dir="2700000" rotWithShape="0">
                    <a:srgbClr val="000000"/>
                  </a:outerShdw>
                </a:effectLst>
                <a:latin typeface="ヒラギノ明朝 ProN W6"/>
                <a:ea typeface="ヒラギノ明朝 ProN W6"/>
                <a:cs typeface="ヒラギノ明朝 ProN W6"/>
                <a:sym typeface="ヒラギノ明朝 ProN W6"/>
              </a:rPr>
              <a:t>浸剤・煎剤+白糖</a:t>
            </a:r>
            <a:endParaRPr sz="2844"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endParaRPr>
          </a:p>
        </p:txBody>
      </p:sp>
      <p:sp>
        <p:nvSpPr>
          <p:cNvPr id="311" name="抽出の形態"/>
          <p:cNvSpPr txBox="1"/>
          <p:nvPr/>
        </p:nvSpPr>
        <p:spPr>
          <a:xfrm>
            <a:off x="18062" y="2725321"/>
            <a:ext cx="2451948"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000">
                <a:solidFill>
                  <a:srgbClr val="008000"/>
                </a:solidFill>
                <a:effectLst>
                  <a:outerShdw blurRad="12700" dist="25400" dir="2700000" rotWithShape="0">
                    <a:srgbClr val="000000"/>
                  </a:outerShdw>
                </a:effectLst>
                <a:uFill>
                  <a:solidFill>
                    <a:srgbClr val="0080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008000"/>
                </a:solidFill>
                <a:effectLst>
                  <a:outerShdw blurRad="12700" dist="25400" dir="2700000" rotWithShape="0">
                    <a:srgbClr val="000000"/>
                  </a:outerShdw>
                </a:effectLst>
                <a:uFill>
                  <a:solidFill>
                    <a:srgbClr val="008000"/>
                  </a:solidFill>
                </a:uFill>
                <a:latin typeface="ヒラギノ明朝 ProN W6"/>
                <a:ea typeface="ヒラギノ明朝 ProN W6"/>
                <a:cs typeface="ヒラギノ明朝 ProN W6"/>
                <a:sym typeface="ヒラギノ明朝 ProN W6"/>
              </a:rPr>
              <a:t>抽出の形態</a:t>
            </a:r>
          </a:p>
        </p:txBody>
      </p:sp>
      <p:sp>
        <p:nvSpPr>
          <p:cNvPr id="312" name="現代の剤形"/>
          <p:cNvSpPr txBox="1"/>
          <p:nvPr/>
        </p:nvSpPr>
        <p:spPr>
          <a:xfrm>
            <a:off x="9031" y="8746631"/>
            <a:ext cx="247001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000">
                <a:solidFill>
                  <a:srgbClr val="008000"/>
                </a:solidFill>
                <a:effectLst>
                  <a:outerShdw blurRad="12700" dist="25400" dir="2700000" rotWithShape="0">
                    <a:srgbClr val="000000"/>
                  </a:outerShdw>
                </a:effectLst>
                <a:uFill>
                  <a:solidFill>
                    <a:srgbClr val="0080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008000"/>
                </a:solidFill>
                <a:effectLst>
                  <a:outerShdw blurRad="12700" dist="25400" dir="2700000" rotWithShape="0">
                    <a:srgbClr val="000000"/>
                  </a:outerShdw>
                </a:effectLst>
                <a:uFill>
                  <a:solidFill>
                    <a:srgbClr val="008000"/>
                  </a:solidFill>
                </a:uFill>
                <a:latin typeface="ヒラギノ明朝 ProN W6"/>
                <a:ea typeface="ヒラギノ明朝 ProN W6"/>
                <a:cs typeface="ヒラギノ明朝 ProN W6"/>
                <a:sym typeface="ヒラギノ明朝 ProN W6"/>
              </a:rPr>
              <a:t>現代の剤形</a:t>
            </a:r>
          </a:p>
        </p:txBody>
      </p:sp>
      <p:sp>
        <p:nvSpPr>
          <p:cNvPr id="313" name="煎剤 → 顆粒剤…"/>
          <p:cNvSpPr txBox="1"/>
          <p:nvPr/>
        </p:nvSpPr>
        <p:spPr>
          <a:xfrm>
            <a:off x="2617964" y="8702089"/>
            <a:ext cx="3181210" cy="10306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solidFill>
                  <a:srgbClr val="FFFFFF"/>
                </a:solidFill>
                <a:uFill>
                  <a:solidFill>
                    <a:srgbClr val="FFFFFF"/>
                  </a:solidFill>
                </a:uFill>
                <a:latin typeface="Tahoma"/>
                <a:ea typeface="Tahoma"/>
                <a:cs typeface="Tahoma"/>
                <a:sym typeface="Tahoma"/>
              </a:defRPr>
            </a:pPr>
            <a:r>
              <a:rPr sz="2844">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煎剤　→　顆粒剤</a:t>
            </a:r>
            <a:endParaRPr sz="2844">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endParaRPr>
          </a:p>
          <a:p>
            <a:pPr algn="l" defTabSz="650240">
              <a:defRPr sz="2560">
                <a:solidFill>
                  <a:srgbClr val="FFFFFF"/>
                </a:solidFill>
                <a:uFill>
                  <a:solidFill>
                    <a:srgbClr val="FFFFFF"/>
                  </a:solidFill>
                </a:uFill>
                <a:latin typeface="Tahoma"/>
                <a:ea typeface="Tahoma"/>
                <a:cs typeface="Tahoma"/>
                <a:sym typeface="Tahoma"/>
              </a:defRPr>
            </a:pPr>
            <a:r>
              <a:rPr sz="2844">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散剤　→　錠剤</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3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 grpId="1" animBg="1" advAuto="0"/>
      <p:bldP spid="312" grpId="2" animBg="1" advAuto="0"/>
      <p:bldP spid="313" grpId="3"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15" name="生 薬 学 総 論 (3-3)"/>
          <p:cNvSpPr>
            <a:spLocks noGrp="1"/>
          </p:cNvSpPr>
          <p:nvPr>
            <p:ph type="title"/>
          </p:nvPr>
        </p:nvSpPr>
        <p:spPr>
          <a:xfrm>
            <a:off x="2492586" y="325119"/>
            <a:ext cx="8344748" cy="1300481"/>
          </a:xfrm>
          <a:prstGeom prst="rect">
            <a:avLst/>
          </a:prstGeom>
          <a:solidFill>
            <a:srgbClr val="008080"/>
          </a:solidFill>
          <a:ln w="9525">
            <a:round/>
          </a:ln>
          <a:effectLst>
            <a:outerShdw blurRad="127000" dist="152399" dir="18900000" rotWithShape="0">
              <a:srgbClr val="003366">
                <a:alpha val="79998"/>
              </a:srgbClr>
            </a:outerShdw>
          </a:effectLst>
        </p:spPr>
        <p:txBody>
          <a:bodyPr lIns="126435" tIns="72248" rIns="126435" bIns="72248"/>
          <a:lstStyle>
            <a:lvl1pPr defTabSz="1300480">
              <a:defRPr sz="6257">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生 薬 学 総 論 (3-3)</a:t>
            </a:r>
          </a:p>
        </p:txBody>
      </p:sp>
      <p:sp>
        <p:nvSpPr>
          <p:cNvPr id="316" name="第３章 世界各地から来た生薬（続）"/>
          <p:cNvSpPr txBox="1"/>
          <p:nvPr/>
        </p:nvSpPr>
        <p:spPr>
          <a:xfrm>
            <a:off x="650239" y="1950719"/>
            <a:ext cx="12354561"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第３章　世界各地から来た生薬（続）</a:t>
            </a:r>
          </a:p>
        </p:txBody>
      </p:sp>
      <p:sp>
        <p:nvSpPr>
          <p:cNvPr id="317" name="3−6．ハーブとスパイス"/>
          <p:cNvSpPr txBox="1"/>
          <p:nvPr/>
        </p:nvSpPr>
        <p:spPr>
          <a:xfrm>
            <a:off x="1842346" y="2709333"/>
            <a:ext cx="9536854"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3−6．ハーブとスパイス</a:t>
            </a:r>
          </a:p>
        </p:txBody>
      </p:sp>
      <p:sp>
        <p:nvSpPr>
          <p:cNvPr id="318" name="◉ハーブとは？"/>
          <p:cNvSpPr txBox="1"/>
          <p:nvPr/>
        </p:nvSpPr>
        <p:spPr>
          <a:xfrm>
            <a:off x="1300479" y="3576320"/>
            <a:ext cx="3270901"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40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◉ハーブとは？</a:t>
            </a:r>
          </a:p>
        </p:txBody>
      </p:sp>
      <p:sp>
        <p:nvSpPr>
          <p:cNvPr id="319" name="小形草本・草本状薬用植物の総称…"/>
          <p:cNvSpPr txBox="1"/>
          <p:nvPr/>
        </p:nvSpPr>
        <p:spPr>
          <a:xfrm>
            <a:off x="5088217" y="3660562"/>
            <a:ext cx="7911255" cy="1447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spcBef>
                <a:spcPts val="1000"/>
              </a:spcBef>
              <a:defRPr sz="3000">
                <a:solidFill>
                  <a:srgbClr val="FFFFFF"/>
                </a:solidFill>
                <a:uFill>
                  <a:solidFill>
                    <a:srgbClr val="FFFFFF"/>
                  </a:solidFill>
                </a:uFill>
                <a:latin typeface="Tahoma"/>
                <a:ea typeface="Tahoma"/>
                <a:cs typeface="Tahoma"/>
                <a:sym typeface="Tahoma"/>
              </a:defRPr>
            </a:pPr>
            <a:r>
              <a:rPr dirty="0" err="1">
                <a:effectLst>
                  <a:outerShdw blurRad="12700" dist="25400" dir="2700000" rotWithShape="0">
                    <a:srgbClr val="000000"/>
                  </a:outerShdw>
                </a:effectLst>
                <a:latin typeface="ヒラギノ明朝 ProN W6"/>
                <a:ea typeface="ヒラギノ明朝 ProN W6"/>
                <a:cs typeface="ヒラギノ明朝 ProN W6"/>
                <a:sym typeface="ヒラギノ明朝 ProN W6"/>
              </a:rPr>
              <a:t>小形草本・草本状薬用植物の総称</a:t>
            </a:r>
            <a:endParaRPr dirty="0">
              <a:effectLst>
                <a:outerShdw blurRad="12700" dist="25400" dir="2700000" rotWithShape="0">
                  <a:srgbClr val="000000"/>
                </a:outerShdw>
              </a:effectLst>
            </a:endParaRPr>
          </a:p>
          <a:p>
            <a:pPr algn="l" defTabSz="650240">
              <a:spcBef>
                <a:spcPts val="1000"/>
              </a:spcBef>
              <a:defRPr sz="3000">
                <a:solidFill>
                  <a:srgbClr val="FFFFFF"/>
                </a:solidFill>
                <a:uFill>
                  <a:solidFill>
                    <a:srgbClr val="FFFFFF"/>
                  </a:solidFill>
                </a:uFill>
                <a:latin typeface="Tahoma"/>
                <a:ea typeface="Tahoma"/>
                <a:cs typeface="Tahoma"/>
                <a:sym typeface="Tahoma"/>
              </a:defRPr>
            </a:pPr>
            <a:r>
              <a:rPr dirty="0" err="1">
                <a:effectLst>
                  <a:outerShdw blurRad="12700" dist="25400" dir="2700000" rotWithShape="0">
                    <a:srgbClr val="000000"/>
                  </a:outerShdw>
                </a:effectLst>
                <a:latin typeface="ヒラギノ明朝 ProN W6"/>
                <a:ea typeface="ヒラギノ明朝 ProN W6"/>
                <a:cs typeface="ヒラギノ明朝 ProN W6"/>
                <a:sym typeface="ヒラギノ明朝 ProN W6"/>
              </a:rPr>
              <a:t>欧州の薬用植物の大半を占める</a:t>
            </a:r>
            <a:endParaRPr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endParaRPr>
          </a:p>
        </p:txBody>
      </p:sp>
      <p:sp>
        <p:nvSpPr>
          <p:cNvPr id="320" name="カミツレ（カモミール）・ローズマリー・タイムなど"/>
          <p:cNvSpPr txBox="1"/>
          <p:nvPr/>
        </p:nvSpPr>
        <p:spPr>
          <a:xfrm>
            <a:off x="1842346" y="5201920"/>
            <a:ext cx="10837335"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spcBef>
                <a:spcPts val="1000"/>
              </a:spcBef>
              <a:defRPr sz="3000">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カミツレ（カモミール）・ローズマリー・タイムなど</a:t>
            </a:r>
          </a:p>
        </p:txBody>
      </p:sp>
      <p:sp>
        <p:nvSpPr>
          <p:cNvPr id="321" name="◉スパイスとは？"/>
          <p:cNvSpPr txBox="1"/>
          <p:nvPr/>
        </p:nvSpPr>
        <p:spPr>
          <a:xfrm>
            <a:off x="1300479" y="6068906"/>
            <a:ext cx="3719973"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40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◉スパイスとは？</a:t>
            </a:r>
          </a:p>
        </p:txBody>
      </p:sp>
      <p:sp>
        <p:nvSpPr>
          <p:cNvPr id="322" name="香辛料の総称"/>
          <p:cNvSpPr txBox="1"/>
          <p:nvPr/>
        </p:nvSpPr>
        <p:spPr>
          <a:xfrm>
            <a:off x="5088217" y="6135354"/>
            <a:ext cx="7028024" cy="525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spcBef>
                <a:spcPts val="1000"/>
              </a:spcBef>
              <a:defRPr sz="3000">
                <a:solidFill>
                  <a:srgbClr val="FFFFFF"/>
                </a:solidFill>
                <a:effectLst>
                  <a:outerShdw blurRad="12700" dist="25400" dir="2700000" rotWithShape="0">
                    <a:srgbClr val="000000"/>
                  </a:outerShdw>
                </a:effectLst>
                <a:uFill>
                  <a:solidFill>
                    <a:srgbClr val="FFFFFF"/>
                  </a:solidFill>
                </a:uFill>
                <a:latin typeface="ヒラギノ明朝 ProN W6"/>
                <a:ea typeface="ヒラギノ明朝 ProN W6"/>
                <a:cs typeface="ヒラギノ明朝 ProN W6"/>
                <a:sym typeface="ヒラギノ明朝 ProN W6"/>
              </a:defRPr>
            </a:lvl1pPr>
          </a:lstStyle>
          <a:p>
            <a:pPr>
              <a:defRPr>
                <a:effectLst/>
                <a:latin typeface="Tahoma"/>
                <a:ea typeface="Tahoma"/>
                <a:cs typeface="Tahoma"/>
                <a:sym typeface="Tahoma"/>
              </a:defRPr>
            </a:pPr>
            <a:r>
              <a:rPr dirty="0" err="1">
                <a:effectLst>
                  <a:outerShdw blurRad="12700" dist="25400" dir="2700000" rotWithShape="0">
                    <a:srgbClr val="000000"/>
                  </a:outerShdw>
                </a:effectLst>
                <a:latin typeface="ヒラギノ明朝 ProN W6"/>
                <a:ea typeface="ヒラギノ明朝 ProN W6"/>
                <a:cs typeface="ヒラギノ明朝 ProN W6"/>
                <a:sym typeface="ヒラギノ明朝 ProN W6"/>
              </a:rPr>
              <a:t>香辛料の総称</a:t>
            </a:r>
            <a:endParaRPr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endParaRPr>
          </a:p>
        </p:txBody>
      </p:sp>
      <p:sp>
        <p:nvSpPr>
          <p:cNvPr id="323" name="香り系：シナモン（桂皮）・フェンネル（茴香）など…"/>
          <p:cNvSpPr txBox="1"/>
          <p:nvPr/>
        </p:nvSpPr>
        <p:spPr>
          <a:xfrm>
            <a:off x="1842346" y="7044266"/>
            <a:ext cx="10837335" cy="2235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spcBef>
                <a:spcPts val="1000"/>
              </a:spcBef>
              <a:defRPr sz="3000">
                <a:solidFill>
                  <a:srgbClr val="FFFFFF"/>
                </a:solidFill>
                <a:uFill>
                  <a:solidFill>
                    <a:srgbClr val="FFFFFF"/>
                  </a:solidFill>
                </a:uFill>
                <a:latin typeface="Tahoma"/>
                <a:ea typeface="Tahoma"/>
                <a:cs typeface="Tahoma"/>
                <a:sym typeface="Tahoma"/>
              </a:defRPr>
            </a:pPr>
            <a:r>
              <a:rPr>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香り系：シナモン</a:t>
            </a:r>
            <a:r>
              <a:rPr>
                <a:effectLst>
                  <a:outerShdw blurRad="12700" dist="25400" dir="2700000" rotWithShape="0">
                    <a:srgbClr val="000000"/>
                  </a:outerShdw>
                </a:effectLst>
                <a:latin typeface="ヒラギノ明朝 ProN W6"/>
                <a:ea typeface="ヒラギノ明朝 ProN W6"/>
                <a:cs typeface="ヒラギノ明朝 ProN W6"/>
                <a:sym typeface="ヒラギノ明朝 ProN W6"/>
              </a:rPr>
              <a:t>（桂皮）</a:t>
            </a:r>
            <a:r>
              <a:rPr>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・フェンネル</a:t>
            </a:r>
            <a:r>
              <a:rPr>
                <a:effectLst>
                  <a:outerShdw blurRad="12700" dist="25400" dir="2700000" rotWithShape="0">
                    <a:srgbClr val="000000"/>
                  </a:outerShdw>
                </a:effectLst>
                <a:latin typeface="ヒラギノ明朝 ProN W6"/>
                <a:ea typeface="ヒラギノ明朝 ProN W6"/>
                <a:cs typeface="ヒラギノ明朝 ProN W6"/>
                <a:sym typeface="ヒラギノ明朝 ProN W6"/>
              </a:rPr>
              <a:t>（茴香）</a:t>
            </a:r>
            <a:r>
              <a:rPr>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など</a:t>
            </a:r>
            <a:endParaRPr>
              <a:solidFill>
                <a:srgbClr val="800000"/>
              </a:solidFill>
              <a:effectLst>
                <a:outerShdw blurRad="12700" dist="25400" dir="2700000" rotWithShape="0">
                  <a:srgbClr val="000000"/>
                </a:outerShdw>
              </a:effectLst>
              <a:uFill>
                <a:solidFill>
                  <a:srgbClr val="800000"/>
                </a:solidFill>
              </a:uFill>
            </a:endParaRPr>
          </a:p>
          <a:p>
            <a:pPr algn="l" defTabSz="650240">
              <a:spcBef>
                <a:spcPts val="1000"/>
              </a:spcBef>
              <a:defRPr sz="3000">
                <a:solidFill>
                  <a:srgbClr val="FFFFFF"/>
                </a:solidFill>
                <a:uFill>
                  <a:solidFill>
                    <a:srgbClr val="FFFFFF"/>
                  </a:solidFill>
                </a:uFill>
                <a:latin typeface="Tahoma"/>
                <a:ea typeface="Tahoma"/>
                <a:cs typeface="Tahoma"/>
                <a:sym typeface="Tahoma"/>
              </a:defRPr>
            </a:pPr>
            <a:r>
              <a:rPr>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辛味系：トウガラシ</a:t>
            </a:r>
            <a:r>
              <a:rPr>
                <a:effectLst>
                  <a:outerShdw blurRad="12700" dist="25400" dir="2700000" rotWithShape="0">
                    <a:srgbClr val="000000"/>
                  </a:outerShdw>
                </a:effectLst>
                <a:latin typeface="ヒラギノ明朝 ProN W6"/>
                <a:ea typeface="ヒラギノ明朝 ProN W6"/>
                <a:cs typeface="ヒラギノ明朝 ProN W6"/>
                <a:sym typeface="ヒラギノ明朝 ProN W6"/>
              </a:rPr>
              <a:t>（番椒）</a:t>
            </a:r>
            <a:r>
              <a:rPr>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・コショウ・ウコンなど</a:t>
            </a:r>
            <a:endParaRPr>
              <a:solidFill>
                <a:srgbClr val="800000"/>
              </a:solidFill>
              <a:effectLst>
                <a:outerShdw blurRad="12700" dist="25400" dir="2700000" rotWithShape="0">
                  <a:srgbClr val="000000"/>
                </a:outerShdw>
              </a:effectLst>
              <a:uFill>
                <a:solidFill>
                  <a:srgbClr val="800000"/>
                </a:solidFill>
              </a:uFill>
            </a:endParaRPr>
          </a:p>
          <a:p>
            <a:pPr algn="l" defTabSz="650240">
              <a:spcBef>
                <a:spcPts val="1000"/>
              </a:spcBef>
              <a:defRPr sz="3000">
                <a:solidFill>
                  <a:srgbClr val="FFFFFF"/>
                </a:solidFill>
                <a:uFill>
                  <a:solidFill>
                    <a:srgbClr val="FFFFFF"/>
                  </a:solidFill>
                </a:uFill>
                <a:latin typeface="Tahoma"/>
                <a:ea typeface="Tahoma"/>
                <a:cs typeface="Tahoma"/>
                <a:sym typeface="Tahoma"/>
              </a:defRPr>
            </a:pPr>
            <a:r>
              <a:rPr>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中間系：クローブ</a:t>
            </a:r>
            <a:r>
              <a:rPr>
                <a:effectLst>
                  <a:outerShdw blurRad="12700" dist="25400" dir="2700000" rotWithShape="0">
                    <a:srgbClr val="000000"/>
                  </a:outerShdw>
                </a:effectLst>
                <a:latin typeface="ヒラギノ明朝 ProN W6"/>
                <a:ea typeface="ヒラギノ明朝 ProN W6"/>
                <a:cs typeface="ヒラギノ明朝 ProN W6"/>
                <a:sym typeface="ヒラギノ明朝 ProN W6"/>
              </a:rPr>
              <a:t>（丁子）</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3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3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1" animBg="1" advAuto="0"/>
      <p:bldP spid="320" grpId="2" animBg="1" advAuto="0"/>
      <p:bldP spid="322" grpId="3" animBg="1" advAuto="0"/>
      <p:bldP spid="323" grpId="4"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25" name="生 薬 学 総 論 (3-4)"/>
          <p:cNvSpPr>
            <a:spLocks noGrp="1"/>
          </p:cNvSpPr>
          <p:nvPr>
            <p:ph type="title"/>
          </p:nvPr>
        </p:nvSpPr>
        <p:spPr>
          <a:xfrm>
            <a:off x="2492586" y="325119"/>
            <a:ext cx="8344748" cy="1300481"/>
          </a:xfrm>
          <a:prstGeom prst="rect">
            <a:avLst/>
          </a:prstGeom>
          <a:solidFill>
            <a:srgbClr val="008080"/>
          </a:solidFill>
          <a:ln w="9525">
            <a:round/>
          </a:ln>
          <a:effectLst>
            <a:outerShdw blurRad="127000" dist="152399" dir="18900000" rotWithShape="0">
              <a:srgbClr val="003366">
                <a:alpha val="79998"/>
              </a:srgbClr>
            </a:outerShdw>
          </a:effectLst>
        </p:spPr>
        <p:txBody>
          <a:bodyPr lIns="126435" tIns="72248" rIns="126435" bIns="72248"/>
          <a:lstStyle>
            <a:lvl1pPr defTabSz="1300480">
              <a:defRPr sz="6257">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生 薬 学 総 論 (3-4)</a:t>
            </a:r>
          </a:p>
        </p:txBody>
      </p:sp>
      <p:sp>
        <p:nvSpPr>
          <p:cNvPr id="326" name="第４章 生薬の品質と試験法"/>
          <p:cNvSpPr txBox="1"/>
          <p:nvPr/>
        </p:nvSpPr>
        <p:spPr>
          <a:xfrm>
            <a:off x="650239" y="1950719"/>
            <a:ext cx="12354561"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第４章　生薬の品質と試験法</a:t>
            </a:r>
          </a:p>
        </p:txBody>
      </p:sp>
      <p:sp>
        <p:nvSpPr>
          <p:cNvPr id="327" name="●生薬の特徴"/>
          <p:cNvSpPr txBox="1"/>
          <p:nvPr/>
        </p:nvSpPr>
        <p:spPr>
          <a:xfrm>
            <a:off x="1408853" y="2817706"/>
            <a:ext cx="2889956"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3000">
                <a:solidFill>
                  <a:srgbClr val="FFFFFF"/>
                </a:solidFill>
                <a:uFill>
                  <a:solidFill>
                    <a:srgbClr val="FFFFFF"/>
                  </a:solidFill>
                </a:uFill>
                <a:latin typeface="Tahoma"/>
                <a:ea typeface="Tahoma"/>
                <a:cs typeface="Tahoma"/>
                <a:sym typeface="Tahoma"/>
              </a:defRPr>
            </a:pPr>
            <a:r>
              <a: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a:t>
            </a:r>
            <a:r>
              <a:rPr>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生薬の特徴</a:t>
            </a:r>
          </a:p>
        </p:txBody>
      </p:sp>
      <p:sp>
        <p:nvSpPr>
          <p:cNvPr id="328" name="品質のバラツキが大きい（成分含量変異）…"/>
          <p:cNvSpPr txBox="1"/>
          <p:nvPr/>
        </p:nvSpPr>
        <p:spPr>
          <a:xfrm>
            <a:off x="2817707" y="3467946"/>
            <a:ext cx="9861974" cy="302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spcBef>
                <a:spcPts val="1000"/>
              </a:spcBef>
              <a:defRPr sz="3000">
                <a:solidFill>
                  <a:srgbClr val="FFFFFF"/>
                </a:solidFill>
                <a:uFill>
                  <a:solidFill>
                    <a:srgbClr val="FFFFFF"/>
                  </a:solidFill>
                </a:uFill>
                <a:latin typeface="Tahoma"/>
                <a:ea typeface="Tahoma"/>
                <a:cs typeface="Tahoma"/>
                <a:sym typeface="Tahoma"/>
              </a:defRPr>
            </a:pPr>
            <a:r>
              <a:rPr dirty="0" err="1">
                <a:solidFill>
                  <a:srgbClr val="000000"/>
                </a:solidFill>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rPr>
              <a:t>品質のバラツキが大きい</a:t>
            </a:r>
            <a:r>
              <a:rPr dirty="0" err="1">
                <a:effectLst>
                  <a:outerShdw blurRad="12700" dist="25400" dir="2700000" rotWithShape="0">
                    <a:srgbClr val="000000"/>
                  </a:outerShdw>
                </a:effectLst>
                <a:latin typeface="ヒラギノ明朝 ProN W6"/>
                <a:ea typeface="ヒラギノ明朝 ProN W6"/>
                <a:cs typeface="ヒラギノ明朝 ProN W6"/>
                <a:sym typeface="ヒラギノ明朝 ProN W6"/>
              </a:rPr>
              <a:t>（成分含量変異</a:t>
            </a:r>
            <a:r>
              <a:rPr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a:t>
            </a:r>
            <a:endParaRPr dirty="0">
              <a:effectLst>
                <a:outerShdw blurRad="12700" dist="25400" dir="2700000" rotWithShape="0">
                  <a:srgbClr val="000000"/>
                </a:outerShdw>
              </a:effectLst>
            </a:endParaRPr>
          </a:p>
          <a:p>
            <a:pPr algn="l" defTabSz="650240">
              <a:spcBef>
                <a:spcPts val="1000"/>
              </a:spcBef>
              <a:defRPr sz="3000">
                <a:solidFill>
                  <a:srgbClr val="FFFFFF"/>
                </a:solidFill>
                <a:uFill>
                  <a:solidFill>
                    <a:srgbClr val="FFFFFF"/>
                  </a:solidFill>
                </a:uFill>
                <a:latin typeface="Tahoma"/>
                <a:ea typeface="Tahoma"/>
                <a:cs typeface="Tahoma"/>
                <a:sym typeface="Tahoma"/>
              </a:defRPr>
            </a:pPr>
            <a:r>
              <a:rPr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　</a:t>
            </a:r>
            <a:r>
              <a:rPr dirty="0" err="1">
                <a:effectLst>
                  <a:outerShdw blurRad="12700" dist="25400" dir="2700000" rotWithShape="0">
                    <a:srgbClr val="000000"/>
                  </a:outerShdw>
                </a:effectLst>
                <a:latin typeface="ヒラギノ明朝 ProN W6"/>
                <a:ea typeface="ヒラギノ明朝 ProN W6"/>
                <a:cs typeface="ヒラギノ明朝 ProN W6"/>
                <a:sym typeface="ヒラギノ明朝 ProN W6"/>
              </a:rPr>
              <a:t>産地別、採集時期の違い（季節変動</a:t>
            </a:r>
            <a:r>
              <a:rPr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a:t>
            </a:r>
            <a:endParaRPr dirty="0">
              <a:effectLst>
                <a:outerShdw blurRad="12700" dist="25400" dir="2700000" rotWithShape="0">
                  <a:srgbClr val="000000"/>
                </a:outerShdw>
              </a:effectLst>
            </a:endParaRPr>
          </a:p>
          <a:p>
            <a:pPr algn="l" defTabSz="650240">
              <a:spcBef>
                <a:spcPts val="1000"/>
              </a:spcBef>
              <a:defRPr sz="3000">
                <a:solidFill>
                  <a:srgbClr val="FFFFFF"/>
                </a:solidFill>
                <a:uFill>
                  <a:solidFill>
                    <a:srgbClr val="FFFFFF"/>
                  </a:solidFill>
                </a:uFill>
                <a:latin typeface="Tahoma"/>
                <a:ea typeface="Tahoma"/>
                <a:cs typeface="Tahoma"/>
                <a:sym typeface="Tahoma"/>
              </a:defRPr>
            </a:pPr>
            <a:r>
              <a:rPr dirty="0" err="1">
                <a:solidFill>
                  <a:srgbClr val="000000"/>
                </a:solidFill>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rPr>
              <a:t>天然物：腐敗、酸敗</a:t>
            </a:r>
            <a:endParaRPr dirty="0">
              <a:solidFill>
                <a:srgbClr val="000000"/>
              </a:solidFill>
              <a:effectLst>
                <a:outerShdw blurRad="12700" dist="25400" dir="2700000" rotWithShape="0">
                  <a:srgbClr val="FFFFFF"/>
                </a:outerShdw>
              </a:effectLst>
              <a:uFill>
                <a:solidFill>
                  <a:srgbClr val="000000"/>
                </a:solidFill>
              </a:uFill>
            </a:endParaRPr>
          </a:p>
          <a:p>
            <a:pPr algn="l" defTabSz="650240">
              <a:spcBef>
                <a:spcPts val="1000"/>
              </a:spcBef>
              <a:defRPr sz="3000">
                <a:solidFill>
                  <a:srgbClr val="FFFFFF"/>
                </a:solidFill>
                <a:uFill>
                  <a:solidFill>
                    <a:srgbClr val="FFFFFF"/>
                  </a:solidFill>
                </a:uFill>
                <a:latin typeface="Tahoma"/>
                <a:ea typeface="Tahoma"/>
                <a:cs typeface="Tahoma"/>
                <a:sym typeface="Tahoma"/>
              </a:defRPr>
            </a:pPr>
            <a:r>
              <a:rPr dirty="0" err="1">
                <a:solidFill>
                  <a:srgbClr val="000000"/>
                </a:solidFill>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rPr>
              <a:t>遺物の混入</a:t>
            </a:r>
            <a:r>
              <a:rPr dirty="0">
                <a:solidFill>
                  <a:srgbClr val="000000"/>
                </a:solidFill>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rPr>
              <a:t>　</a:t>
            </a:r>
            <a:r>
              <a:rPr dirty="0" err="1">
                <a:effectLst>
                  <a:outerShdw blurRad="12700" dist="25400" dir="2700000" rotWithShape="0">
                    <a:srgbClr val="000000"/>
                  </a:outerShdw>
                </a:effectLst>
                <a:latin typeface="ヒラギノ明朝 ProN W6"/>
                <a:ea typeface="ヒラギノ明朝 ProN W6"/>
                <a:cs typeface="ヒラギノ明朝 ProN W6"/>
                <a:sym typeface="ヒラギノ明朝 ProN W6"/>
              </a:rPr>
              <a:t>土砂、類似品、</a:t>
            </a:r>
            <a:r>
              <a:rPr u="sng" dirty="0" err="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偽和品</a:t>
            </a:r>
            <a:r>
              <a:rPr dirty="0" err="1">
                <a:effectLst>
                  <a:outerShdw blurRad="12700" dist="25400" dir="2700000" rotWithShape="0">
                    <a:srgbClr val="000000"/>
                  </a:outerShdw>
                </a:effectLst>
                <a:latin typeface="ヒラギノ明朝 ProN W6"/>
                <a:ea typeface="ヒラギノ明朝 ProN W6"/>
                <a:cs typeface="ヒラギノ明朝 ProN W6"/>
                <a:sym typeface="ヒラギノ明朝 ProN W6"/>
              </a:rPr>
              <a:t>、非薬用部位</a:t>
            </a:r>
            <a:endParaRPr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endParaRPr>
          </a:p>
        </p:txBody>
      </p:sp>
      <p:sp>
        <p:nvSpPr>
          <p:cNvPr id="329" name="１．純度試験…"/>
          <p:cNvSpPr txBox="1"/>
          <p:nvPr/>
        </p:nvSpPr>
        <p:spPr>
          <a:xfrm>
            <a:off x="1625600" y="6732692"/>
            <a:ext cx="10837334" cy="302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spcBef>
                <a:spcPts val="1000"/>
              </a:spcBef>
              <a:defRPr sz="3000">
                <a:solidFill>
                  <a:srgbClr val="FFFFFF"/>
                </a:solidFill>
                <a:uFill>
                  <a:solidFill>
                    <a:srgbClr val="FFFFFF"/>
                  </a:solidFill>
                </a:uFill>
                <a:latin typeface="Tahoma"/>
                <a:ea typeface="Tahoma"/>
                <a:cs typeface="Tahoma"/>
                <a:sym typeface="Tahoma"/>
              </a:defRPr>
            </a:pPr>
            <a:r>
              <a: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１．純度試験</a:t>
            </a:r>
          </a:p>
          <a:p>
            <a:pPr algn="l" defTabSz="650240">
              <a:spcBef>
                <a:spcPts val="1000"/>
              </a:spcBef>
              <a:defRPr sz="3000">
                <a:solidFill>
                  <a:srgbClr val="FFFFFF"/>
                </a:solidFill>
                <a:uFill>
                  <a:solidFill>
                    <a:srgbClr val="FFFFFF"/>
                  </a:solidFill>
                </a:uFill>
                <a:latin typeface="Tahoma"/>
                <a:ea typeface="Tahoma"/>
                <a:cs typeface="Tahoma"/>
                <a:sym typeface="Tahoma"/>
              </a:defRPr>
            </a:pPr>
            <a:r>
              <a:rPr>
                <a:effectLst>
                  <a:outerShdw blurRad="12700" dist="25400" dir="2700000" rotWithShape="0">
                    <a:srgbClr val="000000"/>
                  </a:outerShdw>
                </a:effectLst>
                <a:latin typeface="ヒラギノ明朝 ProN W6"/>
                <a:ea typeface="ヒラギノ明朝 ProN W6"/>
                <a:cs typeface="ヒラギノ明朝 ProN W6"/>
                <a:sym typeface="ヒラギノ明朝 ProN W6"/>
              </a:rPr>
              <a:t>　（例）</a:t>
            </a:r>
            <a:r>
              <a:rPr>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サンショウ　</a:t>
            </a:r>
            <a:r>
              <a:rPr>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異物（種子）：20％以下</a:t>
            </a:r>
          </a:p>
          <a:p>
            <a:pPr algn="l" defTabSz="650240">
              <a:spcBef>
                <a:spcPts val="1000"/>
              </a:spcBef>
              <a:defRPr sz="3000">
                <a:solidFill>
                  <a:srgbClr val="FFFFFF"/>
                </a:solidFill>
                <a:uFill>
                  <a:solidFill>
                    <a:srgbClr val="FFFFFF"/>
                  </a:solidFill>
                </a:uFill>
                <a:latin typeface="Tahoma"/>
                <a:ea typeface="Tahoma"/>
                <a:cs typeface="Tahoma"/>
                <a:sym typeface="Tahoma"/>
              </a:defRPr>
            </a:pPr>
            <a:r>
              <a: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２．乾燥減量</a:t>
            </a:r>
            <a:r>
              <a:rPr>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　</a:t>
            </a:r>
            <a:r>
              <a: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事実上の生薬水分定量</a:t>
            </a:r>
          </a:p>
          <a:p>
            <a:pPr algn="l" defTabSz="650240">
              <a:spcBef>
                <a:spcPts val="1000"/>
              </a:spcBef>
              <a:defRPr sz="3000">
                <a:solidFill>
                  <a:srgbClr val="FFFFFF"/>
                </a:solidFill>
                <a:uFill>
                  <a:solidFill>
                    <a:srgbClr val="FFFFFF"/>
                  </a:solidFill>
                </a:uFill>
                <a:latin typeface="Tahoma"/>
                <a:ea typeface="Tahoma"/>
                <a:cs typeface="Tahoma"/>
                <a:sym typeface="Tahoma"/>
              </a:defRPr>
            </a:pPr>
            <a:r>
              <a:rPr>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　</a:t>
            </a:r>
            <a:r>
              <a:rPr>
                <a:effectLst>
                  <a:outerShdw blurRad="12700" dist="25400" dir="2700000" rotWithShape="0">
                    <a:srgbClr val="000000"/>
                  </a:outerShdw>
                </a:effectLst>
                <a:latin typeface="ヒラギノ明朝 ProN W6"/>
                <a:ea typeface="ヒラギノ明朝 ProN W6"/>
                <a:cs typeface="ヒラギノ明朝 ProN W6"/>
                <a:sym typeface="ヒラギノ明朝 ProN W6"/>
              </a:rPr>
              <a:t>（例）</a:t>
            </a:r>
            <a:r>
              <a:rPr>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ニンジン　</a:t>
            </a:r>
            <a:r>
              <a:rPr>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14％以下</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31" name="生 薬 学 総 論 (3-5)"/>
          <p:cNvSpPr>
            <a:spLocks noGrp="1"/>
          </p:cNvSpPr>
          <p:nvPr>
            <p:ph type="title"/>
          </p:nvPr>
        </p:nvSpPr>
        <p:spPr>
          <a:xfrm>
            <a:off x="2492586" y="325119"/>
            <a:ext cx="8344748" cy="1300481"/>
          </a:xfrm>
          <a:prstGeom prst="rect">
            <a:avLst/>
          </a:prstGeom>
          <a:solidFill>
            <a:srgbClr val="008080"/>
          </a:solidFill>
          <a:ln w="9525">
            <a:round/>
          </a:ln>
          <a:effectLst>
            <a:outerShdw blurRad="127000" dist="152399" dir="18900000" rotWithShape="0">
              <a:srgbClr val="003366">
                <a:alpha val="79998"/>
              </a:srgbClr>
            </a:outerShdw>
          </a:effectLst>
        </p:spPr>
        <p:txBody>
          <a:bodyPr lIns="126435" tIns="72248" rIns="126435" bIns="72248"/>
          <a:lstStyle>
            <a:lvl1pPr defTabSz="1300480">
              <a:defRPr sz="6257">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生 薬 学 総 論 (3-5)</a:t>
            </a:r>
          </a:p>
        </p:txBody>
      </p:sp>
      <p:sp>
        <p:nvSpPr>
          <p:cNvPr id="332" name="第４章 生薬の品質と試験法（続）"/>
          <p:cNvSpPr txBox="1"/>
          <p:nvPr/>
        </p:nvSpPr>
        <p:spPr>
          <a:xfrm>
            <a:off x="650239" y="1950719"/>
            <a:ext cx="12354561"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第４章　生薬の品質と試験法（続）</a:t>
            </a:r>
          </a:p>
        </p:txBody>
      </p:sp>
      <p:sp>
        <p:nvSpPr>
          <p:cNvPr id="333" name="３．灰分…"/>
          <p:cNvSpPr txBox="1"/>
          <p:nvPr/>
        </p:nvSpPr>
        <p:spPr>
          <a:xfrm>
            <a:off x="1530049" y="2688263"/>
            <a:ext cx="11487574" cy="4736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spcBef>
                <a:spcPts val="1000"/>
              </a:spcBef>
              <a:defRPr sz="3000">
                <a:solidFill>
                  <a:srgbClr val="FFFFFF"/>
                </a:solidFill>
                <a:uFill>
                  <a:solidFill>
                    <a:srgbClr val="FFFFFF"/>
                  </a:solidFill>
                </a:uFill>
                <a:latin typeface="Tahoma"/>
                <a:ea typeface="Tahoma"/>
                <a:cs typeface="Tahoma"/>
                <a:sym typeface="Tahoma"/>
              </a:defRPr>
            </a:pPr>
            <a:r>
              <a:rPr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３．灰分</a:t>
            </a:r>
            <a:endParaRPr lang="en-US"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endParaRPr>
          </a:p>
          <a:p>
            <a:pPr algn="l" defTabSz="650240">
              <a:spcBef>
                <a:spcPts val="1000"/>
              </a:spcBef>
              <a:defRPr sz="3000">
                <a:solidFill>
                  <a:srgbClr val="FFFFFF"/>
                </a:solidFill>
                <a:uFill>
                  <a:solidFill>
                    <a:srgbClr val="FFFFFF"/>
                  </a:solidFill>
                </a:uFill>
                <a:latin typeface="Tahoma"/>
                <a:ea typeface="Tahoma"/>
                <a:cs typeface="Tahoma"/>
                <a:sym typeface="Tahoma"/>
              </a:defRPr>
            </a:pPr>
            <a:endParaRPr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endParaRPr>
          </a:p>
          <a:p>
            <a:pPr algn="l" defTabSz="650240">
              <a:spcBef>
                <a:spcPts val="1000"/>
              </a:spcBef>
              <a:defRPr sz="3000">
                <a:solidFill>
                  <a:srgbClr val="FFFFFF"/>
                </a:solidFill>
                <a:uFill>
                  <a:solidFill>
                    <a:srgbClr val="FFFFFF"/>
                  </a:solidFill>
                </a:uFill>
                <a:latin typeface="Tahoma"/>
                <a:ea typeface="Tahoma"/>
                <a:cs typeface="Tahoma"/>
                <a:sym typeface="Tahoma"/>
              </a:defRPr>
            </a:pPr>
            <a:r>
              <a:rPr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４．酸不溶性灰分</a:t>
            </a:r>
            <a:r>
              <a:rPr dirty="0">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　</a:t>
            </a:r>
            <a:r>
              <a:rPr dirty="0" err="1">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中性灰分：土砂の混入</a:t>
            </a:r>
            <a:endParaRPr dirty="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endParaRPr>
          </a:p>
          <a:p>
            <a:pPr algn="l" defTabSz="650240">
              <a:spcBef>
                <a:spcPts val="1000"/>
              </a:spcBef>
              <a:defRPr sz="3000">
                <a:solidFill>
                  <a:srgbClr val="FFFFFF"/>
                </a:solidFill>
                <a:uFill>
                  <a:solidFill>
                    <a:srgbClr val="FFFFFF"/>
                  </a:solidFill>
                </a:uFill>
                <a:latin typeface="Tahoma"/>
                <a:ea typeface="Tahoma"/>
                <a:cs typeface="Tahoma"/>
                <a:sym typeface="Tahoma"/>
              </a:defRPr>
            </a:pPr>
            <a:endParaRPr lang="en-US"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endParaRPr>
          </a:p>
          <a:p>
            <a:pPr algn="l" defTabSz="650240">
              <a:spcBef>
                <a:spcPts val="1000"/>
              </a:spcBef>
              <a:defRPr sz="3000">
                <a:solidFill>
                  <a:srgbClr val="FFFFFF"/>
                </a:solidFill>
                <a:uFill>
                  <a:solidFill>
                    <a:srgbClr val="FFFFFF"/>
                  </a:solidFill>
                </a:uFill>
                <a:latin typeface="Tahoma"/>
                <a:ea typeface="Tahoma"/>
                <a:cs typeface="Tahoma"/>
                <a:sym typeface="Tahoma"/>
              </a:defRPr>
            </a:pPr>
            <a:r>
              <a:rPr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５．エキス含量：</a:t>
            </a:r>
            <a:r>
              <a:rPr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類似品（基原外）、</a:t>
            </a:r>
            <a:r>
              <a:rPr dirty="0" err="1">
                <a:effectLst>
                  <a:outerShdw blurRad="12700" dist="25400" dir="2700000" rotWithShape="0">
                    <a:srgbClr val="000000"/>
                  </a:outerShdw>
                </a:effectLst>
                <a:latin typeface="ヒラギノ明朝 ProN W6"/>
                <a:ea typeface="ヒラギノ明朝 ProN W6"/>
                <a:cs typeface="ヒラギノ明朝 ProN W6"/>
                <a:sym typeface="ヒラギノ明朝 ProN W6"/>
              </a:rPr>
              <a:t>偽和品の混入</a:t>
            </a:r>
            <a:endParaRPr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endParaRPr>
          </a:p>
          <a:p>
            <a:pPr algn="l" defTabSz="650240">
              <a:spcBef>
                <a:spcPts val="1000"/>
              </a:spcBef>
              <a:defRPr sz="3000">
                <a:solidFill>
                  <a:srgbClr val="FFFFFF"/>
                </a:solidFill>
                <a:uFill>
                  <a:solidFill>
                    <a:srgbClr val="FFFFFF"/>
                  </a:solidFill>
                </a:uFill>
                <a:latin typeface="Tahoma"/>
                <a:ea typeface="Tahoma"/>
                <a:cs typeface="Tahoma"/>
                <a:sym typeface="Tahoma"/>
              </a:defRPr>
            </a:pPr>
            <a:r>
              <a:rPr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　　</a:t>
            </a:r>
            <a:r>
              <a:rPr dirty="0" err="1">
                <a:effectLst>
                  <a:outerShdw blurRad="12700" dist="25400" dir="2700000" rotWithShape="0">
                    <a:srgbClr val="000000"/>
                  </a:outerShdw>
                </a:effectLst>
                <a:latin typeface="ヒラギノ明朝 ProN W6"/>
                <a:ea typeface="ヒラギノ明朝 ProN W6"/>
                <a:cs typeface="ヒラギノ明朝 ProN W6"/>
                <a:sym typeface="ヒラギノ明朝 ProN W6"/>
              </a:rPr>
              <a:t>水製エキス・希エタノールエキス・エーテルエキス</a:t>
            </a:r>
            <a:endParaRPr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endParaRPr>
          </a:p>
          <a:p>
            <a:pPr algn="l" defTabSz="650240">
              <a:spcBef>
                <a:spcPts val="1000"/>
              </a:spcBef>
              <a:defRPr sz="3000">
                <a:solidFill>
                  <a:srgbClr val="FFFFFF"/>
                </a:solidFill>
                <a:uFill>
                  <a:solidFill>
                    <a:srgbClr val="FFFFFF"/>
                  </a:solidFill>
                </a:uFill>
                <a:latin typeface="Tahoma"/>
                <a:ea typeface="Tahoma"/>
                <a:cs typeface="Tahoma"/>
                <a:sym typeface="Tahoma"/>
              </a:defRPr>
            </a:pPr>
            <a:endParaRPr lang="en-US"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endParaRPr>
          </a:p>
          <a:p>
            <a:pPr algn="l" defTabSz="650240">
              <a:spcBef>
                <a:spcPts val="1000"/>
              </a:spcBef>
              <a:defRPr sz="3000">
                <a:solidFill>
                  <a:srgbClr val="FFFFFF"/>
                </a:solidFill>
                <a:uFill>
                  <a:solidFill>
                    <a:srgbClr val="FFFFFF"/>
                  </a:solidFill>
                </a:uFill>
                <a:latin typeface="Tahoma"/>
                <a:ea typeface="Tahoma"/>
                <a:cs typeface="Tahoma"/>
                <a:sym typeface="Tahoma"/>
              </a:defRPr>
            </a:pPr>
            <a:r>
              <a:rPr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６．精油含量　</a:t>
            </a:r>
            <a:r>
              <a:rPr dirty="0" err="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精油含有生薬</a:t>
            </a:r>
            <a:r>
              <a:rPr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a:t>
            </a:r>
            <a:r>
              <a:rPr dirty="0" err="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経年により含量低下</a:t>
            </a:r>
            <a:endParaRPr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endParaRPr>
          </a:p>
        </p:txBody>
      </p:sp>
      <p:sp>
        <p:nvSpPr>
          <p:cNvPr id="334" name="↓"/>
          <p:cNvSpPr txBox="1"/>
          <p:nvPr/>
        </p:nvSpPr>
        <p:spPr>
          <a:xfrm>
            <a:off x="2702986" y="7309176"/>
            <a:ext cx="918917" cy="9189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5120">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latin typeface="Tahoma"/>
                <a:ea typeface="Tahoma"/>
                <a:cs typeface="Tahoma"/>
                <a:sym typeface="Tahoma"/>
              </a:defRPr>
            </a:pPr>
            <a:r>
              <a:rPr sz="5120" dirty="0">
                <a:solidFill>
                  <a:srgbClr val="000000"/>
                </a:solidFill>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rPr>
              <a:t>↓</a:t>
            </a:r>
          </a:p>
        </p:txBody>
      </p:sp>
      <p:sp>
        <p:nvSpPr>
          <p:cNvPr id="335" name="揮発性成分"/>
          <p:cNvSpPr txBox="1"/>
          <p:nvPr/>
        </p:nvSpPr>
        <p:spPr>
          <a:xfrm>
            <a:off x="2492586" y="8162714"/>
            <a:ext cx="2451948"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00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揮発性成分</a:t>
            </a:r>
          </a:p>
        </p:txBody>
      </p:sp>
      <p:sp>
        <p:nvSpPr>
          <p:cNvPr id="336" name="全形・切断生薬…"/>
          <p:cNvSpPr txBox="1"/>
          <p:nvPr/>
        </p:nvSpPr>
        <p:spPr>
          <a:xfrm>
            <a:off x="5635413" y="7518399"/>
            <a:ext cx="5201921" cy="2235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spcBef>
                <a:spcPts val="1000"/>
              </a:spcBef>
              <a:defRPr sz="3000">
                <a:solidFill>
                  <a:srgbClr val="FFFFFF"/>
                </a:solidFill>
                <a:uFill>
                  <a:solidFill>
                    <a:srgbClr val="FFFFFF"/>
                  </a:solidFill>
                </a:uFill>
                <a:latin typeface="Tahoma"/>
                <a:ea typeface="Tahoma"/>
                <a:cs typeface="Tahoma"/>
                <a:sym typeface="Tahoma"/>
              </a:defRPr>
            </a:pPr>
            <a:r>
              <a:rPr>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全形・切断生薬</a:t>
            </a:r>
            <a:endParaRPr>
              <a:solidFill>
                <a:srgbClr val="800000"/>
              </a:solidFill>
              <a:effectLst>
                <a:outerShdw blurRad="12700" dist="25400" dir="2700000" rotWithShape="0">
                  <a:srgbClr val="000000"/>
                </a:outerShdw>
              </a:effectLst>
              <a:uFill>
                <a:solidFill>
                  <a:srgbClr val="800000"/>
                </a:solidFill>
              </a:uFill>
            </a:endParaRPr>
          </a:p>
          <a:p>
            <a:pPr algn="l" defTabSz="650240">
              <a:spcBef>
                <a:spcPts val="1000"/>
              </a:spcBef>
              <a:defRPr sz="3000">
                <a:solidFill>
                  <a:srgbClr val="FFFFFF"/>
                </a:solidFill>
                <a:uFill>
                  <a:solidFill>
                    <a:srgbClr val="FFFFFF"/>
                  </a:solidFill>
                </a:uFill>
                <a:latin typeface="Tahoma"/>
                <a:ea typeface="Tahoma"/>
                <a:cs typeface="Tahoma"/>
                <a:sym typeface="Tahoma"/>
              </a:defRPr>
            </a:pPr>
            <a:r>
              <a:rPr>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　</a:t>
            </a:r>
            <a:r>
              <a:rPr>
                <a:solidFill>
                  <a:srgbClr val="800000"/>
                </a:solidFill>
                <a:effectLst>
                  <a:outerShdw blurRad="12700" dist="25400" dir="2700000" rotWithShape="0">
                    <a:srgbClr val="000000"/>
                  </a:outerShdw>
                </a:effectLst>
                <a:uFill>
                  <a:solidFill>
                    <a:srgbClr val="800000"/>
                  </a:solidFill>
                </a:uFill>
              </a:rPr>
              <a:t>⇅</a:t>
            </a:r>
          </a:p>
          <a:p>
            <a:pPr algn="l" defTabSz="650240">
              <a:spcBef>
                <a:spcPts val="1000"/>
              </a:spcBef>
              <a:defRPr sz="3000">
                <a:solidFill>
                  <a:srgbClr val="FFFFFF"/>
                </a:solidFill>
                <a:uFill>
                  <a:solidFill>
                    <a:srgbClr val="FFFFFF"/>
                  </a:solidFill>
                </a:uFill>
                <a:latin typeface="Tahoma"/>
                <a:ea typeface="Tahoma"/>
                <a:cs typeface="Tahoma"/>
                <a:sym typeface="Tahoma"/>
              </a:defRPr>
            </a:pPr>
            <a:r>
              <a:rPr>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粉末生薬　</a:t>
            </a:r>
            <a:r>
              <a:rPr>
                <a:effectLst>
                  <a:outerShdw blurRad="12700" dist="25400" dir="2700000" rotWithShape="0">
                    <a:srgbClr val="000000"/>
                  </a:outerShdw>
                </a:effectLst>
                <a:latin typeface="ヒラギノ明朝 ProN W6"/>
                <a:ea typeface="ヒラギノ明朝 ProN W6"/>
                <a:cs typeface="ヒラギノ明朝 ProN W6"/>
                <a:sym typeface="ヒラギノ明朝 ProN W6"/>
              </a:rPr>
              <a:t>やや低く設定</a:t>
            </a:r>
          </a:p>
        </p:txBody>
      </p:sp>
      <p:pic>
        <p:nvPicPr>
          <p:cNvPr id="337" name="括弧１.png" descr="括弧１.png"/>
          <p:cNvPicPr>
            <a:picLocks noChangeAspect="1"/>
          </p:cNvPicPr>
          <p:nvPr/>
        </p:nvPicPr>
        <p:blipFill>
          <a:blip r:embed="rId3"/>
          <a:stretch>
            <a:fillRect/>
          </a:stretch>
        </p:blipFill>
        <p:spPr>
          <a:xfrm>
            <a:off x="5313634" y="7613085"/>
            <a:ext cx="349572" cy="1829785"/>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3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3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 grpId="1" animBg="1" advAuto="0"/>
      <p:bldP spid="335" grpId="2" animBg="1" advAuto="0"/>
      <p:bldP spid="336" grpId="4" animBg="1" advAuto="0"/>
      <p:bldP spid="337" grpId="3"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生薬総則（第十六改正日本薬局方）"/>
          <p:cNvSpPr txBox="1"/>
          <p:nvPr/>
        </p:nvSpPr>
        <p:spPr>
          <a:xfrm>
            <a:off x="2476500" y="0"/>
            <a:ext cx="8525860" cy="749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uFill>
                  <a:solidFill>
                    <a:srgbClr val="000000"/>
                  </a:solidFill>
                </a:uFill>
                <a:latin typeface="Calibri"/>
                <a:ea typeface="Calibri"/>
                <a:cs typeface="Calibri"/>
                <a:sym typeface="Calibri"/>
              </a:defRPr>
            </a:pPr>
            <a:r>
              <a:rPr sz="3982">
                <a:latin typeface="ヒラギノ明朝 ProN W3"/>
                <a:ea typeface="ヒラギノ明朝 ProN W3"/>
                <a:cs typeface="ヒラギノ明朝 ProN W3"/>
                <a:sym typeface="ヒラギノ明朝 ProN W3"/>
              </a:rPr>
              <a:t>生薬総則（第十六改正日本薬局方） </a:t>
            </a:r>
          </a:p>
        </p:txBody>
      </p:sp>
      <p:sp>
        <p:nvSpPr>
          <p:cNvPr id="111" name="1．医薬品各条の生薬は，動植物の薬用とする部分，細胞内容物，分泌物，抽出物又は鉱物などであり，生薬総則及び生薬試験法を適用する生薬は次のとおりである．"/>
          <p:cNvSpPr txBox="1"/>
          <p:nvPr/>
        </p:nvSpPr>
        <p:spPr>
          <a:xfrm>
            <a:off x="0" y="901740"/>
            <a:ext cx="13004800" cy="19272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defRPr sz="2560">
                <a:uFill>
                  <a:solidFill>
                    <a:srgbClr val="000000"/>
                  </a:solidFill>
                </a:uFill>
                <a:latin typeface="Calibri"/>
                <a:ea typeface="Calibri"/>
                <a:cs typeface="Calibri"/>
                <a:sym typeface="Calibri"/>
              </a:defRPr>
            </a:pPr>
            <a:r>
              <a:rPr sz="3413">
                <a:solidFill>
                  <a:srgbClr val="0000FF"/>
                </a:solidFill>
                <a:uFill>
                  <a:solidFill>
                    <a:srgbClr val="0000FF"/>
                  </a:solidFill>
                </a:uFill>
              </a:rPr>
              <a:t>1．</a:t>
            </a:r>
            <a:r>
              <a:rPr sz="3413">
                <a:latin typeface="ヒラギノ明朝 ProN W3"/>
                <a:ea typeface="ヒラギノ明朝 ProN W3"/>
                <a:cs typeface="ヒラギノ明朝 ProN W3"/>
                <a:sym typeface="ヒラギノ明朝 ProN W3"/>
              </a:rPr>
              <a:t>医薬品各条の生薬は，動植物の薬用とする部分，細胞内容物，分泌物，抽出物又は鉱物などであり，生薬総則及び生薬試験法を適用する生薬は次のとおりである． </a:t>
            </a:r>
          </a:p>
        </p:txBody>
      </p:sp>
      <p:sp>
        <p:nvSpPr>
          <p:cNvPr id="112" name="アカメガシワ，アセンヤク，アセンヤク末，アマチャ，アマチャ末，アラビアゴム，アラビアゴム末，アロエ，アロエ末，アンソッコウ，イレイセン，インチンコウ，インヨウカク，ウイキョウ，ウイキョウ末，ウコン，ウコン末，ウヤク，ウワウルシ，エイジツ，エイジツ末，エンゴサク，エンゴサク末，オウギ，オウゴン，オウゴン末，オウセイ，オウバク，オウバク末，オウレン，オウレン末，オンジ，オンジ末，カゴソウ，カシュウ，ガジュツ，カッコウ，カッコン，カッセキ，カノコソウ，カノコソウ末，カロコン，カンキョウ，カンゾウ，カンゾウ末，"/>
          <p:cNvSpPr txBox="1"/>
          <p:nvPr/>
        </p:nvSpPr>
        <p:spPr>
          <a:xfrm>
            <a:off x="0" y="3014777"/>
            <a:ext cx="13004800" cy="66455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defRPr sz="2560">
                <a:uFill>
                  <a:solidFill>
                    <a:srgbClr val="000000"/>
                  </a:solidFill>
                </a:uFill>
                <a:latin typeface="Calibri"/>
                <a:ea typeface="Calibri"/>
                <a:cs typeface="Calibri"/>
                <a:sym typeface="Calibri"/>
              </a:defRPr>
            </a:pPr>
            <a:r>
              <a:rPr sz="1706">
                <a:latin typeface="ヒラギノ明朝 ProN W3"/>
                <a:ea typeface="ヒラギノ明朝 ProN W3"/>
                <a:cs typeface="ヒラギノ明朝 ProN W3"/>
                <a:sym typeface="ヒラギノ明朝 ProN W3"/>
              </a:rPr>
              <a:t>アカメガシワ，アセンヤク，アセンヤク末，アマチャ，アマチャ末，アラビアゴム，アラビアゴム末，アロエ，アロエ末，アンソッコウ，イレイセン，インチンコウ，</a:t>
            </a:r>
            <a:r>
              <a:rPr sz="1706" u="sng">
                <a:solidFill>
                  <a:srgbClr val="FF0000"/>
                </a:solidFill>
                <a:uFill>
                  <a:solidFill>
                    <a:srgbClr val="FF0000"/>
                  </a:solidFill>
                </a:uFill>
                <a:latin typeface="ヒラギノ明朝 ProN W3"/>
                <a:ea typeface="ヒラギノ明朝 ProN W3"/>
                <a:cs typeface="ヒラギノ明朝 ProN W3"/>
                <a:sym typeface="ヒラギノ明朝 ProN W3"/>
              </a:rPr>
              <a:t>インヨウカク</a:t>
            </a:r>
            <a:r>
              <a:rPr sz="1706">
                <a:latin typeface="ヒラギノ明朝 ProN W3"/>
                <a:ea typeface="ヒラギノ明朝 ProN W3"/>
                <a:cs typeface="ヒラギノ明朝 ProN W3"/>
                <a:sym typeface="ヒラギノ明朝 ProN W3"/>
              </a:rPr>
              <a:t>，ウイキョウ，ウイキョウ末，</a:t>
            </a:r>
            <a:r>
              <a:rPr sz="1706" u="sng">
                <a:solidFill>
                  <a:srgbClr val="FF0000"/>
                </a:solidFill>
                <a:uFill>
                  <a:solidFill>
                    <a:srgbClr val="FF0000"/>
                  </a:solidFill>
                </a:uFill>
                <a:latin typeface="ヒラギノ明朝 ProN W3"/>
                <a:ea typeface="ヒラギノ明朝 ProN W3"/>
                <a:cs typeface="ヒラギノ明朝 ProN W3"/>
                <a:sym typeface="ヒラギノ明朝 ProN W3"/>
              </a:rPr>
              <a:t>ウコン</a:t>
            </a:r>
            <a:r>
              <a:rPr sz="1706">
                <a:latin typeface="ヒラギノ明朝 ProN W3"/>
                <a:ea typeface="ヒラギノ明朝 ProN W3"/>
                <a:cs typeface="ヒラギノ明朝 ProN W3"/>
                <a:sym typeface="ヒラギノ明朝 ProN W3"/>
              </a:rPr>
              <a:t>，</a:t>
            </a:r>
            <a:r>
              <a:rPr sz="1706" u="sng">
                <a:solidFill>
                  <a:srgbClr val="FF0000"/>
                </a:solidFill>
                <a:uFill>
                  <a:solidFill>
                    <a:srgbClr val="FF0000"/>
                  </a:solidFill>
                </a:uFill>
                <a:latin typeface="ヒラギノ明朝 ProN W3"/>
                <a:ea typeface="ヒラギノ明朝 ProN W3"/>
                <a:cs typeface="ヒラギノ明朝 ProN W3"/>
                <a:sym typeface="ヒラギノ明朝 ProN W3"/>
              </a:rPr>
              <a:t>ウコン末</a:t>
            </a:r>
            <a:r>
              <a:rPr sz="1706">
                <a:latin typeface="ヒラギノ明朝 ProN W3"/>
                <a:ea typeface="ヒラギノ明朝 ProN W3"/>
                <a:cs typeface="ヒラギノ明朝 ProN W3"/>
                <a:sym typeface="ヒラギノ明朝 ProN W3"/>
              </a:rPr>
              <a:t>，</a:t>
            </a:r>
            <a:r>
              <a:rPr sz="1706" u="sng">
                <a:solidFill>
                  <a:srgbClr val="FF0000"/>
                </a:solidFill>
                <a:uFill>
                  <a:solidFill>
                    <a:srgbClr val="FF0000"/>
                  </a:solidFill>
                </a:uFill>
                <a:latin typeface="ヒラギノ明朝 ProN W3"/>
                <a:ea typeface="ヒラギノ明朝 ProN W3"/>
                <a:cs typeface="ヒラギノ明朝 ProN W3"/>
                <a:sym typeface="ヒラギノ明朝 ProN W3"/>
              </a:rPr>
              <a:t>ウヤク</a:t>
            </a:r>
            <a:r>
              <a:rPr sz="1706">
                <a:latin typeface="ヒラギノ明朝 ProN W3"/>
                <a:ea typeface="ヒラギノ明朝 ProN W3"/>
                <a:cs typeface="ヒラギノ明朝 ProN W3"/>
                <a:sym typeface="ヒラギノ明朝 ProN W3"/>
              </a:rPr>
              <a:t>，ウワウルシ，エイジツ，エイジツ末，エンゴサク，</a:t>
            </a:r>
            <a:r>
              <a:rPr sz="1706" u="sng">
                <a:solidFill>
                  <a:srgbClr val="FF0000"/>
                </a:solidFill>
                <a:uFill>
                  <a:solidFill>
                    <a:srgbClr val="FF0000"/>
                  </a:solidFill>
                </a:uFill>
                <a:latin typeface="ヒラギノ明朝 ProN W3"/>
                <a:ea typeface="ヒラギノ明朝 ProN W3"/>
                <a:cs typeface="ヒラギノ明朝 ProN W3"/>
                <a:sym typeface="ヒラギノ明朝 ProN W3"/>
              </a:rPr>
              <a:t>エンゴサク末</a:t>
            </a:r>
            <a:r>
              <a:rPr sz="1706">
                <a:latin typeface="ヒラギノ明朝 ProN W3"/>
                <a:ea typeface="ヒラギノ明朝 ProN W3"/>
                <a:cs typeface="ヒラギノ明朝 ProN W3"/>
                <a:sym typeface="ヒラギノ明朝 ProN W3"/>
              </a:rPr>
              <a:t>，オウギ，オウゴン，オウゴン末，オウセイ，オウバク，オウバク末，オウレン，オウレン末，オンジ，オンジ末，カゴソウ，カシュウ，ガジュツ，</a:t>
            </a:r>
            <a:r>
              <a:rPr sz="1706" u="sng">
                <a:solidFill>
                  <a:srgbClr val="FF0000"/>
                </a:solidFill>
                <a:uFill>
                  <a:solidFill>
                    <a:srgbClr val="FF0000"/>
                  </a:solidFill>
                </a:uFill>
                <a:latin typeface="ヒラギノ明朝 ProN W3"/>
                <a:ea typeface="ヒラギノ明朝 ProN W3"/>
                <a:cs typeface="ヒラギノ明朝 ProN W3"/>
                <a:sym typeface="ヒラギノ明朝 ProN W3"/>
              </a:rPr>
              <a:t>カッコウ</a:t>
            </a:r>
            <a:r>
              <a:rPr sz="1706">
                <a:latin typeface="ヒラギノ明朝 ProN W3"/>
                <a:ea typeface="ヒラギノ明朝 ProN W3"/>
                <a:cs typeface="ヒラギノ明朝 ProN W3"/>
                <a:sym typeface="ヒラギノ明朝 ProN W3"/>
              </a:rPr>
              <a:t>，カッコン，</a:t>
            </a:r>
            <a:r>
              <a:rPr sz="1706" u="sng">
                <a:solidFill>
                  <a:srgbClr val="FF0000"/>
                </a:solidFill>
                <a:uFill>
                  <a:solidFill>
                    <a:srgbClr val="FF0000"/>
                  </a:solidFill>
                </a:uFill>
                <a:latin typeface="ヒラギノ明朝 ProN W3"/>
                <a:ea typeface="ヒラギノ明朝 ProN W3"/>
                <a:cs typeface="ヒラギノ明朝 ProN W3"/>
                <a:sym typeface="ヒラギノ明朝 ProN W3"/>
              </a:rPr>
              <a:t>カッセキ</a:t>
            </a:r>
            <a:r>
              <a:rPr sz="1706">
                <a:latin typeface="ヒラギノ明朝 ProN W3"/>
                <a:ea typeface="ヒラギノ明朝 ProN W3"/>
                <a:cs typeface="ヒラギノ明朝 ProN W3"/>
                <a:sym typeface="ヒラギノ明朝 ProN W3"/>
              </a:rPr>
              <a:t>，カノコソウ，カノコソウ末，カロコン，</a:t>
            </a:r>
            <a:r>
              <a:rPr sz="1706" u="sng">
                <a:solidFill>
                  <a:srgbClr val="FF0000"/>
                </a:solidFill>
                <a:uFill>
                  <a:solidFill>
                    <a:srgbClr val="FF0000"/>
                  </a:solidFill>
                </a:uFill>
                <a:latin typeface="ヒラギノ明朝 ProN W3"/>
                <a:ea typeface="ヒラギノ明朝 ProN W3"/>
                <a:cs typeface="ヒラギノ明朝 ProN W3"/>
                <a:sym typeface="ヒラギノ明朝 ProN W3"/>
              </a:rPr>
              <a:t>カンキョウ</a:t>
            </a:r>
            <a:r>
              <a:rPr sz="1706">
                <a:latin typeface="ヒラギノ明朝 ProN W3"/>
                <a:ea typeface="ヒラギノ明朝 ProN W3"/>
                <a:cs typeface="ヒラギノ明朝 ProN W3"/>
                <a:sym typeface="ヒラギノ明朝 ProN W3"/>
              </a:rPr>
              <a:t>，カンゾウ，カンゾウ末，カンテン，カンテン末，キキョウ，キキョウ末，キクカ，キササゲ，キジツ，キョウカツ，キョウニン，</a:t>
            </a:r>
            <a:r>
              <a:rPr sz="1706" u="sng">
                <a:solidFill>
                  <a:srgbClr val="FF0000"/>
                </a:solidFill>
                <a:uFill>
                  <a:solidFill>
                    <a:srgbClr val="FF0000"/>
                  </a:solidFill>
                </a:uFill>
                <a:latin typeface="ヒラギノ明朝 ProN W3"/>
                <a:ea typeface="ヒラギノ明朝 ProN W3"/>
                <a:cs typeface="ヒラギノ明朝 ProN W3"/>
                <a:sym typeface="ヒラギノ明朝 ProN W3"/>
              </a:rPr>
              <a:t>クコシ</a:t>
            </a:r>
            <a:r>
              <a:rPr sz="1706">
                <a:latin typeface="ヒラギノ明朝 ProN W3"/>
                <a:ea typeface="ヒラギノ明朝 ProN W3"/>
                <a:cs typeface="ヒラギノ明朝 ProN W3"/>
                <a:sym typeface="ヒラギノ明朝 ProN W3"/>
              </a:rPr>
              <a:t>，クジン，クジン末，ケイガイ，ケイヒ，ケイヒ末，ケツメイシ，ケンゴシ，ゲンチアナ，ゲンチアナ末，ゲンノショウコ，ゲンノショウコ末，</a:t>
            </a:r>
            <a:r>
              <a:rPr sz="1706" u="sng">
                <a:solidFill>
                  <a:srgbClr val="FF0000"/>
                </a:solidFill>
                <a:uFill>
                  <a:solidFill>
                    <a:srgbClr val="FF0000"/>
                  </a:solidFill>
                </a:uFill>
                <a:latin typeface="ヒラギノ明朝 ProN W3"/>
                <a:ea typeface="ヒラギノ明朝 ProN W3"/>
                <a:cs typeface="ヒラギノ明朝 ProN W3"/>
                <a:sym typeface="ヒラギノ明朝 ProN W3"/>
              </a:rPr>
              <a:t>コウイ</a:t>
            </a:r>
            <a:r>
              <a:rPr sz="1706">
                <a:latin typeface="ヒラギノ明朝 ProN W3"/>
                <a:ea typeface="ヒラギノ明朝 ProN W3"/>
                <a:cs typeface="ヒラギノ明朝 ProN W3"/>
                <a:sym typeface="ヒラギノ明朝 ProN W3"/>
              </a:rPr>
              <a:t>，コウカ，コウジン，コウブシ，コウブシ末，コウボク，コウボク末，ゴオウ，ゴシツ，ゴシュユ，ゴボウシ，</a:t>
            </a:r>
            <a:r>
              <a:rPr sz="1706" u="sng">
                <a:solidFill>
                  <a:srgbClr val="FF0000"/>
                </a:solidFill>
                <a:uFill>
                  <a:solidFill>
                    <a:srgbClr val="FF0000"/>
                  </a:solidFill>
                </a:uFill>
                <a:latin typeface="ヒラギノ明朝 ProN W3"/>
                <a:ea typeface="ヒラギノ明朝 ProN W3"/>
                <a:cs typeface="ヒラギノ明朝 ProN W3"/>
                <a:sym typeface="ヒラギノ明朝 ProN W3"/>
              </a:rPr>
              <a:t>ゴマ</a:t>
            </a:r>
            <a:r>
              <a:rPr sz="1706">
                <a:latin typeface="ヒラギノ明朝 ProN W3"/>
                <a:ea typeface="ヒラギノ明朝 ProN W3"/>
                <a:cs typeface="ヒラギノ明朝 ProN W3"/>
                <a:sym typeface="ヒラギノ明朝 ProN W3"/>
              </a:rPr>
              <a:t>，ゴミシ，コロンボ，コロンボ末，コンズランゴ，サイコ，サイシン，サフラン，サンキライ，サンキライ末，</a:t>
            </a:r>
            <a:r>
              <a:rPr sz="1706" u="sng">
                <a:solidFill>
                  <a:srgbClr val="FF0000"/>
                </a:solidFill>
                <a:uFill>
                  <a:solidFill>
                    <a:srgbClr val="FF0000"/>
                  </a:solidFill>
                </a:uFill>
                <a:latin typeface="ヒラギノ明朝 ProN W3"/>
                <a:ea typeface="ヒラギノ明朝 ProN W3"/>
                <a:cs typeface="ヒラギノ明朝 ProN W3"/>
                <a:sym typeface="ヒラギノ明朝 ProN W3"/>
              </a:rPr>
              <a:t>サンザシ</a:t>
            </a:r>
            <a:r>
              <a:rPr sz="1706">
                <a:latin typeface="ヒラギノ明朝 ProN W3"/>
                <a:ea typeface="ヒラギノ明朝 ProN W3"/>
                <a:cs typeface="ヒラギノ明朝 ProN W3"/>
                <a:sym typeface="ヒラギノ明朝 ProN W3"/>
              </a:rPr>
              <a:t>，サンシシ，サンシシ末，サンシュユ，サンショウ，サンショウ末，サンソウニン，サンヤク，サンヤク末，ジオウ，シゴカ，ジコッピ，シコン，</a:t>
            </a:r>
            <a:r>
              <a:rPr sz="1706" u="sng">
                <a:solidFill>
                  <a:srgbClr val="FF0000"/>
                </a:solidFill>
                <a:uFill>
                  <a:solidFill>
                    <a:srgbClr val="FF0000"/>
                  </a:solidFill>
                </a:uFill>
                <a:latin typeface="ヒラギノ明朝 ProN W3"/>
                <a:ea typeface="ヒラギノ明朝 ProN W3"/>
                <a:cs typeface="ヒラギノ明朝 ProN W3"/>
                <a:sym typeface="ヒラギノ明朝 ProN W3"/>
              </a:rPr>
              <a:t>シツリシ</a:t>
            </a:r>
            <a:r>
              <a:rPr sz="1706">
                <a:latin typeface="ヒラギノ明朝 ProN W3"/>
                <a:ea typeface="ヒラギノ明朝 ProN W3"/>
                <a:cs typeface="ヒラギノ明朝 ProN W3"/>
                <a:sym typeface="ヒラギノ明朝 ProN W3"/>
              </a:rPr>
              <a:t>，シャクヤク，シャクヤク末，</a:t>
            </a:r>
            <a:r>
              <a:rPr sz="1706" u="sng">
                <a:solidFill>
                  <a:srgbClr val="FF0000"/>
                </a:solidFill>
                <a:uFill>
                  <a:solidFill>
                    <a:srgbClr val="FF0000"/>
                  </a:solidFill>
                </a:uFill>
                <a:latin typeface="ヒラギノ明朝 ProN W3"/>
                <a:ea typeface="ヒラギノ明朝 ProN W3"/>
                <a:cs typeface="ヒラギノ明朝 ProN W3"/>
                <a:sym typeface="ヒラギノ明朝 ProN W3"/>
              </a:rPr>
              <a:t>ジャショウシ</a:t>
            </a:r>
            <a:r>
              <a:rPr sz="1706">
                <a:latin typeface="ヒラギノ明朝 ProN W3"/>
                <a:ea typeface="ヒラギノ明朝 ProN W3"/>
                <a:cs typeface="ヒラギノ明朝 ProN W3"/>
                <a:sym typeface="ヒラギノ明朝 ProN W3"/>
              </a:rPr>
              <a:t>，シャゼンシ，シャゼンソウ，ジュウヤク，シュクシャ，シュクシャ末，ショウキョウ，ショウキョウ末，ショウズク，ショウマ，シンイ，セッコウ，セネガ，セネガ末，センキュウ，センキュウ末，</a:t>
            </a:r>
            <a:r>
              <a:rPr sz="1706" u="sng">
                <a:solidFill>
                  <a:srgbClr val="FF0000"/>
                </a:solidFill>
                <a:uFill>
                  <a:solidFill>
                    <a:srgbClr val="FF0000"/>
                  </a:solidFill>
                </a:uFill>
                <a:latin typeface="ヒラギノ明朝 ProN W3"/>
                <a:ea typeface="ヒラギノ明朝 ProN W3"/>
                <a:cs typeface="ヒラギノ明朝 ProN W3"/>
                <a:sym typeface="ヒラギノ明朝 ProN W3"/>
              </a:rPr>
              <a:t>ゼンコ</a:t>
            </a:r>
            <a:r>
              <a:rPr sz="1706">
                <a:latin typeface="ヒラギノ明朝 ProN W3"/>
                <a:ea typeface="ヒラギノ明朝 ProN W3"/>
                <a:cs typeface="ヒラギノ明朝 ProN W3"/>
                <a:sym typeface="ヒラギノ明朝 ProN W3"/>
              </a:rPr>
              <a:t>，センコツ，センソ，センナ，センナ末，センブリ，センブリ末，ソウジュツ，ソウジュツ末，ソウハクヒ，</a:t>
            </a:r>
            <a:r>
              <a:rPr sz="1706" u="sng">
                <a:solidFill>
                  <a:srgbClr val="FF0000"/>
                </a:solidFill>
                <a:uFill>
                  <a:solidFill>
                    <a:srgbClr val="FF0000"/>
                  </a:solidFill>
                </a:uFill>
                <a:latin typeface="ヒラギノ明朝 ProN W3"/>
                <a:ea typeface="ヒラギノ明朝 ProN W3"/>
                <a:cs typeface="ヒラギノ明朝 ProN W3"/>
                <a:sym typeface="ヒラギノ明朝 ProN W3"/>
              </a:rPr>
              <a:t>ソボク</a:t>
            </a:r>
            <a:r>
              <a:rPr sz="1706">
                <a:latin typeface="ヒラギノ明朝 ProN W3"/>
                <a:ea typeface="ヒラギノ明朝 ProN W3"/>
                <a:cs typeface="ヒラギノ明朝 ProN W3"/>
                <a:sym typeface="ヒラギノ明朝 ProN W3"/>
              </a:rPr>
              <a:t>，ソヨウ，ダイオウ，ダイオウ末，タイソウ，タクシャ，タクシャ末，チクセツニンジン，チクセツニンジン末，チモ，チョウジ，チョウジ末，チョウトウコウ，チョレイ，チョレイ末，チンピ，テンマ，テンモンドウ，トウガシ，トウガラシ，トウガラシ末，トウキ，トウキ末，トウニン，トウニン末，トウヒ，</a:t>
            </a:r>
            <a:r>
              <a:rPr sz="1706" u="sng">
                <a:solidFill>
                  <a:srgbClr val="FF0000"/>
                </a:solidFill>
                <a:uFill>
                  <a:solidFill>
                    <a:srgbClr val="FF0000"/>
                  </a:solidFill>
                </a:uFill>
                <a:latin typeface="ヒラギノ明朝 ProN W3"/>
                <a:ea typeface="ヒラギノ明朝 ProN W3"/>
                <a:cs typeface="ヒラギノ明朝 ProN W3"/>
                <a:sym typeface="ヒラギノ明朝 ProN W3"/>
              </a:rPr>
              <a:t>ドクカツ</a:t>
            </a:r>
            <a:r>
              <a:rPr sz="1706">
                <a:latin typeface="ヒラギノ明朝 ProN W3"/>
                <a:ea typeface="ヒラギノ明朝 ProN W3"/>
                <a:cs typeface="ヒラギノ明朝 ProN W3"/>
                <a:sym typeface="ヒラギノ明朝 ProN W3"/>
              </a:rPr>
              <a:t>，トコン，トコン末，トチュウ，トラガント，トラガント末，ニガキ，ニガキ末，</a:t>
            </a:r>
            <a:r>
              <a:rPr sz="1706" u="sng">
                <a:solidFill>
                  <a:srgbClr val="FF0000"/>
                </a:solidFill>
                <a:uFill>
                  <a:solidFill>
                    <a:srgbClr val="FF0000"/>
                  </a:solidFill>
                </a:uFill>
                <a:latin typeface="ヒラギノ明朝 ProN W3"/>
                <a:ea typeface="ヒラギノ明朝 ProN W3"/>
                <a:cs typeface="ヒラギノ明朝 ProN W3"/>
                <a:sym typeface="ヒラギノ明朝 ProN W3"/>
              </a:rPr>
              <a:t>ニクズク</a:t>
            </a:r>
            <a:r>
              <a:rPr sz="1706">
                <a:latin typeface="ヒラギノ明朝 ProN W3"/>
                <a:ea typeface="ヒラギノ明朝 ProN W3"/>
                <a:cs typeface="ヒラギノ明朝 ProN W3"/>
                <a:sym typeface="ヒラギノ明朝 ProN W3"/>
              </a:rPr>
              <a:t>，ニンジン，ニンジン末，</a:t>
            </a:r>
            <a:r>
              <a:rPr sz="1706" u="sng">
                <a:solidFill>
                  <a:srgbClr val="FF0000"/>
                </a:solidFill>
                <a:uFill>
                  <a:solidFill>
                    <a:srgbClr val="FF0000"/>
                  </a:solidFill>
                </a:uFill>
                <a:latin typeface="ヒラギノ明朝 ProN W3"/>
                <a:ea typeface="ヒラギノ明朝 ProN W3"/>
                <a:cs typeface="ヒラギノ明朝 ProN W3"/>
                <a:sym typeface="ヒラギノ明朝 ProN W3"/>
              </a:rPr>
              <a:t>ニンドウ</a:t>
            </a:r>
            <a:r>
              <a:rPr sz="1706">
                <a:latin typeface="ヒラギノ明朝 ProN W3"/>
                <a:ea typeface="ヒラギノ明朝 ProN W3"/>
                <a:cs typeface="ヒラギノ明朝 ProN W3"/>
                <a:sym typeface="ヒラギノ明朝 ProN W3"/>
              </a:rPr>
              <a:t>，バイモ，バクモンドウ，ハチミツ，ハッカ，ハマボウフウ，ハンゲ，</a:t>
            </a:r>
            <a:r>
              <a:rPr sz="1706" u="sng">
                <a:solidFill>
                  <a:srgbClr val="FF0000"/>
                </a:solidFill>
                <a:uFill>
                  <a:solidFill>
                    <a:srgbClr val="FF0000"/>
                  </a:solidFill>
                </a:uFill>
                <a:latin typeface="ヒラギノ明朝 ProN W3"/>
                <a:ea typeface="ヒラギノ明朝 ProN W3"/>
                <a:cs typeface="ヒラギノ明朝 ProN W3"/>
                <a:sym typeface="ヒラギノ明朝 ProN W3"/>
              </a:rPr>
              <a:t>ビャクゴウ</a:t>
            </a:r>
            <a:r>
              <a:rPr sz="1706">
                <a:latin typeface="ヒラギノ明朝 ProN W3"/>
                <a:ea typeface="ヒラギノ明朝 ProN W3"/>
                <a:cs typeface="ヒラギノ明朝 ProN W3"/>
                <a:sym typeface="ヒラギノ明朝 ProN W3"/>
              </a:rPr>
              <a:t>，ビャクシ，ビャクジュツ，ビャクジュツ末，ビワヨウ，ビンロウジ，ブクリョウ，ブクリョウ末，</a:t>
            </a:r>
            <a:r>
              <a:rPr sz="1706" u="sng">
                <a:solidFill>
                  <a:srgbClr val="FF0000"/>
                </a:solidFill>
                <a:uFill>
                  <a:solidFill>
                    <a:srgbClr val="FF0000"/>
                  </a:solidFill>
                </a:uFill>
                <a:latin typeface="ヒラギノ明朝 ProN W3"/>
                <a:ea typeface="ヒラギノ明朝 ProN W3"/>
                <a:cs typeface="ヒラギノ明朝 ProN W3"/>
                <a:sym typeface="ヒラギノ明朝 ProN W3"/>
              </a:rPr>
              <a:t>ブシ</a:t>
            </a:r>
            <a:r>
              <a:rPr sz="1706">
                <a:latin typeface="ヒラギノ明朝 ProN W3"/>
                <a:ea typeface="ヒラギノ明朝 ProN W3"/>
                <a:cs typeface="ヒラギノ明朝 ProN W3"/>
                <a:sym typeface="ヒラギノ明朝 ProN W3"/>
              </a:rPr>
              <a:t>，</a:t>
            </a:r>
            <a:r>
              <a:rPr sz="1706" u="sng">
                <a:solidFill>
                  <a:srgbClr val="FF0000"/>
                </a:solidFill>
                <a:uFill>
                  <a:solidFill>
                    <a:srgbClr val="FF0000"/>
                  </a:solidFill>
                </a:uFill>
                <a:latin typeface="ヒラギノ明朝 ProN W3"/>
                <a:ea typeface="ヒラギノ明朝 ProN W3"/>
                <a:cs typeface="ヒラギノ明朝 ProN W3"/>
                <a:sym typeface="ヒラギノ明朝 ProN W3"/>
              </a:rPr>
              <a:t>ブシ末</a:t>
            </a:r>
            <a:r>
              <a:rPr sz="1706">
                <a:latin typeface="ヒラギノ明朝 ProN W3"/>
                <a:ea typeface="ヒラギノ明朝 ProN W3"/>
                <a:cs typeface="ヒラギノ明朝 ProN W3"/>
                <a:sym typeface="ヒラギノ明朝 ProN W3"/>
              </a:rPr>
              <a:t>，ベラドンナコン，ヘンズ，ボウイ，ボウコン，ボウフウ，ボタンピ，ボタンピ末，ホミカ，ボレイ，ボレイ末，マオウ，マクリ，マシニン，モクツウ，モッコウ，ヤクチ，</a:t>
            </a:r>
            <a:r>
              <a:rPr sz="1706" u="sng">
                <a:solidFill>
                  <a:srgbClr val="FF0000"/>
                </a:solidFill>
                <a:uFill>
                  <a:solidFill>
                    <a:srgbClr val="FF0000"/>
                  </a:solidFill>
                </a:uFill>
                <a:latin typeface="ヒラギノ明朝 ProN W3"/>
                <a:ea typeface="ヒラギノ明朝 ProN W3"/>
                <a:cs typeface="ヒラギノ明朝 ProN W3"/>
                <a:sym typeface="ヒラギノ明朝 ProN W3"/>
              </a:rPr>
              <a:t>ヤクモソウ</a:t>
            </a:r>
            <a:r>
              <a:rPr sz="1706">
                <a:latin typeface="ヒラギノ明朝 ProN W3"/>
                <a:ea typeface="ヒラギノ明朝 ProN W3"/>
                <a:cs typeface="ヒラギノ明朝 ProN W3"/>
                <a:sym typeface="ヒラギノ明朝 ProN W3"/>
              </a:rPr>
              <a:t>，ユウタン，ヨクイニン，ヨクイニン末，</a:t>
            </a:r>
            <a:r>
              <a:rPr sz="1706" u="sng">
                <a:solidFill>
                  <a:srgbClr val="FF0000"/>
                </a:solidFill>
                <a:uFill>
                  <a:solidFill>
                    <a:srgbClr val="FF0000"/>
                  </a:solidFill>
                </a:uFill>
                <a:latin typeface="ヒラギノ明朝 ProN W3"/>
                <a:ea typeface="ヒラギノ明朝 ProN W3"/>
                <a:cs typeface="ヒラギノ明朝 ProN W3"/>
                <a:sym typeface="ヒラギノ明朝 ProN W3"/>
              </a:rPr>
              <a:t>リュウガンニク</a:t>
            </a:r>
            <a:r>
              <a:rPr sz="1706">
                <a:latin typeface="ヒラギノ明朝 ProN W3"/>
                <a:ea typeface="ヒラギノ明朝 ProN W3"/>
                <a:cs typeface="ヒラギノ明朝 ProN W3"/>
                <a:sym typeface="ヒラギノ明朝 ProN W3"/>
              </a:rPr>
              <a:t>，リュウコツ，</a:t>
            </a:r>
            <a:r>
              <a:rPr sz="1706" u="sng">
                <a:solidFill>
                  <a:srgbClr val="FF0000"/>
                </a:solidFill>
                <a:uFill>
                  <a:solidFill>
                    <a:srgbClr val="FF0000"/>
                  </a:solidFill>
                </a:uFill>
                <a:latin typeface="ヒラギノ明朝 ProN W3"/>
                <a:ea typeface="ヒラギノ明朝 ProN W3"/>
                <a:cs typeface="ヒラギノ明朝 ProN W3"/>
                <a:sym typeface="ヒラギノ明朝 ProN W3"/>
              </a:rPr>
              <a:t>リュウコツ末</a:t>
            </a:r>
            <a:r>
              <a:rPr sz="1706">
                <a:latin typeface="ヒラギノ明朝 ProN W3"/>
                <a:ea typeface="ヒラギノ明朝 ProN W3"/>
                <a:cs typeface="ヒラギノ明朝 ProN W3"/>
                <a:sym typeface="ヒラギノ明朝 ProN W3"/>
              </a:rPr>
              <a:t>，リュウタン，リュウタン末，リョウキョウ，レンギョウ，レンニク，ロジン，ロートコン，</a:t>
            </a:r>
            <a:r>
              <a:rPr sz="1706" u="sng">
                <a:solidFill>
                  <a:srgbClr val="FF0000"/>
                </a:solidFill>
                <a:uFill>
                  <a:solidFill>
                    <a:srgbClr val="FF0000"/>
                  </a:solidFill>
                </a:uFill>
                <a:latin typeface="ヒラギノ明朝 ProN W3"/>
                <a:ea typeface="ヒラギノ明朝 ProN W3"/>
                <a:cs typeface="ヒラギノ明朝 ProN W3"/>
                <a:sym typeface="ヒラギノ明朝 ProN W3"/>
              </a:rPr>
              <a:t>ローヤルゼリー</a:t>
            </a:r>
            <a:r>
              <a:rPr sz="1706">
                <a:latin typeface="ヒラギノ明朝 ProN W3"/>
                <a:ea typeface="ヒラギノ明朝 ProN W3"/>
                <a:cs typeface="ヒラギノ明朝 ProN W3"/>
                <a:sym typeface="ヒラギノ明朝 ProN W3"/>
              </a:rPr>
              <a:t> </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生薬総則（第十六改正日本薬局方）"/>
          <p:cNvSpPr txBox="1"/>
          <p:nvPr/>
        </p:nvSpPr>
        <p:spPr>
          <a:xfrm>
            <a:off x="2476500" y="183748"/>
            <a:ext cx="8525860"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uFill>
                  <a:solidFill>
                    <a:srgbClr val="000000"/>
                  </a:solidFill>
                </a:uFill>
                <a:latin typeface="Calibri"/>
                <a:ea typeface="Calibri"/>
                <a:cs typeface="Calibri"/>
                <a:sym typeface="Calibri"/>
              </a:defRPr>
            </a:pPr>
            <a:r>
              <a:rPr sz="3982">
                <a:latin typeface="ヒラギノ明朝 ProN W3"/>
                <a:ea typeface="ヒラギノ明朝 ProN W3"/>
                <a:cs typeface="ヒラギノ明朝 ProN W3"/>
                <a:sym typeface="ヒラギノ明朝 ProN W3"/>
              </a:rPr>
              <a:t>生薬総則（第十六改正日本薬局方） </a:t>
            </a:r>
          </a:p>
        </p:txBody>
      </p:sp>
      <p:sp>
        <p:nvSpPr>
          <p:cNvPr id="340" name="5．生薬の性状の項は，その生薬の代表的な原植物又は原動物に基…"/>
          <p:cNvSpPr txBox="1"/>
          <p:nvPr/>
        </p:nvSpPr>
        <p:spPr>
          <a:xfrm>
            <a:off x="0" y="2469746"/>
            <a:ext cx="13004800" cy="47163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defRPr sz="3300">
                <a:uFill>
                  <a:solidFill>
                    <a:srgbClr val="000000"/>
                  </a:solidFill>
                </a:uFill>
                <a:latin typeface="Calibri"/>
                <a:ea typeface="Calibri"/>
                <a:cs typeface="Calibri"/>
                <a:sym typeface="Calibri"/>
              </a:defRPr>
            </a:pPr>
            <a:r>
              <a:rPr dirty="0">
                <a:solidFill>
                  <a:srgbClr val="0000FF"/>
                </a:solidFill>
                <a:uFill>
                  <a:solidFill>
                    <a:srgbClr val="0000FF"/>
                  </a:solidFill>
                </a:uFill>
              </a:rPr>
              <a:t>5．</a:t>
            </a:r>
            <a:r>
              <a:rPr dirty="0">
                <a:latin typeface="ヒラギノ明朝 ProN W3"/>
                <a:ea typeface="ヒラギノ明朝 ProN W3"/>
                <a:cs typeface="ヒラギノ明朝 ProN W3"/>
                <a:sym typeface="ヒラギノ明朝 ProN W3"/>
              </a:rPr>
              <a:t>生薬の性状の項は，</a:t>
            </a:r>
            <a:r>
              <a:rPr dirty="0">
                <a:solidFill>
                  <a:schemeClr val="tx1"/>
                </a:solidFill>
                <a:latin typeface="ヒラギノ明朝 ProN W3"/>
                <a:ea typeface="ヒラギノ明朝 ProN W3"/>
                <a:cs typeface="ヒラギノ明朝 ProN W3"/>
                <a:sym typeface="ヒラギノ明朝 ProN W3"/>
              </a:rPr>
              <a:t>その生薬の代表的な</a:t>
            </a:r>
            <a:r>
              <a:rPr u="sng" dirty="0">
                <a:solidFill>
                  <a:srgbClr val="FF0000"/>
                </a:solidFill>
                <a:latin typeface="ヒラギノ明朝 ProN W3"/>
                <a:ea typeface="ヒラギノ明朝 ProN W3"/>
                <a:cs typeface="ヒラギノ明朝 ProN W3"/>
                <a:sym typeface="ヒラギノ明朝 ProN W3"/>
              </a:rPr>
              <a:t>原植物又は原動物に基</a:t>
            </a:r>
            <a:endParaRPr u="sng" dirty="0">
              <a:solidFill>
                <a:srgbClr val="FF0000"/>
              </a:solidFill>
              <a:latin typeface="Century"/>
              <a:ea typeface="Century"/>
              <a:cs typeface="Century"/>
              <a:sym typeface="Century"/>
            </a:endParaRPr>
          </a:p>
          <a:p>
            <a:pPr algn="l" defTabSz="650240">
              <a:defRPr sz="3300">
                <a:uFill>
                  <a:solidFill>
                    <a:srgbClr val="000000"/>
                  </a:solidFill>
                </a:uFill>
                <a:latin typeface="Century"/>
                <a:ea typeface="Century"/>
                <a:cs typeface="Century"/>
                <a:sym typeface="Century"/>
              </a:defRPr>
            </a:pPr>
            <a:endParaRPr u="sng" dirty="0">
              <a:solidFill>
                <a:srgbClr val="FF0000"/>
              </a:solidFill>
              <a:latin typeface="Century"/>
              <a:ea typeface="Century"/>
              <a:cs typeface="Century"/>
              <a:sym typeface="Century"/>
            </a:endParaRPr>
          </a:p>
          <a:p>
            <a:pPr algn="l" defTabSz="650240">
              <a:defRPr sz="3300">
                <a:uFill>
                  <a:solidFill>
                    <a:srgbClr val="000000"/>
                  </a:solidFill>
                </a:uFill>
                <a:latin typeface="Calibri"/>
                <a:ea typeface="Calibri"/>
                <a:cs typeface="Calibri"/>
                <a:sym typeface="Calibri"/>
              </a:defRPr>
            </a:pPr>
            <a:r>
              <a:rPr u="sng" dirty="0" err="1">
                <a:solidFill>
                  <a:srgbClr val="FF0000"/>
                </a:solidFill>
                <a:latin typeface="ヒラギノ明朝 ProN W3"/>
                <a:ea typeface="ヒラギノ明朝 ProN W3"/>
                <a:cs typeface="ヒラギノ明朝 ProN W3"/>
                <a:sym typeface="ヒラギノ明朝 ProN W3"/>
              </a:rPr>
              <a:t>づく生薬</a:t>
            </a:r>
            <a:r>
              <a:rPr dirty="0" err="1">
                <a:latin typeface="ヒラギノ明朝 ProN W3"/>
                <a:ea typeface="ヒラギノ明朝 ProN W3"/>
                <a:cs typeface="ヒラギノ明朝 ProN W3"/>
                <a:sym typeface="ヒラギノ明朝 ProN W3"/>
              </a:rPr>
              <a:t>について，通例，その基準となる特徴的な要素を記載し</a:t>
            </a:r>
            <a:endParaRPr dirty="0">
              <a:latin typeface="Century"/>
              <a:ea typeface="Century"/>
              <a:cs typeface="Century"/>
              <a:sym typeface="Century"/>
            </a:endParaRPr>
          </a:p>
          <a:p>
            <a:pPr algn="l" defTabSz="650240">
              <a:defRPr sz="3300">
                <a:uFill>
                  <a:solidFill>
                    <a:srgbClr val="000000"/>
                  </a:solidFill>
                </a:uFill>
                <a:latin typeface="Century"/>
                <a:ea typeface="Century"/>
                <a:cs typeface="Century"/>
                <a:sym typeface="Century"/>
              </a:defRPr>
            </a:pPr>
            <a:endParaRPr dirty="0">
              <a:latin typeface="Century"/>
              <a:ea typeface="Century"/>
              <a:cs typeface="Century"/>
              <a:sym typeface="Century"/>
            </a:endParaRPr>
          </a:p>
          <a:p>
            <a:pPr algn="l" defTabSz="650240">
              <a:defRPr sz="3300">
                <a:uFill>
                  <a:solidFill>
                    <a:srgbClr val="000000"/>
                  </a:solidFill>
                </a:uFill>
                <a:latin typeface="Calibri"/>
                <a:ea typeface="Calibri"/>
                <a:cs typeface="Calibri"/>
                <a:sym typeface="Calibri"/>
              </a:defRPr>
            </a:pPr>
            <a:r>
              <a:rPr dirty="0" err="1">
                <a:latin typeface="ヒラギノ明朝 ProN W3"/>
                <a:ea typeface="ヒラギノ明朝 ProN W3"/>
                <a:cs typeface="ヒラギノ明朝 ProN W3"/>
                <a:sym typeface="ヒラギノ明朝 ProN W3"/>
              </a:rPr>
              <a:t>たものである．そのうち，色，におい及び溶解性については，に</a:t>
            </a:r>
            <a:endParaRPr dirty="0">
              <a:latin typeface="Century"/>
              <a:ea typeface="Century"/>
              <a:cs typeface="Century"/>
              <a:sym typeface="Century"/>
            </a:endParaRPr>
          </a:p>
          <a:p>
            <a:pPr algn="l" defTabSz="650240">
              <a:defRPr sz="3300">
                <a:uFill>
                  <a:solidFill>
                    <a:srgbClr val="000000"/>
                  </a:solidFill>
                </a:uFill>
                <a:latin typeface="Century"/>
                <a:ea typeface="Century"/>
                <a:cs typeface="Century"/>
                <a:sym typeface="Century"/>
              </a:defRPr>
            </a:pPr>
            <a:endParaRPr dirty="0">
              <a:latin typeface="Century"/>
              <a:ea typeface="Century"/>
              <a:cs typeface="Century"/>
              <a:sym typeface="Century"/>
            </a:endParaRPr>
          </a:p>
          <a:p>
            <a:pPr algn="l" defTabSz="650240">
              <a:defRPr sz="3300">
                <a:uFill>
                  <a:solidFill>
                    <a:srgbClr val="000000"/>
                  </a:solidFill>
                </a:uFill>
                <a:latin typeface="Calibri"/>
                <a:ea typeface="Calibri"/>
                <a:cs typeface="Calibri"/>
                <a:sym typeface="Calibri"/>
              </a:defRPr>
            </a:pPr>
            <a:r>
              <a:rPr dirty="0" err="1">
                <a:latin typeface="ヒラギノ明朝 ProN W3"/>
                <a:ea typeface="ヒラギノ明朝 ProN W3"/>
                <a:cs typeface="ヒラギノ明朝 ProN W3"/>
                <a:sym typeface="ヒラギノ明朝 ProN W3"/>
              </a:rPr>
              <a:t>おいを適否の判定基準とすることを除き，通則の規定を準用する</a:t>
            </a:r>
            <a:r>
              <a:rPr dirty="0">
                <a:latin typeface="ヒラギノ明朝 ProN W3"/>
                <a:ea typeface="ヒラギノ明朝 ProN W3"/>
                <a:cs typeface="ヒラギノ明朝 ProN W3"/>
                <a:sym typeface="ヒラギノ明朝 ProN W3"/>
              </a:rPr>
              <a:t>．</a:t>
            </a:r>
            <a:endParaRPr dirty="0">
              <a:latin typeface="Century"/>
              <a:ea typeface="Century"/>
              <a:cs typeface="Century"/>
              <a:sym typeface="Century"/>
            </a:endParaRPr>
          </a:p>
          <a:p>
            <a:pPr algn="l" defTabSz="650240">
              <a:defRPr sz="3300">
                <a:uFill>
                  <a:solidFill>
                    <a:srgbClr val="000000"/>
                  </a:solidFill>
                </a:uFill>
                <a:latin typeface="Century"/>
                <a:ea typeface="Century"/>
                <a:cs typeface="Century"/>
                <a:sym typeface="Century"/>
              </a:defRPr>
            </a:pPr>
            <a:endParaRPr dirty="0">
              <a:latin typeface="Century"/>
              <a:ea typeface="Century"/>
              <a:cs typeface="Century"/>
              <a:sym typeface="Century"/>
            </a:endParaRPr>
          </a:p>
          <a:p>
            <a:pPr algn="l" defTabSz="650240">
              <a:defRPr sz="3300">
                <a:uFill>
                  <a:solidFill>
                    <a:srgbClr val="000000"/>
                  </a:solidFill>
                </a:uFill>
                <a:latin typeface="Calibri"/>
                <a:ea typeface="Calibri"/>
                <a:cs typeface="Calibri"/>
                <a:sym typeface="Calibri"/>
              </a:defRPr>
            </a:pPr>
            <a:r>
              <a:rPr dirty="0" err="1">
                <a:latin typeface="ヒラギノ明朝 ProN W3"/>
                <a:ea typeface="ヒラギノ明朝 ProN W3"/>
                <a:cs typeface="ヒラギノ明朝 ProN W3"/>
                <a:sym typeface="ヒラギノ明朝 ProN W3"/>
              </a:rPr>
              <a:t>また，味及び鏡検時の数値は，適否の判定基準とする</a:t>
            </a:r>
            <a:r>
              <a:rPr dirty="0">
                <a:latin typeface="ヒラギノ明朝 ProN W3"/>
                <a:ea typeface="ヒラギノ明朝 ProN W3"/>
                <a:cs typeface="ヒラギノ明朝 ProN W3"/>
                <a:sym typeface="ヒラギノ明朝 ProN W3"/>
              </a:rPr>
              <a:t>．</a:t>
            </a:r>
            <a:r>
              <a:rPr dirty="0"/>
              <a:t> </a:t>
            </a:r>
          </a:p>
        </p:txBody>
      </p:sp>
      <p:sp>
        <p:nvSpPr>
          <p:cNvPr id="4" name="テキスト ボックス 3">
            <a:extLst>
              <a:ext uri="{FF2B5EF4-FFF2-40B4-BE49-F238E27FC236}">
                <a16:creationId xmlns:a16="http://schemas.microsoft.com/office/drawing/2014/main" id="{37907B28-2A3E-4749-A28B-5CC007FB8D04}"/>
              </a:ext>
            </a:extLst>
          </p:cNvPr>
          <p:cNvSpPr txBox="1"/>
          <p:nvPr/>
        </p:nvSpPr>
        <p:spPr>
          <a:xfrm>
            <a:off x="139742" y="1199763"/>
            <a:ext cx="12676606" cy="7920117"/>
          </a:xfrm>
          <a:prstGeom prst="rect">
            <a:avLst/>
          </a:prstGeom>
          <a:solidFill>
            <a:srgbClr val="002060"/>
          </a:solidFill>
          <a:ln w="44450" cap="flat">
            <a:solidFill>
              <a:schemeClr val="accent2">
                <a:lumMod val="40000"/>
                <a:lumOff val="6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spcBef>
                <a:spcPts val="1200"/>
              </a:spcBef>
            </a:pPr>
            <a:r>
              <a:rPr kumimoji="0" lang="ja-JP" altLang="en-US" sz="4800" b="0" i="0" u="none" strike="noStrike" cap="none" spc="0" normalizeH="0" baseline="0">
                <a:ln>
                  <a:noFill/>
                </a:ln>
                <a:solidFill>
                  <a:srgbClr val="FF0000"/>
                </a:solidFill>
                <a:effectLst/>
                <a:uFillTx/>
                <a:latin typeface="Helvetica Light"/>
                <a:ea typeface="Helvetica Light"/>
                <a:cs typeface="Helvetica Light"/>
                <a:sym typeface="Helvetica Light"/>
              </a:rPr>
              <a:t>留意すべきこと</a:t>
            </a:r>
            <a:endParaRPr kumimoji="0" lang="en-US" altLang="ja-JP" sz="4800" b="0" i="0" u="none" strike="noStrike" cap="none" spc="0" normalizeH="0" baseline="0" dirty="0">
              <a:ln>
                <a:noFill/>
              </a:ln>
              <a:solidFill>
                <a:srgbClr val="FF0000"/>
              </a:solidFill>
              <a:effectLst/>
              <a:uFillTx/>
              <a:latin typeface="Helvetica Light"/>
              <a:ea typeface="Helvetica Light"/>
              <a:cs typeface="Helvetica Light"/>
              <a:sym typeface="Helvetica Light"/>
            </a:endParaRPr>
          </a:p>
          <a:p>
            <a:pPr algn="l">
              <a:spcBef>
                <a:spcPts val="1200"/>
              </a:spcBef>
            </a:pPr>
            <a:r>
              <a:rPr kumimoji="0" lang="ja-JP" altLang="en-US" sz="4000" b="0" i="0" u="none" strike="noStrike" cap="none" spc="0" normalizeH="0" baseline="0">
                <a:ln>
                  <a:noFill/>
                </a:ln>
                <a:solidFill>
                  <a:srgbClr val="FFFF00"/>
                </a:solidFill>
                <a:effectLst/>
                <a:uFillTx/>
                <a:latin typeface="Helvetica Light"/>
                <a:ea typeface="Helvetica Light"/>
                <a:cs typeface="Helvetica Light"/>
                <a:sym typeface="Helvetica Light"/>
              </a:rPr>
              <a:t>生薬総則本条において“生薬の原植物・原動物”とあるのは別条で “基原（植物・動物）”というのと同じである</a:t>
            </a:r>
            <a:r>
              <a:rPr lang="ja-JP" altLang="en-US" sz="4000">
                <a:solidFill>
                  <a:srgbClr val="FFFF00"/>
                </a:solidFill>
              </a:rPr>
              <a:t>が、生薬学分野において特有の専門用語であり、専門研究者にとってもきわめてわかりづらい。公式の定義はないが、動植物種を間接的に、具体的には進化・分化の過程の基となる場合などを指す場合は“起源”、それとは無関係に薬用部位の指定を含めて一定の規格を満たす動植物種そのものを暗示する場合は“基原”と使い分けるようである。“基源”と表す専門家もいる。“基原”“基源”のいずれも和製漢語であり、英語ではどれも“</a:t>
            </a:r>
            <a:r>
              <a:rPr lang="en-US" altLang="ja-JP" sz="4000" dirty="0">
                <a:solidFill>
                  <a:srgbClr val="FFFF00"/>
                </a:solidFill>
              </a:rPr>
              <a:t>origin”</a:t>
            </a:r>
            <a:r>
              <a:rPr lang="ja-JP" altLang="en-US" sz="4000">
                <a:solidFill>
                  <a:srgbClr val="FFFF00"/>
                </a:solidFill>
              </a:rPr>
              <a:t>で表す。</a:t>
            </a:r>
            <a:endParaRPr kumimoji="0" lang="en-US" altLang="ja-JP" sz="4000" b="0" i="0" u="none" strike="noStrike" cap="none" spc="0" normalizeH="0" baseline="0" dirty="0">
              <a:ln>
                <a:noFill/>
              </a:ln>
              <a:solidFill>
                <a:srgbClr val="FFFF00"/>
              </a:solidFill>
              <a:effectLst/>
              <a:uFillTx/>
              <a:latin typeface="Helvetica Light"/>
              <a:ea typeface="Helvetica Light"/>
              <a:cs typeface="Helvetica Light"/>
              <a:sym typeface="Helvetica Ligh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42" name="生 薬 学 総 論 (3-6)"/>
          <p:cNvSpPr>
            <a:spLocks noGrp="1"/>
          </p:cNvSpPr>
          <p:nvPr>
            <p:ph type="title"/>
          </p:nvPr>
        </p:nvSpPr>
        <p:spPr>
          <a:xfrm>
            <a:off x="2492586" y="325119"/>
            <a:ext cx="8344748" cy="1300481"/>
          </a:xfrm>
          <a:prstGeom prst="rect">
            <a:avLst/>
          </a:prstGeom>
          <a:solidFill>
            <a:srgbClr val="008080"/>
          </a:solidFill>
          <a:ln w="9525">
            <a:round/>
          </a:ln>
          <a:effectLst>
            <a:outerShdw blurRad="127000" dist="152399" dir="18900000" rotWithShape="0">
              <a:srgbClr val="003366">
                <a:alpha val="79998"/>
              </a:srgbClr>
            </a:outerShdw>
          </a:effectLst>
        </p:spPr>
        <p:txBody>
          <a:bodyPr lIns="126435" tIns="72248" rIns="126435" bIns="72248"/>
          <a:lstStyle>
            <a:lvl1pPr defTabSz="1300480">
              <a:defRPr sz="6257">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生 薬 学 総 論 (3-6)</a:t>
            </a:r>
          </a:p>
        </p:txBody>
      </p:sp>
      <p:sp>
        <p:nvSpPr>
          <p:cNvPr id="343" name="第４章 生薬の品質と試験法（続）"/>
          <p:cNvSpPr txBox="1"/>
          <p:nvPr/>
        </p:nvSpPr>
        <p:spPr>
          <a:xfrm>
            <a:off x="650239" y="1950719"/>
            <a:ext cx="12354561"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dirty="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第４章　</a:t>
            </a:r>
            <a:r>
              <a:rPr dirty="0" err="1">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生薬の品質と試験法（続</a:t>
            </a:r>
            <a:r>
              <a:rPr dirty="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a:t>
            </a:r>
          </a:p>
        </p:txBody>
      </p:sp>
      <p:sp>
        <p:nvSpPr>
          <p:cNvPr id="344" name="７．生薬の基原の正しい鑑別 生薬の性状…"/>
          <p:cNvSpPr txBox="1"/>
          <p:nvPr/>
        </p:nvSpPr>
        <p:spPr>
          <a:xfrm>
            <a:off x="1517226" y="2926079"/>
            <a:ext cx="11487574" cy="59167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spcBef>
                <a:spcPts val="1000"/>
              </a:spcBef>
              <a:defRPr sz="3000">
                <a:solidFill>
                  <a:srgbClr val="FFFFFF"/>
                </a:solidFill>
                <a:uFill>
                  <a:solidFill>
                    <a:srgbClr val="FFFFFF"/>
                  </a:solidFill>
                </a:uFill>
                <a:latin typeface="Tahoma"/>
                <a:ea typeface="Tahoma"/>
                <a:cs typeface="Tahoma"/>
                <a:sym typeface="Tahoma"/>
              </a:defRPr>
            </a:pPr>
            <a:r>
              <a:rPr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７．生薬の基原の正しい鑑別　</a:t>
            </a:r>
            <a:r>
              <a:rPr dirty="0" err="1">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生薬の性状</a:t>
            </a:r>
            <a:endParaRPr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endParaRPr>
          </a:p>
          <a:p>
            <a:pPr algn="l" defTabSz="650240">
              <a:spcBef>
                <a:spcPts val="1000"/>
              </a:spcBef>
              <a:defRPr sz="3000">
                <a:solidFill>
                  <a:srgbClr val="FFFFFF"/>
                </a:solidFill>
                <a:uFill>
                  <a:solidFill>
                    <a:srgbClr val="FFFFFF"/>
                  </a:solidFill>
                </a:uFill>
                <a:latin typeface="Tahoma"/>
                <a:ea typeface="Tahoma"/>
                <a:cs typeface="Tahoma"/>
                <a:sym typeface="Tahoma"/>
              </a:defRPr>
            </a:pPr>
            <a:r>
              <a:rPr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　　</a:t>
            </a:r>
            <a:r>
              <a:rPr dirty="0">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生薬総則第５条</a:t>
            </a:r>
          </a:p>
          <a:p>
            <a:pPr algn="l" defTabSz="650240">
              <a:spcBef>
                <a:spcPts val="1000"/>
              </a:spcBef>
              <a:defRPr sz="3000">
                <a:solidFill>
                  <a:srgbClr val="FFFFFF"/>
                </a:solidFill>
                <a:uFill>
                  <a:solidFill>
                    <a:srgbClr val="FFFFFF"/>
                  </a:solidFill>
                </a:uFill>
                <a:latin typeface="Tahoma"/>
                <a:ea typeface="Tahoma"/>
                <a:cs typeface="Tahoma"/>
                <a:sym typeface="Tahoma"/>
              </a:defRPr>
            </a:pPr>
            <a:r>
              <a:rPr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　　</a:t>
            </a:r>
            <a:r>
              <a:rPr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a:t>
            </a:r>
            <a:r>
              <a:rPr dirty="0" err="1">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外部形態による鑑別</a:t>
            </a:r>
            <a:r>
              <a:rPr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a:t>
            </a:r>
            <a:r>
              <a:rPr dirty="0" err="1">
                <a:effectLst>
                  <a:outerShdw blurRad="12700" dist="25400" dir="2700000" rotWithShape="0">
                    <a:srgbClr val="000000"/>
                  </a:outerShdw>
                </a:effectLst>
                <a:latin typeface="ヒラギノ明朝 ProN W6"/>
                <a:ea typeface="ヒラギノ明朝 ProN W6"/>
                <a:cs typeface="ヒラギノ明朝 ProN W6"/>
                <a:sym typeface="ヒラギノ明朝 ProN W6"/>
              </a:rPr>
              <a:t>肉眼・ルーペ視</a:t>
            </a:r>
            <a:endParaRPr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endParaRPr>
          </a:p>
          <a:p>
            <a:pPr algn="l" defTabSz="650240">
              <a:spcBef>
                <a:spcPts val="1000"/>
              </a:spcBef>
              <a:defRPr sz="3000">
                <a:solidFill>
                  <a:srgbClr val="FFFFFF"/>
                </a:solidFill>
                <a:uFill>
                  <a:solidFill>
                    <a:srgbClr val="FFFFFF"/>
                  </a:solidFill>
                </a:uFill>
                <a:latin typeface="Tahoma"/>
                <a:ea typeface="Tahoma"/>
                <a:cs typeface="Tahoma"/>
                <a:sym typeface="Tahoma"/>
              </a:defRPr>
            </a:pPr>
            <a:r>
              <a:rPr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　　</a:t>
            </a:r>
            <a:r>
              <a:rPr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a:t>
            </a:r>
            <a:r>
              <a:rPr dirty="0" err="1">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内部形態による鑑別</a:t>
            </a:r>
            <a:r>
              <a:rPr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a:t>
            </a:r>
            <a:r>
              <a:rPr dirty="0" err="1">
                <a:effectLst>
                  <a:outerShdw blurRad="12700" dist="25400" dir="2700000" rotWithShape="0">
                    <a:srgbClr val="000000"/>
                  </a:outerShdw>
                </a:effectLst>
                <a:latin typeface="ヒラギノ明朝 ProN W6"/>
                <a:ea typeface="ヒラギノ明朝 ProN W6"/>
                <a:cs typeface="ヒラギノ明朝 ProN W6"/>
                <a:sym typeface="ヒラギノ明朝 ProN W6"/>
              </a:rPr>
              <a:t>鏡検（細胞レベル</a:t>
            </a:r>
            <a:r>
              <a:rPr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a:t>
            </a:r>
          </a:p>
          <a:p>
            <a:pPr algn="l" defTabSz="650240">
              <a:spcBef>
                <a:spcPts val="1000"/>
              </a:spcBef>
              <a:defRPr sz="3000">
                <a:solidFill>
                  <a:srgbClr val="FFFFFF"/>
                </a:solidFill>
                <a:uFill>
                  <a:solidFill>
                    <a:srgbClr val="FFFFFF"/>
                  </a:solidFill>
                </a:uFill>
                <a:latin typeface="Tahoma"/>
                <a:ea typeface="Tahoma"/>
                <a:cs typeface="Tahoma"/>
                <a:sym typeface="Tahoma"/>
              </a:defRPr>
            </a:pPr>
            <a:r>
              <a:rPr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      </a:t>
            </a:r>
            <a:r>
              <a:rPr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a:t>
            </a:r>
            <a:r>
              <a:rPr dirty="0" err="1">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官能による鑑別</a:t>
            </a:r>
            <a:r>
              <a:rPr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a:t>
            </a:r>
            <a:r>
              <a:rPr dirty="0" err="1">
                <a:effectLst>
                  <a:outerShdw blurRad="12700" dist="25400" dir="2700000" rotWithShape="0">
                    <a:srgbClr val="000000"/>
                  </a:outerShdw>
                </a:effectLst>
                <a:latin typeface="ヒラギノ明朝 ProN W6"/>
                <a:ea typeface="ヒラギノ明朝 ProN W6"/>
                <a:cs typeface="ヒラギノ明朝 ProN W6"/>
                <a:sym typeface="ヒラギノ明朝 ProN W6"/>
              </a:rPr>
              <a:t>匂い・臭い・色</a:t>
            </a:r>
            <a:endParaRPr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endParaRPr>
          </a:p>
          <a:p>
            <a:pPr algn="l" defTabSz="650240">
              <a:spcBef>
                <a:spcPts val="1000"/>
              </a:spcBef>
              <a:defRPr sz="3000">
                <a:solidFill>
                  <a:srgbClr val="FFFFFF"/>
                </a:solidFill>
                <a:uFill>
                  <a:solidFill>
                    <a:srgbClr val="FFFFFF"/>
                  </a:solidFill>
                </a:uFill>
                <a:latin typeface="Tahoma"/>
                <a:ea typeface="Tahoma"/>
                <a:cs typeface="Tahoma"/>
                <a:sym typeface="Tahoma"/>
              </a:defRPr>
            </a:pPr>
            <a:endParaRPr lang="en-US"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endParaRPr>
          </a:p>
          <a:p>
            <a:pPr algn="l" defTabSz="650240">
              <a:spcBef>
                <a:spcPts val="1000"/>
              </a:spcBef>
              <a:defRPr sz="3000">
                <a:solidFill>
                  <a:srgbClr val="FFFFFF"/>
                </a:solidFill>
                <a:uFill>
                  <a:solidFill>
                    <a:srgbClr val="FFFFFF"/>
                  </a:solidFill>
                </a:uFill>
                <a:latin typeface="Tahoma"/>
                <a:ea typeface="Tahoma"/>
                <a:cs typeface="Tahoma"/>
                <a:sym typeface="Tahoma"/>
              </a:defRPr>
            </a:pPr>
            <a:r>
              <a:rPr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８．理化学試験による鑑別</a:t>
            </a:r>
            <a:r>
              <a:rPr dirty="0">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　</a:t>
            </a:r>
            <a:r>
              <a:rPr dirty="0" err="1">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確認試験法</a:t>
            </a:r>
            <a:endParaRPr dirty="0">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endParaRPr>
          </a:p>
          <a:p>
            <a:pPr algn="l" defTabSz="650240">
              <a:spcBef>
                <a:spcPts val="1000"/>
              </a:spcBef>
              <a:defRPr sz="3000">
                <a:solidFill>
                  <a:srgbClr val="FFFFFF"/>
                </a:solidFill>
                <a:uFill>
                  <a:solidFill>
                    <a:srgbClr val="FFFFFF"/>
                  </a:solidFill>
                </a:uFill>
                <a:latin typeface="Tahoma"/>
                <a:ea typeface="Tahoma"/>
                <a:cs typeface="Tahoma"/>
                <a:sym typeface="Tahoma"/>
              </a:defRPr>
            </a:pPr>
            <a:r>
              <a:rPr dirty="0">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　　</a:t>
            </a:r>
            <a:r>
              <a:rPr dirty="0" err="1">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生薬成分を対象とした試験法</a:t>
            </a:r>
            <a:endParaRPr dirty="0">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endParaRPr>
          </a:p>
          <a:p>
            <a:pPr algn="l" defTabSz="650240">
              <a:spcBef>
                <a:spcPts val="1000"/>
              </a:spcBef>
              <a:defRPr sz="3000">
                <a:solidFill>
                  <a:srgbClr val="FFFFFF"/>
                </a:solidFill>
                <a:uFill>
                  <a:solidFill>
                    <a:srgbClr val="FFFFFF"/>
                  </a:solidFill>
                </a:uFill>
                <a:latin typeface="Tahoma"/>
                <a:ea typeface="Tahoma"/>
                <a:cs typeface="Tahoma"/>
                <a:sym typeface="Tahoma"/>
              </a:defRPr>
            </a:pPr>
            <a:r>
              <a:rPr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　8−1．定性試験　</a:t>
            </a:r>
            <a:r>
              <a:rPr dirty="0" err="1">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成分の特異的化学性質を利用した呈色試験</a:t>
            </a:r>
            <a:endParaRPr dirty="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endParaRPr>
          </a:p>
          <a:p>
            <a:pPr algn="l" defTabSz="650240">
              <a:spcBef>
                <a:spcPts val="1000"/>
              </a:spcBef>
              <a:defRPr sz="3000">
                <a:solidFill>
                  <a:srgbClr val="FFFFFF"/>
                </a:solidFill>
                <a:uFill>
                  <a:solidFill>
                    <a:srgbClr val="FFFFFF"/>
                  </a:solidFill>
                </a:uFill>
                <a:latin typeface="Tahoma"/>
                <a:ea typeface="Tahoma"/>
                <a:cs typeface="Tahoma"/>
                <a:sym typeface="Tahoma"/>
              </a:defRPr>
            </a:pPr>
            <a:r>
              <a:rPr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　　8−1−1．間接検出法</a:t>
            </a:r>
          </a:p>
        </p:txBody>
      </p:sp>
      <p:grpSp>
        <p:nvGrpSpPr>
          <p:cNvPr id="4" name="グループ化 3">
            <a:extLst>
              <a:ext uri="{FF2B5EF4-FFF2-40B4-BE49-F238E27FC236}">
                <a16:creationId xmlns:a16="http://schemas.microsoft.com/office/drawing/2014/main" id="{64675854-1EEA-1C46-9540-B90A6881CFDB}"/>
              </a:ext>
            </a:extLst>
          </p:cNvPr>
          <p:cNvGrpSpPr/>
          <p:nvPr/>
        </p:nvGrpSpPr>
        <p:grpSpPr>
          <a:xfrm>
            <a:off x="0" y="1218351"/>
            <a:ext cx="13038244" cy="7335713"/>
            <a:chOff x="0" y="1218351"/>
            <a:chExt cx="13038244" cy="7335713"/>
          </a:xfrm>
        </p:grpSpPr>
        <p:pic>
          <p:nvPicPr>
            <p:cNvPr id="3" name="図 2">
              <a:extLst>
                <a:ext uri="{FF2B5EF4-FFF2-40B4-BE49-F238E27FC236}">
                  <a16:creationId xmlns:a16="http://schemas.microsoft.com/office/drawing/2014/main" id="{29E6142D-97D4-1649-8CEB-9F5D258AB8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8351"/>
              <a:ext cx="13038244" cy="7335713"/>
            </a:xfrm>
            <a:prstGeom prst="rect">
              <a:avLst/>
            </a:prstGeom>
          </p:spPr>
        </p:pic>
        <p:sp>
          <p:nvSpPr>
            <p:cNvPr id="2" name="テキスト ボックス 1">
              <a:extLst>
                <a:ext uri="{FF2B5EF4-FFF2-40B4-BE49-F238E27FC236}">
                  <a16:creationId xmlns:a16="http://schemas.microsoft.com/office/drawing/2014/main" id="{D30A676E-BD86-114D-AB0A-B70E4D75D183}"/>
                </a:ext>
              </a:extLst>
            </p:cNvPr>
            <p:cNvSpPr txBox="1"/>
            <p:nvPr/>
          </p:nvSpPr>
          <p:spPr>
            <a:xfrm>
              <a:off x="9235037" y="8001770"/>
              <a:ext cx="3693319"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ja-JP" altLang="en-US" sz="2800">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rPr>
                <a:t>（下村裕子博士より）</a:t>
              </a:r>
              <a:endParaRPr lang="ja-JP" altLang="en-US" sz="2800">
                <a:effectLst>
                  <a:outerShdw blurRad="12700" dist="25400" dir="2700000" rotWithShape="0">
                    <a:srgbClr val="FFFFFF"/>
                  </a:outerShdw>
                </a:effectLst>
                <a:uFill>
                  <a:solidFill>
                    <a:srgbClr val="000000"/>
                  </a:solidFill>
                </a:uFill>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nodeType="clickEffect">
                                  <p:stCondLst>
                                    <p:cond delay="0"/>
                                  </p:stCondLst>
                                  <p:childTnLst>
                                    <p:animEffect transition="out" filter="blinds(horizontal)">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46" name="生 薬 学 総 論 (3-7)"/>
          <p:cNvSpPr>
            <a:spLocks noGrp="1"/>
          </p:cNvSpPr>
          <p:nvPr>
            <p:ph type="title"/>
          </p:nvPr>
        </p:nvSpPr>
        <p:spPr>
          <a:xfrm>
            <a:off x="2492586" y="325119"/>
            <a:ext cx="8344748" cy="1300481"/>
          </a:xfrm>
          <a:prstGeom prst="rect">
            <a:avLst/>
          </a:prstGeom>
          <a:solidFill>
            <a:srgbClr val="008080"/>
          </a:solidFill>
          <a:ln w="9525">
            <a:round/>
          </a:ln>
          <a:effectLst>
            <a:outerShdw blurRad="127000" dist="152399" dir="18900000" rotWithShape="0">
              <a:srgbClr val="003366">
                <a:alpha val="79998"/>
              </a:srgbClr>
            </a:outerShdw>
          </a:effectLst>
        </p:spPr>
        <p:txBody>
          <a:bodyPr lIns="126435" tIns="72248" rIns="126435" bIns="72248"/>
          <a:lstStyle>
            <a:lvl1pPr defTabSz="1300480">
              <a:defRPr sz="6257">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生 薬 学 総 論 (3-7)</a:t>
            </a:r>
          </a:p>
        </p:txBody>
      </p:sp>
      <p:sp>
        <p:nvSpPr>
          <p:cNvPr id="347" name="第４章 生薬の品質と試験法（続）"/>
          <p:cNvSpPr txBox="1"/>
          <p:nvPr/>
        </p:nvSpPr>
        <p:spPr>
          <a:xfrm>
            <a:off x="650239" y="1950719"/>
            <a:ext cx="12354561"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dirty="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第４章　</a:t>
            </a:r>
            <a:r>
              <a:rPr dirty="0" err="1">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生薬の品質と試験法（続</a:t>
            </a:r>
            <a:r>
              <a:rPr dirty="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a:t>
            </a:r>
          </a:p>
        </p:txBody>
      </p:sp>
      <p:sp>
        <p:nvSpPr>
          <p:cNvPr id="348" name="8−1．定性試験 成分の特異的化学性質を利用した呈色試験…"/>
          <p:cNvSpPr txBox="1"/>
          <p:nvPr/>
        </p:nvSpPr>
        <p:spPr>
          <a:xfrm>
            <a:off x="1501998" y="2890341"/>
            <a:ext cx="11487574" cy="65066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spcBef>
                <a:spcPts val="1000"/>
              </a:spcBef>
              <a:defRPr sz="3000">
                <a:solidFill>
                  <a:srgbClr val="FFFFFF"/>
                </a:solidFill>
                <a:uFill>
                  <a:solidFill>
                    <a:srgbClr val="FFFFFF"/>
                  </a:solidFill>
                </a:uFill>
                <a:latin typeface="Tahoma"/>
                <a:ea typeface="Tahoma"/>
                <a:cs typeface="Tahoma"/>
                <a:sym typeface="Tahoma"/>
              </a:defRPr>
            </a:pPr>
            <a:r>
              <a:rPr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　8−1．定性試験　</a:t>
            </a:r>
            <a:r>
              <a:rPr dirty="0" err="1">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成分の特異的化学性質を利用した呈色試験</a:t>
            </a:r>
            <a:endParaRPr dirty="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endParaRPr>
          </a:p>
          <a:p>
            <a:pPr algn="l" defTabSz="650240">
              <a:spcBef>
                <a:spcPts val="1000"/>
              </a:spcBef>
              <a:defRPr sz="3000">
                <a:solidFill>
                  <a:srgbClr val="FFFFFF"/>
                </a:solidFill>
                <a:uFill>
                  <a:solidFill>
                    <a:srgbClr val="FFFFFF"/>
                  </a:solidFill>
                </a:uFill>
                <a:latin typeface="Tahoma"/>
                <a:ea typeface="Tahoma"/>
                <a:cs typeface="Tahoma"/>
                <a:sym typeface="Tahoma"/>
              </a:defRPr>
            </a:pPr>
            <a:r>
              <a:rPr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　　8−1−1．間接検出法</a:t>
            </a:r>
          </a:p>
          <a:p>
            <a:pPr algn="l" defTabSz="650240">
              <a:spcBef>
                <a:spcPts val="1000"/>
              </a:spcBef>
              <a:defRPr sz="3000">
                <a:solidFill>
                  <a:srgbClr val="FFFFFF"/>
                </a:solidFill>
                <a:uFill>
                  <a:solidFill>
                    <a:srgbClr val="FFFFFF"/>
                  </a:solidFill>
                </a:uFill>
                <a:latin typeface="Tahoma"/>
                <a:ea typeface="Tahoma"/>
                <a:cs typeface="Tahoma"/>
                <a:sym typeface="Tahoma"/>
              </a:defRPr>
            </a:pPr>
            <a:r>
              <a:rPr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　　　　</a:t>
            </a:r>
            <a:r>
              <a:rPr dirty="0" err="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ドラーゲンドルフ呈色</a:t>
            </a:r>
            <a:r>
              <a:rPr dirty="0" err="1">
                <a:solidFill>
                  <a:srgbClr val="21465D"/>
                </a:solidFill>
                <a:effectLst>
                  <a:outerShdw blurRad="12700" dist="25400" dir="2700000" rotWithShape="0">
                    <a:srgbClr val="000000"/>
                  </a:outerShdw>
                </a:effectLst>
                <a:uFill>
                  <a:solidFill>
                    <a:srgbClr val="21465D"/>
                  </a:solidFill>
                </a:uFill>
                <a:latin typeface="ヒラギノ明朝 ProN W6"/>
                <a:ea typeface="ヒラギノ明朝 ProN W6"/>
                <a:cs typeface="ヒラギノ明朝 ProN W6"/>
                <a:sym typeface="ヒラギノ明朝 ProN W6"/>
              </a:rPr>
              <a:t>（アルカロイド</a:t>
            </a:r>
            <a:r>
              <a:rPr dirty="0">
                <a:solidFill>
                  <a:srgbClr val="21465D"/>
                </a:solidFill>
                <a:effectLst>
                  <a:outerShdw blurRad="12700" dist="25400" dir="2700000" rotWithShape="0">
                    <a:srgbClr val="000000"/>
                  </a:outerShdw>
                </a:effectLst>
                <a:uFill>
                  <a:solidFill>
                    <a:srgbClr val="21465D"/>
                  </a:solidFill>
                </a:uFill>
                <a:latin typeface="ヒラギノ明朝 ProN W6"/>
                <a:ea typeface="ヒラギノ明朝 ProN W6"/>
                <a:cs typeface="ヒラギノ明朝 ProN W6"/>
                <a:sym typeface="ヒラギノ明朝 ProN W6"/>
              </a:rPr>
              <a:t>）</a:t>
            </a:r>
          </a:p>
          <a:p>
            <a:pPr algn="l" defTabSz="650240">
              <a:spcBef>
                <a:spcPts val="1000"/>
              </a:spcBef>
              <a:defRPr sz="3000">
                <a:solidFill>
                  <a:srgbClr val="FFFFFF"/>
                </a:solidFill>
                <a:uFill>
                  <a:solidFill>
                    <a:srgbClr val="FFFFFF"/>
                  </a:solidFill>
                </a:uFill>
                <a:latin typeface="Tahoma"/>
                <a:ea typeface="Tahoma"/>
                <a:cs typeface="Tahoma"/>
                <a:sym typeface="Tahoma"/>
              </a:defRPr>
            </a:pPr>
            <a:r>
              <a:rPr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　　　　</a:t>
            </a:r>
            <a:r>
              <a:rPr dirty="0" err="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塩化鉄（Ⅱ）呈色</a:t>
            </a:r>
            <a:r>
              <a:rPr dirty="0" err="1">
                <a:solidFill>
                  <a:srgbClr val="21465D"/>
                </a:solidFill>
                <a:effectLst>
                  <a:outerShdw blurRad="12700" dist="25400" dir="2700000" rotWithShape="0">
                    <a:srgbClr val="000000"/>
                  </a:outerShdw>
                </a:effectLst>
                <a:uFill>
                  <a:solidFill>
                    <a:srgbClr val="21465D"/>
                  </a:solidFill>
                </a:uFill>
                <a:latin typeface="ヒラギノ明朝 ProN W6"/>
                <a:ea typeface="ヒラギノ明朝 ProN W6"/>
                <a:cs typeface="ヒラギノ明朝 ProN W6"/>
                <a:sym typeface="ヒラギノ明朝 ProN W6"/>
              </a:rPr>
              <a:t>（タンニンなど</a:t>
            </a:r>
            <a:r>
              <a:rPr dirty="0">
                <a:solidFill>
                  <a:srgbClr val="21465D"/>
                </a:solidFill>
                <a:effectLst>
                  <a:outerShdw blurRad="12700" dist="25400" dir="2700000" rotWithShape="0">
                    <a:srgbClr val="000000"/>
                  </a:outerShdw>
                </a:effectLst>
                <a:uFill>
                  <a:solidFill>
                    <a:srgbClr val="21465D"/>
                  </a:solidFill>
                </a:uFill>
                <a:latin typeface="ヒラギノ明朝 ProN W6"/>
                <a:ea typeface="ヒラギノ明朝 ProN W6"/>
                <a:cs typeface="ヒラギノ明朝 ProN W6"/>
                <a:sym typeface="ヒラギノ明朝 ProN W6"/>
              </a:rPr>
              <a:t>）</a:t>
            </a:r>
          </a:p>
          <a:p>
            <a:pPr algn="l" defTabSz="650240">
              <a:spcBef>
                <a:spcPts val="1000"/>
              </a:spcBef>
              <a:defRPr sz="3000">
                <a:solidFill>
                  <a:srgbClr val="FFFFFF"/>
                </a:solidFill>
                <a:uFill>
                  <a:solidFill>
                    <a:srgbClr val="FFFFFF"/>
                  </a:solidFill>
                </a:uFill>
                <a:latin typeface="Tahoma"/>
                <a:ea typeface="Tahoma"/>
                <a:cs typeface="Tahoma"/>
                <a:sym typeface="Tahoma"/>
              </a:defRPr>
            </a:pPr>
            <a:r>
              <a:rPr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　　8−2−2．直接検出法</a:t>
            </a:r>
          </a:p>
          <a:p>
            <a:pPr algn="l" defTabSz="650240">
              <a:spcBef>
                <a:spcPts val="1000"/>
              </a:spcBef>
              <a:defRPr sz="3000">
                <a:solidFill>
                  <a:srgbClr val="FFFFFF"/>
                </a:solidFill>
                <a:uFill>
                  <a:solidFill>
                    <a:srgbClr val="FFFFFF"/>
                  </a:solidFill>
                </a:uFill>
                <a:latin typeface="Tahoma"/>
                <a:ea typeface="Tahoma"/>
                <a:cs typeface="Tahoma"/>
                <a:sym typeface="Tahoma"/>
              </a:defRPr>
            </a:pPr>
            <a:r>
              <a:rPr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　　　　</a:t>
            </a:r>
            <a:r>
              <a:rPr dirty="0" err="1">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標準物質を用いて</a:t>
            </a:r>
            <a:r>
              <a:rPr dirty="0" err="1">
                <a:solidFill>
                  <a:schemeClr val="accent3">
                    <a:hueOff val="-401217"/>
                    <a:satOff val="2153"/>
                    <a:lumOff val="-7134"/>
                  </a:schemeClr>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TLC法</a:t>
            </a:r>
            <a:r>
              <a:rPr dirty="0" err="1">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により成分を直接検出</a:t>
            </a:r>
            <a:endParaRPr dirty="0">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endParaRPr>
          </a:p>
          <a:p>
            <a:pPr algn="l" defTabSz="650240">
              <a:spcBef>
                <a:spcPts val="1000"/>
              </a:spcBef>
              <a:defRPr sz="3000">
                <a:solidFill>
                  <a:srgbClr val="FFFFFF"/>
                </a:solidFill>
                <a:uFill>
                  <a:solidFill>
                    <a:srgbClr val="FFFFFF"/>
                  </a:solidFill>
                </a:uFill>
                <a:latin typeface="Tahoma"/>
                <a:ea typeface="Tahoma"/>
                <a:cs typeface="Tahoma"/>
                <a:sym typeface="Tahoma"/>
              </a:defRPr>
            </a:pPr>
            <a:r>
              <a:rPr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　</a:t>
            </a:r>
            <a:endParaRPr lang="en-US"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endParaRPr>
          </a:p>
          <a:p>
            <a:pPr algn="l" defTabSz="650240">
              <a:spcBef>
                <a:spcPts val="1000"/>
              </a:spcBef>
              <a:defRPr sz="3000">
                <a:solidFill>
                  <a:srgbClr val="FFFFFF"/>
                </a:solidFill>
                <a:uFill>
                  <a:solidFill>
                    <a:srgbClr val="FFFFFF"/>
                  </a:solidFill>
                </a:uFill>
                <a:latin typeface="Tahoma"/>
                <a:ea typeface="Tahoma"/>
                <a:cs typeface="Tahoma"/>
                <a:sym typeface="Tahoma"/>
              </a:defRPr>
            </a:pPr>
            <a:r>
              <a:rPr lang="ja-JP" altLang="en-US">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　</a:t>
            </a:r>
            <a:r>
              <a:rPr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8−2．定量試験　</a:t>
            </a:r>
            <a:r>
              <a:rPr dirty="0" err="1">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生薬の薬効・有効成分の含量</a:t>
            </a:r>
            <a:endParaRPr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endParaRPr>
          </a:p>
          <a:p>
            <a:pPr algn="l" defTabSz="650240">
              <a:spcBef>
                <a:spcPts val="1000"/>
              </a:spcBef>
              <a:defRPr sz="3000">
                <a:solidFill>
                  <a:srgbClr val="FFFFFF"/>
                </a:solidFill>
                <a:uFill>
                  <a:solidFill>
                    <a:srgbClr val="FFFFFF"/>
                  </a:solidFill>
                </a:uFill>
                <a:latin typeface="Tahoma"/>
                <a:ea typeface="Tahoma"/>
                <a:cs typeface="Tahoma"/>
                <a:sym typeface="Tahoma"/>
              </a:defRPr>
            </a:pPr>
            <a:r>
              <a:rPr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　　　　</a:t>
            </a:r>
            <a:r>
              <a:rPr dirty="0" err="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成分含量規定のある生薬</a:t>
            </a:r>
            <a:endParaRPr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endParaRPr>
          </a:p>
          <a:p>
            <a:pPr algn="l" defTabSz="650240">
              <a:spcBef>
                <a:spcPts val="1000"/>
              </a:spcBef>
              <a:defRPr sz="3000">
                <a:solidFill>
                  <a:srgbClr val="FFFFFF"/>
                </a:solidFill>
                <a:uFill>
                  <a:solidFill>
                    <a:srgbClr val="FFFFFF"/>
                  </a:solidFill>
                </a:uFill>
                <a:latin typeface="Tahoma"/>
                <a:ea typeface="Tahoma"/>
                <a:cs typeface="Tahoma"/>
                <a:sym typeface="Tahoma"/>
              </a:defRPr>
            </a:pPr>
            <a:r>
              <a:rPr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　　　　</a:t>
            </a:r>
            <a:r>
              <a:rPr dirty="0" err="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HPLC法により定量</a:t>
            </a:r>
            <a:endParaRPr lang="en-US"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endParaRPr>
          </a:p>
          <a:p>
            <a:pPr algn="l" defTabSz="650240">
              <a:spcBef>
                <a:spcPts val="1000"/>
              </a:spcBef>
              <a:defRPr sz="3000">
                <a:solidFill>
                  <a:srgbClr val="FFFFFF"/>
                </a:solidFill>
                <a:uFill>
                  <a:solidFill>
                    <a:srgbClr val="FFFFFF"/>
                  </a:solidFill>
                </a:uFill>
                <a:latin typeface="Tahoma"/>
                <a:ea typeface="Tahoma"/>
                <a:cs typeface="Tahoma"/>
                <a:sym typeface="Tahoma"/>
              </a:defRPr>
            </a:pPr>
            <a:r>
              <a:rPr lang="ja-JP" altLang="en-US">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　　　　</a:t>
            </a:r>
            <a:r>
              <a:rPr lang="en-US" altLang="ja-JP"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NMR</a:t>
            </a:r>
            <a:r>
              <a:rPr lang="ja-JP" altLang="en-US">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法により定量→漢方処方エキスにも適用</a:t>
            </a:r>
            <a:endParaRPr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50" name="生  薬  学 4"/>
          <p:cNvSpPr txBox="1">
            <a:spLocks noGrp="1"/>
          </p:cNvSpPr>
          <p:nvPr>
            <p:ph type="title"/>
          </p:nvPr>
        </p:nvSpPr>
        <p:spPr>
          <a:xfrm>
            <a:off x="1083733" y="2059093"/>
            <a:ext cx="11054081" cy="2090703"/>
          </a:xfrm>
          <a:prstGeom prst="rect">
            <a:avLst/>
          </a:prstGeom>
          <a:effectLst>
            <a:outerShdw blurRad="63500" rotWithShape="0">
              <a:srgbClr val="808080">
                <a:alpha val="75000"/>
              </a:srgbClr>
            </a:outerShdw>
          </a:effectLst>
        </p:spPr>
        <p:txBody>
          <a:bodyPr lIns="126435" tIns="72248" rIns="126435" bIns="72248"/>
          <a:lstStyle>
            <a:lvl1pPr defTabSz="1300480">
              <a:defRPr sz="7680">
                <a:effectLst>
                  <a:outerShdw blurRad="12700" dist="381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defRPr>
            </a:lvl1pPr>
          </a:lstStyle>
          <a:p>
            <a:pPr>
              <a:defRPr sz="6257">
                <a:solidFill>
                  <a:srgbClr val="FFFFFF"/>
                </a:solidFill>
                <a:effectLst/>
                <a:uFill>
                  <a:solidFill>
                    <a:srgbClr val="FFFFFF"/>
                  </a:solidFill>
                </a:uFill>
                <a:latin typeface="Tahoma"/>
                <a:ea typeface="Tahoma"/>
                <a:cs typeface="Tahoma"/>
                <a:sym typeface="Tahoma"/>
              </a:defRPr>
            </a:pPr>
            <a:r>
              <a:rPr sz="7680">
                <a:solidFill>
                  <a:srgbClr val="000000"/>
                </a:solidFill>
                <a:effectLst>
                  <a:outerShdw blurRad="12700" dist="381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rPr>
              <a:t>生 　薬 　学　4</a:t>
            </a:r>
          </a:p>
        </p:txBody>
      </p:sp>
      <p:sp>
        <p:nvSpPr>
          <p:cNvPr id="351" name="総論：生薬総則（生薬の名前と植物分類）…"/>
          <p:cNvSpPr txBox="1">
            <a:spLocks noGrp="1"/>
          </p:cNvSpPr>
          <p:nvPr>
            <p:ph type="body" idx="1"/>
          </p:nvPr>
        </p:nvSpPr>
        <p:spPr>
          <a:xfrm>
            <a:off x="530942" y="4551679"/>
            <a:ext cx="11960941" cy="4768428"/>
          </a:xfrm>
          <a:prstGeom prst="rect">
            <a:avLst/>
          </a:prstGeom>
          <a:effectLst>
            <a:outerShdw blurRad="63500" rotWithShape="0">
              <a:srgbClr val="808080">
                <a:alpha val="75000"/>
              </a:srgbClr>
            </a:outerShdw>
          </a:effectLst>
        </p:spPr>
        <p:txBody>
          <a:bodyPr lIns="126435" tIns="72248" rIns="126435" bIns="72248" anchor="t">
            <a:normAutofit/>
          </a:bodyPr>
          <a:lstStyle/>
          <a:p>
            <a:pPr marL="0" indent="0" algn="ctr" defTabSz="1261465">
              <a:spcBef>
                <a:spcPts val="700"/>
              </a:spcBef>
              <a:buSzTx/>
              <a:buNone/>
              <a:defRPr sz="4414">
                <a:solidFill>
                  <a:srgbClr val="FFFFFF"/>
                </a:solidFill>
                <a:uFill>
                  <a:solidFill>
                    <a:srgbClr val="FFFFFF"/>
                  </a:solidFill>
                </a:uFill>
                <a:latin typeface="Tahoma"/>
                <a:ea typeface="Tahoma"/>
                <a:cs typeface="Tahoma"/>
                <a:sym typeface="Tahoma"/>
              </a:defRPr>
            </a:pPr>
            <a:r>
              <a:rPr dirty="0">
                <a:solidFill>
                  <a:srgbClr val="FF0000"/>
                </a:solidFill>
                <a:effectLst>
                  <a:outerShdw blurRad="12319" dist="24638"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総論：</a:t>
            </a:r>
            <a:r>
              <a:rPr dirty="0">
                <a:solidFill>
                  <a:srgbClr val="FFFF00"/>
                </a:solidFill>
                <a:effectLst>
                  <a:outerShdw blurRad="12319" dist="24638"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生薬総則</a:t>
            </a:r>
            <a:r>
              <a:rPr lang="en-US" dirty="0">
                <a:solidFill>
                  <a:srgbClr val="FFFF00"/>
                </a:solidFill>
                <a:effectLst>
                  <a:outerShdw blurRad="12319" dist="24638"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２</a:t>
            </a:r>
          </a:p>
          <a:p>
            <a:pPr marL="0" indent="0" algn="ctr" defTabSz="1261465">
              <a:spcBef>
                <a:spcPts val="700"/>
              </a:spcBef>
              <a:buSzTx/>
              <a:buNone/>
              <a:defRPr sz="4414">
                <a:solidFill>
                  <a:srgbClr val="FFFFFF"/>
                </a:solidFill>
                <a:uFill>
                  <a:solidFill>
                    <a:srgbClr val="FFFFFF"/>
                  </a:solidFill>
                </a:uFill>
                <a:latin typeface="Tahoma"/>
                <a:ea typeface="Tahoma"/>
                <a:cs typeface="Tahoma"/>
                <a:sym typeface="Tahoma"/>
              </a:defRPr>
            </a:pPr>
            <a:endParaRPr dirty="0">
              <a:solidFill>
                <a:srgbClr val="FFFF00"/>
              </a:solidFill>
              <a:effectLst>
                <a:outerShdw blurRad="12319" dist="24638"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endParaRPr>
          </a:p>
          <a:p>
            <a:pPr marL="0" indent="0" algn="ctr" defTabSz="1261465">
              <a:spcBef>
                <a:spcPts val="700"/>
              </a:spcBef>
              <a:buSzTx/>
              <a:buNone/>
              <a:defRPr sz="4414">
                <a:solidFill>
                  <a:srgbClr val="FFFF00"/>
                </a:solidFill>
                <a:effectLst>
                  <a:outerShdw blurRad="12319" dist="24638"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pPr>
            <a:endParaRPr dirty="0">
              <a:solidFill>
                <a:srgbClr val="FFFF00"/>
              </a:solidFill>
              <a:effectLst>
                <a:outerShdw blurRad="12319" dist="24638"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endParaRPr>
          </a:p>
          <a:p>
            <a:pPr marL="0" indent="0" algn="ctr" defTabSz="1261465">
              <a:spcBef>
                <a:spcPts val="700"/>
              </a:spcBef>
              <a:buSzTx/>
              <a:buNone/>
              <a:defRPr sz="4414">
                <a:solidFill>
                  <a:srgbClr val="FFFFFF"/>
                </a:solidFill>
                <a:uFill>
                  <a:solidFill>
                    <a:srgbClr val="FFFFFF"/>
                  </a:solidFill>
                </a:uFill>
                <a:latin typeface="Tahoma"/>
                <a:ea typeface="Tahoma"/>
                <a:cs typeface="Tahoma"/>
                <a:sym typeface="Tahoma"/>
              </a:defRPr>
            </a:pPr>
            <a:r>
              <a:rPr dirty="0" err="1">
                <a:solidFill>
                  <a:srgbClr val="003366"/>
                </a:solidFill>
                <a:effectLst>
                  <a:outerShdw blurRad="12319" dist="24638"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創薬資源学研究室</a:t>
            </a:r>
            <a:endParaRPr dirty="0">
              <a:solidFill>
                <a:srgbClr val="003366"/>
              </a:solidFill>
              <a:effectLst>
                <a:outerShdw blurRad="12319" dist="24638"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endParaRPr>
          </a:p>
          <a:p>
            <a:pPr marL="0" indent="0" algn="ctr" defTabSz="1261465">
              <a:spcBef>
                <a:spcPts val="700"/>
              </a:spcBef>
              <a:buSzTx/>
              <a:buNone/>
              <a:defRPr sz="4414">
                <a:solidFill>
                  <a:srgbClr val="FFFFFF"/>
                </a:solidFill>
                <a:uFill>
                  <a:solidFill>
                    <a:srgbClr val="FFFFFF"/>
                  </a:solidFill>
                </a:uFill>
                <a:latin typeface="Tahoma"/>
                <a:ea typeface="Tahoma"/>
                <a:cs typeface="Tahoma"/>
                <a:sym typeface="Tahoma"/>
              </a:defRPr>
            </a:pPr>
            <a:r>
              <a:rPr dirty="0" err="1">
                <a:solidFill>
                  <a:srgbClr val="003366"/>
                </a:solidFill>
                <a:effectLst>
                  <a:outerShdw blurRad="12319" dist="24638"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薬</a:t>
            </a:r>
            <a:r>
              <a:rPr dirty="0">
                <a:solidFill>
                  <a:srgbClr val="003366"/>
                </a:solidFill>
                <a:effectLst>
                  <a:outerShdw blurRad="12319" dist="24638"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 </a:t>
            </a:r>
            <a:r>
              <a:rPr dirty="0" err="1">
                <a:solidFill>
                  <a:srgbClr val="003366"/>
                </a:solidFill>
                <a:effectLst>
                  <a:outerShdw blurRad="12319" dist="24638"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用</a:t>
            </a:r>
            <a:r>
              <a:rPr dirty="0">
                <a:solidFill>
                  <a:srgbClr val="003366"/>
                </a:solidFill>
                <a:effectLst>
                  <a:outerShdw blurRad="12319" dist="24638"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 </a:t>
            </a:r>
            <a:r>
              <a:rPr dirty="0" err="1">
                <a:solidFill>
                  <a:srgbClr val="003366"/>
                </a:solidFill>
                <a:effectLst>
                  <a:outerShdw blurRad="12319" dist="24638"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植</a:t>
            </a:r>
            <a:r>
              <a:rPr dirty="0">
                <a:solidFill>
                  <a:srgbClr val="003366"/>
                </a:solidFill>
                <a:effectLst>
                  <a:outerShdw blurRad="12319" dist="24638"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 </a:t>
            </a:r>
            <a:r>
              <a:rPr dirty="0" err="1">
                <a:solidFill>
                  <a:srgbClr val="003366"/>
                </a:solidFill>
                <a:effectLst>
                  <a:outerShdw blurRad="12319" dist="24638"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物</a:t>
            </a:r>
            <a:r>
              <a:rPr dirty="0">
                <a:solidFill>
                  <a:srgbClr val="003366"/>
                </a:solidFill>
                <a:effectLst>
                  <a:outerShdw blurRad="12319" dist="24638"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 </a:t>
            </a:r>
            <a:r>
              <a:rPr dirty="0" err="1">
                <a:solidFill>
                  <a:srgbClr val="003366"/>
                </a:solidFill>
                <a:effectLst>
                  <a:outerShdw blurRad="12319" dist="24638"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園</a:t>
            </a:r>
            <a:endParaRPr dirty="0">
              <a:solidFill>
                <a:srgbClr val="003366"/>
              </a:solidFill>
              <a:effectLst>
                <a:outerShdw blurRad="12319" dist="24638"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endParaRPr>
          </a:p>
          <a:p>
            <a:pPr marL="0" indent="0" algn="ctr" defTabSz="1261465">
              <a:spcBef>
                <a:spcPts val="700"/>
              </a:spcBef>
              <a:buSzTx/>
              <a:buNone/>
              <a:defRPr sz="4414">
                <a:solidFill>
                  <a:srgbClr val="FFFFFF"/>
                </a:solidFill>
                <a:uFill>
                  <a:solidFill>
                    <a:srgbClr val="FFFFFF"/>
                  </a:solidFill>
                </a:uFill>
                <a:latin typeface="Tahoma"/>
                <a:ea typeface="Tahoma"/>
                <a:cs typeface="Tahoma"/>
                <a:sym typeface="Tahoma"/>
              </a:defRPr>
            </a:pPr>
            <a:r>
              <a:rPr dirty="0" err="1">
                <a:solidFill>
                  <a:srgbClr val="003366"/>
                </a:solidFill>
                <a:effectLst>
                  <a:outerShdw blurRad="12319" dist="24638"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木</a:t>
            </a:r>
            <a:r>
              <a:rPr dirty="0">
                <a:solidFill>
                  <a:srgbClr val="003366"/>
                </a:solidFill>
                <a:effectLst>
                  <a:outerShdw blurRad="12319" dist="24638"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 </a:t>
            </a:r>
            <a:r>
              <a:rPr dirty="0" err="1">
                <a:solidFill>
                  <a:srgbClr val="003366"/>
                </a:solidFill>
                <a:effectLst>
                  <a:outerShdw blurRad="12319" dist="24638"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下</a:t>
            </a:r>
            <a:r>
              <a:rPr dirty="0">
                <a:solidFill>
                  <a:srgbClr val="003366"/>
                </a:solidFill>
                <a:effectLst>
                  <a:outerShdw blurRad="12319" dist="24638"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　</a:t>
            </a:r>
            <a:r>
              <a:rPr dirty="0" err="1">
                <a:solidFill>
                  <a:srgbClr val="003366"/>
                </a:solidFill>
                <a:effectLst>
                  <a:outerShdw blurRad="12319" dist="24638"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武</a:t>
            </a:r>
            <a:r>
              <a:rPr dirty="0">
                <a:solidFill>
                  <a:srgbClr val="003366"/>
                </a:solidFill>
                <a:effectLst>
                  <a:outerShdw blurRad="12319" dist="24638"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 </a:t>
            </a:r>
            <a:r>
              <a:rPr dirty="0" err="1">
                <a:solidFill>
                  <a:srgbClr val="003366"/>
                </a:solidFill>
                <a:effectLst>
                  <a:outerShdw blurRad="12319" dist="24638"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司</a:t>
            </a:r>
            <a:endParaRPr dirty="0">
              <a:solidFill>
                <a:srgbClr val="003366"/>
              </a:solidFill>
              <a:effectLst>
                <a:outerShdw blurRad="12319" dist="24638"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生薬総則（第十六改正日本薬局方）"/>
          <p:cNvSpPr txBox="1"/>
          <p:nvPr/>
        </p:nvSpPr>
        <p:spPr>
          <a:xfrm>
            <a:off x="2476500" y="244185"/>
            <a:ext cx="8525860"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uFill>
                  <a:solidFill>
                    <a:srgbClr val="000000"/>
                  </a:solidFill>
                </a:uFill>
                <a:latin typeface="Calibri"/>
                <a:ea typeface="Calibri"/>
                <a:cs typeface="Calibri"/>
                <a:sym typeface="Calibri"/>
              </a:defRPr>
            </a:pPr>
            <a:r>
              <a:rPr sz="3982">
                <a:latin typeface="ヒラギノ明朝 ProN W3"/>
                <a:ea typeface="ヒラギノ明朝 ProN W3"/>
                <a:cs typeface="ヒラギノ明朝 ProN W3"/>
                <a:sym typeface="ヒラギノ明朝 ProN W3"/>
              </a:rPr>
              <a:t>生薬総則（第十六改正日本薬局方） </a:t>
            </a:r>
          </a:p>
        </p:txBody>
      </p:sp>
      <p:sp>
        <p:nvSpPr>
          <p:cNvPr id="354" name="3．生薬は，別に規定するもののほか，乾燥品を用いる．乾燥は，通例，60℃以下で行う．"/>
          <p:cNvSpPr txBox="1"/>
          <p:nvPr/>
        </p:nvSpPr>
        <p:spPr>
          <a:xfrm>
            <a:off x="0" y="2251237"/>
            <a:ext cx="13004800" cy="13779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defRPr sz="2560">
                <a:uFill>
                  <a:solidFill>
                    <a:srgbClr val="000000"/>
                  </a:solidFill>
                </a:uFill>
                <a:latin typeface="Calibri"/>
                <a:ea typeface="Calibri"/>
                <a:cs typeface="Calibri"/>
                <a:sym typeface="Calibri"/>
              </a:defRPr>
            </a:pPr>
            <a:r>
              <a:rPr sz="3413">
                <a:solidFill>
                  <a:srgbClr val="0000FF"/>
                </a:solidFill>
                <a:uFill>
                  <a:solidFill>
                    <a:srgbClr val="0000FF"/>
                  </a:solidFill>
                </a:uFill>
              </a:rPr>
              <a:t>3．</a:t>
            </a:r>
            <a:r>
              <a:rPr sz="3413">
                <a:latin typeface="ヒラギノ明朝 ProN W3"/>
                <a:ea typeface="ヒラギノ明朝 ProN W3"/>
                <a:cs typeface="ヒラギノ明朝 ProN W3"/>
                <a:sym typeface="ヒラギノ明朝 ProN W3"/>
              </a:rPr>
              <a:t>生薬は，</a:t>
            </a:r>
            <a:r>
              <a:rPr sz="3413" u="sng">
                <a:latin typeface="ヒラギノ明朝 ProN W3"/>
                <a:ea typeface="ヒラギノ明朝 ProN W3"/>
                <a:cs typeface="ヒラギノ明朝 ProN W3"/>
                <a:sym typeface="ヒラギノ明朝 ProN W3"/>
              </a:rPr>
              <a:t>別に規定するもの</a:t>
            </a:r>
            <a:r>
              <a:rPr sz="3413">
                <a:latin typeface="ヒラギノ明朝 ProN W3"/>
                <a:ea typeface="ヒラギノ明朝 ProN W3"/>
                <a:cs typeface="ヒラギノ明朝 ProN W3"/>
                <a:sym typeface="ヒラギノ明朝 ProN W3"/>
              </a:rPr>
              <a:t>のほか，乾燥品を用いる．乾燥は，通例，</a:t>
            </a:r>
            <a:r>
              <a:rPr sz="3413">
                <a:latin typeface="Century"/>
                <a:ea typeface="Century"/>
                <a:cs typeface="Century"/>
                <a:sym typeface="Century"/>
              </a:rPr>
              <a:t>60℃</a:t>
            </a:r>
            <a:r>
              <a:rPr sz="3413">
                <a:latin typeface="ヒラギノ明朝 ProN W3"/>
                <a:ea typeface="ヒラギノ明朝 ProN W3"/>
                <a:cs typeface="ヒラギノ明朝 ProN W3"/>
                <a:sym typeface="ヒラギノ明朝 ProN W3"/>
              </a:rPr>
              <a:t>以下で行う．</a:t>
            </a:r>
            <a:r>
              <a:rPr sz="3413"/>
              <a:t> </a:t>
            </a:r>
          </a:p>
        </p:txBody>
      </p:sp>
      <p:sp>
        <p:nvSpPr>
          <p:cNvPr id="355" name="6．粉末生薬のうち，別に規定するものについては賦形剤を加え，含量又は力価を調節することができる．"/>
          <p:cNvSpPr txBox="1"/>
          <p:nvPr/>
        </p:nvSpPr>
        <p:spPr>
          <a:xfrm>
            <a:off x="0" y="4135518"/>
            <a:ext cx="13004800" cy="13358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defRPr sz="2560">
                <a:uFill>
                  <a:solidFill>
                    <a:srgbClr val="000000"/>
                  </a:solidFill>
                </a:uFill>
                <a:latin typeface="Calibri"/>
                <a:ea typeface="Calibri"/>
                <a:cs typeface="Calibri"/>
                <a:sym typeface="Calibri"/>
              </a:defRPr>
            </a:pPr>
            <a:r>
              <a:rPr sz="3413">
                <a:solidFill>
                  <a:srgbClr val="0000FF"/>
                </a:solidFill>
                <a:uFill>
                  <a:solidFill>
                    <a:srgbClr val="0000FF"/>
                  </a:solidFill>
                </a:uFill>
              </a:rPr>
              <a:t>6．</a:t>
            </a:r>
            <a:r>
              <a:rPr sz="3413">
                <a:latin typeface="ヒラギノ明朝 ProN W3"/>
                <a:ea typeface="ヒラギノ明朝 ProN W3"/>
                <a:cs typeface="ヒラギノ明朝 ProN W3"/>
                <a:sym typeface="ヒラギノ明朝 ProN W3"/>
              </a:rPr>
              <a:t>粉末生薬のうち，別に規定するものについては</a:t>
            </a:r>
            <a:r>
              <a:rPr sz="3413" u="sng">
                <a:latin typeface="ヒラギノ明朝 ProN W3"/>
                <a:ea typeface="ヒラギノ明朝 ProN W3"/>
                <a:cs typeface="ヒラギノ明朝 ProN W3"/>
                <a:sym typeface="ヒラギノ明朝 ProN W3"/>
              </a:rPr>
              <a:t>賦形剤</a:t>
            </a:r>
            <a:r>
              <a:rPr sz="3413">
                <a:latin typeface="ヒラギノ明朝 ProN W3"/>
                <a:ea typeface="ヒラギノ明朝 ProN W3"/>
                <a:cs typeface="ヒラギノ明朝 ProN W3"/>
                <a:sym typeface="ヒラギノ明朝 ProN W3"/>
              </a:rPr>
              <a:t>を加え，含量又は力価を調節することができる．</a:t>
            </a:r>
            <a:r>
              <a:rPr sz="3413"/>
              <a:t> </a:t>
            </a:r>
          </a:p>
        </p:txBody>
      </p:sp>
      <p:sp>
        <p:nvSpPr>
          <p:cNvPr id="356" name="7．粉末生薬は，これを製するに用いた全形又は切断生薬中に含まれていない組織の破片，細胞，細胞内容物又はその他の異物を含まない．"/>
          <p:cNvSpPr txBox="1"/>
          <p:nvPr/>
        </p:nvSpPr>
        <p:spPr>
          <a:xfrm>
            <a:off x="0" y="7081723"/>
            <a:ext cx="13004800" cy="19835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defRPr sz="2560">
                <a:uFill>
                  <a:solidFill>
                    <a:srgbClr val="000000"/>
                  </a:solidFill>
                </a:uFill>
                <a:latin typeface="Calibri"/>
                <a:ea typeface="Calibri"/>
                <a:cs typeface="Calibri"/>
                <a:sym typeface="Calibri"/>
              </a:defRPr>
            </a:pPr>
            <a:r>
              <a:rPr sz="3413">
                <a:solidFill>
                  <a:srgbClr val="0000FF"/>
                </a:solidFill>
                <a:uFill>
                  <a:solidFill>
                    <a:srgbClr val="0000FF"/>
                  </a:solidFill>
                </a:uFill>
              </a:rPr>
              <a:t>7．</a:t>
            </a:r>
            <a:r>
              <a:rPr sz="3413">
                <a:latin typeface="ヒラギノ明朝 ProN W3"/>
                <a:ea typeface="ヒラギノ明朝 ProN W3"/>
                <a:cs typeface="ヒラギノ明朝 ProN W3"/>
                <a:sym typeface="ヒラギノ明朝 ProN W3"/>
              </a:rPr>
              <a:t>粉末生薬は，これを製するに用いた全形又は切断生薬中に含まれていない組織の破片，細胞，細胞内容物又は</a:t>
            </a:r>
            <a:r>
              <a:rPr sz="3413" u="sng">
                <a:latin typeface="ヒラギノ明朝 ProN W3"/>
                <a:ea typeface="ヒラギノ明朝 ProN W3"/>
                <a:cs typeface="ヒラギノ明朝 ProN W3"/>
                <a:sym typeface="ヒラギノ明朝 ProN W3"/>
              </a:rPr>
              <a:t>その他の異物を含まない</a:t>
            </a:r>
            <a:r>
              <a:rPr sz="3413">
                <a:latin typeface="ヒラギノ明朝 ProN W3"/>
                <a:ea typeface="ヒラギノ明朝 ProN W3"/>
                <a:cs typeface="ヒラギノ明朝 ProN W3"/>
                <a:sym typeface="ヒラギノ明朝 ProN W3"/>
              </a:rPr>
              <a:t>．</a:t>
            </a:r>
            <a:r>
              <a:rPr sz="3413"/>
              <a:t> </a:t>
            </a:r>
          </a:p>
        </p:txBody>
      </p:sp>
      <p:sp>
        <p:nvSpPr>
          <p:cNvPr id="357" name="漢方で用いるヒネショウガ（生の…"/>
          <p:cNvSpPr txBox="1"/>
          <p:nvPr/>
        </p:nvSpPr>
        <p:spPr>
          <a:xfrm>
            <a:off x="2349183" y="1136092"/>
            <a:ext cx="5142372" cy="9725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uFill>
                  <a:solidFill>
                    <a:srgbClr val="000000"/>
                  </a:solidFill>
                </a:uFill>
                <a:latin typeface="Calibri"/>
                <a:ea typeface="Calibri"/>
                <a:cs typeface="Calibri"/>
                <a:sym typeface="Calibri"/>
              </a:defRPr>
            </a:pPr>
            <a:r>
              <a:rPr dirty="0" err="1">
                <a:solidFill>
                  <a:srgbClr val="FF0000"/>
                </a:solidFill>
                <a:uFill>
                  <a:solidFill>
                    <a:srgbClr val="FF0000"/>
                  </a:solidFill>
                </a:uFill>
              </a:rPr>
              <a:t>漢方で用いるヒネショウガ（生の</a:t>
            </a:r>
            <a:endParaRPr dirty="0">
              <a:solidFill>
                <a:srgbClr val="FF0000"/>
              </a:solidFill>
              <a:uFill>
                <a:solidFill>
                  <a:srgbClr val="FF0000"/>
                </a:solidFill>
              </a:uFill>
            </a:endParaRPr>
          </a:p>
          <a:p>
            <a:pPr algn="l" defTabSz="650240">
              <a:defRPr sz="2560">
                <a:uFill>
                  <a:solidFill>
                    <a:srgbClr val="000000"/>
                  </a:solidFill>
                </a:uFill>
                <a:latin typeface="Calibri"/>
                <a:ea typeface="Calibri"/>
                <a:cs typeface="Calibri"/>
                <a:sym typeface="Calibri"/>
              </a:defRPr>
            </a:pPr>
            <a:r>
              <a:rPr dirty="0" err="1">
                <a:solidFill>
                  <a:srgbClr val="FF0000"/>
                </a:solidFill>
                <a:uFill>
                  <a:solidFill>
                    <a:srgbClr val="FF0000"/>
                  </a:solidFill>
                </a:uFill>
              </a:rPr>
              <a:t>ショウキョウ）を容認</a:t>
            </a:r>
            <a:endParaRPr dirty="0">
              <a:solidFill>
                <a:srgbClr val="FF0000"/>
              </a:solidFill>
              <a:uFill>
                <a:solidFill>
                  <a:srgbClr val="FF0000"/>
                </a:solidFill>
              </a:uFill>
            </a:endParaRPr>
          </a:p>
        </p:txBody>
      </p:sp>
      <p:sp>
        <p:nvSpPr>
          <p:cNvPr id="358" name="第７条によれば、粉末生薬には添加物を加えてはいけないことになるが、第六条はその例外規定となる！"/>
          <p:cNvSpPr txBox="1"/>
          <p:nvPr/>
        </p:nvSpPr>
        <p:spPr>
          <a:xfrm>
            <a:off x="5743165" y="5576871"/>
            <a:ext cx="6963984" cy="14678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sz="2560">
                <a:solidFill>
                  <a:srgbClr val="FF0000"/>
                </a:solidFill>
                <a:uFill>
                  <a:solidFill>
                    <a:srgbClr val="FF0000"/>
                  </a:solidFill>
                </a:uFill>
                <a:latin typeface="Calibri"/>
                <a:ea typeface="Calibri"/>
                <a:cs typeface="Calibri"/>
                <a:sym typeface="Calibri"/>
              </a:defRPr>
            </a:lvl1pPr>
          </a:lstStyle>
          <a:p>
            <a:pPr>
              <a:defRPr>
                <a:solidFill>
                  <a:srgbClr val="000000"/>
                </a:solidFill>
                <a:uFill>
                  <a:solidFill>
                    <a:srgbClr val="000000"/>
                  </a:solidFill>
                </a:uFill>
              </a:defRPr>
            </a:pPr>
            <a:r>
              <a:rPr>
                <a:solidFill>
                  <a:srgbClr val="FF0000"/>
                </a:solidFill>
                <a:uFill>
                  <a:solidFill>
                    <a:srgbClr val="FF0000"/>
                  </a:solidFill>
                </a:uFill>
              </a:rPr>
              <a:t>第７条によれば、粉末生薬には添加物を加えてはいけないことになるが、第六条はその例外規定となる！</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 grpId="1" animBg="1" advAuto="0"/>
      <p:bldP spid="358" grpId="2"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60" name="生 薬 学 総 論 (4-1)"/>
          <p:cNvSpPr>
            <a:spLocks noGrp="1"/>
          </p:cNvSpPr>
          <p:nvPr>
            <p:ph type="title"/>
          </p:nvPr>
        </p:nvSpPr>
        <p:spPr>
          <a:xfrm>
            <a:off x="2492586" y="325119"/>
            <a:ext cx="8344748" cy="1300481"/>
          </a:xfrm>
          <a:prstGeom prst="rect">
            <a:avLst/>
          </a:prstGeom>
          <a:solidFill>
            <a:srgbClr val="008080"/>
          </a:solidFill>
          <a:ln w="9525">
            <a:round/>
          </a:ln>
          <a:effectLst>
            <a:outerShdw blurRad="127000" dist="152399" dir="18900000" rotWithShape="0">
              <a:srgbClr val="003366">
                <a:alpha val="79998"/>
              </a:srgbClr>
            </a:outerShdw>
          </a:effectLst>
        </p:spPr>
        <p:txBody>
          <a:bodyPr lIns="126435" tIns="72248" rIns="126435" bIns="72248"/>
          <a:lstStyle>
            <a:lvl1pPr defTabSz="1300480">
              <a:defRPr sz="6257">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生 薬 学 総 論 (4-1)</a:t>
            </a:r>
          </a:p>
        </p:txBody>
      </p:sp>
      <p:sp>
        <p:nvSpPr>
          <p:cNvPr id="361" name="生薬総則解説…"/>
          <p:cNvSpPr txBox="1"/>
          <p:nvPr/>
        </p:nvSpPr>
        <p:spPr>
          <a:xfrm>
            <a:off x="1517226" y="1950719"/>
            <a:ext cx="11487574" cy="71799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spcBef>
                <a:spcPts val="1000"/>
              </a:spcBef>
              <a:defRPr sz="2560">
                <a:solidFill>
                  <a:srgbClr val="FFFFFF"/>
                </a:solidFill>
                <a:uFill>
                  <a:solidFill>
                    <a:srgbClr val="FFFFFF"/>
                  </a:solidFill>
                </a:uFill>
                <a:latin typeface="Tahoma"/>
                <a:ea typeface="Tahoma"/>
                <a:cs typeface="Tahoma"/>
                <a:sym typeface="Tahoma"/>
              </a:defRPr>
            </a:pPr>
            <a:r>
              <a:rPr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　</a:t>
            </a:r>
            <a:r>
              <a:rPr sz="3982" dirty="0" err="1">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生薬総則解説</a:t>
            </a:r>
            <a:endParaRPr sz="3982" dirty="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endParaRPr>
          </a:p>
          <a:p>
            <a:pPr algn="l" defTabSz="650240">
              <a:spcBef>
                <a:spcPts val="1000"/>
              </a:spcBef>
              <a:defRPr sz="2560">
                <a:solidFill>
                  <a:srgbClr val="FFFFFF"/>
                </a:solidFill>
                <a:uFill>
                  <a:solidFill>
                    <a:srgbClr val="FFFFFF"/>
                  </a:solidFill>
                </a:uFill>
                <a:latin typeface="Tahoma"/>
                <a:ea typeface="Tahoma"/>
                <a:cs typeface="Tahoma"/>
                <a:sym typeface="Tahoma"/>
              </a:defRPr>
            </a:pPr>
            <a:r>
              <a:rPr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　　</a:t>
            </a:r>
            <a:r>
              <a:rPr sz="3000"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●第３条</a:t>
            </a:r>
            <a:r>
              <a:rPr sz="3000"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　</a:t>
            </a:r>
            <a:r>
              <a:rPr sz="3000" dirty="0" err="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乾燥規定（局方生薬は乾燥品が原則</a:t>
            </a:r>
            <a:r>
              <a:rPr sz="3000"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a:t>
            </a:r>
          </a:p>
          <a:p>
            <a:pPr algn="l" defTabSz="650240">
              <a:spcBef>
                <a:spcPts val="1000"/>
              </a:spcBef>
              <a:defRPr sz="2560">
                <a:solidFill>
                  <a:srgbClr val="FFFFFF"/>
                </a:solidFill>
                <a:uFill>
                  <a:solidFill>
                    <a:srgbClr val="FFFFFF"/>
                  </a:solidFill>
                </a:uFill>
                <a:latin typeface="Tahoma"/>
                <a:ea typeface="Tahoma"/>
                <a:cs typeface="Tahoma"/>
                <a:sym typeface="Tahoma"/>
              </a:defRPr>
            </a:pPr>
            <a:r>
              <a:rPr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　　　　</a:t>
            </a:r>
            <a:r>
              <a:rPr sz="3000" dirty="0">
                <a:solidFill>
                  <a:srgbClr val="21465D"/>
                </a:solidFill>
                <a:effectLst>
                  <a:outerShdw blurRad="12700" dist="25400" dir="2700000" rotWithShape="0">
                    <a:srgbClr val="000000"/>
                  </a:outerShdw>
                </a:effectLst>
                <a:uFill>
                  <a:solidFill>
                    <a:srgbClr val="21465D"/>
                  </a:solidFill>
                </a:uFill>
                <a:latin typeface="ヒラギノ明朝 ProN W6"/>
                <a:ea typeface="ヒラギノ明朝 ProN W6"/>
                <a:cs typeface="ヒラギノ明朝 ProN W6"/>
                <a:sym typeface="ヒラギノ明朝 ProN W6"/>
              </a:rPr>
              <a:t>天日乾燥、加熱乾燥</a:t>
            </a:r>
            <a:r>
              <a:rPr sz="3000" dirty="0">
                <a:effectLst>
                  <a:outerShdw blurRad="12700" dist="25400" dir="2700000" rotWithShape="0">
                    <a:srgbClr val="000000"/>
                  </a:outerShdw>
                </a:effectLst>
                <a:uFill>
                  <a:solidFill>
                    <a:srgbClr val="21465D"/>
                  </a:solidFill>
                </a:uFill>
                <a:latin typeface="ヒラギノ明朝 ProN W6"/>
                <a:ea typeface="ヒラギノ明朝 ProN W6"/>
                <a:cs typeface="ヒラギノ明朝 ProN W6"/>
                <a:sym typeface="ヒラギノ明朝 ProN W6"/>
              </a:rPr>
              <a:t>（60℃以下）</a:t>
            </a:r>
            <a:endParaRPr sz="2844" dirty="0">
              <a:solidFill>
                <a:srgbClr val="21465D"/>
              </a:solidFill>
              <a:effectLst>
                <a:outerShdw blurRad="12700" dist="25400" dir="2700000" rotWithShape="0">
                  <a:srgbClr val="000000"/>
                </a:outerShdw>
              </a:effectLst>
              <a:uFill>
                <a:solidFill>
                  <a:srgbClr val="21465D"/>
                </a:solidFill>
              </a:uFill>
              <a:latin typeface="ヒラギノ明朝 ProN W6"/>
              <a:ea typeface="ヒラギノ明朝 ProN W6"/>
              <a:cs typeface="ヒラギノ明朝 ProN W6"/>
              <a:sym typeface="ヒラギノ明朝 ProN W6"/>
            </a:endParaRPr>
          </a:p>
          <a:p>
            <a:pPr algn="l" defTabSz="650240">
              <a:spcBef>
                <a:spcPts val="1000"/>
              </a:spcBef>
              <a:defRPr sz="3000">
                <a:solidFill>
                  <a:srgbClr val="FFFFFF"/>
                </a:solidFill>
                <a:uFill>
                  <a:solidFill>
                    <a:srgbClr val="FFFFFF"/>
                  </a:solidFill>
                </a:uFill>
                <a:latin typeface="Tahoma"/>
                <a:ea typeface="Tahoma"/>
                <a:cs typeface="Tahoma"/>
                <a:sym typeface="Tahoma"/>
              </a:defRPr>
            </a:pPr>
            <a:r>
              <a:rPr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　　　　</a:t>
            </a:r>
            <a:r>
              <a:rPr dirty="0" err="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ショウキョウ（生姜</a:t>
            </a:r>
            <a:r>
              <a:rPr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a:t>
            </a:r>
            <a:r>
              <a:rPr dirty="0" err="1">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漢方では生品を用いた</a:t>
            </a:r>
            <a:endParaRPr dirty="0">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endParaRPr>
          </a:p>
          <a:p>
            <a:pPr algn="l" defTabSz="650240">
              <a:spcBef>
                <a:spcPts val="1000"/>
              </a:spcBef>
              <a:defRPr sz="3000">
                <a:solidFill>
                  <a:srgbClr val="FFFFFF"/>
                </a:solidFill>
                <a:uFill>
                  <a:solidFill>
                    <a:srgbClr val="FFFFFF"/>
                  </a:solidFill>
                </a:uFill>
                <a:latin typeface="Tahoma"/>
                <a:ea typeface="Tahoma"/>
                <a:cs typeface="Tahoma"/>
                <a:sym typeface="Tahoma"/>
              </a:defRPr>
            </a:pPr>
            <a:r>
              <a:rPr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　　　　</a:t>
            </a:r>
            <a:r>
              <a:rPr dirty="0" err="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カンキョウ（乾姜</a:t>
            </a:r>
            <a:r>
              <a:rPr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a:t>
            </a:r>
            <a:r>
              <a:rPr dirty="0" err="1">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ショウガの根を蒸して乾燥</a:t>
            </a:r>
            <a:endParaRPr dirty="0">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endParaRPr>
          </a:p>
          <a:p>
            <a:pPr algn="l" defTabSz="650240">
              <a:spcBef>
                <a:spcPts val="1000"/>
              </a:spcBef>
              <a:defRPr sz="3000">
                <a:solidFill>
                  <a:srgbClr val="FFFFFF"/>
                </a:solidFill>
                <a:uFill>
                  <a:solidFill>
                    <a:srgbClr val="FFFFFF"/>
                  </a:solidFill>
                </a:uFill>
                <a:latin typeface="Tahoma"/>
                <a:ea typeface="Tahoma"/>
                <a:cs typeface="Tahoma"/>
                <a:sym typeface="Tahoma"/>
              </a:defRPr>
            </a:pPr>
            <a:r>
              <a:rPr dirty="0">
                <a:solidFill>
                  <a:srgbClr val="21465D"/>
                </a:solidFill>
                <a:effectLst>
                  <a:outerShdw blurRad="12700" dist="25400" dir="2700000" rotWithShape="0">
                    <a:srgbClr val="000000"/>
                  </a:outerShdw>
                </a:effectLst>
                <a:uFill>
                  <a:solidFill>
                    <a:srgbClr val="21465D"/>
                  </a:solidFill>
                </a:uFill>
                <a:latin typeface="ヒラギノ明朝 ProN W6"/>
                <a:ea typeface="ヒラギノ明朝 ProN W6"/>
                <a:cs typeface="ヒラギノ明朝 ProN W6"/>
                <a:sym typeface="ヒラギノ明朝 ProN W6"/>
              </a:rPr>
              <a:t>　　　</a:t>
            </a:r>
            <a:r>
              <a:rPr dirty="0" err="1">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局方ショウキョウは西洋のジンジャーと同じ</a:t>
            </a:r>
            <a:endParaRPr dirty="0">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endParaRPr>
          </a:p>
          <a:p>
            <a:pPr algn="l" defTabSz="650240">
              <a:spcBef>
                <a:spcPts val="1000"/>
              </a:spcBef>
              <a:defRPr sz="3000">
                <a:solidFill>
                  <a:srgbClr val="FFFFFF"/>
                </a:solidFill>
                <a:uFill>
                  <a:solidFill>
                    <a:srgbClr val="FFFFFF"/>
                  </a:solidFill>
                </a:uFill>
                <a:latin typeface="Tahoma"/>
                <a:ea typeface="Tahoma"/>
                <a:cs typeface="Tahoma"/>
                <a:sym typeface="Tahoma"/>
              </a:defRPr>
            </a:pPr>
            <a:r>
              <a:rPr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　　</a:t>
            </a:r>
            <a:endParaRPr lang="en-US"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endParaRPr>
          </a:p>
          <a:p>
            <a:pPr algn="l" defTabSz="650240">
              <a:spcBef>
                <a:spcPts val="1000"/>
              </a:spcBef>
              <a:defRPr sz="3000">
                <a:solidFill>
                  <a:srgbClr val="FFFFFF"/>
                </a:solidFill>
                <a:uFill>
                  <a:solidFill>
                    <a:srgbClr val="FFFFFF"/>
                  </a:solidFill>
                </a:uFill>
                <a:latin typeface="Tahoma"/>
                <a:ea typeface="Tahoma"/>
                <a:cs typeface="Tahoma"/>
                <a:sym typeface="Tahoma"/>
              </a:defRPr>
            </a:pPr>
            <a:r>
              <a:rPr lang="ja-JP" altLang="en-US">
                <a:effectLst>
                  <a:outerShdw blurRad="12700" dist="25400" dir="2700000" rotWithShape="0">
                    <a:srgbClr val="000000"/>
                  </a:outerShdw>
                </a:effectLst>
                <a:latin typeface="ヒラギノ明朝 ProN W6"/>
                <a:ea typeface="ヒラギノ明朝 ProN W6"/>
                <a:cs typeface="ヒラギノ明朝 ProN W6"/>
                <a:sym typeface="ヒラギノ明朝 ProN W6"/>
              </a:rPr>
              <a:t>　</a:t>
            </a:r>
            <a:r>
              <a:rPr lang="en-US" altLang="ja-JP"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  </a:t>
            </a:r>
            <a:r>
              <a:rPr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●第６（７）条　</a:t>
            </a:r>
            <a:r>
              <a:rPr dirty="0" err="1">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粉末生薬は賦形剤を加えることができる</a:t>
            </a:r>
            <a:endParaRPr dirty="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endParaRPr>
          </a:p>
          <a:p>
            <a:pPr algn="l" defTabSz="650240">
              <a:spcBef>
                <a:spcPts val="1000"/>
              </a:spcBef>
              <a:defRPr sz="3000">
                <a:solidFill>
                  <a:srgbClr val="FFFFFF"/>
                </a:solidFill>
                <a:uFill>
                  <a:solidFill>
                    <a:srgbClr val="FFFFFF"/>
                  </a:solidFill>
                </a:uFill>
                <a:latin typeface="Tahoma"/>
                <a:ea typeface="Tahoma"/>
                <a:cs typeface="Tahoma"/>
                <a:sym typeface="Tahoma"/>
              </a:defRPr>
            </a:pPr>
            <a:r>
              <a:rPr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　　　　　</a:t>
            </a:r>
            <a:r>
              <a:rPr dirty="0" err="1">
                <a:effectLst>
                  <a:outerShdw blurRad="12700" dist="25400" dir="2700000" rotWithShape="0">
                    <a:srgbClr val="000000"/>
                  </a:outerShdw>
                </a:effectLst>
                <a:latin typeface="ヒラギノ明朝 ProN W6"/>
                <a:ea typeface="ヒラギノ明朝 ProN W6"/>
                <a:cs typeface="ヒラギノ明朝 ProN W6"/>
                <a:sym typeface="ヒラギノ明朝 ProN W6"/>
              </a:rPr>
              <a:t>デンプン・乳糖</a:t>
            </a:r>
            <a:endParaRPr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endParaRPr>
          </a:p>
          <a:p>
            <a:pPr algn="l" defTabSz="650240">
              <a:spcBef>
                <a:spcPts val="1000"/>
              </a:spcBef>
              <a:defRPr sz="3000">
                <a:solidFill>
                  <a:srgbClr val="FFFFFF"/>
                </a:solidFill>
                <a:uFill>
                  <a:solidFill>
                    <a:srgbClr val="FFFFFF"/>
                  </a:solidFill>
                </a:uFill>
                <a:latin typeface="Tahoma"/>
                <a:ea typeface="Tahoma"/>
                <a:cs typeface="Tahoma"/>
                <a:sym typeface="Tahoma"/>
              </a:defRPr>
            </a:pPr>
            <a:r>
              <a:rPr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　　　　</a:t>
            </a:r>
            <a:r>
              <a:rPr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アヘン末：モルヒネ含量を調節（9.5％〜10.5％）</a:t>
            </a:r>
          </a:p>
          <a:p>
            <a:pPr algn="l" defTabSz="650240">
              <a:spcBef>
                <a:spcPts val="1000"/>
              </a:spcBef>
              <a:defRPr sz="3000">
                <a:solidFill>
                  <a:srgbClr val="FFFFFF"/>
                </a:solidFill>
                <a:uFill>
                  <a:solidFill>
                    <a:srgbClr val="FFFFFF"/>
                  </a:solidFill>
                </a:uFill>
                <a:latin typeface="Tahoma"/>
                <a:ea typeface="Tahoma"/>
                <a:cs typeface="Tahoma"/>
                <a:sym typeface="Tahoma"/>
              </a:defRPr>
            </a:pPr>
            <a:r>
              <a:rPr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　　　　</a:t>
            </a:r>
            <a:r>
              <a:rPr dirty="0" err="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トコン末：総アルカロイド量を調節</a:t>
            </a:r>
            <a:endParaRPr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endParaRPr>
          </a:p>
          <a:p>
            <a:pPr algn="l" defTabSz="650240">
              <a:spcBef>
                <a:spcPts val="1000"/>
              </a:spcBef>
              <a:defRPr sz="2560">
                <a:solidFill>
                  <a:srgbClr val="FFFFFF"/>
                </a:solidFill>
                <a:uFill>
                  <a:solidFill>
                    <a:srgbClr val="FFFFFF"/>
                  </a:solidFill>
                </a:uFill>
                <a:latin typeface="Tahoma"/>
                <a:ea typeface="Tahoma"/>
                <a:cs typeface="Tahoma"/>
                <a:sym typeface="Tahoma"/>
              </a:defRPr>
            </a:pPr>
            <a:r>
              <a:rPr dirty="0">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　　　　　</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生薬総則（第十六改正日本薬局方）"/>
          <p:cNvSpPr txBox="1"/>
          <p:nvPr/>
        </p:nvSpPr>
        <p:spPr>
          <a:xfrm>
            <a:off x="2476500" y="312800"/>
            <a:ext cx="8525860"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uFill>
                  <a:solidFill>
                    <a:srgbClr val="000000"/>
                  </a:solidFill>
                </a:uFill>
                <a:latin typeface="Calibri"/>
                <a:ea typeface="Calibri"/>
                <a:cs typeface="Calibri"/>
                <a:sym typeface="Calibri"/>
              </a:defRPr>
            </a:pPr>
            <a:r>
              <a:rPr sz="3982">
                <a:latin typeface="ヒラギノ明朝 ProN W3"/>
                <a:ea typeface="ヒラギノ明朝 ProN W3"/>
                <a:cs typeface="ヒラギノ明朝 ProN W3"/>
                <a:sym typeface="ヒラギノ明朝 ProN W3"/>
              </a:rPr>
              <a:t>生薬総則（第十六改正日本薬局方） </a:t>
            </a:r>
          </a:p>
        </p:txBody>
      </p:sp>
      <p:sp>
        <p:nvSpPr>
          <p:cNvPr id="364" name="9．生薬は，別に規定するもののほか，湿気及び虫害などを避けて保存する．虫害を防ぐため，適当な薫蒸剤を加えて保存することができる．ただし，この薫蒸剤は常温で揮散しやすく，その生薬の投与量において無害でなければならない．また，その生薬の治療効果を障害し，又は試験に支障をきたすものであってはならない．"/>
          <p:cNvSpPr txBox="1"/>
          <p:nvPr/>
        </p:nvSpPr>
        <p:spPr>
          <a:xfrm>
            <a:off x="90435" y="1867664"/>
            <a:ext cx="13004800" cy="32971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defRPr sz="2560">
                <a:uFill>
                  <a:solidFill>
                    <a:srgbClr val="000000"/>
                  </a:solidFill>
                </a:uFill>
                <a:latin typeface="Calibri"/>
                <a:ea typeface="Calibri"/>
                <a:cs typeface="Calibri"/>
                <a:sym typeface="Calibri"/>
              </a:defRPr>
            </a:pPr>
            <a:r>
              <a:rPr sz="3413" dirty="0">
                <a:solidFill>
                  <a:srgbClr val="0000FF"/>
                </a:solidFill>
                <a:uFill>
                  <a:solidFill>
                    <a:srgbClr val="0000FF"/>
                  </a:solidFill>
                </a:uFill>
              </a:rPr>
              <a:t>9．</a:t>
            </a:r>
            <a:r>
              <a:rPr sz="3413" dirty="0">
                <a:latin typeface="ヒラギノ明朝 ProN W3"/>
                <a:ea typeface="ヒラギノ明朝 ProN W3"/>
                <a:cs typeface="ヒラギノ明朝 ProN W3"/>
                <a:sym typeface="ヒラギノ明朝 ProN W3"/>
              </a:rPr>
              <a:t>生薬は，別に規定するもののほか，湿気及び虫害などを避けて保存する．虫害を防ぐため，適当な薫蒸剤を加えて保存することができる．ただし，この薫蒸剤は常温で揮散しやすく，その生薬の投与量において無害でなければならない．また，その生薬の治療効果を障害し，又は試験に支障をきたすものであってはならない．</a:t>
            </a:r>
            <a:r>
              <a:rPr sz="3413" dirty="0"/>
              <a:t> </a:t>
            </a:r>
          </a:p>
        </p:txBody>
      </p:sp>
      <p:sp>
        <p:nvSpPr>
          <p:cNvPr id="365" name="医薬品の容器には…"/>
          <p:cNvSpPr txBox="1"/>
          <p:nvPr/>
        </p:nvSpPr>
        <p:spPr>
          <a:xfrm>
            <a:off x="3835400" y="6832600"/>
            <a:ext cx="6767972" cy="2101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3200">
                <a:uFill>
                  <a:solidFill>
                    <a:srgbClr val="000000"/>
                  </a:solidFill>
                </a:uFill>
                <a:latin typeface="ヒラギノ角ゴ ProN W3"/>
                <a:ea typeface="ヒラギノ角ゴ ProN W3"/>
                <a:cs typeface="ヒラギノ角ゴ ProN W3"/>
                <a:sym typeface="ヒラギノ角ゴ ProN W3"/>
              </a:defRPr>
            </a:pPr>
            <a:r>
              <a:rPr>
                <a:solidFill>
                  <a:srgbClr val="FF0000"/>
                </a:solidFill>
                <a:uFill>
                  <a:solidFill>
                    <a:srgbClr val="FF0000"/>
                  </a:solidFill>
                </a:uFill>
              </a:rPr>
              <a:t>医薬品の容器には</a:t>
            </a:r>
          </a:p>
          <a:p>
            <a:pPr algn="l" defTabSz="650240">
              <a:defRPr sz="3200">
                <a:uFill>
                  <a:solidFill>
                    <a:srgbClr val="000000"/>
                  </a:solidFill>
                </a:uFill>
                <a:latin typeface="ヒラギノ角ゴ ProN W3"/>
                <a:ea typeface="ヒラギノ角ゴ ProN W3"/>
                <a:cs typeface="ヒラギノ角ゴ ProN W3"/>
                <a:sym typeface="ヒラギノ角ゴ ProN W3"/>
              </a:defRPr>
            </a:pPr>
            <a:r>
              <a:rPr>
                <a:solidFill>
                  <a:srgbClr val="FF0000"/>
                </a:solidFill>
                <a:uFill>
                  <a:solidFill>
                    <a:srgbClr val="FF0000"/>
                  </a:solidFill>
                </a:uFill>
              </a:rPr>
              <a:t>　　</a:t>
            </a:r>
            <a:r>
              <a:rPr>
                <a:solidFill>
                  <a:srgbClr val="0000FF"/>
                </a:solidFill>
                <a:uFill>
                  <a:solidFill>
                    <a:srgbClr val="0000FF"/>
                  </a:solidFill>
                </a:uFill>
              </a:rPr>
              <a:t>密閉容器、気密容器、密封容器</a:t>
            </a:r>
          </a:p>
          <a:p>
            <a:pPr algn="l" defTabSz="650240">
              <a:defRPr sz="3200">
                <a:uFill>
                  <a:solidFill>
                    <a:srgbClr val="000000"/>
                  </a:solidFill>
                </a:uFill>
                <a:latin typeface="ヒラギノ角ゴ ProN W3"/>
                <a:ea typeface="ヒラギノ角ゴ ProN W3"/>
                <a:cs typeface="ヒラギノ角ゴ ProN W3"/>
                <a:sym typeface="ヒラギノ角ゴ ProN W3"/>
              </a:defRPr>
            </a:pPr>
            <a:r>
              <a:rPr>
                <a:solidFill>
                  <a:srgbClr val="FF0000"/>
                </a:solidFill>
                <a:uFill>
                  <a:solidFill>
                    <a:srgbClr val="FF0000"/>
                  </a:solidFill>
                </a:uFill>
              </a:rPr>
              <a:t>がある！</a:t>
            </a:r>
          </a:p>
        </p:txBody>
      </p:sp>
      <p:sp>
        <p:nvSpPr>
          <p:cNvPr id="366" name="10．生薬に用いる容器は，別に規定するもののほか，気密容器とする．"/>
          <p:cNvSpPr txBox="1"/>
          <p:nvPr/>
        </p:nvSpPr>
        <p:spPr>
          <a:xfrm>
            <a:off x="0" y="5811361"/>
            <a:ext cx="13004800" cy="3282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defRPr sz="2560">
                <a:uFill>
                  <a:solidFill>
                    <a:srgbClr val="000000"/>
                  </a:solidFill>
                </a:uFill>
                <a:latin typeface="Calibri"/>
                <a:ea typeface="Calibri"/>
                <a:cs typeface="Calibri"/>
                <a:sym typeface="Calibri"/>
              </a:defRPr>
            </a:pPr>
            <a:r>
              <a:rPr sz="3413">
                <a:solidFill>
                  <a:srgbClr val="0000FF"/>
                </a:solidFill>
                <a:uFill>
                  <a:solidFill>
                    <a:srgbClr val="0000FF"/>
                  </a:solidFill>
                </a:uFill>
              </a:rPr>
              <a:t>10．</a:t>
            </a:r>
            <a:r>
              <a:rPr sz="3413">
                <a:latin typeface="ヒラギノ明朝 ProN W3"/>
                <a:ea typeface="ヒラギノ明朝 ProN W3"/>
                <a:cs typeface="ヒラギノ明朝 ProN W3"/>
                <a:sym typeface="ヒラギノ明朝 ProN W3"/>
              </a:rPr>
              <a:t>生薬に用いる容器は，別に規定するもののほか，気密容器とする．</a:t>
            </a:r>
            <a:r>
              <a:rPr sz="3413"/>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 grpId="1"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68" name="生 薬 学 総 論 (4-2)"/>
          <p:cNvSpPr>
            <a:spLocks noGrp="1"/>
          </p:cNvSpPr>
          <p:nvPr>
            <p:ph type="title"/>
          </p:nvPr>
        </p:nvSpPr>
        <p:spPr>
          <a:xfrm>
            <a:off x="2492586" y="325119"/>
            <a:ext cx="8344748" cy="1300481"/>
          </a:xfrm>
          <a:prstGeom prst="rect">
            <a:avLst/>
          </a:prstGeom>
          <a:solidFill>
            <a:srgbClr val="008080"/>
          </a:solidFill>
          <a:ln w="9525">
            <a:round/>
          </a:ln>
          <a:effectLst>
            <a:outerShdw blurRad="127000" dist="152399" dir="18900000" rotWithShape="0">
              <a:srgbClr val="003366">
                <a:alpha val="79998"/>
              </a:srgbClr>
            </a:outerShdw>
          </a:effectLst>
        </p:spPr>
        <p:txBody>
          <a:bodyPr lIns="126435" tIns="72248" rIns="126435" bIns="72248"/>
          <a:lstStyle>
            <a:lvl1pPr defTabSz="1300480">
              <a:defRPr sz="6257">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生 薬 学 総 論 (4-2)</a:t>
            </a:r>
          </a:p>
        </p:txBody>
      </p:sp>
      <p:sp>
        <p:nvSpPr>
          <p:cNvPr id="369" name="生薬総則解説（続）…"/>
          <p:cNvSpPr txBox="1"/>
          <p:nvPr/>
        </p:nvSpPr>
        <p:spPr>
          <a:xfrm>
            <a:off x="1517226" y="1950719"/>
            <a:ext cx="11487574" cy="6590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spcBef>
                <a:spcPts val="1000"/>
              </a:spcBef>
              <a:defRPr sz="2560">
                <a:solidFill>
                  <a:srgbClr val="FFFFFF"/>
                </a:solidFill>
                <a:uFill>
                  <a:solidFill>
                    <a:srgbClr val="FFFFFF"/>
                  </a:solidFill>
                </a:uFill>
                <a:latin typeface="Tahoma"/>
                <a:ea typeface="Tahoma"/>
                <a:cs typeface="Tahoma"/>
                <a:sym typeface="Tahoma"/>
              </a:defRPr>
            </a:pPr>
            <a:r>
              <a:rPr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　</a:t>
            </a:r>
            <a:r>
              <a:rPr sz="3982" dirty="0" err="1">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生薬総則解説（続</a:t>
            </a:r>
            <a:r>
              <a:rPr sz="3982"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a:t>
            </a:r>
            <a:endParaRPr sz="3982" dirty="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endParaRPr>
          </a:p>
          <a:p>
            <a:pPr algn="l" defTabSz="650240">
              <a:spcBef>
                <a:spcPts val="1000"/>
              </a:spcBef>
              <a:defRPr sz="3000">
                <a:solidFill>
                  <a:srgbClr val="FFFFFF"/>
                </a:solidFill>
                <a:uFill>
                  <a:solidFill>
                    <a:srgbClr val="FFFFFF"/>
                  </a:solidFill>
                </a:uFill>
                <a:latin typeface="Tahoma"/>
                <a:ea typeface="Tahoma"/>
                <a:cs typeface="Tahoma"/>
                <a:sym typeface="Tahoma"/>
              </a:defRPr>
            </a:pPr>
            <a:r>
              <a:rPr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　　●第９条</a:t>
            </a:r>
            <a:r>
              <a:rPr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　</a:t>
            </a:r>
            <a:r>
              <a:rPr dirty="0" err="1">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虫害を防ぐ</a:t>
            </a:r>
            <a:r>
              <a:rPr dirty="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　→　</a:t>
            </a:r>
            <a:r>
              <a:rPr dirty="0" err="1">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薫蒸剤を用いてもよい</a:t>
            </a:r>
            <a:endParaRPr dirty="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endParaRPr>
          </a:p>
          <a:p>
            <a:pPr algn="l" defTabSz="650240">
              <a:spcBef>
                <a:spcPts val="1000"/>
              </a:spcBef>
              <a:defRPr sz="3000">
                <a:solidFill>
                  <a:srgbClr val="FFFFFF"/>
                </a:solidFill>
                <a:uFill>
                  <a:solidFill>
                    <a:srgbClr val="FFFFFF"/>
                  </a:solidFill>
                </a:uFill>
                <a:latin typeface="Tahoma"/>
                <a:ea typeface="Tahoma"/>
                <a:cs typeface="Tahoma"/>
                <a:sym typeface="Tahoma"/>
              </a:defRPr>
            </a:pPr>
            <a:r>
              <a:rPr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　　　　　　　　　　　　　　　</a:t>
            </a:r>
            <a:r>
              <a:rPr dirty="0" err="1">
                <a:effectLst>
                  <a:outerShdw blurRad="12700" dist="25400" dir="2700000" rotWithShape="0">
                    <a:srgbClr val="000000"/>
                  </a:outerShdw>
                </a:effectLst>
                <a:latin typeface="ヒラギノ明朝 ProN W6"/>
                <a:ea typeface="ヒラギノ明朝 ProN W6"/>
                <a:cs typeface="ヒラギノ明朝 ProN W6"/>
                <a:sym typeface="ヒラギノ明朝 ProN W6"/>
              </a:rPr>
              <a:t>揮発性：臭化メチル</a:t>
            </a:r>
            <a:endParaRPr lang="en-US"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endParaRPr>
          </a:p>
          <a:p>
            <a:pPr algn="l" defTabSz="650240">
              <a:spcBef>
                <a:spcPts val="1000"/>
              </a:spcBef>
              <a:defRPr sz="3000">
                <a:solidFill>
                  <a:srgbClr val="FFFFFF"/>
                </a:solidFill>
                <a:uFill>
                  <a:solidFill>
                    <a:srgbClr val="FFFFFF"/>
                  </a:solidFill>
                </a:uFill>
                <a:latin typeface="Tahoma"/>
                <a:ea typeface="Tahoma"/>
                <a:cs typeface="Tahoma"/>
                <a:sym typeface="Tahoma"/>
              </a:defRPr>
            </a:pPr>
            <a:endParaRPr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endParaRPr>
          </a:p>
          <a:p>
            <a:pPr algn="l" defTabSz="650240">
              <a:spcBef>
                <a:spcPts val="1000"/>
              </a:spcBef>
              <a:defRPr sz="3000">
                <a:solidFill>
                  <a:srgbClr val="FFFFFF"/>
                </a:solidFill>
                <a:uFill>
                  <a:solidFill>
                    <a:srgbClr val="FFFFFF"/>
                  </a:solidFill>
                </a:uFill>
                <a:latin typeface="Tahoma"/>
                <a:ea typeface="Tahoma"/>
                <a:cs typeface="Tahoma"/>
                <a:sym typeface="Tahoma"/>
              </a:defRPr>
            </a:pPr>
            <a:r>
              <a:rPr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　　●第10条　</a:t>
            </a:r>
            <a:r>
              <a:rPr dirty="0" err="1">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生薬を入れる容器の規定</a:t>
            </a:r>
            <a:endParaRPr dirty="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endParaRPr>
          </a:p>
          <a:p>
            <a:pPr algn="l" defTabSz="650240">
              <a:spcBef>
                <a:spcPts val="1000"/>
              </a:spcBef>
              <a:defRPr sz="3000">
                <a:solidFill>
                  <a:srgbClr val="FFFFFF"/>
                </a:solidFill>
                <a:uFill>
                  <a:solidFill>
                    <a:srgbClr val="FFFFFF"/>
                  </a:solidFill>
                </a:uFill>
                <a:latin typeface="Tahoma"/>
                <a:ea typeface="Tahoma"/>
                <a:cs typeface="Tahoma"/>
                <a:sym typeface="Tahoma"/>
              </a:defRPr>
            </a:pPr>
            <a:r>
              <a:rPr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　　　　　</a:t>
            </a:r>
            <a:r>
              <a:rPr dirty="0" err="1">
                <a:effectLst>
                  <a:outerShdw blurRad="12700" dist="25400" dir="2700000" rotWithShape="0">
                    <a:srgbClr val="000000"/>
                  </a:outerShdw>
                </a:effectLst>
                <a:latin typeface="ヒラギノ明朝 ProN W6"/>
                <a:ea typeface="ヒラギノ明朝 ProN W6"/>
                <a:cs typeface="ヒラギノ明朝 ProN W6"/>
                <a:sym typeface="ヒラギノ明朝 ProN W6"/>
              </a:rPr>
              <a:t>通例、密閉容器を用いる</a:t>
            </a:r>
            <a:endParaRPr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endParaRPr>
          </a:p>
          <a:p>
            <a:pPr algn="l" defTabSz="650240">
              <a:spcBef>
                <a:spcPts val="1000"/>
              </a:spcBef>
              <a:defRPr sz="3000">
                <a:solidFill>
                  <a:srgbClr val="FFFFFF"/>
                </a:solidFill>
                <a:uFill>
                  <a:solidFill>
                    <a:srgbClr val="FFFFFF"/>
                  </a:solidFill>
                </a:uFill>
                <a:latin typeface="Tahoma"/>
                <a:ea typeface="Tahoma"/>
                <a:cs typeface="Tahoma"/>
                <a:sym typeface="Tahoma"/>
              </a:defRPr>
            </a:pPr>
            <a:r>
              <a:rPr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　　　　</a:t>
            </a:r>
            <a:r>
              <a:rPr dirty="0" err="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内容物がもれ出ない程度の容器</a:t>
            </a:r>
            <a:endParaRPr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endParaRPr>
          </a:p>
          <a:p>
            <a:pPr algn="l" defTabSz="650240">
              <a:spcBef>
                <a:spcPts val="1000"/>
              </a:spcBef>
              <a:defRPr sz="3000">
                <a:solidFill>
                  <a:srgbClr val="FFFFFF"/>
                </a:solidFill>
                <a:uFill>
                  <a:solidFill>
                    <a:srgbClr val="FFFFFF"/>
                  </a:solidFill>
                </a:uFill>
                <a:latin typeface="Tahoma"/>
                <a:ea typeface="Tahoma"/>
                <a:cs typeface="Tahoma"/>
                <a:sym typeface="Tahoma"/>
              </a:defRPr>
            </a:pPr>
            <a:r>
              <a:rPr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　　　　　　</a:t>
            </a:r>
            <a:r>
              <a:rPr dirty="0" err="1">
                <a:effectLst>
                  <a:outerShdw blurRad="12700" dist="25400" dir="2700000" rotWithShape="0">
                    <a:srgbClr val="000000"/>
                  </a:outerShdw>
                </a:effectLst>
                <a:latin typeface="ヒラギノ明朝 ProN W6"/>
                <a:ea typeface="ヒラギノ明朝 ProN W6"/>
                <a:cs typeface="ヒラギノ明朝 ProN W6"/>
                <a:sym typeface="ヒラギノ明朝 ProN W6"/>
              </a:rPr>
              <a:t>トコン末</a:t>
            </a:r>
            <a:r>
              <a:rPr lang="ja-JP" altLang="en-US">
                <a:effectLst>
                  <a:outerShdw blurRad="12700" dist="25400" dir="2700000" rotWithShape="0">
                    <a:srgbClr val="000000"/>
                  </a:outerShdw>
                </a:effectLst>
                <a:latin typeface="ヒラギノ明朝 ProN W6"/>
                <a:ea typeface="ヒラギノ明朝 ProN W6"/>
                <a:cs typeface="ヒラギノ明朝 ProN W6"/>
                <a:sym typeface="ヒラギノ明朝 ProN W6"/>
              </a:rPr>
              <a:t>など</a:t>
            </a:r>
            <a:r>
              <a:rPr dirty="0" err="1">
                <a:effectLst>
                  <a:outerShdw blurRad="12700" dist="25400" dir="2700000" rotWithShape="0">
                    <a:srgbClr val="000000"/>
                  </a:outerShdw>
                </a:effectLst>
                <a:latin typeface="ヒラギノ明朝 ProN W6"/>
                <a:ea typeface="ヒラギノ明朝 ProN W6"/>
                <a:cs typeface="ヒラギノ明朝 ProN W6"/>
                <a:sym typeface="ヒラギノ明朝 ProN W6"/>
              </a:rPr>
              <a:t>気密容器</a:t>
            </a:r>
            <a:r>
              <a:rPr lang="ja-JP" altLang="en-US">
                <a:effectLst>
                  <a:outerShdw blurRad="12700" dist="25400" dir="2700000" rotWithShape="0">
                    <a:srgbClr val="000000"/>
                  </a:outerShdw>
                </a:effectLst>
                <a:latin typeface="ヒラギノ明朝 ProN W6"/>
                <a:ea typeface="ヒラギノ明朝 ProN W6"/>
                <a:cs typeface="ヒラギノ明朝 ProN W6"/>
                <a:sym typeface="ヒラギノ明朝 ProN W6"/>
              </a:rPr>
              <a:t>を用いるもの</a:t>
            </a:r>
            <a:endParaRPr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endParaRPr>
          </a:p>
          <a:p>
            <a:pPr algn="l" defTabSz="650240">
              <a:spcBef>
                <a:spcPts val="1000"/>
              </a:spcBef>
              <a:defRPr sz="3000">
                <a:solidFill>
                  <a:srgbClr val="FFFFFF"/>
                </a:solidFill>
                <a:uFill>
                  <a:solidFill>
                    <a:srgbClr val="FFFFFF"/>
                  </a:solidFill>
                </a:uFill>
                <a:latin typeface="Tahoma"/>
                <a:ea typeface="Tahoma"/>
                <a:cs typeface="Tahoma"/>
                <a:sym typeface="Tahoma"/>
              </a:defRPr>
            </a:pPr>
            <a:r>
              <a:rPr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　　　　</a:t>
            </a:r>
            <a:r>
              <a:rPr dirty="0" err="1">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揮発性成分を含む</a:t>
            </a:r>
            <a:r>
              <a:rPr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　</a:t>
            </a:r>
            <a:r>
              <a:rPr dirty="0" err="1">
                <a:solidFill>
                  <a:srgbClr val="FF6FCF"/>
                </a:solidFill>
                <a:effectLst>
                  <a:outerShdw blurRad="12700" dist="25400" dir="2700000" rotWithShape="0">
                    <a:srgbClr val="000000"/>
                  </a:outerShdw>
                </a:effectLst>
                <a:uFill>
                  <a:solidFill>
                    <a:srgbClr val="FF6FCF"/>
                  </a:solidFill>
                </a:uFill>
                <a:latin typeface="ヒラギノ明朝 ProN W6"/>
                <a:ea typeface="ヒラギノ明朝 ProN W6"/>
                <a:cs typeface="ヒラギノ明朝 ProN W6"/>
                <a:sym typeface="ヒラギノ明朝 ProN W6"/>
              </a:rPr>
              <a:t>カノコソウ</a:t>
            </a:r>
            <a:endParaRPr dirty="0">
              <a:solidFill>
                <a:srgbClr val="FF6FCF"/>
              </a:solidFill>
              <a:effectLst>
                <a:outerShdw blurRad="12700" dist="25400" dir="2700000" rotWithShape="0">
                  <a:srgbClr val="000000"/>
                </a:outerShdw>
              </a:effectLst>
              <a:uFill>
                <a:solidFill>
                  <a:srgbClr val="FF6FCF"/>
                </a:solidFill>
              </a:uFill>
              <a:latin typeface="ヒラギノ明朝 ProN W6"/>
              <a:ea typeface="ヒラギノ明朝 ProN W6"/>
              <a:cs typeface="ヒラギノ明朝 ProN W6"/>
              <a:sym typeface="ヒラギノ明朝 ProN W6"/>
            </a:endParaRPr>
          </a:p>
          <a:p>
            <a:pPr algn="l" defTabSz="650240">
              <a:spcBef>
                <a:spcPts val="1000"/>
              </a:spcBef>
              <a:defRPr sz="3000">
                <a:solidFill>
                  <a:srgbClr val="FFFFFF"/>
                </a:solidFill>
                <a:uFill>
                  <a:solidFill>
                    <a:srgbClr val="FFFFFF"/>
                  </a:solidFill>
                </a:uFill>
                <a:latin typeface="Tahoma"/>
                <a:ea typeface="Tahoma"/>
                <a:cs typeface="Tahoma"/>
                <a:sym typeface="Tahoma"/>
              </a:defRPr>
            </a:pPr>
            <a:r>
              <a:rPr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　　　　</a:t>
            </a:r>
            <a:r>
              <a:rPr dirty="0" err="1">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吸湿性成分を含む</a:t>
            </a:r>
            <a:r>
              <a:rPr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　</a:t>
            </a:r>
            <a:r>
              <a:rPr dirty="0" err="1">
                <a:solidFill>
                  <a:srgbClr val="FF6FCF"/>
                </a:solidFill>
                <a:effectLst>
                  <a:outerShdw blurRad="12700" dist="25400" dir="2700000" rotWithShape="0">
                    <a:srgbClr val="000000"/>
                  </a:outerShdw>
                </a:effectLst>
                <a:uFill>
                  <a:solidFill>
                    <a:srgbClr val="FF6FCF"/>
                  </a:solidFill>
                </a:uFill>
                <a:latin typeface="ヒラギノ明朝 ProN W6"/>
                <a:ea typeface="ヒラギノ明朝 ProN W6"/>
                <a:cs typeface="ヒラギノ明朝 ProN W6"/>
                <a:sym typeface="ヒラギノ明朝 ProN W6"/>
              </a:rPr>
              <a:t>アロエ末・アラビアゴム末など</a:t>
            </a:r>
            <a:endParaRPr dirty="0">
              <a:solidFill>
                <a:srgbClr val="FF6FCF"/>
              </a:solidFill>
              <a:effectLst>
                <a:outerShdw blurRad="12700" dist="25400" dir="2700000" rotWithShape="0">
                  <a:srgbClr val="000000"/>
                </a:outerShdw>
              </a:effectLst>
              <a:uFill>
                <a:solidFill>
                  <a:srgbClr val="FF6FCF"/>
                </a:solidFill>
              </a:uFill>
              <a:latin typeface="ヒラギノ明朝 ProN W6"/>
              <a:ea typeface="ヒラギノ明朝 ProN W6"/>
              <a:cs typeface="ヒラギノ明朝 ProN W6"/>
              <a:sym typeface="ヒラギノ明朝 ProN W6"/>
            </a:endParaRPr>
          </a:p>
          <a:p>
            <a:pPr algn="l" defTabSz="650240">
              <a:spcBef>
                <a:spcPts val="1000"/>
              </a:spcBef>
              <a:defRPr sz="2560">
                <a:solidFill>
                  <a:srgbClr val="FFFFFF"/>
                </a:solidFill>
                <a:uFill>
                  <a:solidFill>
                    <a:srgbClr val="FFFFFF"/>
                  </a:solidFill>
                </a:uFill>
                <a:latin typeface="Tahoma"/>
                <a:ea typeface="Tahoma"/>
                <a:cs typeface="Tahoma"/>
                <a:sym typeface="Tahoma"/>
              </a:defRPr>
            </a:pPr>
            <a:r>
              <a:rPr dirty="0">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　　　　　</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生薬総則（第十六改正日本薬局方）"/>
          <p:cNvSpPr txBox="1"/>
          <p:nvPr/>
        </p:nvSpPr>
        <p:spPr>
          <a:xfrm>
            <a:off x="2476500" y="292100"/>
            <a:ext cx="8525860" cy="749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uFill>
                  <a:solidFill>
                    <a:srgbClr val="000000"/>
                  </a:solidFill>
                </a:uFill>
                <a:latin typeface="Calibri"/>
                <a:ea typeface="Calibri"/>
                <a:cs typeface="Calibri"/>
                <a:sym typeface="Calibri"/>
              </a:defRPr>
            </a:pPr>
            <a:r>
              <a:rPr sz="3982">
                <a:latin typeface="ヒラギノ明朝 ProN W3"/>
                <a:ea typeface="ヒラギノ明朝 ProN W3"/>
                <a:cs typeface="ヒラギノ明朝 ProN W3"/>
                <a:sym typeface="ヒラギノ明朝 ProN W3"/>
              </a:rPr>
              <a:t>生薬総則（第十六改正日本薬局方） </a:t>
            </a:r>
          </a:p>
        </p:txBody>
      </p:sp>
      <p:sp>
        <p:nvSpPr>
          <p:cNvPr id="372" name="4．生薬の基原は適否の判定基準とする．生薬の基原として，「そ…"/>
          <p:cNvSpPr txBox="1"/>
          <p:nvPr/>
        </p:nvSpPr>
        <p:spPr>
          <a:xfrm>
            <a:off x="0" y="2247900"/>
            <a:ext cx="12742606" cy="39967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6435" tIns="72248" rIns="126435" bIns="72248">
            <a:spAutoFit/>
          </a:bodyPr>
          <a:lstStyle/>
          <a:p>
            <a:pPr algn="l" defTabSz="650240">
              <a:lnSpc>
                <a:spcPct val="150000"/>
              </a:lnSpc>
              <a:defRPr sz="2560">
                <a:uFill>
                  <a:solidFill>
                    <a:srgbClr val="000000"/>
                  </a:solidFill>
                </a:uFill>
                <a:latin typeface="Calibri"/>
                <a:ea typeface="Calibri"/>
                <a:cs typeface="Calibri"/>
                <a:sym typeface="Calibri"/>
              </a:defRPr>
            </a:pPr>
            <a:r>
              <a:rPr sz="3413" dirty="0">
                <a:solidFill>
                  <a:srgbClr val="0000FF"/>
                </a:solidFill>
                <a:uFill>
                  <a:solidFill>
                    <a:srgbClr val="0000FF"/>
                  </a:solidFill>
                </a:uFill>
              </a:rPr>
              <a:t>4．</a:t>
            </a:r>
            <a:r>
              <a:rPr sz="3413" dirty="0">
                <a:latin typeface="ヒラギノ明朝 ProN W3"/>
                <a:ea typeface="ヒラギノ明朝 ProN W3"/>
                <a:cs typeface="ヒラギノ明朝 ProN W3"/>
                <a:sym typeface="ヒラギノ明朝 ProN W3"/>
              </a:rPr>
              <a:t>生薬の基原は適否の判定基準とする．生薬の基原として，「</a:t>
            </a:r>
            <a:r>
              <a:rPr sz="3413" dirty="0" err="1">
                <a:latin typeface="ヒラギノ明朝 ProN W3"/>
                <a:ea typeface="ヒラギノ明朝 ProN W3"/>
                <a:cs typeface="ヒラギノ明朝 ProN W3"/>
                <a:sym typeface="ヒラギノ明朝 ProN W3"/>
              </a:rPr>
              <a:t>その他同属植物</a:t>
            </a:r>
            <a:r>
              <a:rPr sz="3413" dirty="0">
                <a:latin typeface="ヒラギノ明朝 ProN W3"/>
                <a:ea typeface="ヒラギノ明朝 ProN W3"/>
                <a:cs typeface="ヒラギノ明朝 ProN W3"/>
                <a:sym typeface="ヒラギノ明朝 ProN W3"/>
              </a:rPr>
              <a:t>」，「</a:t>
            </a:r>
            <a:r>
              <a:rPr sz="3413" dirty="0" err="1">
                <a:latin typeface="ヒラギノ明朝 ProN W3"/>
                <a:ea typeface="ヒラギノ明朝 ProN W3"/>
                <a:cs typeface="ヒラギノ明朝 ProN W3"/>
                <a:sym typeface="ヒラギノ明朝 ProN W3"/>
              </a:rPr>
              <a:t>その他同属動物</a:t>
            </a:r>
            <a:r>
              <a:rPr sz="3413" dirty="0">
                <a:latin typeface="ヒラギノ明朝 ProN W3"/>
                <a:ea typeface="ヒラギノ明朝 ProN W3"/>
                <a:cs typeface="ヒラギノ明朝 ProN W3"/>
                <a:sym typeface="ヒラギノ明朝 ProN W3"/>
              </a:rPr>
              <a:t>」，「その他</a:t>
            </a:r>
            <a:r>
              <a:rPr sz="3413" dirty="0">
                <a:solidFill>
                  <a:srgbClr val="FF0000"/>
                </a:solidFill>
                <a:uFill>
                  <a:solidFill>
                    <a:srgbClr val="FF0000"/>
                  </a:solidFill>
                </a:uFill>
                <a:latin typeface="ヒラギノ明朝 ProN W3"/>
                <a:ea typeface="ヒラギノ明朝 ProN W3"/>
                <a:cs typeface="ヒラギノ明朝 ProN W3"/>
                <a:sym typeface="ヒラギノ明朝 ProN W3"/>
              </a:rPr>
              <a:t>近縁</a:t>
            </a:r>
            <a:r>
              <a:rPr sz="3413" dirty="0">
                <a:latin typeface="ヒラギノ明朝 ProN W3"/>
                <a:ea typeface="ヒラギノ明朝 ProN W3"/>
                <a:cs typeface="ヒラギノ明朝 ProN W3"/>
                <a:sym typeface="ヒラギノ明朝 ProN W3"/>
              </a:rPr>
              <a:t>植物」及び「その他</a:t>
            </a:r>
            <a:r>
              <a:rPr sz="3413" dirty="0">
                <a:solidFill>
                  <a:srgbClr val="FF0000"/>
                </a:solidFill>
                <a:uFill>
                  <a:solidFill>
                    <a:srgbClr val="FF0000"/>
                  </a:solidFill>
                </a:uFill>
                <a:latin typeface="ヒラギノ明朝 ProN W3"/>
                <a:ea typeface="ヒラギノ明朝 ProN W3"/>
                <a:cs typeface="ヒラギノ明朝 ProN W3"/>
                <a:sym typeface="ヒラギノ明朝 ProN W3"/>
              </a:rPr>
              <a:t>近縁</a:t>
            </a:r>
            <a:r>
              <a:rPr sz="3413" dirty="0">
                <a:latin typeface="ヒラギノ明朝 ProN W3"/>
                <a:ea typeface="ヒラギノ明朝 ProN W3"/>
                <a:cs typeface="ヒラギノ明朝 ProN W3"/>
                <a:sym typeface="ヒラギノ明朝 ProN W3"/>
              </a:rPr>
              <a:t>動物」などを記載するものは，通例，同様の成分，薬効を有する生薬として用いられる原植物又は原動物をいう．</a:t>
            </a:r>
            <a:r>
              <a:rPr sz="3413" dirty="0"/>
              <a:t> </a:t>
            </a:r>
          </a:p>
        </p:txBody>
      </p:sp>
      <p:sp>
        <p:nvSpPr>
          <p:cNvPr id="373" name="近縁とは、生物種間の関係が分類学的に近い関係…"/>
          <p:cNvSpPr txBox="1"/>
          <p:nvPr/>
        </p:nvSpPr>
        <p:spPr>
          <a:xfrm>
            <a:off x="3009900" y="7124700"/>
            <a:ext cx="7418212" cy="9725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uFill>
                  <a:solidFill>
                    <a:srgbClr val="000000"/>
                  </a:solidFill>
                </a:uFill>
                <a:latin typeface="Calibri"/>
                <a:ea typeface="Calibri"/>
                <a:cs typeface="Calibri"/>
                <a:sym typeface="Calibri"/>
              </a:defRPr>
            </a:pPr>
            <a:r>
              <a:rPr>
                <a:solidFill>
                  <a:srgbClr val="FF0000"/>
                </a:solidFill>
                <a:uFill>
                  <a:solidFill>
                    <a:srgbClr val="FF0000"/>
                  </a:solidFill>
                </a:uFill>
              </a:rPr>
              <a:t>近縁とは、生物種間の関係が分類学的に近い関係</a:t>
            </a:r>
          </a:p>
          <a:p>
            <a:pPr algn="l" defTabSz="650240">
              <a:defRPr sz="2560">
                <a:uFill>
                  <a:solidFill>
                    <a:srgbClr val="000000"/>
                  </a:solidFill>
                </a:uFill>
                <a:latin typeface="Calibri"/>
                <a:ea typeface="Calibri"/>
                <a:cs typeface="Calibri"/>
                <a:sym typeface="Calibri"/>
              </a:defRPr>
            </a:pPr>
            <a:r>
              <a:rPr>
                <a:solidFill>
                  <a:srgbClr val="FF0000"/>
                </a:solidFill>
                <a:uFill>
                  <a:solidFill>
                    <a:srgbClr val="FF0000"/>
                  </a:solidFill>
                </a:uFill>
              </a:rPr>
              <a:t>にあることをいう</a:t>
            </a:r>
          </a:p>
        </p:txBody>
      </p:sp>
      <p:sp>
        <p:nvSpPr>
          <p:cNvPr id="374" name="分類学的に近縁にあるからといって必ずしも同様の…"/>
          <p:cNvSpPr txBox="1"/>
          <p:nvPr/>
        </p:nvSpPr>
        <p:spPr>
          <a:xfrm>
            <a:off x="3009899" y="8521700"/>
            <a:ext cx="7733579" cy="9725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uFill>
                  <a:solidFill>
                    <a:srgbClr val="000000"/>
                  </a:solidFill>
                </a:uFill>
                <a:latin typeface="Calibri"/>
                <a:ea typeface="Calibri"/>
                <a:cs typeface="Calibri"/>
                <a:sym typeface="Calibri"/>
              </a:defRPr>
            </a:pPr>
            <a:r>
              <a:rPr>
                <a:solidFill>
                  <a:srgbClr val="FF0000"/>
                </a:solidFill>
                <a:uFill>
                  <a:solidFill>
                    <a:srgbClr val="FF0000"/>
                  </a:solidFill>
                </a:uFill>
              </a:rPr>
              <a:t>分類学的に近縁にあるからといって必ずしも同様の</a:t>
            </a:r>
          </a:p>
          <a:p>
            <a:pPr algn="l" defTabSz="650240">
              <a:defRPr sz="2560">
                <a:uFill>
                  <a:solidFill>
                    <a:srgbClr val="000000"/>
                  </a:solidFill>
                </a:uFill>
                <a:latin typeface="Calibri"/>
                <a:ea typeface="Calibri"/>
                <a:cs typeface="Calibri"/>
                <a:sym typeface="Calibri"/>
              </a:defRPr>
            </a:pPr>
            <a:r>
              <a:rPr>
                <a:solidFill>
                  <a:srgbClr val="FF0000"/>
                </a:solidFill>
                <a:uFill>
                  <a:solidFill>
                    <a:srgbClr val="FF0000"/>
                  </a:solidFill>
                </a:uFill>
              </a:rPr>
              <a:t>成分、薬効をもつとは限らない！</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 grpId="1" animBg="1" advAuto="0"/>
      <p:bldP spid="374" grpId="2"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76" name="生 薬 学 総 論 (4-3)"/>
          <p:cNvSpPr>
            <a:spLocks noGrp="1"/>
          </p:cNvSpPr>
          <p:nvPr>
            <p:ph type="title"/>
          </p:nvPr>
        </p:nvSpPr>
        <p:spPr>
          <a:xfrm>
            <a:off x="2492586" y="325119"/>
            <a:ext cx="8344748" cy="1300481"/>
          </a:xfrm>
          <a:prstGeom prst="rect">
            <a:avLst/>
          </a:prstGeom>
          <a:solidFill>
            <a:srgbClr val="008080"/>
          </a:solidFill>
          <a:ln w="9525">
            <a:round/>
          </a:ln>
          <a:effectLst>
            <a:outerShdw blurRad="127000" dist="152399" dir="18900000" rotWithShape="0">
              <a:srgbClr val="003366">
                <a:alpha val="79998"/>
              </a:srgbClr>
            </a:outerShdw>
          </a:effectLst>
        </p:spPr>
        <p:txBody>
          <a:bodyPr lIns="126435" tIns="72248" rIns="126435" bIns="72248"/>
          <a:lstStyle>
            <a:lvl1pPr defTabSz="1300480">
              <a:defRPr sz="6257">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生 薬 学 総 論 (4-3)</a:t>
            </a:r>
          </a:p>
        </p:txBody>
      </p:sp>
      <p:sp>
        <p:nvSpPr>
          <p:cNvPr id="377" name="生薬総則解説（続）…"/>
          <p:cNvSpPr txBox="1"/>
          <p:nvPr/>
        </p:nvSpPr>
        <p:spPr>
          <a:xfrm>
            <a:off x="1517226" y="1950719"/>
            <a:ext cx="11487574" cy="54102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spcBef>
                <a:spcPts val="1000"/>
              </a:spcBef>
              <a:defRPr sz="2560">
                <a:solidFill>
                  <a:srgbClr val="FFFFFF"/>
                </a:solidFill>
                <a:uFill>
                  <a:solidFill>
                    <a:srgbClr val="FFFFFF"/>
                  </a:solidFill>
                </a:uFill>
                <a:latin typeface="Tahoma"/>
                <a:ea typeface="Tahoma"/>
                <a:cs typeface="Tahoma"/>
                <a:sym typeface="Tahoma"/>
              </a:defRPr>
            </a:pPr>
            <a:r>
              <a:rPr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　</a:t>
            </a:r>
            <a:r>
              <a:rPr sz="3982" dirty="0" err="1">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生薬総則解説（続</a:t>
            </a:r>
            <a:r>
              <a:rPr sz="3982"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a:t>
            </a:r>
            <a:endParaRPr sz="3982" dirty="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endParaRPr>
          </a:p>
          <a:p>
            <a:pPr algn="l" defTabSz="650240">
              <a:spcBef>
                <a:spcPts val="1000"/>
              </a:spcBef>
              <a:defRPr sz="3000">
                <a:solidFill>
                  <a:srgbClr val="FFFFFF"/>
                </a:solidFill>
                <a:uFill>
                  <a:solidFill>
                    <a:srgbClr val="FFFFFF"/>
                  </a:solidFill>
                </a:uFill>
                <a:latin typeface="Tahoma"/>
                <a:ea typeface="Tahoma"/>
                <a:cs typeface="Tahoma"/>
                <a:sym typeface="Tahoma"/>
              </a:defRPr>
            </a:pPr>
            <a:r>
              <a:rPr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　　●第４条</a:t>
            </a:r>
            <a:r>
              <a:rPr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　</a:t>
            </a:r>
          </a:p>
          <a:p>
            <a:pPr algn="l" defTabSz="650240">
              <a:spcBef>
                <a:spcPts val="1000"/>
              </a:spcBef>
              <a:defRPr sz="3000">
                <a:solidFill>
                  <a:srgbClr val="FFFFFF"/>
                </a:solidFill>
                <a:uFill>
                  <a:solidFill>
                    <a:srgbClr val="FFFFFF"/>
                  </a:solidFill>
                </a:uFill>
                <a:latin typeface="Tahoma"/>
                <a:ea typeface="Tahoma"/>
                <a:cs typeface="Tahoma"/>
                <a:sym typeface="Tahoma"/>
              </a:defRPr>
            </a:pPr>
            <a:r>
              <a:rPr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　　　　</a:t>
            </a:r>
            <a:r>
              <a:rPr dirty="0" err="1">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その他</a:t>
            </a:r>
            <a:r>
              <a:rPr u="sng" dirty="0" err="1">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同属</a:t>
            </a:r>
            <a:r>
              <a:rPr dirty="0" err="1">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植物〜とは</a:t>
            </a:r>
            <a:r>
              <a:rPr dirty="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a:t>
            </a:r>
          </a:p>
          <a:p>
            <a:pPr algn="l" defTabSz="650240">
              <a:spcBef>
                <a:spcPts val="1000"/>
              </a:spcBef>
              <a:defRPr sz="3000">
                <a:solidFill>
                  <a:srgbClr val="FFFFFF"/>
                </a:solidFill>
                <a:uFill>
                  <a:solidFill>
                    <a:srgbClr val="FFFFFF"/>
                  </a:solidFill>
                </a:uFill>
                <a:latin typeface="Tahoma"/>
                <a:ea typeface="Tahoma"/>
                <a:cs typeface="Tahoma"/>
                <a:sym typeface="Tahoma"/>
              </a:defRPr>
            </a:pPr>
            <a:r>
              <a:rPr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　　　　　　　　　　</a:t>
            </a:r>
            <a:r>
              <a:rPr dirty="0" err="1">
                <a:effectLst>
                  <a:outerShdw blurRad="12700" dist="25400" dir="2700000" rotWithShape="0">
                    <a:srgbClr val="000000"/>
                  </a:outerShdw>
                </a:effectLst>
                <a:latin typeface="ヒラギノ明朝 ProN W6"/>
                <a:ea typeface="ヒラギノ明朝 ProN W6"/>
                <a:cs typeface="ヒラギノ明朝 ProN W6"/>
                <a:sym typeface="ヒラギノ明朝 ProN W6"/>
              </a:rPr>
              <a:t>生物の分類単位</a:t>
            </a:r>
            <a:r>
              <a:rPr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a:t>
            </a:r>
            <a:endParaRPr lang="en-US"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endParaRPr>
          </a:p>
          <a:p>
            <a:pPr algn="l" defTabSz="650240">
              <a:spcBef>
                <a:spcPts val="1000"/>
              </a:spcBef>
              <a:defRPr sz="3000">
                <a:solidFill>
                  <a:srgbClr val="FFFFFF"/>
                </a:solidFill>
                <a:uFill>
                  <a:solidFill>
                    <a:srgbClr val="FFFFFF"/>
                  </a:solidFill>
                </a:uFill>
                <a:latin typeface="Tahoma"/>
                <a:ea typeface="Tahoma"/>
                <a:cs typeface="Tahoma"/>
                <a:sym typeface="Tahoma"/>
              </a:defRPr>
            </a:pPr>
            <a:endParaRPr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endParaRPr>
          </a:p>
          <a:p>
            <a:pPr algn="l" defTabSz="650240">
              <a:spcBef>
                <a:spcPts val="1000"/>
              </a:spcBef>
              <a:defRPr sz="3000">
                <a:solidFill>
                  <a:srgbClr val="FFFFFF"/>
                </a:solidFill>
                <a:uFill>
                  <a:solidFill>
                    <a:srgbClr val="FFFFFF"/>
                  </a:solidFill>
                </a:uFill>
                <a:latin typeface="Tahoma"/>
                <a:ea typeface="Tahoma"/>
                <a:cs typeface="Tahoma"/>
                <a:sym typeface="Tahoma"/>
              </a:defRPr>
            </a:pPr>
            <a:r>
              <a:rPr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　　</a:t>
            </a:r>
            <a:r>
              <a:rPr dirty="0" err="1">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全生物の名前</a:t>
            </a:r>
            <a:endParaRPr dirty="0">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endParaRPr>
          </a:p>
          <a:p>
            <a:pPr algn="l" defTabSz="650240">
              <a:spcBef>
                <a:spcPts val="1000"/>
              </a:spcBef>
              <a:defRPr sz="3000">
                <a:solidFill>
                  <a:srgbClr val="FFFFFF"/>
                </a:solidFill>
                <a:uFill>
                  <a:solidFill>
                    <a:srgbClr val="FFFFFF"/>
                  </a:solidFill>
                </a:uFill>
                <a:latin typeface="Tahoma"/>
                <a:ea typeface="Tahoma"/>
                <a:cs typeface="Tahoma"/>
                <a:sym typeface="Tahoma"/>
              </a:defRPr>
            </a:pPr>
            <a:r>
              <a:rPr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　　　　　</a:t>
            </a:r>
            <a:r>
              <a:rPr dirty="0" err="1">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和名：</a:t>
            </a:r>
            <a:r>
              <a:rPr dirty="0" err="1">
                <a:effectLst>
                  <a:outerShdw blurRad="12700" dist="25400" dir="2700000" rotWithShape="0">
                    <a:srgbClr val="000000"/>
                  </a:outerShdw>
                </a:effectLst>
                <a:latin typeface="ヒラギノ明朝 ProN W6"/>
                <a:ea typeface="ヒラギノ明朝 ProN W6"/>
                <a:cs typeface="ヒラギノ明朝 ProN W6"/>
                <a:sym typeface="ヒラギノ明朝 ProN W6"/>
              </a:rPr>
              <a:t>片仮名書きが正式名</a:t>
            </a:r>
            <a:endParaRPr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endParaRPr>
          </a:p>
          <a:p>
            <a:pPr algn="l" defTabSz="650240">
              <a:spcBef>
                <a:spcPts val="1000"/>
              </a:spcBef>
              <a:defRPr sz="3000">
                <a:solidFill>
                  <a:srgbClr val="FFFFFF"/>
                </a:solidFill>
                <a:uFill>
                  <a:solidFill>
                    <a:srgbClr val="FFFFFF"/>
                  </a:solidFill>
                </a:uFill>
                <a:latin typeface="Tahoma"/>
                <a:ea typeface="Tahoma"/>
                <a:cs typeface="Tahoma"/>
                <a:sym typeface="Tahoma"/>
              </a:defRPr>
            </a:pPr>
            <a:r>
              <a:rPr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　　　　　</a:t>
            </a:r>
            <a:r>
              <a:rPr dirty="0" err="1">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国際名：</a:t>
            </a:r>
            <a:r>
              <a:rPr dirty="0" err="1">
                <a:effectLst>
                  <a:outerShdw blurRad="12700" dist="25400" dir="2700000" rotWithShape="0">
                    <a:srgbClr val="000000"/>
                  </a:outerShdw>
                </a:effectLst>
                <a:latin typeface="ヒラギノ明朝 ProN W6"/>
                <a:ea typeface="ヒラギノ明朝 ProN W6"/>
                <a:cs typeface="ヒラギノ明朝 ProN W6"/>
                <a:sym typeface="ヒラギノ明朝 ProN W6"/>
              </a:rPr>
              <a:t>学名（ラテン名</a:t>
            </a:r>
            <a:r>
              <a:rPr dirty="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　</a:t>
            </a:r>
            <a:r>
              <a:rPr dirty="0" err="1">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リンネの二名法</a:t>
            </a:r>
            <a:endParaRPr dirty="0">
              <a:solidFill>
                <a:srgbClr val="FF6FCF"/>
              </a:solidFill>
              <a:effectLst>
                <a:outerShdw blurRad="12700" dist="25400" dir="2700000" rotWithShape="0">
                  <a:srgbClr val="000000"/>
                </a:outerShdw>
              </a:effectLst>
              <a:uFill>
                <a:solidFill>
                  <a:srgbClr val="FF6FCF"/>
                </a:solidFill>
              </a:uFill>
              <a:latin typeface="ヒラギノ明朝 ProN W6"/>
              <a:ea typeface="ヒラギノ明朝 ProN W6"/>
              <a:cs typeface="ヒラギノ明朝 ProN W6"/>
              <a:sym typeface="ヒラギノ明朝 ProN W6"/>
            </a:endParaRPr>
          </a:p>
          <a:p>
            <a:pPr algn="l" defTabSz="650240">
              <a:spcBef>
                <a:spcPts val="1000"/>
              </a:spcBef>
              <a:defRPr sz="2560">
                <a:solidFill>
                  <a:srgbClr val="FFFFFF"/>
                </a:solidFill>
                <a:uFill>
                  <a:solidFill>
                    <a:srgbClr val="FFFFFF"/>
                  </a:solidFill>
                </a:uFill>
                <a:latin typeface="Tahoma"/>
                <a:ea typeface="Tahoma"/>
                <a:cs typeface="Tahoma"/>
                <a:sym typeface="Tahoma"/>
              </a:defRPr>
            </a:pPr>
            <a:r>
              <a:rPr dirty="0">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　　　　　</a:t>
            </a:r>
          </a:p>
        </p:txBody>
      </p:sp>
      <p:sp>
        <p:nvSpPr>
          <p:cNvPr id="378" name="Aconitum  japonicum  Thunberg (Ranunculaceae)"/>
          <p:cNvSpPr txBox="1"/>
          <p:nvPr/>
        </p:nvSpPr>
        <p:spPr>
          <a:xfrm>
            <a:off x="387568" y="7762270"/>
            <a:ext cx="12788054"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spcBef>
                <a:spcPts val="1000"/>
              </a:spcBef>
              <a:defRPr sz="2560">
                <a:solidFill>
                  <a:srgbClr val="FFFFFF"/>
                </a:solidFill>
                <a:uFill>
                  <a:solidFill>
                    <a:srgbClr val="FFFFFF"/>
                  </a:solidFill>
                </a:uFill>
                <a:latin typeface="Tahoma"/>
                <a:ea typeface="Tahoma"/>
                <a:cs typeface="Tahoma"/>
                <a:sym typeface="Tahoma"/>
              </a:defRPr>
            </a:pPr>
            <a:r>
              <a:rPr sz="3982" i="1">
                <a:solidFill>
                  <a:srgbClr val="FF0000"/>
                </a:solidFill>
                <a:effectLst>
                  <a:outerShdw blurRad="12700" dist="25400" dir="2700000" rotWithShape="0">
                    <a:srgbClr val="000000"/>
                  </a:outerShdw>
                </a:effectLst>
                <a:uFill>
                  <a:solidFill>
                    <a:srgbClr val="FF0000"/>
                  </a:solidFill>
                </a:uFill>
                <a:latin typeface="Times New Roman"/>
                <a:ea typeface="Times New Roman"/>
                <a:cs typeface="Times New Roman"/>
                <a:sym typeface="Times New Roman"/>
              </a:rPr>
              <a:t>Aconitum </a:t>
            </a:r>
            <a:r>
              <a:rPr sz="3982">
                <a:solidFill>
                  <a:srgbClr val="FF0000"/>
                </a:solidFill>
                <a:effectLst>
                  <a:outerShdw blurRad="12700" dist="25400" dir="2700000" rotWithShape="0">
                    <a:srgbClr val="000000"/>
                  </a:outerShdw>
                </a:effectLst>
                <a:uFill>
                  <a:solidFill>
                    <a:srgbClr val="FF0000"/>
                  </a:solidFill>
                </a:uFill>
                <a:latin typeface="ヒラギノ角ゴ ProN W3"/>
                <a:ea typeface="ヒラギノ角ゴ ProN W3"/>
                <a:cs typeface="ヒラギノ角ゴ ProN W3"/>
                <a:sym typeface="ヒラギノ角ゴ ProN W3"/>
              </a:rPr>
              <a:t>　</a:t>
            </a:r>
            <a:r>
              <a:rPr sz="3982" i="1">
                <a:solidFill>
                  <a:srgbClr val="FF0000"/>
                </a:solidFill>
                <a:effectLst>
                  <a:outerShdw blurRad="12700" dist="25400" dir="2700000" rotWithShape="0">
                    <a:srgbClr val="000000"/>
                  </a:outerShdw>
                </a:effectLst>
                <a:uFill>
                  <a:solidFill>
                    <a:srgbClr val="FF0000"/>
                  </a:solidFill>
                </a:uFill>
                <a:latin typeface="Times New Roman"/>
                <a:ea typeface="Times New Roman"/>
                <a:cs typeface="Times New Roman"/>
                <a:sym typeface="Times New Roman"/>
              </a:rPr>
              <a:t>japonicum</a:t>
            </a:r>
            <a:r>
              <a:rPr sz="3982">
                <a:solidFill>
                  <a:srgbClr val="FF0000"/>
                </a:solidFill>
                <a:effectLst>
                  <a:outerShdw blurRad="12700" dist="25400" dir="2700000" rotWithShape="0">
                    <a:srgbClr val="000000"/>
                  </a:outerShdw>
                </a:effectLst>
                <a:uFill>
                  <a:solidFill>
                    <a:srgbClr val="FF0000"/>
                  </a:solidFill>
                </a:uFill>
                <a:latin typeface="ヒラギノ角ゴ ProN W3"/>
                <a:ea typeface="ヒラギノ角ゴ ProN W3"/>
                <a:cs typeface="ヒラギノ角ゴ ProN W3"/>
                <a:sym typeface="ヒラギノ角ゴ ProN W3"/>
              </a:rPr>
              <a:t> 　</a:t>
            </a:r>
            <a:r>
              <a:rPr sz="3982">
                <a:solidFill>
                  <a:srgbClr val="FF0000"/>
                </a:solidFill>
                <a:effectLst>
                  <a:outerShdw blurRad="12700" dist="25400" dir="2700000" rotWithShape="0">
                    <a:srgbClr val="000000"/>
                  </a:outerShdw>
                </a:effectLst>
                <a:uFill>
                  <a:solidFill>
                    <a:srgbClr val="FF0000"/>
                  </a:solidFill>
                </a:uFill>
                <a:latin typeface="Times New Roman"/>
                <a:ea typeface="Times New Roman"/>
                <a:cs typeface="Times New Roman"/>
                <a:sym typeface="Times New Roman"/>
              </a:rPr>
              <a:t>Thunberg </a:t>
            </a:r>
            <a:r>
              <a:rPr sz="3982">
                <a:solidFill>
                  <a:schemeClr val="accent1"/>
                </a:solidFill>
                <a:effectLst>
                  <a:outerShdw blurRad="12700" dist="25400" dir="2700000" rotWithShape="0">
                    <a:srgbClr val="000000"/>
                  </a:outerShdw>
                </a:effectLst>
                <a:uFill>
                  <a:solidFill>
                    <a:srgbClr val="FF0000"/>
                  </a:solidFill>
                </a:uFill>
                <a:latin typeface="Times New Roman"/>
                <a:ea typeface="Times New Roman"/>
                <a:cs typeface="Times New Roman"/>
                <a:sym typeface="Times New Roman"/>
              </a:rPr>
              <a:t>(Ranunculaceae)</a:t>
            </a:r>
          </a:p>
        </p:txBody>
      </p:sp>
      <p:sp>
        <p:nvSpPr>
          <p:cNvPr id="379" name="属名"/>
          <p:cNvSpPr txBox="1"/>
          <p:nvPr/>
        </p:nvSpPr>
        <p:spPr>
          <a:xfrm>
            <a:off x="1037808" y="8520884"/>
            <a:ext cx="1408855"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spcBef>
                <a:spcPts val="1000"/>
              </a:spcBef>
              <a:defRPr sz="2844">
                <a:solidFill>
                  <a:srgbClr val="FF6FCF"/>
                </a:solidFill>
                <a:effectLst>
                  <a:outerShdw blurRad="12700" dist="25400" dir="2700000" rotWithShape="0">
                    <a:srgbClr val="000000"/>
                  </a:outerShdw>
                </a:effectLst>
                <a:uFill>
                  <a:solidFill>
                    <a:srgbClr val="FF6FCF"/>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latin typeface="Tahoma"/>
                <a:ea typeface="Tahoma"/>
                <a:cs typeface="Tahoma"/>
                <a:sym typeface="Tahoma"/>
              </a:defRPr>
            </a:pPr>
            <a:r>
              <a:rPr sz="2844">
                <a:solidFill>
                  <a:srgbClr val="FF6FCF"/>
                </a:solidFill>
                <a:effectLst>
                  <a:outerShdw blurRad="12700" dist="25400" dir="2700000" rotWithShape="0">
                    <a:srgbClr val="000000"/>
                  </a:outerShdw>
                </a:effectLst>
                <a:uFill>
                  <a:solidFill>
                    <a:srgbClr val="FF6FCF"/>
                  </a:solidFill>
                </a:uFill>
                <a:latin typeface="ヒラギノ明朝 ProN W6"/>
                <a:ea typeface="ヒラギノ明朝 ProN W6"/>
                <a:cs typeface="ヒラギノ明朝 ProN W6"/>
                <a:sym typeface="ヒラギノ明朝 ProN W6"/>
              </a:rPr>
              <a:t>属名</a:t>
            </a:r>
          </a:p>
        </p:txBody>
      </p:sp>
      <p:sp>
        <p:nvSpPr>
          <p:cNvPr id="380" name="種小名"/>
          <p:cNvSpPr txBox="1"/>
          <p:nvPr/>
        </p:nvSpPr>
        <p:spPr>
          <a:xfrm>
            <a:off x="3313648" y="8520884"/>
            <a:ext cx="1625601"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spcBef>
                <a:spcPts val="1000"/>
              </a:spcBef>
              <a:defRPr sz="2844">
                <a:solidFill>
                  <a:srgbClr val="FF6FCF"/>
                </a:solidFill>
                <a:effectLst>
                  <a:outerShdw blurRad="12700" dist="25400" dir="2700000" rotWithShape="0">
                    <a:srgbClr val="000000"/>
                  </a:outerShdw>
                </a:effectLst>
                <a:uFill>
                  <a:solidFill>
                    <a:srgbClr val="FF6FCF"/>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latin typeface="Tahoma"/>
                <a:ea typeface="Tahoma"/>
                <a:cs typeface="Tahoma"/>
                <a:sym typeface="Tahoma"/>
              </a:defRPr>
            </a:pPr>
            <a:r>
              <a:rPr sz="2844">
                <a:solidFill>
                  <a:srgbClr val="FF6FCF"/>
                </a:solidFill>
                <a:effectLst>
                  <a:outerShdw blurRad="12700" dist="25400" dir="2700000" rotWithShape="0">
                    <a:srgbClr val="000000"/>
                  </a:outerShdw>
                </a:effectLst>
                <a:uFill>
                  <a:solidFill>
                    <a:srgbClr val="FF6FCF"/>
                  </a:solidFill>
                </a:uFill>
                <a:latin typeface="ヒラギノ明朝 ProN W6"/>
                <a:ea typeface="ヒラギノ明朝 ProN W6"/>
                <a:cs typeface="ヒラギノ明朝 ProN W6"/>
                <a:sym typeface="ヒラギノ明朝 ProN W6"/>
              </a:rPr>
              <a:t>種小名</a:t>
            </a:r>
          </a:p>
        </p:txBody>
      </p:sp>
      <p:sp>
        <p:nvSpPr>
          <p:cNvPr id="381" name="命名者名"/>
          <p:cNvSpPr txBox="1"/>
          <p:nvPr/>
        </p:nvSpPr>
        <p:spPr>
          <a:xfrm>
            <a:off x="5914609" y="8520884"/>
            <a:ext cx="2384214"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spcBef>
                <a:spcPts val="1000"/>
              </a:spcBef>
              <a:defRPr sz="2844">
                <a:solidFill>
                  <a:srgbClr val="FF6FCF"/>
                </a:solidFill>
                <a:effectLst>
                  <a:outerShdw blurRad="12700" dist="25400" dir="2700000" rotWithShape="0">
                    <a:srgbClr val="000000"/>
                  </a:outerShdw>
                </a:effectLst>
                <a:uFill>
                  <a:solidFill>
                    <a:srgbClr val="FF6FCF"/>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latin typeface="Tahoma"/>
                <a:ea typeface="Tahoma"/>
                <a:cs typeface="Tahoma"/>
                <a:sym typeface="Tahoma"/>
              </a:defRPr>
            </a:pPr>
            <a:r>
              <a:rPr sz="2844">
                <a:solidFill>
                  <a:srgbClr val="FF6FCF"/>
                </a:solidFill>
                <a:effectLst>
                  <a:outerShdw blurRad="12700" dist="25400" dir="2700000" rotWithShape="0">
                    <a:srgbClr val="000000"/>
                  </a:outerShdw>
                </a:effectLst>
                <a:uFill>
                  <a:solidFill>
                    <a:srgbClr val="FF6FCF"/>
                  </a:solidFill>
                </a:uFill>
                <a:latin typeface="ヒラギノ明朝 ProN W6"/>
                <a:ea typeface="ヒラギノ明朝 ProN W6"/>
                <a:cs typeface="ヒラギノ明朝 ProN W6"/>
                <a:sym typeface="ヒラギノ明朝 ProN W6"/>
              </a:rPr>
              <a:t>命名者名</a:t>
            </a:r>
          </a:p>
        </p:txBody>
      </p:sp>
      <p:sp>
        <p:nvSpPr>
          <p:cNvPr id="382" name="科名 キンポウゲ科"/>
          <p:cNvSpPr txBox="1"/>
          <p:nvPr/>
        </p:nvSpPr>
        <p:spPr>
          <a:xfrm>
            <a:off x="8298822" y="8520884"/>
            <a:ext cx="4443307"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spcBef>
                <a:spcPts val="1000"/>
              </a:spcBef>
              <a:defRPr sz="2560">
                <a:solidFill>
                  <a:srgbClr val="FFFFFF"/>
                </a:solidFill>
                <a:uFill>
                  <a:solidFill>
                    <a:srgbClr val="FFFFFF"/>
                  </a:solidFill>
                </a:uFill>
                <a:latin typeface="Tahoma"/>
                <a:ea typeface="Tahoma"/>
                <a:cs typeface="Tahoma"/>
                <a:sym typeface="Tahoma"/>
              </a:defRPr>
            </a:pPr>
            <a:r>
              <a:rPr sz="2844">
                <a:solidFill>
                  <a:srgbClr val="FF6FCF"/>
                </a:solidFill>
                <a:effectLst>
                  <a:outerShdw blurRad="12700" dist="25400" dir="2700000" rotWithShape="0">
                    <a:srgbClr val="000000"/>
                  </a:outerShdw>
                </a:effectLst>
                <a:uFill>
                  <a:solidFill>
                    <a:srgbClr val="FF6FCF"/>
                  </a:solidFill>
                </a:uFill>
                <a:latin typeface="ヒラギノ明朝 ProN W6"/>
                <a:ea typeface="ヒラギノ明朝 ProN W6"/>
                <a:cs typeface="ヒラギノ明朝 ProN W6"/>
                <a:sym typeface="ヒラギノ明朝 ProN W6"/>
              </a:rPr>
              <a:t>科名</a:t>
            </a:r>
            <a:r>
              <a:rPr sz="2844">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　</a:t>
            </a:r>
            <a:r>
              <a:rPr sz="2844">
                <a:solidFill>
                  <a:schemeClr val="accent1"/>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キンポウゲ科</a:t>
            </a:r>
          </a:p>
        </p:txBody>
      </p:sp>
      <p:sp>
        <p:nvSpPr>
          <p:cNvPr id="383" name="オクトリカブト（生薬ブシの基原植物の一つの正式名）"/>
          <p:cNvSpPr txBox="1"/>
          <p:nvPr/>
        </p:nvSpPr>
        <p:spPr>
          <a:xfrm>
            <a:off x="495941" y="7030751"/>
            <a:ext cx="12679681"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spcBef>
                <a:spcPts val="1000"/>
              </a:spcBef>
              <a:defRPr sz="320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dirty="0" err="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オクトリカブト（生薬ブシの基原植物の一つの正式</a:t>
            </a:r>
            <a:r>
              <a:rPr lang="ja-JP" altLang="en-US">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和名</a:t>
            </a:r>
            <a:r>
              <a:rPr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3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3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3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3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 grpId="2" animBg="1" advAuto="0"/>
      <p:bldP spid="379" grpId="3" animBg="1" advAuto="0"/>
      <p:bldP spid="380" grpId="4" animBg="1" advAuto="0"/>
      <p:bldP spid="381" grpId="5" animBg="1" advAuto="0"/>
      <p:bldP spid="382" grpId="6" animBg="1" advAuto="0"/>
      <p:bldP spid="383"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4" name="生 薬 学 総 論 (1-2)"/>
          <p:cNvSpPr>
            <a:spLocks noGrp="1"/>
          </p:cNvSpPr>
          <p:nvPr>
            <p:ph type="title"/>
          </p:nvPr>
        </p:nvSpPr>
        <p:spPr>
          <a:xfrm>
            <a:off x="2492586" y="325119"/>
            <a:ext cx="8344748" cy="1300481"/>
          </a:xfrm>
          <a:prstGeom prst="rect">
            <a:avLst/>
          </a:prstGeom>
          <a:solidFill>
            <a:srgbClr val="008080"/>
          </a:solidFill>
          <a:ln w="9525">
            <a:round/>
          </a:ln>
          <a:effectLst>
            <a:outerShdw blurRad="127000" dist="152399" dir="18900000" rotWithShape="0">
              <a:srgbClr val="003366">
                <a:alpha val="79998"/>
              </a:srgbClr>
            </a:outerShdw>
          </a:effectLst>
        </p:spPr>
        <p:txBody>
          <a:bodyPr lIns="126435" tIns="72248" rIns="126435" bIns="72248"/>
          <a:lstStyle>
            <a:lvl1pPr defTabSz="1300480">
              <a:defRPr sz="6257">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生 薬 学 総 論 (1-2)</a:t>
            </a:r>
          </a:p>
        </p:txBody>
      </p:sp>
      <p:sp>
        <p:nvSpPr>
          <p:cNvPr id="115" name="生薬総則第１条（＝生薬を定義する条文）"/>
          <p:cNvSpPr txBox="1"/>
          <p:nvPr/>
        </p:nvSpPr>
        <p:spPr>
          <a:xfrm>
            <a:off x="1408853" y="1950719"/>
            <a:ext cx="10078721"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sz="3982">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latin typeface="Tahoma"/>
                <a:ea typeface="Tahoma"/>
                <a:cs typeface="Tahoma"/>
                <a:sym typeface="Tahoma"/>
              </a:defRPr>
            </a:pPr>
            <a:r>
              <a:rPr sz="3982">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生薬総則第１条（＝生薬を定義する条文）</a:t>
            </a:r>
          </a:p>
        </p:txBody>
      </p:sp>
      <p:sp>
        <p:nvSpPr>
          <p:cNvPr id="116" name="●（動）植物の薬用とする部分"/>
          <p:cNvSpPr txBox="1"/>
          <p:nvPr/>
        </p:nvSpPr>
        <p:spPr>
          <a:xfrm>
            <a:off x="2492586" y="2926079"/>
            <a:ext cx="6217921"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3000">
                <a:solidFill>
                  <a:srgbClr val="FFFFFF"/>
                </a:solidFill>
                <a:uFill>
                  <a:solidFill>
                    <a:srgbClr val="FFFFFF"/>
                  </a:solidFill>
                </a:uFill>
                <a:latin typeface="Tahoma"/>
                <a:ea typeface="Tahoma"/>
                <a:cs typeface="Tahoma"/>
                <a:sym typeface="Tahoma"/>
              </a:defRPr>
            </a:pPr>
            <a:r>
              <a:rPr>
                <a:effectLst>
                  <a:outerShdw blurRad="12700" dist="25400" dir="2700000" rotWithShape="0">
                    <a:srgbClr val="000000"/>
                  </a:outerShdw>
                </a:effectLst>
              </a:rPr>
              <a:t>●</a:t>
            </a:r>
            <a:r>
              <a:rPr>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（動）植物の薬用とする部分</a:t>
            </a:r>
          </a:p>
        </p:txBody>
      </p:sp>
      <p:sp>
        <p:nvSpPr>
          <p:cNvPr id="117" name="植物の根・葉・果実など：薬用部位"/>
          <p:cNvSpPr txBox="1"/>
          <p:nvPr/>
        </p:nvSpPr>
        <p:spPr>
          <a:xfrm>
            <a:off x="3078229" y="3684693"/>
            <a:ext cx="7369388"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spcBef>
                <a:spcPts val="1000"/>
              </a:spcBef>
              <a:defRPr sz="2560">
                <a:solidFill>
                  <a:srgbClr val="FFFFFF"/>
                </a:solidFill>
                <a:uFill>
                  <a:solidFill>
                    <a:srgbClr val="FFFFFF"/>
                  </a:solidFill>
                </a:uFill>
                <a:latin typeface="Tahoma"/>
                <a:ea typeface="Tahoma"/>
                <a:cs typeface="Tahoma"/>
                <a:sym typeface="Tahoma"/>
              </a:defRPr>
            </a:pPr>
            <a:r>
              <a:rPr sz="2844" dirty="0" err="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植物の</a:t>
            </a:r>
            <a:r>
              <a:rPr sz="2844" u="sng" dirty="0" err="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根</a:t>
            </a:r>
            <a:r>
              <a:rPr sz="2844" dirty="0" err="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a:t>
            </a:r>
            <a:r>
              <a:rPr sz="2844" u="sng" dirty="0" err="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葉</a:t>
            </a:r>
            <a:r>
              <a:rPr sz="2844" dirty="0" err="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a:t>
            </a:r>
            <a:r>
              <a:rPr sz="2844" u="sng" dirty="0" err="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果実</a:t>
            </a:r>
            <a:r>
              <a:rPr sz="2844" dirty="0" err="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など</a:t>
            </a:r>
            <a:r>
              <a:rPr sz="2844" dirty="0" err="1">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：薬用部位</a:t>
            </a:r>
            <a:endParaRPr sz="2844" dirty="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endParaRPr>
          </a:p>
        </p:txBody>
      </p:sp>
      <p:sp>
        <p:nvSpPr>
          <p:cNvPr id="118" name="●細胞内容物"/>
          <p:cNvSpPr txBox="1"/>
          <p:nvPr/>
        </p:nvSpPr>
        <p:spPr>
          <a:xfrm>
            <a:off x="2492586" y="4334933"/>
            <a:ext cx="2716108"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3000">
                <a:solidFill>
                  <a:srgbClr val="FFFFFF"/>
                </a:solidFill>
                <a:uFill>
                  <a:solidFill>
                    <a:srgbClr val="FFFFFF"/>
                  </a:solidFill>
                </a:uFill>
                <a:latin typeface="Tahoma"/>
                <a:ea typeface="Tahoma"/>
                <a:cs typeface="Tahoma"/>
                <a:sym typeface="Tahoma"/>
              </a:defRPr>
            </a:pPr>
            <a:r>
              <a:rPr>
                <a:effectLst>
                  <a:outerShdw blurRad="12700" dist="25400" dir="2700000" rotWithShape="0">
                    <a:srgbClr val="000000"/>
                  </a:outerShdw>
                </a:effectLst>
              </a:rPr>
              <a:t>●</a:t>
            </a:r>
            <a:r>
              <a:rPr>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細胞内容物</a:t>
            </a:r>
          </a:p>
        </p:txBody>
      </p:sp>
      <p:sp>
        <p:nvSpPr>
          <p:cNvPr id="119" name="デンプン類：コメ・コムギ・トウモロコシ・バレイショ"/>
          <p:cNvSpPr txBox="1"/>
          <p:nvPr/>
        </p:nvSpPr>
        <p:spPr>
          <a:xfrm>
            <a:off x="3078229" y="5093546"/>
            <a:ext cx="9320108"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spcBef>
                <a:spcPts val="1000"/>
              </a:spcBef>
              <a:defRPr sz="2560">
                <a:solidFill>
                  <a:srgbClr val="FFFFFF"/>
                </a:solidFill>
                <a:uFill>
                  <a:solidFill>
                    <a:srgbClr val="FFFFFF"/>
                  </a:solidFill>
                </a:uFill>
                <a:latin typeface="Tahoma"/>
                <a:ea typeface="Tahoma"/>
                <a:cs typeface="Tahoma"/>
                <a:sym typeface="Tahoma"/>
              </a:defRPr>
            </a:pPr>
            <a:r>
              <a:rPr sz="2844">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デンプン類</a:t>
            </a:r>
            <a:r>
              <a:rPr sz="2844">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：コメ・コムギ・トウモロコシ・バレイショ</a:t>
            </a:r>
          </a:p>
        </p:txBody>
      </p:sp>
      <p:sp>
        <p:nvSpPr>
          <p:cNvPr id="120" name="精油：ハッカ油など"/>
          <p:cNvSpPr txBox="1"/>
          <p:nvPr/>
        </p:nvSpPr>
        <p:spPr>
          <a:xfrm>
            <a:off x="3078229" y="5635413"/>
            <a:ext cx="7369388"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spcBef>
                <a:spcPts val="1000"/>
              </a:spcBef>
              <a:defRPr sz="2560">
                <a:solidFill>
                  <a:srgbClr val="FFFFFF"/>
                </a:solidFill>
                <a:uFill>
                  <a:solidFill>
                    <a:srgbClr val="FFFFFF"/>
                  </a:solidFill>
                </a:uFill>
                <a:latin typeface="Tahoma"/>
                <a:ea typeface="Tahoma"/>
                <a:cs typeface="Tahoma"/>
                <a:sym typeface="Tahoma"/>
              </a:defRPr>
            </a:pPr>
            <a:r>
              <a:rPr sz="2844">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精油</a:t>
            </a:r>
            <a:r>
              <a:rPr sz="2844">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：ハッカ油など</a:t>
            </a:r>
          </a:p>
        </p:txBody>
      </p:sp>
      <p:sp>
        <p:nvSpPr>
          <p:cNvPr id="121" name="動植物の脂肪油：ツバキ油・豚脂 ろう類：ミツロウなど"/>
          <p:cNvSpPr txBox="1"/>
          <p:nvPr/>
        </p:nvSpPr>
        <p:spPr>
          <a:xfrm>
            <a:off x="3078229" y="6285653"/>
            <a:ext cx="9851055" cy="5835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6435" tIns="72248" rIns="126435" bIns="72248">
            <a:spAutoFit/>
          </a:bodyPr>
          <a:lstStyle/>
          <a:p>
            <a:pPr algn="l" defTabSz="650240">
              <a:spcBef>
                <a:spcPts val="1000"/>
              </a:spcBef>
              <a:defRPr sz="2560">
                <a:solidFill>
                  <a:srgbClr val="FFFFFF"/>
                </a:solidFill>
                <a:uFill>
                  <a:solidFill>
                    <a:srgbClr val="FFFFFF"/>
                  </a:solidFill>
                </a:uFill>
                <a:latin typeface="Tahoma"/>
                <a:ea typeface="Tahoma"/>
                <a:cs typeface="Tahoma"/>
                <a:sym typeface="Tahoma"/>
              </a:defRPr>
            </a:pPr>
            <a:r>
              <a:rPr sz="2844" dirty="0" err="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動植物の脂肪油</a:t>
            </a:r>
            <a:r>
              <a:rPr sz="2844" dirty="0" err="1">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：ツバキ油・豚脂</a:t>
            </a:r>
            <a:r>
              <a:rPr sz="2844" dirty="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　</a:t>
            </a:r>
            <a:r>
              <a:rPr sz="2844" dirty="0" err="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ろう類</a:t>
            </a:r>
            <a:r>
              <a:rPr sz="2844" dirty="0" err="1">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：ミツロウなど</a:t>
            </a:r>
            <a:endParaRPr sz="2844" dirty="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endParaRPr>
          </a:p>
        </p:txBody>
      </p:sp>
      <p:sp>
        <p:nvSpPr>
          <p:cNvPr id="122" name="●分泌物"/>
          <p:cNvSpPr txBox="1"/>
          <p:nvPr/>
        </p:nvSpPr>
        <p:spPr>
          <a:xfrm>
            <a:off x="2492586" y="6935892"/>
            <a:ext cx="184009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3000">
                <a:solidFill>
                  <a:srgbClr val="FFFFFF"/>
                </a:solidFill>
                <a:uFill>
                  <a:solidFill>
                    <a:srgbClr val="FFFFFF"/>
                  </a:solidFill>
                </a:uFill>
                <a:latin typeface="Tahoma"/>
                <a:ea typeface="Tahoma"/>
                <a:cs typeface="Tahoma"/>
                <a:sym typeface="Tahoma"/>
              </a:defRPr>
            </a:pPr>
            <a:r>
              <a:rPr>
                <a:effectLst>
                  <a:outerShdw blurRad="12700" dist="25400" dir="2700000" rotWithShape="0">
                    <a:srgbClr val="000000"/>
                  </a:outerShdw>
                </a:effectLst>
              </a:rPr>
              <a:t>●</a:t>
            </a:r>
            <a:r>
              <a:rPr>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分泌物</a:t>
            </a:r>
          </a:p>
        </p:txBody>
      </p:sp>
      <p:sp>
        <p:nvSpPr>
          <p:cNvPr id="123" name="●抽出物"/>
          <p:cNvSpPr txBox="1"/>
          <p:nvPr/>
        </p:nvSpPr>
        <p:spPr>
          <a:xfrm>
            <a:off x="2492586" y="7911253"/>
            <a:ext cx="184009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900">
                <a:solidFill>
                  <a:srgbClr val="FFFFFF"/>
                </a:solidFill>
                <a:uFill>
                  <a:solidFill>
                    <a:srgbClr val="FFFFFF"/>
                  </a:solidFill>
                </a:uFill>
                <a:latin typeface="Tahoma"/>
                <a:ea typeface="Tahoma"/>
                <a:cs typeface="Tahoma"/>
                <a:sym typeface="Tahoma"/>
              </a:defRPr>
            </a:pPr>
            <a:r>
              <a:rPr>
                <a:effectLst>
                  <a:outerShdw blurRad="12700" dist="25400" dir="2700000" rotWithShape="0">
                    <a:srgbClr val="000000"/>
                  </a:outerShdw>
                </a:effectLst>
              </a:rPr>
              <a:t>●</a:t>
            </a:r>
            <a:r>
              <a:rPr>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抽出物</a:t>
            </a:r>
          </a:p>
        </p:txBody>
      </p:sp>
      <p:sp>
        <p:nvSpPr>
          <p:cNvPr id="124" name="●鉱 物"/>
          <p:cNvSpPr txBox="1"/>
          <p:nvPr/>
        </p:nvSpPr>
        <p:spPr>
          <a:xfrm>
            <a:off x="2492586" y="8886613"/>
            <a:ext cx="1840090"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900">
                <a:solidFill>
                  <a:srgbClr val="FFFFFF"/>
                </a:solidFill>
                <a:uFill>
                  <a:solidFill>
                    <a:srgbClr val="FFFFFF"/>
                  </a:solidFill>
                </a:uFill>
                <a:latin typeface="Tahoma"/>
                <a:ea typeface="Tahoma"/>
                <a:cs typeface="Tahoma"/>
                <a:sym typeface="Tahoma"/>
              </a:defRPr>
            </a:pPr>
            <a:r>
              <a:rPr>
                <a:effectLst>
                  <a:outerShdw blurRad="12700" dist="25400" dir="2700000" rotWithShape="0">
                    <a:srgbClr val="000000"/>
                  </a:outerShdw>
                </a:effectLst>
              </a:rPr>
              <a:t>●</a:t>
            </a:r>
            <a:r>
              <a:rPr>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鉱　物</a:t>
            </a:r>
          </a:p>
        </p:txBody>
      </p:sp>
      <p:sp>
        <p:nvSpPr>
          <p:cNvPr id="125" name="アセンヤク・アロエ・カンテン"/>
          <p:cNvSpPr txBox="1"/>
          <p:nvPr/>
        </p:nvSpPr>
        <p:spPr>
          <a:xfrm>
            <a:off x="4245340" y="7955703"/>
            <a:ext cx="6068908"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spcBef>
                <a:spcPts val="1000"/>
              </a:spcBef>
              <a:defRPr sz="2844">
                <a:solidFill>
                  <a:srgbClr val="000090"/>
                </a:solidFill>
                <a:effectLst>
                  <a:outerShdw blurRad="12700" dist="25400" dir="2700000" rotWithShape="0">
                    <a:srgbClr val="000000"/>
                  </a:outerShdw>
                </a:effectLst>
                <a:uFill>
                  <a:solidFill>
                    <a:srgbClr val="00009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latin typeface="Tahoma"/>
                <a:ea typeface="Tahoma"/>
                <a:cs typeface="Tahoma"/>
                <a:sym typeface="Tahoma"/>
              </a:defRPr>
            </a:pPr>
            <a:r>
              <a:rPr sz="2844">
                <a:solidFill>
                  <a:srgbClr val="000090"/>
                </a:solidFill>
                <a:effectLst>
                  <a:outerShdw blurRad="12700" dist="25400" dir="2700000" rotWithShape="0">
                    <a:srgbClr val="000000"/>
                  </a:outerShdw>
                </a:effectLst>
                <a:uFill>
                  <a:solidFill>
                    <a:srgbClr val="000090"/>
                  </a:solidFill>
                </a:uFill>
                <a:latin typeface="ヒラギノ明朝 ProN W6"/>
                <a:ea typeface="ヒラギノ明朝 ProN W6"/>
                <a:cs typeface="ヒラギノ明朝 ProN W6"/>
                <a:sym typeface="ヒラギノ明朝 ProN W6"/>
              </a:rPr>
              <a:t>アセンヤク・アロエ・カンテン</a:t>
            </a:r>
          </a:p>
        </p:txBody>
      </p:sp>
      <p:sp>
        <p:nvSpPr>
          <p:cNvPr id="126" name="カッセキ・セッコウ"/>
          <p:cNvSpPr txBox="1"/>
          <p:nvPr/>
        </p:nvSpPr>
        <p:spPr>
          <a:xfrm>
            <a:off x="4172373" y="8867139"/>
            <a:ext cx="4660054"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spcBef>
                <a:spcPts val="1000"/>
              </a:spcBef>
              <a:defRPr sz="2844">
                <a:solidFill>
                  <a:srgbClr val="008000"/>
                </a:solidFill>
                <a:effectLst>
                  <a:outerShdw blurRad="12700" dist="25400" dir="2700000" rotWithShape="0">
                    <a:srgbClr val="000000"/>
                  </a:outerShdw>
                </a:effectLst>
                <a:uFill>
                  <a:solidFill>
                    <a:srgbClr val="008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latin typeface="Tahoma"/>
                <a:ea typeface="Tahoma"/>
                <a:cs typeface="Tahoma"/>
                <a:sym typeface="Tahoma"/>
              </a:defRPr>
            </a:pPr>
            <a:r>
              <a:rPr sz="2844">
                <a:solidFill>
                  <a:srgbClr val="008000"/>
                </a:solidFill>
                <a:effectLst>
                  <a:outerShdw blurRad="12700" dist="25400" dir="2700000" rotWithShape="0">
                    <a:srgbClr val="000000"/>
                  </a:outerShdw>
                </a:effectLst>
                <a:uFill>
                  <a:solidFill>
                    <a:srgbClr val="008000"/>
                  </a:solidFill>
                </a:uFill>
                <a:latin typeface="ヒラギノ明朝 ProN W6"/>
                <a:ea typeface="ヒラギノ明朝 ProN W6"/>
                <a:cs typeface="ヒラギノ明朝 ProN W6"/>
                <a:sym typeface="ヒラギノ明朝 ProN W6"/>
              </a:rPr>
              <a:t>カッセキ・セッコウ</a:t>
            </a:r>
          </a:p>
        </p:txBody>
      </p:sp>
      <p:sp>
        <p:nvSpPr>
          <p:cNvPr id="127" name="アラビアゴム・アンソッコウ・センソ・トラガント…"/>
          <p:cNvSpPr txBox="1"/>
          <p:nvPr/>
        </p:nvSpPr>
        <p:spPr>
          <a:xfrm>
            <a:off x="4291025" y="6915291"/>
            <a:ext cx="8638259" cy="10306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solidFill>
                  <a:srgbClr val="FFFFFF"/>
                </a:solidFill>
                <a:uFill>
                  <a:solidFill>
                    <a:srgbClr val="FFFFFF"/>
                  </a:solidFill>
                </a:uFill>
                <a:latin typeface="Tahoma"/>
                <a:ea typeface="Tahoma"/>
                <a:cs typeface="Tahoma"/>
                <a:sym typeface="Tahoma"/>
              </a:defRPr>
            </a:pPr>
            <a:r>
              <a:rPr sz="2844">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アラビアゴム・アンソッコウ・センソ・トラガント</a:t>
            </a:r>
            <a:endParaRPr sz="2844">
              <a:solidFill>
                <a:srgbClr val="FFFF00"/>
              </a:solidFill>
              <a:effectLst>
                <a:outerShdw blurRad="12700" dist="25400" dir="2700000" rotWithShape="0">
                  <a:srgbClr val="000000"/>
                </a:outerShdw>
              </a:effectLst>
              <a:uFill>
                <a:solidFill>
                  <a:srgbClr val="FFFF00"/>
                </a:solidFill>
              </a:uFill>
            </a:endParaRPr>
          </a:p>
          <a:p>
            <a:pPr algn="l" defTabSz="650240">
              <a:defRPr sz="2560">
                <a:solidFill>
                  <a:srgbClr val="FFFFFF"/>
                </a:solidFill>
                <a:uFill>
                  <a:solidFill>
                    <a:srgbClr val="FFFFFF"/>
                  </a:solidFill>
                </a:uFill>
                <a:latin typeface="Tahoma"/>
                <a:ea typeface="Tahoma"/>
                <a:cs typeface="Tahoma"/>
                <a:sym typeface="Tahoma"/>
              </a:defRPr>
            </a:pPr>
            <a:r>
              <a:rPr sz="2844">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ハチミツ・ロジン・ローヤルゼリー</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1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1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1" animBg="1" advAuto="0"/>
      <p:bldP spid="119" grpId="2" animBg="1" advAuto="0"/>
      <p:bldP spid="120" grpId="3" animBg="1" advAuto="0"/>
      <p:bldP spid="121" grpId="4" animBg="1" advAuto="0"/>
      <p:bldP spid="125" grpId="6" animBg="1" advAuto="0"/>
      <p:bldP spid="126" grpId="7" animBg="1" advAuto="0"/>
      <p:bldP spid="127" grpId="5" animBg="1" advAuto="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03" name="生 薬 学 総 論 (4-5)"/>
          <p:cNvSpPr>
            <a:spLocks noGrp="1"/>
          </p:cNvSpPr>
          <p:nvPr>
            <p:ph type="title"/>
          </p:nvPr>
        </p:nvSpPr>
        <p:spPr>
          <a:xfrm>
            <a:off x="2492586" y="325119"/>
            <a:ext cx="8344748" cy="1300481"/>
          </a:xfrm>
          <a:prstGeom prst="rect">
            <a:avLst/>
          </a:prstGeom>
          <a:solidFill>
            <a:srgbClr val="008080"/>
          </a:solidFill>
          <a:ln w="9525">
            <a:round/>
          </a:ln>
          <a:effectLst>
            <a:outerShdw blurRad="127000" dist="152399" dir="18900000" rotWithShape="0">
              <a:srgbClr val="003366">
                <a:alpha val="79998"/>
              </a:srgbClr>
            </a:outerShdw>
          </a:effectLst>
        </p:spPr>
        <p:txBody>
          <a:bodyPr lIns="126435" tIns="72248" rIns="126435" bIns="72248">
            <a:normAutofit/>
          </a:bodyPr>
          <a:lstStyle>
            <a:lvl1pPr defTabSz="1300480">
              <a:defRPr sz="6257">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dirty="0" err="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生</a:t>
            </a:r>
            <a:r>
              <a:rPr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 </a:t>
            </a:r>
            <a:r>
              <a:rPr dirty="0" err="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薬</a:t>
            </a:r>
            <a:r>
              <a:rPr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 </a:t>
            </a:r>
            <a:r>
              <a:rPr dirty="0" err="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学</a:t>
            </a:r>
            <a:r>
              <a:rPr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 </a:t>
            </a:r>
            <a:r>
              <a:rPr dirty="0" err="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総</a:t>
            </a:r>
            <a:r>
              <a:rPr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 </a:t>
            </a:r>
            <a:r>
              <a:rPr dirty="0" err="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論</a:t>
            </a:r>
            <a:r>
              <a:rPr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 (4-</a:t>
            </a:r>
            <a:r>
              <a:rPr lang="en-US"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4</a:t>
            </a:r>
            <a:r>
              <a:rPr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a:t>
            </a:r>
          </a:p>
        </p:txBody>
      </p:sp>
      <p:sp>
        <p:nvSpPr>
          <p:cNvPr id="404" name="生薬総則解説（続）…"/>
          <p:cNvSpPr txBox="1"/>
          <p:nvPr/>
        </p:nvSpPr>
        <p:spPr>
          <a:xfrm>
            <a:off x="1517226" y="1733973"/>
            <a:ext cx="11487574" cy="1536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spcBef>
                <a:spcPts val="1000"/>
              </a:spcBef>
              <a:defRPr sz="2560">
                <a:solidFill>
                  <a:srgbClr val="FFFFFF"/>
                </a:solidFill>
                <a:uFill>
                  <a:solidFill>
                    <a:srgbClr val="FFFFFF"/>
                  </a:solidFill>
                </a:uFill>
                <a:latin typeface="Tahoma"/>
                <a:ea typeface="Tahoma"/>
                <a:cs typeface="Tahoma"/>
                <a:sym typeface="Tahoma"/>
              </a:defRPr>
            </a:pPr>
            <a:r>
              <a: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　</a:t>
            </a:r>
            <a:r>
              <a:rPr sz="3982">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生薬総則解説（続）</a:t>
            </a:r>
            <a:endParaRPr sz="3982">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endParaRPr>
          </a:p>
          <a:p>
            <a:pPr algn="l" defTabSz="650240">
              <a:spcBef>
                <a:spcPts val="1000"/>
              </a:spcBef>
              <a:defRPr sz="2560">
                <a:solidFill>
                  <a:srgbClr val="FFFFFF"/>
                </a:solidFill>
                <a:uFill>
                  <a:solidFill>
                    <a:srgbClr val="FFFFFF"/>
                  </a:solidFill>
                </a:uFill>
                <a:latin typeface="Tahoma"/>
                <a:ea typeface="Tahoma"/>
                <a:cs typeface="Tahoma"/>
                <a:sym typeface="Tahoma"/>
              </a:defRPr>
            </a:pPr>
            <a:r>
              <a:rPr>
                <a:effectLst>
                  <a:outerShdw blurRad="12700" dist="25400" dir="2700000" rotWithShape="0">
                    <a:srgbClr val="000000"/>
                  </a:outerShdw>
                </a:effectLst>
                <a:latin typeface="ヒラギノ明朝 ProN W6"/>
                <a:ea typeface="ヒラギノ明朝 ProN W6"/>
                <a:cs typeface="ヒラギノ明朝 ProN W6"/>
                <a:sym typeface="ヒラギノ明朝 ProN W6"/>
              </a:rPr>
              <a:t>　　</a:t>
            </a:r>
            <a:r>
              <a:rPr sz="300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●第５条</a:t>
            </a:r>
            <a:r>
              <a:rPr sz="300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　</a:t>
            </a:r>
            <a:r>
              <a:rPr sz="300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その他</a:t>
            </a:r>
            <a:r>
              <a:rPr sz="3000" u="sng">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同属</a:t>
            </a:r>
            <a:r>
              <a:rPr sz="300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植物</a:t>
            </a:r>
          </a:p>
        </p:txBody>
      </p:sp>
      <p:sp>
        <p:nvSpPr>
          <p:cNvPr id="405" name="Coptis japonicum…"/>
          <p:cNvSpPr txBox="1"/>
          <p:nvPr/>
        </p:nvSpPr>
        <p:spPr>
          <a:xfrm>
            <a:off x="3901440" y="4009813"/>
            <a:ext cx="3580836" cy="2235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3000">
                <a:solidFill>
                  <a:srgbClr val="FFFFFF"/>
                </a:solidFill>
                <a:uFill>
                  <a:solidFill>
                    <a:srgbClr val="FFFFFF"/>
                  </a:solidFill>
                </a:uFill>
                <a:latin typeface="Tahoma"/>
                <a:ea typeface="Tahoma"/>
                <a:cs typeface="Tahoma"/>
                <a:sym typeface="Tahoma"/>
              </a:defRPr>
            </a:pPr>
            <a:r>
              <a:rPr i="1">
                <a:effectLst>
                  <a:outerShdw blurRad="12700" dist="25400" dir="2700000" rotWithShape="0">
                    <a:srgbClr val="000000"/>
                  </a:outerShdw>
                </a:effectLst>
                <a:latin typeface="Times New Roman"/>
                <a:ea typeface="Times New Roman"/>
                <a:cs typeface="Times New Roman"/>
                <a:sym typeface="Times New Roman"/>
              </a:rPr>
              <a:t>Coptis japonicum</a:t>
            </a:r>
          </a:p>
          <a:p>
            <a:pPr algn="l" defTabSz="650240">
              <a:defRPr sz="3000">
                <a:solidFill>
                  <a:srgbClr val="FFFFFF"/>
                </a:solidFill>
                <a:uFill>
                  <a:solidFill>
                    <a:srgbClr val="FFFFFF"/>
                  </a:solidFill>
                </a:uFill>
                <a:latin typeface="Tahoma"/>
                <a:ea typeface="Tahoma"/>
                <a:cs typeface="Tahoma"/>
                <a:sym typeface="Tahoma"/>
              </a:defRPr>
            </a:pPr>
            <a:r>
              <a:rPr i="1">
                <a:effectLst>
                  <a:outerShdw blurRad="12700" dist="25400" dir="2700000" rotWithShape="0">
                    <a:srgbClr val="000000"/>
                  </a:outerShdw>
                </a:effectLst>
                <a:latin typeface="Times New Roman"/>
                <a:ea typeface="Times New Roman"/>
                <a:cs typeface="Times New Roman"/>
                <a:sym typeface="Times New Roman"/>
              </a:rPr>
              <a:t>C. chinensis</a:t>
            </a:r>
          </a:p>
          <a:p>
            <a:pPr algn="l" defTabSz="650240">
              <a:defRPr sz="3000">
                <a:solidFill>
                  <a:srgbClr val="FFFFFF"/>
                </a:solidFill>
                <a:uFill>
                  <a:solidFill>
                    <a:srgbClr val="FFFFFF"/>
                  </a:solidFill>
                </a:uFill>
                <a:latin typeface="Tahoma"/>
                <a:ea typeface="Tahoma"/>
                <a:cs typeface="Tahoma"/>
                <a:sym typeface="Tahoma"/>
              </a:defRPr>
            </a:pPr>
            <a:r>
              <a:rPr i="1">
                <a:effectLst>
                  <a:outerShdw blurRad="12700" dist="25400" dir="2700000" rotWithShape="0">
                    <a:srgbClr val="000000"/>
                  </a:outerShdw>
                </a:effectLst>
                <a:latin typeface="Times New Roman"/>
                <a:ea typeface="Times New Roman"/>
                <a:cs typeface="Times New Roman"/>
                <a:sym typeface="Times New Roman"/>
              </a:rPr>
              <a:t>C. deltoidea</a:t>
            </a:r>
          </a:p>
          <a:p>
            <a:pPr algn="l" defTabSz="650240">
              <a:defRPr sz="3000">
                <a:solidFill>
                  <a:srgbClr val="FFFFFF"/>
                </a:solidFill>
                <a:uFill>
                  <a:solidFill>
                    <a:srgbClr val="FFFFFF"/>
                  </a:solidFill>
                </a:uFill>
                <a:latin typeface="Tahoma"/>
                <a:ea typeface="Tahoma"/>
                <a:cs typeface="Tahoma"/>
                <a:sym typeface="Tahoma"/>
              </a:defRPr>
            </a:pPr>
            <a:r>
              <a:rPr i="1">
                <a:effectLst>
                  <a:outerShdw blurRad="12700" dist="25400" dir="2700000" rotWithShape="0">
                    <a:srgbClr val="000000"/>
                  </a:outerShdw>
                </a:effectLst>
                <a:latin typeface="Times New Roman"/>
                <a:ea typeface="Times New Roman"/>
                <a:cs typeface="Times New Roman"/>
                <a:sym typeface="Times New Roman"/>
              </a:rPr>
              <a:t>C. teeta</a:t>
            </a:r>
          </a:p>
        </p:txBody>
      </p:sp>
      <p:sp>
        <p:nvSpPr>
          <p:cNvPr id="406" name="１．オウレン"/>
          <p:cNvSpPr txBox="1"/>
          <p:nvPr/>
        </p:nvSpPr>
        <p:spPr>
          <a:xfrm>
            <a:off x="3034453" y="3359573"/>
            <a:ext cx="3467948"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sz="300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１．オウレン</a:t>
            </a:r>
          </a:p>
        </p:txBody>
      </p:sp>
      <p:sp>
        <p:nvSpPr>
          <p:cNvPr id="407" name="類似成分を含む…"/>
          <p:cNvSpPr txBox="1"/>
          <p:nvPr/>
        </p:nvSpPr>
        <p:spPr>
          <a:xfrm>
            <a:off x="7583423" y="3819848"/>
            <a:ext cx="3359575" cy="1996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spcBef>
                <a:spcPts val="1000"/>
              </a:spcBef>
              <a:defRPr sz="2560">
                <a:solidFill>
                  <a:srgbClr val="FFFFFF"/>
                </a:solidFill>
                <a:uFill>
                  <a:solidFill>
                    <a:srgbClr val="FFFFFF"/>
                  </a:solidFill>
                </a:uFill>
                <a:latin typeface="Tahoma"/>
                <a:ea typeface="Tahoma"/>
                <a:cs typeface="Tahoma"/>
                <a:sym typeface="Tahoma"/>
              </a:defRPr>
            </a:pPr>
            <a:r>
              <a:rPr sz="2844">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類似成分を含む</a:t>
            </a:r>
            <a:endParaRPr sz="2844">
              <a:solidFill>
                <a:srgbClr val="003366"/>
              </a:solidFill>
              <a:effectLst>
                <a:outerShdw blurRad="12700" dist="25400" dir="2700000" rotWithShape="0">
                  <a:srgbClr val="000000"/>
                </a:outerShdw>
              </a:effectLst>
              <a:uFill>
                <a:solidFill>
                  <a:srgbClr val="003366"/>
                </a:solidFill>
              </a:uFill>
            </a:endParaRPr>
          </a:p>
          <a:p>
            <a:pPr algn="l" defTabSz="650240">
              <a:spcBef>
                <a:spcPts val="1000"/>
              </a:spcBef>
              <a:defRPr sz="2560">
                <a:solidFill>
                  <a:srgbClr val="FFFFFF"/>
                </a:solidFill>
                <a:uFill>
                  <a:solidFill>
                    <a:srgbClr val="FFFFFF"/>
                  </a:solidFill>
                </a:uFill>
                <a:latin typeface="Tahoma"/>
                <a:ea typeface="Tahoma"/>
                <a:cs typeface="Tahoma"/>
                <a:sym typeface="Tahoma"/>
              </a:defRPr>
            </a:pPr>
            <a:r>
              <a:rPr sz="2844">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　</a:t>
            </a:r>
            <a:r>
              <a:rPr sz="2844">
                <a:solidFill>
                  <a:srgbClr val="003366"/>
                </a:solidFill>
                <a:effectLst>
                  <a:outerShdw blurRad="12700" dist="25400" dir="2700000" rotWithShape="0">
                    <a:srgbClr val="000000"/>
                  </a:outerShdw>
                </a:effectLst>
                <a:uFill>
                  <a:solidFill>
                    <a:srgbClr val="003366"/>
                  </a:solidFill>
                </a:uFill>
              </a:rPr>
              <a:t>↓</a:t>
            </a:r>
          </a:p>
          <a:p>
            <a:pPr algn="l" defTabSz="650240">
              <a:spcBef>
                <a:spcPts val="1000"/>
              </a:spcBef>
              <a:defRPr sz="2560">
                <a:solidFill>
                  <a:srgbClr val="FFFFFF"/>
                </a:solidFill>
                <a:uFill>
                  <a:solidFill>
                    <a:srgbClr val="FFFFFF"/>
                  </a:solidFill>
                </a:uFill>
                <a:latin typeface="Tahoma"/>
                <a:ea typeface="Tahoma"/>
                <a:cs typeface="Tahoma"/>
                <a:sym typeface="Tahoma"/>
              </a:defRPr>
            </a:pPr>
            <a:r>
              <a:rPr sz="2844">
                <a:solidFill>
                  <a:srgbClr val="003366"/>
                </a:solidFill>
                <a:effectLst>
                  <a:outerShdw blurRad="12700" dist="25400" dir="2700000" rotWithShape="0">
                    <a:srgbClr val="000000"/>
                  </a:outerShdw>
                </a:effectLst>
                <a:uFill>
                  <a:solidFill>
                    <a:srgbClr val="003366"/>
                  </a:solidFill>
                </a:uFill>
              </a:rPr>
              <a:t>“</a:t>
            </a:r>
            <a:r>
              <a:rPr sz="2844">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同様の薬効</a:t>
            </a:r>
            <a:r>
              <a:rPr sz="2844">
                <a:solidFill>
                  <a:srgbClr val="003366"/>
                </a:solidFill>
                <a:effectLst>
                  <a:outerShdw blurRad="12700" dist="25400" dir="2700000" rotWithShape="0">
                    <a:srgbClr val="000000"/>
                  </a:outerShdw>
                </a:effectLst>
                <a:uFill>
                  <a:solidFill>
                    <a:srgbClr val="003366"/>
                  </a:solidFill>
                </a:uFill>
              </a:rPr>
              <a:t>”</a:t>
            </a:r>
          </a:p>
        </p:txBody>
      </p:sp>
      <p:sp>
        <p:nvSpPr>
          <p:cNvPr id="408" name="同属植物…"/>
          <p:cNvSpPr txBox="1"/>
          <p:nvPr/>
        </p:nvSpPr>
        <p:spPr>
          <a:xfrm>
            <a:off x="866986" y="3964657"/>
            <a:ext cx="3034455" cy="1996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spcBef>
                <a:spcPts val="1000"/>
              </a:spcBef>
              <a:defRPr sz="2560">
                <a:solidFill>
                  <a:srgbClr val="FFFFFF"/>
                </a:solidFill>
                <a:uFill>
                  <a:solidFill>
                    <a:srgbClr val="FFFFFF"/>
                  </a:solidFill>
                </a:uFill>
                <a:latin typeface="Tahoma"/>
                <a:ea typeface="Tahoma"/>
                <a:cs typeface="Tahoma"/>
                <a:sym typeface="Tahoma"/>
              </a:defRPr>
            </a:pPr>
            <a:r>
              <a:rPr sz="2844">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同属植物</a:t>
            </a:r>
            <a:endParaRPr sz="2844">
              <a:solidFill>
                <a:srgbClr val="800000"/>
              </a:solidFill>
              <a:effectLst>
                <a:outerShdw blurRad="12700" dist="25400" dir="2700000" rotWithShape="0">
                  <a:srgbClr val="000000"/>
                </a:outerShdw>
              </a:effectLst>
              <a:uFill>
                <a:solidFill>
                  <a:srgbClr val="800000"/>
                </a:solidFill>
              </a:uFill>
            </a:endParaRPr>
          </a:p>
          <a:p>
            <a:pPr algn="l" defTabSz="650240">
              <a:spcBef>
                <a:spcPts val="1000"/>
              </a:spcBef>
              <a:defRPr sz="2560">
                <a:solidFill>
                  <a:srgbClr val="FFFFFF"/>
                </a:solidFill>
                <a:uFill>
                  <a:solidFill>
                    <a:srgbClr val="FFFFFF"/>
                  </a:solidFill>
                </a:uFill>
                <a:latin typeface="Tahoma"/>
                <a:ea typeface="Tahoma"/>
                <a:cs typeface="Tahoma"/>
                <a:sym typeface="Tahoma"/>
              </a:defRPr>
            </a:pPr>
            <a:r>
              <a:rPr sz="2844">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　</a:t>
            </a:r>
            <a:r>
              <a:rPr sz="2844">
                <a:solidFill>
                  <a:srgbClr val="800000"/>
                </a:solidFill>
                <a:effectLst>
                  <a:outerShdw blurRad="12700" dist="25400" dir="2700000" rotWithShape="0">
                    <a:srgbClr val="000000"/>
                  </a:outerShdw>
                </a:effectLst>
                <a:uFill>
                  <a:solidFill>
                    <a:srgbClr val="800000"/>
                  </a:solidFill>
                </a:uFill>
              </a:rPr>
              <a:t>↓</a:t>
            </a:r>
          </a:p>
          <a:p>
            <a:pPr algn="l" defTabSz="650240">
              <a:spcBef>
                <a:spcPts val="1000"/>
              </a:spcBef>
              <a:defRPr sz="2560">
                <a:solidFill>
                  <a:srgbClr val="FFFFFF"/>
                </a:solidFill>
                <a:uFill>
                  <a:solidFill>
                    <a:srgbClr val="FFFFFF"/>
                  </a:solidFill>
                </a:uFill>
                <a:latin typeface="Tahoma"/>
                <a:ea typeface="Tahoma"/>
                <a:cs typeface="Tahoma"/>
                <a:sym typeface="Tahoma"/>
              </a:defRPr>
            </a:pPr>
            <a:r>
              <a:rPr sz="2844">
                <a:solidFill>
                  <a:srgbClr val="800000"/>
                </a:solidFill>
                <a:effectLst>
                  <a:outerShdw blurRad="12700" dist="25400" dir="2700000" rotWithShape="0">
                    <a:srgbClr val="000000"/>
                  </a:outerShdw>
                </a:effectLst>
                <a:uFill>
                  <a:solidFill>
                    <a:srgbClr val="800000"/>
                  </a:solidFill>
                </a:uFill>
              </a:rPr>
              <a:t>“</a:t>
            </a:r>
            <a:r>
              <a:rPr sz="2844">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生薬オウレン</a:t>
            </a:r>
            <a:r>
              <a:rPr sz="2844">
                <a:solidFill>
                  <a:srgbClr val="800000"/>
                </a:solidFill>
                <a:effectLst>
                  <a:outerShdw blurRad="12700" dist="25400" dir="2700000" rotWithShape="0">
                    <a:srgbClr val="000000"/>
                  </a:outerShdw>
                </a:effectLst>
                <a:uFill>
                  <a:solidFill>
                    <a:srgbClr val="800000"/>
                  </a:solidFill>
                </a:uFill>
              </a:rPr>
              <a:t>”</a:t>
            </a:r>
          </a:p>
        </p:txBody>
      </p:sp>
      <p:sp>
        <p:nvSpPr>
          <p:cNvPr id="409" name="Citrus aurantium…"/>
          <p:cNvSpPr txBox="1"/>
          <p:nvPr/>
        </p:nvSpPr>
        <p:spPr>
          <a:xfrm>
            <a:off x="3901440" y="6827519"/>
            <a:ext cx="4976143" cy="1181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3000">
                <a:solidFill>
                  <a:srgbClr val="FFFFFF"/>
                </a:solidFill>
                <a:uFill>
                  <a:solidFill>
                    <a:srgbClr val="FFFFFF"/>
                  </a:solidFill>
                </a:uFill>
                <a:latin typeface="Tahoma"/>
                <a:ea typeface="Tahoma"/>
                <a:cs typeface="Tahoma"/>
                <a:sym typeface="Tahoma"/>
              </a:defRPr>
            </a:pPr>
            <a:r>
              <a:rPr i="1">
                <a:effectLst>
                  <a:outerShdw blurRad="12700" dist="25400" dir="2700000" rotWithShape="0">
                    <a:srgbClr val="000000"/>
                  </a:outerShdw>
                </a:effectLst>
                <a:latin typeface="Times New Roman"/>
                <a:ea typeface="Times New Roman"/>
                <a:cs typeface="Times New Roman"/>
                <a:sym typeface="Times New Roman"/>
              </a:rPr>
              <a:t>Citrus aurantium</a:t>
            </a:r>
          </a:p>
          <a:p>
            <a:pPr algn="l" defTabSz="650240">
              <a:defRPr sz="3000">
                <a:solidFill>
                  <a:srgbClr val="FFFFFF"/>
                </a:solidFill>
                <a:uFill>
                  <a:solidFill>
                    <a:srgbClr val="FFFFFF"/>
                  </a:solidFill>
                </a:uFill>
                <a:latin typeface="Tahoma"/>
                <a:ea typeface="Tahoma"/>
                <a:cs typeface="Tahoma"/>
                <a:sym typeface="Tahoma"/>
              </a:defRPr>
            </a:pPr>
            <a:r>
              <a:rPr i="1">
                <a:effectLst>
                  <a:outerShdw blurRad="12700" dist="25400" dir="2700000" rotWithShape="0">
                    <a:srgbClr val="000000"/>
                  </a:outerShdw>
                </a:effectLst>
                <a:latin typeface="Times New Roman"/>
                <a:ea typeface="Times New Roman"/>
                <a:cs typeface="Times New Roman"/>
                <a:sym typeface="Times New Roman"/>
              </a:rPr>
              <a:t>C. aurantium </a:t>
            </a:r>
            <a:r>
              <a:rPr>
                <a:effectLst>
                  <a:outerShdw blurRad="12700" dist="25400" dir="2700000" rotWithShape="0">
                    <a:srgbClr val="000000"/>
                  </a:outerShdw>
                </a:effectLst>
                <a:latin typeface="Times New Roman"/>
                <a:ea typeface="Times New Roman"/>
                <a:cs typeface="Times New Roman"/>
                <a:sym typeface="Times New Roman"/>
              </a:rPr>
              <a:t>var</a:t>
            </a:r>
            <a:r>
              <a:rPr i="1">
                <a:effectLst>
                  <a:outerShdw blurRad="12700" dist="25400" dir="2700000" rotWithShape="0">
                    <a:srgbClr val="000000"/>
                  </a:outerShdw>
                </a:effectLst>
                <a:latin typeface="Times New Roman"/>
                <a:ea typeface="Times New Roman"/>
                <a:cs typeface="Times New Roman"/>
                <a:sym typeface="Times New Roman"/>
              </a:rPr>
              <a:t>. daidai</a:t>
            </a:r>
          </a:p>
        </p:txBody>
      </p:sp>
      <p:sp>
        <p:nvSpPr>
          <p:cNvPr id="410" name="２．トウヒ"/>
          <p:cNvSpPr txBox="1"/>
          <p:nvPr/>
        </p:nvSpPr>
        <p:spPr>
          <a:xfrm>
            <a:off x="3034453" y="6177279"/>
            <a:ext cx="3467948"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sz="300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２．トウヒ</a:t>
            </a:r>
          </a:p>
        </p:txBody>
      </p:sp>
      <p:sp>
        <p:nvSpPr>
          <p:cNvPr id="411" name="Citrus unshiu…"/>
          <p:cNvSpPr txBox="1"/>
          <p:nvPr/>
        </p:nvSpPr>
        <p:spPr>
          <a:xfrm>
            <a:off x="3901440" y="8572782"/>
            <a:ext cx="2901245" cy="1181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3000">
                <a:solidFill>
                  <a:srgbClr val="FFFFFF"/>
                </a:solidFill>
                <a:uFill>
                  <a:solidFill>
                    <a:srgbClr val="FFFFFF"/>
                  </a:solidFill>
                </a:uFill>
                <a:latin typeface="Tahoma"/>
                <a:ea typeface="Tahoma"/>
                <a:cs typeface="Tahoma"/>
                <a:sym typeface="Tahoma"/>
              </a:defRPr>
            </a:pPr>
            <a:r>
              <a:rPr i="1">
                <a:effectLst>
                  <a:outerShdw blurRad="12700" dist="25400" dir="2700000" rotWithShape="0">
                    <a:srgbClr val="000000"/>
                  </a:outerShdw>
                </a:effectLst>
                <a:latin typeface="Times New Roman"/>
                <a:ea typeface="Times New Roman"/>
                <a:cs typeface="Times New Roman"/>
                <a:sym typeface="Times New Roman"/>
              </a:rPr>
              <a:t>Citrus unshiu</a:t>
            </a:r>
          </a:p>
          <a:p>
            <a:pPr algn="l" defTabSz="650240">
              <a:defRPr sz="3000">
                <a:solidFill>
                  <a:srgbClr val="FFFFFF"/>
                </a:solidFill>
                <a:uFill>
                  <a:solidFill>
                    <a:srgbClr val="FFFFFF"/>
                  </a:solidFill>
                </a:uFill>
                <a:latin typeface="Tahoma"/>
                <a:ea typeface="Tahoma"/>
                <a:cs typeface="Tahoma"/>
                <a:sym typeface="Tahoma"/>
              </a:defRPr>
            </a:pPr>
            <a:r>
              <a:rPr i="1">
                <a:effectLst>
                  <a:outerShdw blurRad="12700" dist="25400" dir="2700000" rotWithShape="0">
                    <a:srgbClr val="000000"/>
                  </a:outerShdw>
                </a:effectLst>
                <a:latin typeface="Times New Roman"/>
                <a:ea typeface="Times New Roman"/>
                <a:cs typeface="Times New Roman"/>
                <a:sym typeface="Times New Roman"/>
              </a:rPr>
              <a:t>C. reticulata</a:t>
            </a:r>
          </a:p>
        </p:txBody>
      </p:sp>
      <p:sp>
        <p:nvSpPr>
          <p:cNvPr id="412" name="３．チンピ"/>
          <p:cNvSpPr txBox="1"/>
          <p:nvPr/>
        </p:nvSpPr>
        <p:spPr>
          <a:xfrm>
            <a:off x="3034453" y="7922542"/>
            <a:ext cx="3467948"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sz="300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３．チンピ</a:t>
            </a:r>
          </a:p>
        </p:txBody>
      </p:sp>
      <p:sp>
        <p:nvSpPr>
          <p:cNvPr id="413" name="苦味健胃薬"/>
          <p:cNvSpPr txBox="1"/>
          <p:nvPr/>
        </p:nvSpPr>
        <p:spPr>
          <a:xfrm>
            <a:off x="8236374" y="6984646"/>
            <a:ext cx="3359574"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spcBef>
                <a:spcPts val="1000"/>
              </a:spcBef>
              <a:defRPr sz="2844">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latin typeface="Tahoma"/>
                <a:ea typeface="Tahoma"/>
                <a:cs typeface="Tahoma"/>
                <a:sym typeface="Tahoma"/>
              </a:defRPr>
            </a:pPr>
            <a:r>
              <a:rPr sz="2844">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苦味健胃薬</a:t>
            </a:r>
          </a:p>
        </p:txBody>
      </p:sp>
      <p:sp>
        <p:nvSpPr>
          <p:cNvPr id="414" name="苦味は少ない"/>
          <p:cNvSpPr txBox="1"/>
          <p:nvPr/>
        </p:nvSpPr>
        <p:spPr>
          <a:xfrm>
            <a:off x="826632" y="8866292"/>
            <a:ext cx="2749688" cy="4972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spcBef>
                <a:spcPts val="1000"/>
              </a:spcBef>
              <a:defRPr sz="2844">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latin typeface="Tahoma"/>
                <a:ea typeface="Tahoma"/>
                <a:cs typeface="Tahoma"/>
                <a:sym typeface="Tahoma"/>
              </a:defRPr>
            </a:pPr>
            <a:r>
              <a:rPr sz="2844">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苦味は少ない</a:t>
            </a:r>
          </a:p>
        </p:txBody>
      </p:sp>
      <p:pic>
        <p:nvPicPr>
          <p:cNvPr id="415" name="括弧１.png" descr="括弧１.png"/>
          <p:cNvPicPr>
            <a:picLocks noChangeAspect="1"/>
          </p:cNvPicPr>
          <p:nvPr/>
        </p:nvPicPr>
        <p:blipFill>
          <a:blip r:embed="rId3"/>
          <a:stretch>
            <a:fillRect/>
          </a:stretch>
        </p:blipFill>
        <p:spPr>
          <a:xfrm>
            <a:off x="3503262" y="4099419"/>
            <a:ext cx="297030" cy="1554762"/>
          </a:xfrm>
          <a:prstGeom prst="rect">
            <a:avLst/>
          </a:prstGeom>
          <a:ln w="12700">
            <a:miter lim="400000"/>
          </a:ln>
        </p:spPr>
      </p:pic>
      <p:pic>
        <p:nvPicPr>
          <p:cNvPr id="416" name="括弧１.png" descr="括弧１.png"/>
          <p:cNvPicPr>
            <a:picLocks noChangeAspect="1"/>
          </p:cNvPicPr>
          <p:nvPr/>
        </p:nvPicPr>
        <p:blipFill>
          <a:blip r:embed="rId3"/>
          <a:stretch>
            <a:fillRect/>
          </a:stretch>
        </p:blipFill>
        <p:spPr>
          <a:xfrm>
            <a:off x="3636157" y="8572782"/>
            <a:ext cx="205447" cy="1075385"/>
          </a:xfrm>
          <a:prstGeom prst="rect">
            <a:avLst/>
          </a:prstGeom>
          <a:ln w="12700">
            <a:miter lim="400000"/>
          </a:ln>
        </p:spPr>
      </p:pic>
      <p:pic>
        <p:nvPicPr>
          <p:cNvPr id="417" name="括弧２.png" descr="括弧２.png"/>
          <p:cNvPicPr>
            <a:picLocks noChangeAspect="1"/>
          </p:cNvPicPr>
          <p:nvPr/>
        </p:nvPicPr>
        <p:blipFill>
          <a:blip r:embed="rId4"/>
          <a:stretch>
            <a:fillRect/>
          </a:stretch>
        </p:blipFill>
        <p:spPr>
          <a:xfrm>
            <a:off x="6710479" y="4076706"/>
            <a:ext cx="305708" cy="1600186"/>
          </a:xfrm>
          <a:prstGeom prst="rect">
            <a:avLst/>
          </a:prstGeom>
          <a:ln w="12700">
            <a:miter lim="400000"/>
          </a:ln>
        </p:spPr>
      </p:pic>
      <p:pic>
        <p:nvPicPr>
          <p:cNvPr id="418" name="括弧２.png" descr="括弧２.png"/>
          <p:cNvPicPr>
            <a:picLocks noChangeAspect="1"/>
          </p:cNvPicPr>
          <p:nvPr/>
        </p:nvPicPr>
        <p:blipFill>
          <a:blip r:embed="rId4"/>
          <a:stretch>
            <a:fillRect/>
          </a:stretch>
        </p:blipFill>
        <p:spPr>
          <a:xfrm>
            <a:off x="7973038" y="6762874"/>
            <a:ext cx="193921" cy="1015046"/>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4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4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4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40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40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4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8" nodeType="clickEffect">
                                  <p:stCondLst>
                                    <p:cond delay="0"/>
                                  </p:stCondLst>
                                  <p:iterate>
                                    <p:tmAbs val="0"/>
                                  </p:iterate>
                                  <p:childTnLst>
                                    <p:set>
                                      <p:cBhvr>
                                        <p:cTn id="34" fill="hold"/>
                                        <p:tgtEl>
                                          <p:spTgt spid="4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9" nodeType="clickEffect">
                                  <p:stCondLst>
                                    <p:cond delay="0"/>
                                  </p:stCondLst>
                                  <p:iterate>
                                    <p:tmAbs val="0"/>
                                  </p:iterate>
                                  <p:childTnLst>
                                    <p:set>
                                      <p:cBhvr>
                                        <p:cTn id="38" fill="hold"/>
                                        <p:tgtEl>
                                          <p:spTgt spid="4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0" nodeType="clickEffect">
                                  <p:stCondLst>
                                    <p:cond delay="0"/>
                                  </p:stCondLst>
                                  <p:iterate>
                                    <p:tmAbs val="0"/>
                                  </p:iterate>
                                  <p:childTnLst>
                                    <p:set>
                                      <p:cBhvr>
                                        <p:cTn id="42" fill="hold"/>
                                        <p:tgtEl>
                                          <p:spTgt spid="4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1" nodeType="clickEffect">
                                  <p:stCondLst>
                                    <p:cond delay="0"/>
                                  </p:stCondLst>
                                  <p:iterate>
                                    <p:tmAbs val="0"/>
                                  </p:iterate>
                                  <p:childTnLst>
                                    <p:set>
                                      <p:cBhvr>
                                        <p:cTn id="46" fill="hold"/>
                                        <p:tgtEl>
                                          <p:spTgt spid="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 grpId="1" animBg="1" advAuto="0"/>
      <p:bldP spid="407" grpId="5" animBg="1" advAuto="0"/>
      <p:bldP spid="408" grpId="3" animBg="1" advAuto="0"/>
      <p:bldP spid="409" grpId="6" animBg="1" advAuto="0"/>
      <p:bldP spid="411" grpId="9" animBg="1" advAuto="0"/>
      <p:bldP spid="413" grpId="8" animBg="1" advAuto="0"/>
      <p:bldP spid="414" grpId="11" animBg="1" advAuto="0"/>
      <p:bldP spid="415" grpId="2" animBg="1" advAuto="0"/>
      <p:bldP spid="416" grpId="10" animBg="1" advAuto="0"/>
      <p:bldP spid="417" grpId="4" animBg="1" advAuto="0"/>
      <p:bldP spid="418" grpId="7" animBg="1" advAuto="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20" name="生 薬 学 総 論 (4-6)"/>
          <p:cNvSpPr>
            <a:spLocks noGrp="1"/>
          </p:cNvSpPr>
          <p:nvPr>
            <p:ph type="title"/>
          </p:nvPr>
        </p:nvSpPr>
        <p:spPr>
          <a:xfrm>
            <a:off x="2492586" y="325119"/>
            <a:ext cx="8344748" cy="1300481"/>
          </a:xfrm>
          <a:prstGeom prst="rect">
            <a:avLst/>
          </a:prstGeom>
          <a:solidFill>
            <a:srgbClr val="008080"/>
          </a:solidFill>
          <a:ln w="9525">
            <a:round/>
          </a:ln>
          <a:effectLst>
            <a:outerShdw blurRad="127000" dist="152399" dir="18900000" rotWithShape="0">
              <a:srgbClr val="003366">
                <a:alpha val="79998"/>
              </a:srgbClr>
            </a:outerShdw>
          </a:effectLst>
        </p:spPr>
        <p:txBody>
          <a:bodyPr lIns="126435" tIns="72248" rIns="126435" bIns="72248"/>
          <a:lstStyle>
            <a:lvl1pPr defTabSz="1300480">
              <a:defRPr sz="6257">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dirty="0" err="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生</a:t>
            </a:r>
            <a:r>
              <a:rPr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 </a:t>
            </a:r>
            <a:r>
              <a:rPr dirty="0" err="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薬</a:t>
            </a:r>
            <a:r>
              <a:rPr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 </a:t>
            </a:r>
            <a:r>
              <a:rPr dirty="0" err="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学</a:t>
            </a:r>
            <a:r>
              <a:rPr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 </a:t>
            </a:r>
            <a:r>
              <a:rPr dirty="0" err="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総</a:t>
            </a:r>
            <a:r>
              <a:rPr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 </a:t>
            </a:r>
            <a:r>
              <a:rPr dirty="0" err="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論</a:t>
            </a:r>
            <a:r>
              <a:rPr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 (4-</a:t>
            </a:r>
            <a:r>
              <a:rPr lang="en-US"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5</a:t>
            </a:r>
            <a:r>
              <a:rPr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a:t>
            </a:r>
          </a:p>
        </p:txBody>
      </p:sp>
      <p:sp>
        <p:nvSpPr>
          <p:cNvPr id="421" name="生薬総則解説（続）…"/>
          <p:cNvSpPr txBox="1"/>
          <p:nvPr/>
        </p:nvSpPr>
        <p:spPr>
          <a:xfrm>
            <a:off x="1517226" y="1733973"/>
            <a:ext cx="11487574" cy="1536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spcBef>
                <a:spcPts val="1000"/>
              </a:spcBef>
              <a:defRPr sz="2560">
                <a:solidFill>
                  <a:srgbClr val="FFFFFF"/>
                </a:solidFill>
                <a:uFill>
                  <a:solidFill>
                    <a:srgbClr val="FFFFFF"/>
                  </a:solidFill>
                </a:uFill>
                <a:latin typeface="Tahoma"/>
                <a:ea typeface="Tahoma"/>
                <a:cs typeface="Tahoma"/>
                <a:sym typeface="Tahoma"/>
              </a:defRPr>
            </a:pPr>
            <a:r>
              <a: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　</a:t>
            </a:r>
            <a:r>
              <a:rPr sz="3982">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生薬総則解説（続）</a:t>
            </a:r>
            <a:endParaRPr sz="3982">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endParaRPr>
          </a:p>
          <a:p>
            <a:pPr algn="l" defTabSz="650240">
              <a:spcBef>
                <a:spcPts val="1000"/>
              </a:spcBef>
              <a:defRPr sz="2560">
                <a:solidFill>
                  <a:srgbClr val="FFFFFF"/>
                </a:solidFill>
                <a:uFill>
                  <a:solidFill>
                    <a:srgbClr val="FFFFFF"/>
                  </a:solidFill>
                </a:uFill>
                <a:latin typeface="Tahoma"/>
                <a:ea typeface="Tahoma"/>
                <a:cs typeface="Tahoma"/>
                <a:sym typeface="Tahoma"/>
              </a:defRPr>
            </a:pPr>
            <a:r>
              <a:rPr>
                <a:effectLst>
                  <a:outerShdw blurRad="12700" dist="25400" dir="2700000" rotWithShape="0">
                    <a:srgbClr val="000000"/>
                  </a:outerShdw>
                </a:effectLst>
                <a:latin typeface="ヒラギノ明朝 ProN W6"/>
                <a:ea typeface="ヒラギノ明朝 ProN W6"/>
                <a:cs typeface="ヒラギノ明朝 ProN W6"/>
                <a:sym typeface="ヒラギノ明朝 ProN W6"/>
              </a:rPr>
              <a:t>　　</a:t>
            </a:r>
            <a:r>
              <a:rPr sz="300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●第５条</a:t>
            </a:r>
            <a:r>
              <a:rPr sz="300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　</a:t>
            </a:r>
            <a:r>
              <a:rPr sz="300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その他</a:t>
            </a:r>
            <a:r>
              <a:rPr sz="3000" u="sng">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同属</a:t>
            </a:r>
            <a:r>
              <a:rPr sz="300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植物（続）</a:t>
            </a:r>
          </a:p>
        </p:txBody>
      </p:sp>
      <p:sp>
        <p:nvSpPr>
          <p:cNvPr id="422" name="Paeonia lactifolia シャクヤク…"/>
          <p:cNvSpPr txBox="1"/>
          <p:nvPr/>
        </p:nvSpPr>
        <p:spPr>
          <a:xfrm>
            <a:off x="3901440" y="4009813"/>
            <a:ext cx="5895059" cy="1181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3000">
                <a:solidFill>
                  <a:srgbClr val="FFFFFF"/>
                </a:solidFill>
                <a:uFill>
                  <a:solidFill>
                    <a:srgbClr val="FFFFFF"/>
                  </a:solidFill>
                </a:uFill>
                <a:latin typeface="Tahoma"/>
                <a:ea typeface="Tahoma"/>
                <a:cs typeface="Tahoma"/>
                <a:sym typeface="Tahoma"/>
              </a:defRPr>
            </a:pPr>
            <a:r>
              <a:rPr i="1">
                <a:effectLst>
                  <a:outerShdw blurRad="12700" dist="25400" dir="2700000" rotWithShape="0">
                    <a:srgbClr val="000000"/>
                  </a:outerShdw>
                </a:effectLst>
                <a:latin typeface="Times New Roman"/>
                <a:ea typeface="Times New Roman"/>
                <a:cs typeface="Times New Roman"/>
                <a:sym typeface="Times New Roman"/>
              </a:rPr>
              <a:t>Paeonia lactifolia</a:t>
            </a:r>
            <a:r>
              <a:rPr>
                <a:effectLst>
                  <a:outerShdw blurRad="12700" dist="25400" dir="2700000" rotWithShape="0">
                    <a:srgbClr val="000000"/>
                  </a:outerShdw>
                </a:effectLst>
                <a:latin typeface="ヒラギノ明朝 ProN W6"/>
                <a:ea typeface="ヒラギノ明朝 ProN W6"/>
                <a:cs typeface="ヒラギノ明朝 ProN W6"/>
                <a:sym typeface="ヒラギノ明朝 ProN W6"/>
              </a:rPr>
              <a:t>　シャクヤク</a:t>
            </a:r>
            <a:endParaRPr i="1">
              <a:effectLst>
                <a:outerShdw blurRad="12700" dist="25400" dir="2700000" rotWithShape="0">
                  <a:srgbClr val="000000"/>
                </a:outerShdw>
              </a:effectLst>
              <a:latin typeface="Times New Roman"/>
              <a:ea typeface="Times New Roman"/>
              <a:cs typeface="Times New Roman"/>
              <a:sym typeface="Times New Roman"/>
            </a:endParaRPr>
          </a:p>
          <a:p>
            <a:pPr algn="l" defTabSz="650240">
              <a:defRPr sz="3000">
                <a:solidFill>
                  <a:srgbClr val="FFFFFF"/>
                </a:solidFill>
                <a:uFill>
                  <a:solidFill>
                    <a:srgbClr val="FFFFFF"/>
                  </a:solidFill>
                </a:uFill>
                <a:latin typeface="Tahoma"/>
                <a:ea typeface="Tahoma"/>
                <a:cs typeface="Tahoma"/>
                <a:sym typeface="Tahoma"/>
              </a:defRPr>
            </a:pPr>
            <a:r>
              <a:rPr i="1">
                <a:effectLst>
                  <a:outerShdw blurRad="12700" dist="25400" dir="2700000" rotWithShape="0">
                    <a:srgbClr val="000000"/>
                  </a:outerShdw>
                </a:effectLst>
                <a:latin typeface="Times New Roman"/>
                <a:ea typeface="Times New Roman"/>
                <a:cs typeface="Times New Roman"/>
                <a:sym typeface="Times New Roman"/>
              </a:rPr>
              <a:t>P. suffruticosa</a:t>
            </a:r>
            <a:r>
              <a:rPr>
                <a:effectLst>
                  <a:outerShdw blurRad="12700" dist="25400" dir="2700000" rotWithShape="0">
                    <a:srgbClr val="000000"/>
                  </a:outerShdw>
                </a:effectLst>
                <a:latin typeface="ヒラギノ明朝 ProN W6"/>
                <a:ea typeface="ヒラギノ明朝 ProN W6"/>
                <a:cs typeface="ヒラギノ明朝 ProN W6"/>
                <a:sym typeface="ヒラギノ明朝 ProN W6"/>
              </a:rPr>
              <a:t>　ボタンピ</a:t>
            </a:r>
          </a:p>
        </p:txBody>
      </p:sp>
      <p:sp>
        <p:nvSpPr>
          <p:cNvPr id="423" name="３．ボタン科ボタン属生薬"/>
          <p:cNvSpPr txBox="1"/>
          <p:nvPr/>
        </p:nvSpPr>
        <p:spPr>
          <a:xfrm>
            <a:off x="3034453" y="3359573"/>
            <a:ext cx="5184155" cy="5254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sz="300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３．ボタン科ボタン属生薬</a:t>
            </a:r>
          </a:p>
        </p:txBody>
      </p:sp>
      <p:sp>
        <p:nvSpPr>
          <p:cNvPr id="424" name="主成分…"/>
          <p:cNvSpPr txBox="1"/>
          <p:nvPr/>
        </p:nvSpPr>
        <p:spPr>
          <a:xfrm>
            <a:off x="9279756" y="3359573"/>
            <a:ext cx="3034455" cy="18829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spcBef>
                <a:spcPts val="1000"/>
              </a:spcBef>
              <a:defRPr sz="2600">
                <a:solidFill>
                  <a:srgbClr val="FFFFFF"/>
                </a:solidFill>
                <a:uFill>
                  <a:solidFill>
                    <a:srgbClr val="FFFFFF"/>
                  </a:solidFill>
                </a:uFill>
                <a:latin typeface="Tahoma"/>
                <a:ea typeface="Tahoma"/>
                <a:cs typeface="Tahoma"/>
                <a:sym typeface="Tahoma"/>
              </a:defRPr>
            </a:pPr>
            <a:r>
              <a:rPr>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　　</a:t>
            </a:r>
            <a:r>
              <a:rPr>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主成分</a:t>
            </a:r>
            <a:endParaRPr>
              <a:solidFill>
                <a:srgbClr val="FFFF00"/>
              </a:solidFill>
              <a:effectLst>
                <a:outerShdw blurRad="12700" dist="25400" dir="2700000" rotWithShape="0">
                  <a:srgbClr val="000000"/>
                </a:outerShdw>
              </a:effectLst>
              <a:uFill>
                <a:solidFill>
                  <a:srgbClr val="FFFF00"/>
                </a:solidFill>
              </a:uFill>
            </a:endParaRPr>
          </a:p>
          <a:p>
            <a:pPr algn="l" defTabSz="650240">
              <a:spcBef>
                <a:spcPts val="1000"/>
              </a:spcBef>
              <a:defRPr sz="2600">
                <a:solidFill>
                  <a:srgbClr val="FFFFFF"/>
                </a:solidFill>
                <a:uFill>
                  <a:solidFill>
                    <a:srgbClr val="FFFFFF"/>
                  </a:solidFill>
                </a:uFill>
                <a:latin typeface="Tahoma"/>
                <a:ea typeface="Tahoma"/>
                <a:cs typeface="Tahoma"/>
                <a:sym typeface="Tahoma"/>
              </a:defRPr>
            </a:pPr>
            <a:r>
              <a:rPr>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ペオニフロリン</a:t>
            </a:r>
            <a:endParaRPr>
              <a:solidFill>
                <a:srgbClr val="800000"/>
              </a:solidFill>
              <a:effectLst>
                <a:outerShdw blurRad="12700" dist="25400" dir="2700000" rotWithShape="0">
                  <a:srgbClr val="000000"/>
                </a:outerShdw>
              </a:effectLst>
              <a:uFill>
                <a:solidFill>
                  <a:srgbClr val="800000"/>
                </a:solidFill>
              </a:uFill>
            </a:endParaRPr>
          </a:p>
          <a:p>
            <a:pPr algn="l" defTabSz="650240">
              <a:spcBef>
                <a:spcPts val="1000"/>
              </a:spcBef>
              <a:defRPr sz="2600">
                <a:solidFill>
                  <a:srgbClr val="FFFFFF"/>
                </a:solidFill>
                <a:uFill>
                  <a:solidFill>
                    <a:srgbClr val="FFFFFF"/>
                  </a:solidFill>
                </a:uFill>
                <a:latin typeface="Tahoma"/>
                <a:ea typeface="Tahoma"/>
                <a:cs typeface="Tahoma"/>
                <a:sym typeface="Tahoma"/>
              </a:defRPr>
            </a:pPr>
            <a:r>
              <a:rPr>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ペオノール</a:t>
            </a:r>
          </a:p>
        </p:txBody>
      </p:sp>
      <p:sp>
        <p:nvSpPr>
          <p:cNvPr id="425" name="Panax ginseng…"/>
          <p:cNvSpPr txBox="1"/>
          <p:nvPr/>
        </p:nvSpPr>
        <p:spPr>
          <a:xfrm>
            <a:off x="3901440" y="5960533"/>
            <a:ext cx="3093156" cy="17068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3000">
                <a:solidFill>
                  <a:srgbClr val="FFFFFF"/>
                </a:solidFill>
                <a:uFill>
                  <a:solidFill>
                    <a:srgbClr val="FFFFFF"/>
                  </a:solidFill>
                </a:uFill>
                <a:latin typeface="Tahoma"/>
                <a:ea typeface="Tahoma"/>
                <a:cs typeface="Tahoma"/>
                <a:sym typeface="Tahoma"/>
              </a:defRPr>
            </a:pPr>
            <a:r>
              <a:rPr i="1">
                <a:effectLst>
                  <a:outerShdw blurRad="12700" dist="25400" dir="2700000" rotWithShape="0">
                    <a:srgbClr val="000000"/>
                  </a:outerShdw>
                </a:effectLst>
                <a:latin typeface="Times New Roman"/>
                <a:ea typeface="Times New Roman"/>
                <a:cs typeface="Times New Roman"/>
                <a:sym typeface="Times New Roman"/>
              </a:rPr>
              <a:t>Panax ginseng</a:t>
            </a:r>
          </a:p>
          <a:p>
            <a:pPr algn="l" defTabSz="650240">
              <a:defRPr sz="3000" i="1">
                <a:solidFill>
                  <a:srgbClr val="FFFFFF"/>
                </a:solidFill>
                <a:effectLst>
                  <a:outerShdw blurRad="12700" dist="25400" dir="2700000" rotWithShape="0">
                    <a:srgbClr val="000000"/>
                  </a:outerShdw>
                </a:effectLst>
                <a:uFill>
                  <a:solidFill>
                    <a:srgbClr val="FFFFFF"/>
                  </a:solidFill>
                </a:uFill>
                <a:latin typeface="Times New Roman"/>
                <a:ea typeface="Times New Roman"/>
                <a:cs typeface="Times New Roman"/>
                <a:sym typeface="Times New Roman"/>
              </a:defRPr>
            </a:pPr>
            <a:endParaRPr i="1">
              <a:effectLst>
                <a:outerShdw blurRad="12700" dist="25400" dir="2700000" rotWithShape="0">
                  <a:srgbClr val="000000"/>
                </a:outerShdw>
              </a:effectLst>
              <a:latin typeface="Times New Roman"/>
              <a:ea typeface="Times New Roman"/>
              <a:cs typeface="Times New Roman"/>
              <a:sym typeface="Times New Roman"/>
            </a:endParaRPr>
          </a:p>
          <a:p>
            <a:pPr algn="l" defTabSz="650240">
              <a:defRPr sz="3000">
                <a:solidFill>
                  <a:srgbClr val="FFFFFF"/>
                </a:solidFill>
                <a:uFill>
                  <a:solidFill>
                    <a:srgbClr val="FFFFFF"/>
                  </a:solidFill>
                </a:uFill>
                <a:latin typeface="Tahoma"/>
                <a:ea typeface="Tahoma"/>
                <a:cs typeface="Tahoma"/>
                <a:sym typeface="Tahoma"/>
              </a:defRPr>
            </a:pPr>
            <a:r>
              <a:rPr i="1">
                <a:effectLst>
                  <a:outerShdw blurRad="12700" dist="25400" dir="2700000" rotWithShape="0">
                    <a:srgbClr val="000000"/>
                  </a:outerShdw>
                </a:effectLst>
                <a:latin typeface="Times New Roman"/>
                <a:ea typeface="Times New Roman"/>
                <a:cs typeface="Times New Roman"/>
                <a:sym typeface="Times New Roman"/>
              </a:rPr>
              <a:t>P. japonicus</a:t>
            </a:r>
          </a:p>
        </p:txBody>
      </p:sp>
      <p:sp>
        <p:nvSpPr>
          <p:cNvPr id="426" name="４．ウコギ科トチバニンジン属生薬"/>
          <p:cNvSpPr txBox="1"/>
          <p:nvPr/>
        </p:nvSpPr>
        <p:spPr>
          <a:xfrm>
            <a:off x="3034453" y="5305212"/>
            <a:ext cx="6491741" cy="525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sz="300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４．ウコギ科トチバニンジン属生薬</a:t>
            </a:r>
          </a:p>
        </p:txBody>
      </p:sp>
      <p:sp>
        <p:nvSpPr>
          <p:cNvPr id="427" name="Polygala senega…"/>
          <p:cNvSpPr txBox="1"/>
          <p:nvPr/>
        </p:nvSpPr>
        <p:spPr>
          <a:xfrm>
            <a:off x="3901440" y="8572782"/>
            <a:ext cx="3336996" cy="1181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3000">
                <a:solidFill>
                  <a:srgbClr val="FFFFFF"/>
                </a:solidFill>
                <a:uFill>
                  <a:solidFill>
                    <a:srgbClr val="FFFFFF"/>
                  </a:solidFill>
                </a:uFill>
                <a:latin typeface="Tahoma"/>
                <a:ea typeface="Tahoma"/>
                <a:cs typeface="Tahoma"/>
                <a:sym typeface="Tahoma"/>
              </a:defRPr>
            </a:pPr>
            <a:r>
              <a:rPr i="1">
                <a:effectLst>
                  <a:outerShdw blurRad="12700" dist="25400" dir="2700000" rotWithShape="0">
                    <a:srgbClr val="000000"/>
                  </a:outerShdw>
                </a:effectLst>
                <a:latin typeface="Times New Roman"/>
                <a:ea typeface="Times New Roman"/>
                <a:cs typeface="Times New Roman"/>
                <a:sym typeface="Times New Roman"/>
              </a:rPr>
              <a:t>Polygala senega</a:t>
            </a:r>
          </a:p>
          <a:p>
            <a:pPr algn="l" defTabSz="650240">
              <a:defRPr sz="3000">
                <a:solidFill>
                  <a:srgbClr val="FFFFFF"/>
                </a:solidFill>
                <a:uFill>
                  <a:solidFill>
                    <a:srgbClr val="FFFFFF"/>
                  </a:solidFill>
                </a:uFill>
                <a:latin typeface="Tahoma"/>
                <a:ea typeface="Tahoma"/>
                <a:cs typeface="Tahoma"/>
                <a:sym typeface="Tahoma"/>
              </a:defRPr>
            </a:pPr>
            <a:r>
              <a:rPr i="1">
                <a:effectLst>
                  <a:outerShdw blurRad="12700" dist="25400" dir="2700000" rotWithShape="0">
                    <a:srgbClr val="000000"/>
                  </a:outerShdw>
                </a:effectLst>
                <a:latin typeface="Times New Roman"/>
                <a:ea typeface="Times New Roman"/>
                <a:cs typeface="Times New Roman"/>
                <a:sym typeface="Times New Roman"/>
              </a:rPr>
              <a:t>P. tenuifolia</a:t>
            </a:r>
          </a:p>
        </p:txBody>
      </p:sp>
      <p:sp>
        <p:nvSpPr>
          <p:cNvPr id="428" name="５．ヒメハギ科ヒメハギ属生薬"/>
          <p:cNvSpPr txBox="1"/>
          <p:nvPr/>
        </p:nvSpPr>
        <p:spPr>
          <a:xfrm>
            <a:off x="3034453" y="7922542"/>
            <a:ext cx="5792263" cy="525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sz="300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５．ヒメハギ科ヒメハギ属生薬</a:t>
            </a:r>
          </a:p>
        </p:txBody>
      </p:sp>
      <p:sp>
        <p:nvSpPr>
          <p:cNvPr id="429" name="含有サポニンのタイプが異なる"/>
          <p:cNvSpPr txBox="1"/>
          <p:nvPr/>
        </p:nvSpPr>
        <p:spPr>
          <a:xfrm>
            <a:off x="692107" y="6187328"/>
            <a:ext cx="3112014" cy="10306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6435" tIns="72248" rIns="126435" bIns="72248">
            <a:spAutoFit/>
          </a:bodyPr>
          <a:lstStyle>
            <a:lvl1pPr algn="l" defTabSz="650240">
              <a:spcBef>
                <a:spcPts val="1000"/>
              </a:spcBef>
              <a:defRPr sz="2844">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latin typeface="Tahoma"/>
                <a:ea typeface="Tahoma"/>
                <a:cs typeface="Tahoma"/>
                <a:sym typeface="Tahoma"/>
              </a:defRPr>
            </a:pPr>
            <a:r>
              <a:rPr sz="280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含有サポニンのタイプが異なる</a:t>
            </a:r>
          </a:p>
        </p:txBody>
      </p:sp>
      <p:sp>
        <p:nvSpPr>
          <p:cNvPr id="430" name="ニンジン…"/>
          <p:cNvSpPr txBox="1"/>
          <p:nvPr/>
        </p:nvSpPr>
        <p:spPr>
          <a:xfrm>
            <a:off x="6910076" y="6079066"/>
            <a:ext cx="3169921" cy="14652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600">
                <a:solidFill>
                  <a:srgbClr val="FFFFFF"/>
                </a:solidFill>
                <a:uFill>
                  <a:solidFill>
                    <a:srgbClr val="FFFFFF"/>
                  </a:solidFill>
                </a:uFill>
                <a:latin typeface="Tahoma"/>
                <a:ea typeface="Tahoma"/>
                <a:cs typeface="Tahoma"/>
                <a:sym typeface="Tahoma"/>
              </a:defRPr>
            </a:pPr>
            <a:r>
              <a:rPr>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ニンジン</a:t>
            </a:r>
            <a:endParaRPr>
              <a:solidFill>
                <a:srgbClr val="800000"/>
              </a:solidFill>
              <a:effectLst>
                <a:outerShdw blurRad="12700" dist="25400" dir="2700000" rotWithShape="0">
                  <a:srgbClr val="000000"/>
                </a:outerShdw>
              </a:effectLst>
              <a:uFill>
                <a:solidFill>
                  <a:srgbClr val="800000"/>
                </a:solidFill>
              </a:uFill>
              <a:latin typeface="Times New Roman"/>
              <a:ea typeface="Times New Roman"/>
              <a:cs typeface="Times New Roman"/>
              <a:sym typeface="Times New Roman"/>
            </a:endParaRPr>
          </a:p>
          <a:p>
            <a:pPr algn="l" defTabSz="650240">
              <a:defRPr sz="2600">
                <a:solidFill>
                  <a:srgbClr val="FFFFFF"/>
                </a:solidFill>
                <a:uFill>
                  <a:solidFill>
                    <a:srgbClr val="FFFFFF"/>
                  </a:solidFill>
                </a:uFill>
                <a:latin typeface="Tahoma"/>
                <a:ea typeface="Tahoma"/>
                <a:cs typeface="Tahoma"/>
                <a:sym typeface="Tahoma"/>
              </a:defRPr>
            </a:pPr>
            <a:r>
              <a:rPr>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コウジン</a:t>
            </a:r>
            <a:endParaRPr>
              <a:solidFill>
                <a:srgbClr val="800000"/>
              </a:solidFill>
              <a:effectLst>
                <a:outerShdw blurRad="12700" dist="25400" dir="2700000" rotWithShape="0">
                  <a:srgbClr val="000000"/>
                </a:outerShdw>
              </a:effectLst>
              <a:uFill>
                <a:solidFill>
                  <a:srgbClr val="800000"/>
                </a:solidFill>
              </a:uFill>
              <a:latin typeface="Times New Roman"/>
              <a:ea typeface="Times New Roman"/>
              <a:cs typeface="Times New Roman"/>
              <a:sym typeface="Times New Roman"/>
            </a:endParaRPr>
          </a:p>
          <a:p>
            <a:pPr algn="l" defTabSz="650240">
              <a:defRPr sz="2600">
                <a:solidFill>
                  <a:srgbClr val="FFFFFF"/>
                </a:solidFill>
                <a:uFill>
                  <a:solidFill>
                    <a:srgbClr val="FFFFFF"/>
                  </a:solidFill>
                </a:uFill>
                <a:latin typeface="Tahoma"/>
                <a:ea typeface="Tahoma"/>
                <a:cs typeface="Tahoma"/>
                <a:sym typeface="Tahoma"/>
              </a:defRPr>
            </a:pPr>
            <a:r>
              <a:rPr>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チクセツニンジン</a:t>
            </a:r>
          </a:p>
        </p:txBody>
      </p:sp>
      <p:sp>
        <p:nvSpPr>
          <p:cNvPr id="431" name="セネガ 北米原産…"/>
          <p:cNvSpPr txBox="1"/>
          <p:nvPr/>
        </p:nvSpPr>
        <p:spPr>
          <a:xfrm>
            <a:off x="7026254" y="8659848"/>
            <a:ext cx="3181210" cy="10069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600">
                <a:solidFill>
                  <a:srgbClr val="FFFFFF"/>
                </a:solidFill>
                <a:uFill>
                  <a:solidFill>
                    <a:srgbClr val="FFFFFF"/>
                  </a:solidFill>
                </a:uFill>
                <a:latin typeface="Tahoma"/>
                <a:ea typeface="Tahoma"/>
                <a:cs typeface="Tahoma"/>
                <a:sym typeface="Tahoma"/>
              </a:defRPr>
            </a:pPr>
            <a:r>
              <a:rPr>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セネガ　北米原産</a:t>
            </a:r>
            <a:endParaRPr>
              <a:solidFill>
                <a:srgbClr val="800000"/>
              </a:solidFill>
              <a:effectLst>
                <a:outerShdw blurRad="12700" dist="25400" dir="2700000" rotWithShape="0">
                  <a:srgbClr val="000000"/>
                </a:outerShdw>
              </a:effectLst>
              <a:uFill>
                <a:solidFill>
                  <a:srgbClr val="800000"/>
                </a:solidFill>
              </a:uFill>
              <a:latin typeface="Times New Roman"/>
              <a:ea typeface="Times New Roman"/>
              <a:cs typeface="Times New Roman"/>
              <a:sym typeface="Times New Roman"/>
            </a:endParaRPr>
          </a:p>
          <a:p>
            <a:pPr algn="l" defTabSz="650240">
              <a:defRPr sz="2600">
                <a:solidFill>
                  <a:srgbClr val="FFFFFF"/>
                </a:solidFill>
                <a:uFill>
                  <a:solidFill>
                    <a:srgbClr val="FFFFFF"/>
                  </a:solidFill>
                </a:uFill>
                <a:latin typeface="Tahoma"/>
                <a:ea typeface="Tahoma"/>
                <a:cs typeface="Tahoma"/>
                <a:sym typeface="Tahoma"/>
              </a:defRPr>
            </a:pPr>
            <a:r>
              <a:rPr>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オンジ　中国原産</a:t>
            </a:r>
          </a:p>
        </p:txBody>
      </p:sp>
      <p:sp>
        <p:nvSpPr>
          <p:cNvPr id="432" name="類似のサポニンを含む（去痰薬）"/>
          <p:cNvSpPr txBox="1"/>
          <p:nvPr/>
        </p:nvSpPr>
        <p:spPr>
          <a:xfrm>
            <a:off x="692107" y="8493211"/>
            <a:ext cx="3112014" cy="1007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6435" tIns="72248" rIns="126435" bIns="72248">
            <a:spAutoFit/>
          </a:bodyPr>
          <a:lstStyle>
            <a:lvl1pPr algn="l" defTabSz="650240">
              <a:spcBef>
                <a:spcPts val="1000"/>
              </a:spcBef>
              <a:defRPr sz="2844">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latin typeface="Tahoma"/>
                <a:ea typeface="Tahoma"/>
                <a:cs typeface="Tahoma"/>
                <a:sym typeface="Tahoma"/>
              </a:defRPr>
            </a:pPr>
            <a:r>
              <a:rPr sz="280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類似のサポニンを含む（去痰薬）</a:t>
            </a:r>
          </a:p>
        </p:txBody>
      </p:sp>
      <p:pic>
        <p:nvPicPr>
          <p:cNvPr id="433" name="括弧１.png" descr="括弧１.png"/>
          <p:cNvPicPr>
            <a:picLocks noChangeAspect="1"/>
          </p:cNvPicPr>
          <p:nvPr/>
        </p:nvPicPr>
        <p:blipFill>
          <a:blip r:embed="rId3"/>
          <a:stretch>
            <a:fillRect/>
          </a:stretch>
        </p:blipFill>
        <p:spPr>
          <a:xfrm>
            <a:off x="3583616" y="6044742"/>
            <a:ext cx="250513" cy="1311272"/>
          </a:xfrm>
          <a:prstGeom prst="rect">
            <a:avLst/>
          </a:prstGeom>
          <a:ln w="12700">
            <a:miter lim="400000"/>
          </a:ln>
        </p:spPr>
      </p:pic>
      <p:pic>
        <p:nvPicPr>
          <p:cNvPr id="434" name="括弧１.png" descr="括弧１.png"/>
          <p:cNvPicPr>
            <a:picLocks noChangeAspect="1"/>
          </p:cNvPicPr>
          <p:nvPr/>
        </p:nvPicPr>
        <p:blipFill>
          <a:blip r:embed="rId3"/>
          <a:stretch>
            <a:fillRect/>
          </a:stretch>
        </p:blipFill>
        <p:spPr>
          <a:xfrm>
            <a:off x="3613624" y="8507696"/>
            <a:ext cx="190497" cy="997129"/>
          </a:xfrm>
          <a:prstGeom prst="rect">
            <a:avLst/>
          </a:prstGeom>
          <a:ln w="12700">
            <a:miter lim="400000"/>
          </a:ln>
        </p:spPr>
      </p:pic>
      <p:sp>
        <p:nvSpPr>
          <p:cNvPr id="435" name="含有成分の種類が異なる"/>
          <p:cNvSpPr txBox="1"/>
          <p:nvPr/>
        </p:nvSpPr>
        <p:spPr>
          <a:xfrm>
            <a:off x="690589" y="4080540"/>
            <a:ext cx="3112014" cy="10306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6435" tIns="72248" rIns="126435" bIns="72248">
            <a:spAutoFit/>
          </a:bodyPr>
          <a:lstStyle>
            <a:lvl1pPr algn="l" defTabSz="650240">
              <a:spcBef>
                <a:spcPts val="1000"/>
              </a:spcBef>
              <a:defRPr sz="2844">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latin typeface="Tahoma"/>
                <a:ea typeface="Tahoma"/>
                <a:cs typeface="Tahoma"/>
                <a:sym typeface="Tahoma"/>
              </a:defRPr>
            </a:pPr>
            <a:r>
              <a:rPr sz="2800" dirty="0" err="1">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含有成分の種類が異なる</a:t>
            </a:r>
            <a:endParaRPr sz="2800"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endParaRPr>
          </a:p>
        </p:txBody>
      </p:sp>
      <p:pic>
        <p:nvPicPr>
          <p:cNvPr id="436" name="括弧１.png" descr="括弧１.png"/>
          <p:cNvPicPr>
            <a:picLocks noChangeAspect="1"/>
          </p:cNvPicPr>
          <p:nvPr/>
        </p:nvPicPr>
        <p:blipFill>
          <a:blip r:embed="rId3"/>
          <a:stretch>
            <a:fillRect/>
          </a:stretch>
        </p:blipFill>
        <p:spPr>
          <a:xfrm>
            <a:off x="3583616" y="3957602"/>
            <a:ext cx="250513" cy="131127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4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4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4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4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4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4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8" nodeType="clickEffect">
                                  <p:stCondLst>
                                    <p:cond delay="0"/>
                                  </p:stCondLst>
                                  <p:iterate>
                                    <p:tmAbs val="0"/>
                                  </p:iterate>
                                  <p:childTnLst>
                                    <p:set>
                                      <p:cBhvr>
                                        <p:cTn id="34" fill="hold"/>
                                        <p:tgtEl>
                                          <p:spTgt spid="4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9" nodeType="clickEffect">
                                  <p:stCondLst>
                                    <p:cond delay="0"/>
                                  </p:stCondLst>
                                  <p:iterate>
                                    <p:tmAbs val="0"/>
                                  </p:iterate>
                                  <p:childTnLst>
                                    <p:set>
                                      <p:cBhvr>
                                        <p:cTn id="38" fill="hold"/>
                                        <p:tgtEl>
                                          <p:spTgt spid="4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0" nodeType="clickEffect">
                                  <p:stCondLst>
                                    <p:cond delay="0"/>
                                  </p:stCondLst>
                                  <p:iterate>
                                    <p:tmAbs val="0"/>
                                  </p:iterate>
                                  <p:childTnLst>
                                    <p:set>
                                      <p:cBhvr>
                                        <p:cTn id="42" fill="hold"/>
                                        <p:tgtEl>
                                          <p:spTgt spid="4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1" nodeType="clickEffect">
                                  <p:stCondLst>
                                    <p:cond delay="0"/>
                                  </p:stCondLst>
                                  <p:iterate>
                                    <p:tmAbs val="0"/>
                                  </p:iterate>
                                  <p:childTnLst>
                                    <p:set>
                                      <p:cBhvr>
                                        <p:cTn id="46" fill="hold"/>
                                        <p:tgtEl>
                                          <p:spTgt spid="4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2" nodeType="clickEffect">
                                  <p:stCondLst>
                                    <p:cond delay="0"/>
                                  </p:stCondLst>
                                  <p:iterate>
                                    <p:tmAbs val="0"/>
                                  </p:iterate>
                                  <p:childTnLst>
                                    <p:set>
                                      <p:cBhvr>
                                        <p:cTn id="50" fill="hold"/>
                                        <p:tgtEl>
                                          <p:spTgt spid="4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 grpId="1" animBg="1" advAuto="0"/>
      <p:bldP spid="424" grpId="4" animBg="1" advAuto="0"/>
      <p:bldP spid="425" grpId="5" animBg="1" advAuto="0"/>
      <p:bldP spid="427" grpId="9" animBg="1" advAuto="0"/>
      <p:bldP spid="429" grpId="8" animBg="1" advAuto="0"/>
      <p:bldP spid="430" grpId="6" animBg="1" advAuto="0"/>
      <p:bldP spid="431" grpId="10" animBg="1" advAuto="0"/>
      <p:bldP spid="432" grpId="12" animBg="1" advAuto="0"/>
      <p:bldP spid="433" grpId="7" animBg="1" advAuto="0"/>
      <p:bldP spid="434" grpId="11" animBg="1" advAuto="0"/>
      <p:bldP spid="435" grpId="3" animBg="1" advAuto="0"/>
      <p:bldP spid="436" grpId="2" animBg="1" advAuto="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38" name="生 薬 学 総 論 (4-7)"/>
          <p:cNvSpPr>
            <a:spLocks noGrp="1"/>
          </p:cNvSpPr>
          <p:nvPr>
            <p:ph type="title"/>
          </p:nvPr>
        </p:nvSpPr>
        <p:spPr>
          <a:xfrm>
            <a:off x="2492586" y="325119"/>
            <a:ext cx="8344748" cy="1300481"/>
          </a:xfrm>
          <a:prstGeom prst="rect">
            <a:avLst/>
          </a:prstGeom>
          <a:solidFill>
            <a:srgbClr val="008080"/>
          </a:solidFill>
          <a:ln w="9525">
            <a:round/>
          </a:ln>
          <a:effectLst>
            <a:outerShdw blurRad="127000" dist="152399" dir="18900000" rotWithShape="0">
              <a:srgbClr val="003366">
                <a:alpha val="79998"/>
              </a:srgbClr>
            </a:outerShdw>
          </a:effectLst>
        </p:spPr>
        <p:txBody>
          <a:bodyPr lIns="126435" tIns="72248" rIns="126435" bIns="72248"/>
          <a:lstStyle>
            <a:lvl1pPr defTabSz="1300480">
              <a:defRPr sz="6257">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dirty="0" err="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生</a:t>
            </a:r>
            <a:r>
              <a:rPr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 </a:t>
            </a:r>
            <a:r>
              <a:rPr dirty="0" err="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薬</a:t>
            </a:r>
            <a:r>
              <a:rPr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 </a:t>
            </a:r>
            <a:r>
              <a:rPr dirty="0" err="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学</a:t>
            </a:r>
            <a:r>
              <a:rPr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 </a:t>
            </a:r>
            <a:r>
              <a:rPr dirty="0" err="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総</a:t>
            </a:r>
            <a:r>
              <a:rPr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 </a:t>
            </a:r>
            <a:r>
              <a:rPr dirty="0" err="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論</a:t>
            </a:r>
            <a:r>
              <a:rPr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 (4-</a:t>
            </a:r>
            <a:r>
              <a:rPr lang="en-US"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7</a:t>
            </a:r>
            <a:r>
              <a:rPr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a:t>
            </a:r>
          </a:p>
        </p:txBody>
      </p:sp>
      <p:sp>
        <p:nvSpPr>
          <p:cNvPr id="439" name="生薬総則解説（続）…"/>
          <p:cNvSpPr txBox="1"/>
          <p:nvPr/>
        </p:nvSpPr>
        <p:spPr>
          <a:xfrm>
            <a:off x="1517226" y="1733973"/>
            <a:ext cx="11487574" cy="1536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spcBef>
                <a:spcPts val="1000"/>
              </a:spcBef>
              <a:defRPr sz="2560">
                <a:solidFill>
                  <a:srgbClr val="FFFFFF"/>
                </a:solidFill>
                <a:uFill>
                  <a:solidFill>
                    <a:srgbClr val="FFFFFF"/>
                  </a:solidFill>
                </a:uFill>
                <a:latin typeface="Tahoma"/>
                <a:ea typeface="Tahoma"/>
                <a:cs typeface="Tahoma"/>
                <a:sym typeface="Tahoma"/>
              </a:defRPr>
            </a:pPr>
            <a:r>
              <a: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　</a:t>
            </a:r>
            <a:r>
              <a:rPr sz="3982">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生薬総則解説（続）</a:t>
            </a:r>
            <a:endParaRPr sz="3982">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endParaRPr>
          </a:p>
          <a:p>
            <a:pPr algn="l" defTabSz="650240">
              <a:spcBef>
                <a:spcPts val="1000"/>
              </a:spcBef>
              <a:defRPr sz="2560">
                <a:solidFill>
                  <a:srgbClr val="FFFFFF"/>
                </a:solidFill>
                <a:uFill>
                  <a:solidFill>
                    <a:srgbClr val="FFFFFF"/>
                  </a:solidFill>
                </a:uFill>
                <a:latin typeface="Tahoma"/>
                <a:ea typeface="Tahoma"/>
                <a:cs typeface="Tahoma"/>
                <a:sym typeface="Tahoma"/>
              </a:defRPr>
            </a:pPr>
            <a:r>
              <a:rPr>
                <a:effectLst>
                  <a:outerShdw blurRad="12700" dist="25400" dir="2700000" rotWithShape="0">
                    <a:srgbClr val="000000"/>
                  </a:outerShdw>
                </a:effectLst>
                <a:latin typeface="ヒラギノ明朝 ProN W6"/>
                <a:ea typeface="ヒラギノ明朝 ProN W6"/>
                <a:cs typeface="ヒラギノ明朝 ProN W6"/>
                <a:sym typeface="ヒラギノ明朝 ProN W6"/>
              </a:rPr>
              <a:t>　　</a:t>
            </a:r>
            <a:r>
              <a:rPr sz="300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●第５条</a:t>
            </a:r>
            <a:r>
              <a:rPr sz="300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　</a:t>
            </a:r>
            <a:r>
              <a:rPr sz="300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その他</a:t>
            </a:r>
            <a:r>
              <a:rPr sz="3000" u="sng">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同属</a:t>
            </a:r>
            <a:r>
              <a:rPr sz="300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植物（続）</a:t>
            </a:r>
          </a:p>
        </p:txBody>
      </p:sp>
      <p:sp>
        <p:nvSpPr>
          <p:cNvPr id="440" name="Angelica acutiloba…"/>
          <p:cNvSpPr txBox="1"/>
          <p:nvPr/>
        </p:nvSpPr>
        <p:spPr>
          <a:xfrm>
            <a:off x="3841424" y="3861575"/>
            <a:ext cx="5895059" cy="14237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3000">
                <a:solidFill>
                  <a:srgbClr val="FFFFFF"/>
                </a:solidFill>
                <a:uFill>
                  <a:solidFill>
                    <a:srgbClr val="FFFFFF"/>
                  </a:solidFill>
                </a:uFill>
                <a:latin typeface="Tahoma"/>
                <a:ea typeface="Tahoma"/>
                <a:cs typeface="Tahoma"/>
                <a:sym typeface="Tahoma"/>
              </a:defRPr>
            </a:pPr>
            <a:r>
              <a:rPr i="1">
                <a:effectLst>
                  <a:outerShdw blurRad="12700" dist="25400" dir="2700000" rotWithShape="0">
                    <a:srgbClr val="000000"/>
                  </a:outerShdw>
                </a:effectLst>
                <a:latin typeface="Times New Roman"/>
                <a:ea typeface="Times New Roman"/>
                <a:cs typeface="Times New Roman"/>
                <a:sym typeface="Times New Roman"/>
              </a:rPr>
              <a:t>Angelica acutiloba</a:t>
            </a:r>
          </a:p>
          <a:p>
            <a:pPr algn="l" defTabSz="650240">
              <a:defRPr sz="3000">
                <a:solidFill>
                  <a:srgbClr val="FFFFFF"/>
                </a:solidFill>
                <a:uFill>
                  <a:solidFill>
                    <a:srgbClr val="FFFFFF"/>
                  </a:solidFill>
                </a:uFill>
                <a:latin typeface="Tahoma"/>
                <a:ea typeface="Tahoma"/>
                <a:cs typeface="Tahoma"/>
                <a:sym typeface="Tahoma"/>
              </a:defRPr>
            </a:pPr>
            <a:r>
              <a:rPr i="1">
                <a:effectLst>
                  <a:outerShdw blurRad="12700" dist="25400" dir="2700000" rotWithShape="0">
                    <a:srgbClr val="000000"/>
                  </a:outerShdw>
                </a:effectLst>
                <a:latin typeface="Times New Roman"/>
                <a:ea typeface="Times New Roman"/>
                <a:cs typeface="Times New Roman"/>
                <a:sym typeface="Times New Roman"/>
              </a:rPr>
              <a:t>A. acutiloba var. sugiyamae</a:t>
            </a:r>
          </a:p>
          <a:p>
            <a:pPr algn="l" defTabSz="650240">
              <a:defRPr sz="3000">
                <a:solidFill>
                  <a:srgbClr val="FFFFFF"/>
                </a:solidFill>
                <a:uFill>
                  <a:solidFill>
                    <a:srgbClr val="FFFFFF"/>
                  </a:solidFill>
                </a:uFill>
                <a:latin typeface="Tahoma"/>
                <a:ea typeface="Tahoma"/>
                <a:cs typeface="Tahoma"/>
                <a:sym typeface="Tahoma"/>
              </a:defRPr>
            </a:pPr>
            <a:r>
              <a:rPr i="1">
                <a:effectLst>
                  <a:outerShdw blurRad="12700" dist="25400" dir="2700000" rotWithShape="0">
                    <a:srgbClr val="000000"/>
                  </a:outerShdw>
                </a:effectLst>
                <a:latin typeface="Times New Roman"/>
                <a:ea typeface="Times New Roman"/>
                <a:cs typeface="Times New Roman"/>
                <a:sym typeface="Times New Roman"/>
              </a:rPr>
              <a:t>A. dahurica</a:t>
            </a:r>
          </a:p>
        </p:txBody>
      </p:sp>
      <p:sp>
        <p:nvSpPr>
          <p:cNvPr id="441" name="6．セリ科シシウド属生薬"/>
          <p:cNvSpPr txBox="1"/>
          <p:nvPr/>
        </p:nvSpPr>
        <p:spPr>
          <a:xfrm>
            <a:off x="3034452" y="3351388"/>
            <a:ext cx="4985176" cy="525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sz="300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6．セリ科シシウド属生薬</a:t>
            </a:r>
          </a:p>
        </p:txBody>
      </p:sp>
      <p:sp>
        <p:nvSpPr>
          <p:cNvPr id="442" name="Atractylodes japonica…"/>
          <p:cNvSpPr txBox="1"/>
          <p:nvPr/>
        </p:nvSpPr>
        <p:spPr>
          <a:xfrm>
            <a:off x="3901440" y="5960533"/>
            <a:ext cx="3619786" cy="18555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3000">
                <a:solidFill>
                  <a:srgbClr val="FFFFFF"/>
                </a:solidFill>
                <a:uFill>
                  <a:solidFill>
                    <a:srgbClr val="FFFFFF"/>
                  </a:solidFill>
                </a:uFill>
                <a:latin typeface="Tahoma"/>
                <a:ea typeface="Tahoma"/>
                <a:cs typeface="Tahoma"/>
                <a:sym typeface="Tahoma"/>
              </a:defRPr>
            </a:pPr>
            <a:r>
              <a:rPr i="1">
                <a:effectLst>
                  <a:outerShdw blurRad="12700" dist="25400" dir="2700000" rotWithShape="0">
                    <a:srgbClr val="000000"/>
                  </a:outerShdw>
                </a:effectLst>
                <a:latin typeface="Times New Roman"/>
                <a:ea typeface="Times New Roman"/>
                <a:cs typeface="Times New Roman"/>
                <a:sym typeface="Times New Roman"/>
              </a:rPr>
              <a:t>Atractylodes japonica</a:t>
            </a:r>
          </a:p>
          <a:p>
            <a:pPr algn="l" defTabSz="650240">
              <a:defRPr sz="3000" i="1">
                <a:solidFill>
                  <a:srgbClr val="FFFFFF"/>
                </a:solidFill>
                <a:effectLst>
                  <a:outerShdw blurRad="12700" dist="25400" dir="2700000" rotWithShape="0">
                    <a:srgbClr val="000000"/>
                  </a:outerShdw>
                </a:effectLst>
                <a:uFill>
                  <a:solidFill>
                    <a:srgbClr val="FFFFFF"/>
                  </a:solidFill>
                </a:uFill>
                <a:latin typeface="Times New Roman"/>
                <a:ea typeface="Times New Roman"/>
                <a:cs typeface="Times New Roman"/>
                <a:sym typeface="Times New Roman"/>
              </a:defRPr>
            </a:pPr>
            <a:r>
              <a:t>A. ovata</a:t>
            </a:r>
          </a:p>
          <a:p>
            <a:pPr algn="l" defTabSz="650240">
              <a:defRPr sz="3000">
                <a:solidFill>
                  <a:srgbClr val="FFFFFF"/>
                </a:solidFill>
                <a:uFill>
                  <a:solidFill>
                    <a:srgbClr val="FFFFFF"/>
                  </a:solidFill>
                </a:uFill>
                <a:latin typeface="Tahoma"/>
                <a:ea typeface="Tahoma"/>
                <a:cs typeface="Tahoma"/>
                <a:sym typeface="Tahoma"/>
              </a:defRPr>
            </a:pPr>
            <a:r>
              <a:rPr i="1">
                <a:effectLst>
                  <a:outerShdw blurRad="12700" dist="25400" dir="2700000" rotWithShape="0">
                    <a:srgbClr val="000000"/>
                  </a:outerShdw>
                </a:effectLst>
                <a:latin typeface="Times New Roman"/>
                <a:ea typeface="Times New Roman"/>
                <a:cs typeface="Times New Roman"/>
                <a:sym typeface="Times New Roman"/>
              </a:rPr>
              <a:t>A. lancea</a:t>
            </a:r>
          </a:p>
          <a:p>
            <a:pPr algn="l" defTabSz="650240">
              <a:defRPr sz="3000">
                <a:solidFill>
                  <a:srgbClr val="FFFFFF"/>
                </a:solidFill>
                <a:uFill>
                  <a:solidFill>
                    <a:srgbClr val="FFFFFF"/>
                  </a:solidFill>
                </a:uFill>
                <a:latin typeface="Tahoma"/>
                <a:ea typeface="Tahoma"/>
                <a:cs typeface="Tahoma"/>
                <a:sym typeface="Tahoma"/>
              </a:defRPr>
            </a:pPr>
            <a:r>
              <a:rPr i="1">
                <a:effectLst>
                  <a:outerShdw blurRad="12700" dist="25400" dir="2700000" rotWithShape="0">
                    <a:srgbClr val="000000"/>
                  </a:outerShdw>
                </a:effectLst>
                <a:latin typeface="Times New Roman"/>
                <a:ea typeface="Times New Roman"/>
                <a:cs typeface="Times New Roman"/>
                <a:sym typeface="Times New Roman"/>
              </a:rPr>
              <a:t>A. chinensis</a:t>
            </a:r>
          </a:p>
        </p:txBody>
      </p:sp>
      <p:sp>
        <p:nvSpPr>
          <p:cNvPr id="443" name="7．キク科オケラ属生薬"/>
          <p:cNvSpPr txBox="1"/>
          <p:nvPr/>
        </p:nvSpPr>
        <p:spPr>
          <a:xfrm>
            <a:off x="3049681" y="5414786"/>
            <a:ext cx="5852161"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sz="300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7．キク科オケラ属生薬</a:t>
            </a:r>
          </a:p>
        </p:txBody>
      </p:sp>
      <p:sp>
        <p:nvSpPr>
          <p:cNvPr id="444" name="含有成分の種類が異なる"/>
          <p:cNvSpPr txBox="1"/>
          <p:nvPr/>
        </p:nvSpPr>
        <p:spPr>
          <a:xfrm>
            <a:off x="829682" y="6373283"/>
            <a:ext cx="3034454" cy="10306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spcBef>
                <a:spcPts val="1000"/>
              </a:spcBef>
              <a:defRPr sz="2844">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latin typeface="Tahoma"/>
                <a:ea typeface="Tahoma"/>
                <a:cs typeface="Tahoma"/>
                <a:sym typeface="Tahoma"/>
              </a:defRPr>
            </a:pPr>
            <a:r>
              <a:rPr sz="2844">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含有成分の種類が異なる</a:t>
            </a:r>
          </a:p>
        </p:txBody>
      </p:sp>
      <p:sp>
        <p:nvSpPr>
          <p:cNvPr id="445" name="ビャクジュツ…"/>
          <p:cNvSpPr txBox="1"/>
          <p:nvPr/>
        </p:nvSpPr>
        <p:spPr>
          <a:xfrm>
            <a:off x="7664383" y="6015037"/>
            <a:ext cx="3169921" cy="1447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600">
                <a:solidFill>
                  <a:srgbClr val="FFFFFF"/>
                </a:solidFill>
                <a:uFill>
                  <a:solidFill>
                    <a:srgbClr val="FFFFFF"/>
                  </a:solidFill>
                </a:uFill>
                <a:latin typeface="Tahoma"/>
                <a:ea typeface="Tahoma"/>
                <a:cs typeface="Tahoma"/>
                <a:sym typeface="Tahoma"/>
              </a:defRPr>
            </a:pPr>
            <a:r>
              <a:rPr>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ビャクジュツ</a:t>
            </a:r>
            <a:endParaRPr>
              <a:solidFill>
                <a:srgbClr val="800000"/>
              </a:solidFill>
              <a:effectLst>
                <a:outerShdw blurRad="12700" dist="25400" dir="2700000" rotWithShape="0">
                  <a:srgbClr val="000000"/>
                </a:outerShdw>
              </a:effectLst>
              <a:uFill>
                <a:solidFill>
                  <a:srgbClr val="800000"/>
                </a:solidFill>
              </a:uFill>
              <a:latin typeface="Times New Roman"/>
              <a:ea typeface="Times New Roman"/>
              <a:cs typeface="Times New Roman"/>
              <a:sym typeface="Times New Roman"/>
            </a:endParaRPr>
          </a:p>
          <a:p>
            <a:pPr algn="l" defTabSz="650240">
              <a:defRPr sz="2600">
                <a:solidFill>
                  <a:srgbClr val="FFFFFF"/>
                </a:solidFill>
                <a:uFill>
                  <a:solidFill>
                    <a:srgbClr val="FFFFFF"/>
                  </a:solidFill>
                </a:uFill>
                <a:latin typeface="Tahoma"/>
                <a:ea typeface="Tahoma"/>
                <a:cs typeface="Tahoma"/>
                <a:sym typeface="Tahoma"/>
              </a:defRPr>
            </a:pPr>
            <a:endParaRPr>
              <a:solidFill>
                <a:srgbClr val="800000"/>
              </a:solidFill>
              <a:effectLst>
                <a:outerShdw blurRad="12700" dist="25400" dir="2700000" rotWithShape="0">
                  <a:srgbClr val="000000"/>
                </a:outerShdw>
              </a:effectLst>
              <a:uFill>
                <a:solidFill>
                  <a:srgbClr val="800000"/>
                </a:solidFill>
              </a:uFill>
              <a:latin typeface="Times New Roman"/>
              <a:ea typeface="Times New Roman"/>
              <a:cs typeface="Times New Roman"/>
              <a:sym typeface="Times New Roman"/>
            </a:endParaRPr>
          </a:p>
          <a:p>
            <a:pPr algn="l" defTabSz="650240">
              <a:defRPr sz="2600">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defRPr>
            </a:pPr>
            <a:r>
              <a:t>ソウジュツ</a:t>
            </a:r>
          </a:p>
        </p:txBody>
      </p:sp>
      <p:pic>
        <p:nvPicPr>
          <p:cNvPr id="446" name="括弧１.png" descr="括弧１.png"/>
          <p:cNvPicPr>
            <a:picLocks noChangeAspect="1"/>
          </p:cNvPicPr>
          <p:nvPr/>
        </p:nvPicPr>
        <p:blipFill>
          <a:blip r:embed="rId3"/>
          <a:srcRect/>
          <a:stretch>
            <a:fillRect/>
          </a:stretch>
        </p:blipFill>
        <p:spPr>
          <a:xfrm>
            <a:off x="3541589" y="6020677"/>
            <a:ext cx="334591" cy="1751370"/>
          </a:xfrm>
          <a:prstGeom prst="rect">
            <a:avLst/>
          </a:prstGeom>
          <a:ln w="12700">
            <a:miter lim="400000"/>
          </a:ln>
        </p:spPr>
      </p:pic>
      <p:pic>
        <p:nvPicPr>
          <p:cNvPr id="447" name="括弧１.png" descr="括弧１.png"/>
          <p:cNvPicPr>
            <a:picLocks noChangeAspect="1"/>
          </p:cNvPicPr>
          <p:nvPr/>
        </p:nvPicPr>
        <p:blipFill>
          <a:blip r:embed="rId3"/>
          <a:stretch>
            <a:fillRect/>
          </a:stretch>
        </p:blipFill>
        <p:spPr>
          <a:xfrm>
            <a:off x="3583616" y="3957602"/>
            <a:ext cx="250513" cy="1311272"/>
          </a:xfrm>
          <a:prstGeom prst="rect">
            <a:avLst/>
          </a:prstGeom>
          <a:ln w="12700">
            <a:miter lim="400000"/>
          </a:ln>
        </p:spPr>
      </p:pic>
      <p:sp>
        <p:nvSpPr>
          <p:cNvPr id="448" name="トウキ…"/>
          <p:cNvSpPr txBox="1"/>
          <p:nvPr/>
        </p:nvSpPr>
        <p:spPr>
          <a:xfrm>
            <a:off x="8478304" y="3842525"/>
            <a:ext cx="3169921" cy="1447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600">
                <a:solidFill>
                  <a:srgbClr val="FFFFFF"/>
                </a:solidFill>
                <a:uFill>
                  <a:solidFill>
                    <a:srgbClr val="FFFFFF"/>
                  </a:solidFill>
                </a:uFill>
                <a:latin typeface="Tahoma"/>
                <a:ea typeface="Tahoma"/>
                <a:cs typeface="Tahoma"/>
                <a:sym typeface="Tahoma"/>
              </a:defRPr>
            </a:pPr>
            <a:r>
              <a:rPr>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トウキ</a:t>
            </a:r>
            <a:endParaRPr>
              <a:solidFill>
                <a:srgbClr val="800000"/>
              </a:solidFill>
              <a:effectLst>
                <a:outerShdw blurRad="12700" dist="25400" dir="2700000" rotWithShape="0">
                  <a:srgbClr val="000000"/>
                </a:outerShdw>
              </a:effectLst>
              <a:uFill>
                <a:solidFill>
                  <a:srgbClr val="800000"/>
                </a:solidFill>
              </a:uFill>
              <a:latin typeface="Times New Roman"/>
              <a:ea typeface="Times New Roman"/>
              <a:cs typeface="Times New Roman"/>
              <a:sym typeface="Times New Roman"/>
            </a:endParaRPr>
          </a:p>
          <a:p>
            <a:pPr algn="l" defTabSz="650240">
              <a:defRPr sz="2600">
                <a:solidFill>
                  <a:srgbClr val="FFFFFF"/>
                </a:solidFill>
                <a:uFill>
                  <a:solidFill>
                    <a:srgbClr val="FFFFFF"/>
                  </a:solidFill>
                </a:uFill>
                <a:latin typeface="Tahoma"/>
                <a:ea typeface="Tahoma"/>
                <a:cs typeface="Tahoma"/>
                <a:sym typeface="Tahoma"/>
              </a:defRPr>
            </a:pPr>
            <a:endParaRPr>
              <a:solidFill>
                <a:srgbClr val="800000"/>
              </a:solidFill>
              <a:effectLst>
                <a:outerShdw blurRad="12700" dist="25400" dir="2700000" rotWithShape="0">
                  <a:srgbClr val="000000"/>
                </a:outerShdw>
              </a:effectLst>
              <a:uFill>
                <a:solidFill>
                  <a:srgbClr val="800000"/>
                </a:solidFill>
              </a:uFill>
              <a:latin typeface="Times New Roman"/>
              <a:ea typeface="Times New Roman"/>
              <a:cs typeface="Times New Roman"/>
              <a:sym typeface="Times New Roman"/>
            </a:endParaRPr>
          </a:p>
          <a:p>
            <a:pPr algn="l" defTabSz="650240">
              <a:defRPr sz="2600">
                <a:solidFill>
                  <a:srgbClr val="FFFFFF"/>
                </a:solidFill>
                <a:uFill>
                  <a:solidFill>
                    <a:srgbClr val="FFFFFF"/>
                  </a:solidFill>
                </a:uFill>
                <a:latin typeface="Tahoma"/>
                <a:ea typeface="Tahoma"/>
                <a:cs typeface="Tahoma"/>
                <a:sym typeface="Tahoma"/>
              </a:defRPr>
            </a:pPr>
            <a:r>
              <a:rPr>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ビャクシ</a:t>
            </a:r>
          </a:p>
        </p:txBody>
      </p:sp>
      <p:sp>
        <p:nvSpPr>
          <p:cNvPr id="449" name="含有成分の種類が異なる"/>
          <p:cNvSpPr txBox="1"/>
          <p:nvPr/>
        </p:nvSpPr>
        <p:spPr>
          <a:xfrm>
            <a:off x="829682" y="4070491"/>
            <a:ext cx="3034454" cy="10306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spcBef>
                <a:spcPts val="1000"/>
              </a:spcBef>
              <a:defRPr sz="2844">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latin typeface="Tahoma"/>
                <a:ea typeface="Tahoma"/>
                <a:cs typeface="Tahoma"/>
                <a:sym typeface="Tahoma"/>
              </a:defRPr>
            </a:pPr>
            <a:r>
              <a:rPr sz="2844">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含有成分の種類が異なる</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4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4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4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 grpId="4" animBg="1" advAuto="0"/>
      <p:bldP spid="446" grpId="3" animBg="1" advAuto="0"/>
      <p:bldP spid="447" grpId="1" animBg="1" advAuto="0"/>
      <p:bldP spid="449" grpId="2" animBg="1" advAuto="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50" name="生  薬  学 4"/>
          <p:cNvSpPr txBox="1">
            <a:spLocks noGrp="1"/>
          </p:cNvSpPr>
          <p:nvPr>
            <p:ph type="title"/>
          </p:nvPr>
        </p:nvSpPr>
        <p:spPr>
          <a:xfrm>
            <a:off x="1083733" y="2059093"/>
            <a:ext cx="11054081" cy="2090703"/>
          </a:xfrm>
          <a:prstGeom prst="rect">
            <a:avLst/>
          </a:prstGeom>
          <a:effectLst>
            <a:outerShdw blurRad="63500" rotWithShape="0">
              <a:srgbClr val="808080">
                <a:alpha val="75000"/>
              </a:srgbClr>
            </a:outerShdw>
          </a:effectLst>
        </p:spPr>
        <p:txBody>
          <a:bodyPr lIns="126435" tIns="72248" rIns="126435" bIns="72248"/>
          <a:lstStyle>
            <a:lvl1pPr defTabSz="1300480">
              <a:defRPr sz="7680">
                <a:effectLst>
                  <a:outerShdw blurRad="12700" dist="381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defRPr>
            </a:lvl1pPr>
          </a:lstStyle>
          <a:p>
            <a:pPr>
              <a:defRPr sz="6257">
                <a:solidFill>
                  <a:srgbClr val="FFFFFF"/>
                </a:solidFill>
                <a:effectLst/>
                <a:uFill>
                  <a:solidFill>
                    <a:srgbClr val="FFFFFF"/>
                  </a:solidFill>
                </a:uFill>
                <a:latin typeface="Tahoma"/>
                <a:ea typeface="Tahoma"/>
                <a:cs typeface="Tahoma"/>
                <a:sym typeface="Tahoma"/>
              </a:defRPr>
            </a:pPr>
            <a:r>
              <a:rPr sz="7680" dirty="0" err="1">
                <a:solidFill>
                  <a:srgbClr val="000000"/>
                </a:solidFill>
                <a:effectLst>
                  <a:outerShdw blurRad="12700" dist="381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rPr>
              <a:t>生</a:t>
            </a:r>
            <a:r>
              <a:rPr sz="7680" dirty="0">
                <a:solidFill>
                  <a:srgbClr val="000000"/>
                </a:solidFill>
                <a:effectLst>
                  <a:outerShdw blurRad="12700" dist="381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rPr>
              <a:t> 　</a:t>
            </a:r>
            <a:r>
              <a:rPr sz="7680" dirty="0" err="1">
                <a:solidFill>
                  <a:srgbClr val="000000"/>
                </a:solidFill>
                <a:effectLst>
                  <a:outerShdw blurRad="12700" dist="381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rPr>
              <a:t>薬</a:t>
            </a:r>
            <a:r>
              <a:rPr sz="7680" dirty="0">
                <a:solidFill>
                  <a:srgbClr val="000000"/>
                </a:solidFill>
                <a:effectLst>
                  <a:outerShdw blurRad="12700" dist="381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rPr>
              <a:t> 　</a:t>
            </a:r>
            <a:r>
              <a:rPr sz="7680" dirty="0" err="1">
                <a:solidFill>
                  <a:srgbClr val="000000"/>
                </a:solidFill>
                <a:effectLst>
                  <a:outerShdw blurRad="12700" dist="381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rPr>
              <a:t>学</a:t>
            </a:r>
            <a:r>
              <a:rPr sz="7680" dirty="0">
                <a:solidFill>
                  <a:srgbClr val="000000"/>
                </a:solidFill>
                <a:effectLst>
                  <a:outerShdw blurRad="12700" dist="381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rPr>
              <a:t>　</a:t>
            </a:r>
            <a:r>
              <a:rPr lang="en-US" sz="7680" dirty="0">
                <a:solidFill>
                  <a:srgbClr val="000000"/>
                </a:solidFill>
                <a:effectLst>
                  <a:outerShdw blurRad="12700" dist="381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rPr>
              <a:t>5</a:t>
            </a:r>
            <a:endParaRPr sz="7680" dirty="0">
              <a:solidFill>
                <a:srgbClr val="000000"/>
              </a:solidFill>
              <a:effectLst>
                <a:outerShdw blurRad="12700" dist="381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endParaRPr>
          </a:p>
        </p:txBody>
      </p:sp>
      <p:sp>
        <p:nvSpPr>
          <p:cNvPr id="351" name="総論：生薬総則（生薬の名前と植物分類）…"/>
          <p:cNvSpPr txBox="1">
            <a:spLocks noGrp="1"/>
          </p:cNvSpPr>
          <p:nvPr>
            <p:ph type="body" idx="1"/>
          </p:nvPr>
        </p:nvSpPr>
        <p:spPr>
          <a:xfrm>
            <a:off x="1083733" y="4551679"/>
            <a:ext cx="10945708" cy="4768428"/>
          </a:xfrm>
          <a:prstGeom prst="rect">
            <a:avLst/>
          </a:prstGeom>
          <a:effectLst>
            <a:outerShdw blurRad="63500" rotWithShape="0">
              <a:srgbClr val="808080">
                <a:alpha val="75000"/>
              </a:srgbClr>
            </a:outerShdw>
          </a:effectLst>
        </p:spPr>
        <p:txBody>
          <a:bodyPr lIns="126435" tIns="72248" rIns="126435" bIns="72248" anchor="t"/>
          <a:lstStyle/>
          <a:p>
            <a:pPr marL="0" indent="0" algn="ctr" defTabSz="1261465">
              <a:spcBef>
                <a:spcPts val="700"/>
              </a:spcBef>
              <a:buSzTx/>
              <a:buNone/>
              <a:defRPr sz="4414">
                <a:solidFill>
                  <a:srgbClr val="FFFFFF"/>
                </a:solidFill>
                <a:uFill>
                  <a:solidFill>
                    <a:srgbClr val="FFFFFF"/>
                  </a:solidFill>
                </a:uFill>
                <a:latin typeface="Tahoma"/>
                <a:ea typeface="Tahoma"/>
                <a:cs typeface="Tahoma"/>
                <a:sym typeface="Tahoma"/>
              </a:defRPr>
            </a:pPr>
            <a:r>
              <a:rPr dirty="0" err="1">
                <a:solidFill>
                  <a:srgbClr val="FF0000"/>
                </a:solidFill>
                <a:effectLst>
                  <a:outerShdw blurRad="12319" dist="24638"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総論：</a:t>
            </a:r>
            <a:r>
              <a:rPr dirty="0" err="1">
                <a:solidFill>
                  <a:srgbClr val="FFFF00"/>
                </a:solidFill>
                <a:effectLst>
                  <a:outerShdw blurRad="12319" dist="24638"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植物</a:t>
            </a:r>
            <a:r>
              <a:rPr lang="ja-JP" altLang="en-US">
                <a:solidFill>
                  <a:srgbClr val="FFFF00"/>
                </a:solidFill>
                <a:effectLst>
                  <a:outerShdw blurRad="12319" dist="24638"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の形態による</a:t>
            </a:r>
            <a:r>
              <a:rPr dirty="0" err="1">
                <a:solidFill>
                  <a:srgbClr val="FFFF00"/>
                </a:solidFill>
                <a:effectLst>
                  <a:outerShdw blurRad="12319" dist="24638"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分類</a:t>
            </a:r>
            <a:endParaRPr dirty="0">
              <a:solidFill>
                <a:srgbClr val="FFFF00"/>
              </a:solidFill>
              <a:effectLst>
                <a:outerShdw blurRad="12319" dist="24638"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endParaRPr>
          </a:p>
          <a:p>
            <a:pPr marL="0" indent="0" algn="ctr" defTabSz="1261465">
              <a:spcBef>
                <a:spcPts val="700"/>
              </a:spcBef>
              <a:buSzTx/>
              <a:buNone/>
              <a:defRPr sz="4414">
                <a:solidFill>
                  <a:srgbClr val="FFFF00"/>
                </a:solidFill>
                <a:effectLst>
                  <a:outerShdw blurRad="12319" dist="24638"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pPr>
            <a:endParaRPr dirty="0">
              <a:solidFill>
                <a:srgbClr val="FFFF00"/>
              </a:solidFill>
              <a:effectLst>
                <a:outerShdw blurRad="12319" dist="24638"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endParaRPr>
          </a:p>
          <a:p>
            <a:pPr marL="0" indent="0" algn="ctr" defTabSz="1261465">
              <a:spcBef>
                <a:spcPts val="700"/>
              </a:spcBef>
              <a:buSzTx/>
              <a:buNone/>
              <a:defRPr sz="4414">
                <a:solidFill>
                  <a:srgbClr val="FFFFFF"/>
                </a:solidFill>
                <a:uFill>
                  <a:solidFill>
                    <a:srgbClr val="FFFFFF"/>
                  </a:solidFill>
                </a:uFill>
                <a:latin typeface="Tahoma"/>
                <a:ea typeface="Tahoma"/>
                <a:cs typeface="Tahoma"/>
                <a:sym typeface="Tahoma"/>
              </a:defRPr>
            </a:pPr>
            <a:r>
              <a:rPr dirty="0" err="1">
                <a:solidFill>
                  <a:srgbClr val="003366"/>
                </a:solidFill>
                <a:effectLst>
                  <a:outerShdw blurRad="12319" dist="24638"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創薬資源学研究室</a:t>
            </a:r>
            <a:endParaRPr dirty="0">
              <a:solidFill>
                <a:srgbClr val="003366"/>
              </a:solidFill>
              <a:effectLst>
                <a:outerShdw blurRad="12319" dist="24638"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endParaRPr>
          </a:p>
          <a:p>
            <a:pPr marL="0" indent="0" algn="ctr" defTabSz="1261465">
              <a:spcBef>
                <a:spcPts val="700"/>
              </a:spcBef>
              <a:buSzTx/>
              <a:buNone/>
              <a:defRPr sz="4414">
                <a:solidFill>
                  <a:srgbClr val="FFFFFF"/>
                </a:solidFill>
                <a:uFill>
                  <a:solidFill>
                    <a:srgbClr val="FFFFFF"/>
                  </a:solidFill>
                </a:uFill>
                <a:latin typeface="Tahoma"/>
                <a:ea typeface="Tahoma"/>
                <a:cs typeface="Tahoma"/>
                <a:sym typeface="Tahoma"/>
              </a:defRPr>
            </a:pPr>
            <a:r>
              <a:rPr dirty="0" err="1">
                <a:solidFill>
                  <a:srgbClr val="003366"/>
                </a:solidFill>
                <a:effectLst>
                  <a:outerShdw blurRad="12319" dist="24638"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薬</a:t>
            </a:r>
            <a:r>
              <a:rPr dirty="0">
                <a:solidFill>
                  <a:srgbClr val="003366"/>
                </a:solidFill>
                <a:effectLst>
                  <a:outerShdw blurRad="12319" dist="24638"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 </a:t>
            </a:r>
            <a:r>
              <a:rPr dirty="0" err="1">
                <a:solidFill>
                  <a:srgbClr val="003366"/>
                </a:solidFill>
                <a:effectLst>
                  <a:outerShdw blurRad="12319" dist="24638"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用</a:t>
            </a:r>
            <a:r>
              <a:rPr dirty="0">
                <a:solidFill>
                  <a:srgbClr val="003366"/>
                </a:solidFill>
                <a:effectLst>
                  <a:outerShdw blurRad="12319" dist="24638"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 </a:t>
            </a:r>
            <a:r>
              <a:rPr dirty="0" err="1">
                <a:solidFill>
                  <a:srgbClr val="003366"/>
                </a:solidFill>
                <a:effectLst>
                  <a:outerShdw blurRad="12319" dist="24638"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植</a:t>
            </a:r>
            <a:r>
              <a:rPr dirty="0">
                <a:solidFill>
                  <a:srgbClr val="003366"/>
                </a:solidFill>
                <a:effectLst>
                  <a:outerShdw blurRad="12319" dist="24638"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 </a:t>
            </a:r>
            <a:r>
              <a:rPr dirty="0" err="1">
                <a:solidFill>
                  <a:srgbClr val="003366"/>
                </a:solidFill>
                <a:effectLst>
                  <a:outerShdw blurRad="12319" dist="24638"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物</a:t>
            </a:r>
            <a:r>
              <a:rPr dirty="0">
                <a:solidFill>
                  <a:srgbClr val="003366"/>
                </a:solidFill>
                <a:effectLst>
                  <a:outerShdw blurRad="12319" dist="24638"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 </a:t>
            </a:r>
            <a:r>
              <a:rPr dirty="0" err="1">
                <a:solidFill>
                  <a:srgbClr val="003366"/>
                </a:solidFill>
                <a:effectLst>
                  <a:outerShdw blurRad="12319" dist="24638"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園</a:t>
            </a:r>
            <a:endParaRPr dirty="0">
              <a:solidFill>
                <a:srgbClr val="003366"/>
              </a:solidFill>
              <a:effectLst>
                <a:outerShdw blurRad="12319" dist="24638"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endParaRPr>
          </a:p>
          <a:p>
            <a:pPr marL="0" indent="0" algn="ctr" defTabSz="1261465">
              <a:spcBef>
                <a:spcPts val="700"/>
              </a:spcBef>
              <a:buSzTx/>
              <a:buNone/>
              <a:defRPr sz="4414">
                <a:solidFill>
                  <a:srgbClr val="FFFFFF"/>
                </a:solidFill>
                <a:uFill>
                  <a:solidFill>
                    <a:srgbClr val="FFFFFF"/>
                  </a:solidFill>
                </a:uFill>
                <a:latin typeface="Tahoma"/>
                <a:ea typeface="Tahoma"/>
                <a:cs typeface="Tahoma"/>
                <a:sym typeface="Tahoma"/>
              </a:defRPr>
            </a:pPr>
            <a:r>
              <a:rPr dirty="0" err="1">
                <a:solidFill>
                  <a:srgbClr val="003366"/>
                </a:solidFill>
                <a:effectLst>
                  <a:outerShdw blurRad="12319" dist="24638"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木</a:t>
            </a:r>
            <a:r>
              <a:rPr dirty="0">
                <a:solidFill>
                  <a:srgbClr val="003366"/>
                </a:solidFill>
                <a:effectLst>
                  <a:outerShdw blurRad="12319" dist="24638"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 </a:t>
            </a:r>
            <a:r>
              <a:rPr dirty="0" err="1">
                <a:solidFill>
                  <a:srgbClr val="003366"/>
                </a:solidFill>
                <a:effectLst>
                  <a:outerShdw blurRad="12319" dist="24638"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下</a:t>
            </a:r>
            <a:r>
              <a:rPr dirty="0">
                <a:solidFill>
                  <a:srgbClr val="003366"/>
                </a:solidFill>
                <a:effectLst>
                  <a:outerShdw blurRad="12319" dist="24638"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　</a:t>
            </a:r>
            <a:r>
              <a:rPr dirty="0" err="1">
                <a:solidFill>
                  <a:srgbClr val="003366"/>
                </a:solidFill>
                <a:effectLst>
                  <a:outerShdw blurRad="12319" dist="24638"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武</a:t>
            </a:r>
            <a:r>
              <a:rPr dirty="0">
                <a:solidFill>
                  <a:srgbClr val="003366"/>
                </a:solidFill>
                <a:effectLst>
                  <a:outerShdw blurRad="12319" dist="24638"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 </a:t>
            </a:r>
            <a:r>
              <a:rPr dirty="0" err="1">
                <a:solidFill>
                  <a:srgbClr val="003366"/>
                </a:solidFill>
                <a:effectLst>
                  <a:outerShdw blurRad="12319" dist="24638"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rPr>
              <a:t>司</a:t>
            </a:r>
            <a:endParaRPr dirty="0">
              <a:solidFill>
                <a:srgbClr val="003366"/>
              </a:solidFill>
              <a:effectLst>
                <a:outerShdw blurRad="12319" dist="24638"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endParaRPr>
          </a:p>
        </p:txBody>
      </p:sp>
    </p:spTree>
    <p:extLst>
      <p:ext uri="{BB962C8B-B14F-4D97-AF65-F5344CB8AC3E}">
        <p14:creationId xmlns:p14="http://schemas.microsoft.com/office/powerpoint/2010/main" val="1045961746"/>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 name="生薬基原植物の名前(1)">
            <a:extLst>
              <a:ext uri="{FF2B5EF4-FFF2-40B4-BE49-F238E27FC236}">
                <a16:creationId xmlns:a16="http://schemas.microsoft.com/office/drawing/2014/main" id="{708ECB05-8025-F14F-9DB2-3EF8D38A3C37}"/>
              </a:ext>
            </a:extLst>
          </p:cNvPr>
          <p:cNvSpPr txBox="1">
            <a:spLocks/>
          </p:cNvSpPr>
          <p:nvPr/>
        </p:nvSpPr>
        <p:spPr>
          <a:xfrm>
            <a:off x="2492375" y="323850"/>
            <a:ext cx="8343900" cy="1300163"/>
          </a:xfrm>
          <a:prstGeom prst="rect">
            <a:avLst/>
          </a:prstGeom>
          <a:solidFill>
            <a:srgbClr val="008080"/>
          </a:solidFill>
          <a:ln w="12700">
            <a:miter lim="400000"/>
          </a:ln>
          <a:effectLst>
            <a:outerShdw blurRad="127000" dist="152399" dir="18900000" rotWithShape="0">
              <a:srgbClr val="003366">
                <a:alpha val="79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nchor="ctr">
            <a:normAutofit/>
          </a:bodyPr>
          <a:lstStyle>
            <a:lvl1pPr marL="0" marR="0" indent="39687" algn="ctr" defTabSz="1300162" rtl="0" latinLnBrk="0">
              <a:lnSpc>
                <a:spcPct val="100000"/>
              </a:lnSpc>
              <a:spcBef>
                <a:spcPts val="0"/>
              </a:spcBef>
              <a:spcAft>
                <a:spcPts val="0"/>
              </a:spcAft>
              <a:buClrTx/>
              <a:buSzTx/>
              <a:buFontTx/>
              <a:buNone/>
              <a:tabLst/>
              <a:defRPr sz="6200" b="0" i="0" u="none" strike="noStrike" cap="none" spc="0" baseline="0">
                <a:solidFill>
                  <a:srgbClr val="FFFF00"/>
                </a:solidFill>
                <a:effectLst>
                  <a:outerShdw blurRad="12700" dist="38100" dir="2700000" rotWithShape="0">
                    <a:srgbClr val="000000"/>
                  </a:outerShdw>
                </a:effectLst>
                <a:uFillTx/>
                <a:latin typeface="ヒラギノ明朝 ProN W6"/>
                <a:ea typeface="ヒラギノ明朝 ProN W6"/>
                <a:cs typeface="ヒラギノ明朝 ProN W6"/>
                <a:sym typeface="ヒラギノ明朝 ProN W6"/>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a:lstStyle>
          <a:p>
            <a:pPr hangingPunct="1"/>
            <a:r>
              <a:rPr lang="ja-JP" altLang="en-US"/>
              <a:t>生薬基原植物の名前</a:t>
            </a:r>
            <a:endParaRPr lang="en-US" altLang="ja-JP" dirty="0"/>
          </a:p>
        </p:txBody>
      </p:sp>
      <p:sp>
        <p:nvSpPr>
          <p:cNvPr id="9" name="一 般 名">
            <a:extLst>
              <a:ext uri="{FF2B5EF4-FFF2-40B4-BE49-F238E27FC236}">
                <a16:creationId xmlns:a16="http://schemas.microsoft.com/office/drawing/2014/main" id="{25307DAB-BBEF-FE40-999B-EA461A8C2A8A}"/>
              </a:ext>
            </a:extLst>
          </p:cNvPr>
          <p:cNvSpPr txBox="1"/>
          <p:nvPr/>
        </p:nvSpPr>
        <p:spPr>
          <a:xfrm>
            <a:off x="1190625" y="2058987"/>
            <a:ext cx="3919538" cy="6461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248" tIns="72248" rIns="72248" bIns="72248">
            <a:spAutoFit/>
          </a:bodyPr>
          <a:lstStyle>
            <a:lvl1pPr indent="39687" algn="l" defTabSz="1300162">
              <a:spcBef>
                <a:spcPts val="1600"/>
              </a:spcBef>
              <a:defRPr sz="3900">
                <a:solidFill>
                  <a:srgbClr val="FF0000"/>
                </a:solidFill>
                <a:effectLst>
                  <a:outerShdw blurRad="12700" dist="25400" dir="2700000" rotWithShape="0">
                    <a:srgbClr val="000000"/>
                  </a:outerShdw>
                </a:effectLst>
                <a:latin typeface="ヒラギノ明朝 ProN W3"/>
                <a:ea typeface="ヒラギノ明朝 ProN W3"/>
                <a:cs typeface="ヒラギノ明朝 ProN W3"/>
                <a:sym typeface="ヒラギノ明朝 ProN W3"/>
              </a:defRPr>
            </a:lvl1pPr>
          </a:lstStyle>
          <a:p>
            <a:r>
              <a:t>一　般　名</a:t>
            </a:r>
          </a:p>
        </p:txBody>
      </p:sp>
      <p:sp>
        <p:nvSpPr>
          <p:cNvPr id="10" name="学 名">
            <a:extLst>
              <a:ext uri="{FF2B5EF4-FFF2-40B4-BE49-F238E27FC236}">
                <a16:creationId xmlns:a16="http://schemas.microsoft.com/office/drawing/2014/main" id="{26FA4A44-A056-3B41-AA38-A3C45DDB6F17}"/>
              </a:ext>
            </a:extLst>
          </p:cNvPr>
          <p:cNvSpPr txBox="1"/>
          <p:nvPr/>
        </p:nvSpPr>
        <p:spPr>
          <a:xfrm>
            <a:off x="1190625" y="4984750"/>
            <a:ext cx="3919538" cy="6461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248" tIns="72248" rIns="72248" bIns="72248">
            <a:spAutoFit/>
          </a:bodyPr>
          <a:lstStyle>
            <a:lvl1pPr indent="39687" algn="l" defTabSz="1300162">
              <a:spcBef>
                <a:spcPts val="1600"/>
              </a:spcBef>
              <a:defRPr sz="3900">
                <a:solidFill>
                  <a:srgbClr val="FF0000"/>
                </a:solidFill>
                <a:effectLst>
                  <a:outerShdw blurRad="12700" dist="25400" dir="2700000" rotWithShape="0">
                    <a:srgbClr val="000000"/>
                  </a:outerShdw>
                </a:effectLst>
                <a:latin typeface="ヒラギノ明朝 ProN W3"/>
                <a:ea typeface="ヒラギノ明朝 ProN W3"/>
                <a:cs typeface="ヒラギノ明朝 ProN W3"/>
                <a:sym typeface="ヒラギノ明朝 ProN W3"/>
              </a:defRPr>
            </a:lvl1pPr>
          </a:lstStyle>
          <a:p>
            <a:r>
              <a:t>学　名</a:t>
            </a:r>
          </a:p>
        </p:txBody>
      </p:sp>
      <p:sp>
        <p:nvSpPr>
          <p:cNvPr id="11" name="標準和名">
            <a:extLst>
              <a:ext uri="{FF2B5EF4-FFF2-40B4-BE49-F238E27FC236}">
                <a16:creationId xmlns:a16="http://schemas.microsoft.com/office/drawing/2014/main" id="{19AE6C39-648B-8842-BC6A-408C1D33C3F9}"/>
              </a:ext>
            </a:extLst>
          </p:cNvPr>
          <p:cNvSpPr txBox="1"/>
          <p:nvPr/>
        </p:nvSpPr>
        <p:spPr>
          <a:xfrm>
            <a:off x="5200650" y="2166937"/>
            <a:ext cx="3160713" cy="6461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248" tIns="72248" rIns="72248" bIns="72248">
            <a:spAutoFit/>
          </a:bodyPr>
          <a:lstStyle>
            <a:lvl1pPr indent="39687" algn="l" defTabSz="1300162">
              <a:spcBef>
                <a:spcPts val="1600"/>
              </a:spcBef>
              <a:defRPr sz="3900">
                <a:solidFill>
                  <a:srgbClr val="800000"/>
                </a:solidFill>
                <a:effectLst>
                  <a:outerShdw blurRad="12700" dist="25400" dir="2700000" rotWithShape="0">
                    <a:srgbClr val="000000"/>
                  </a:outerShdw>
                </a:effectLst>
                <a:latin typeface="ヒラギノ明朝 ProN W3"/>
                <a:ea typeface="ヒラギノ明朝 ProN W3"/>
                <a:cs typeface="ヒラギノ明朝 ProN W3"/>
                <a:sym typeface="ヒラギノ明朝 ProN W3"/>
              </a:defRPr>
            </a:lvl1pPr>
          </a:lstStyle>
          <a:p>
            <a:r>
              <a:t>標準和名</a:t>
            </a:r>
          </a:p>
        </p:txBody>
      </p:sp>
      <p:sp>
        <p:nvSpPr>
          <p:cNvPr id="12" name="国際名">
            <a:extLst>
              <a:ext uri="{FF2B5EF4-FFF2-40B4-BE49-F238E27FC236}">
                <a16:creationId xmlns:a16="http://schemas.microsoft.com/office/drawing/2014/main" id="{0DAB8BA3-054D-B248-92DA-748E47857772}"/>
              </a:ext>
            </a:extLst>
          </p:cNvPr>
          <p:cNvSpPr txBox="1"/>
          <p:nvPr/>
        </p:nvSpPr>
        <p:spPr>
          <a:xfrm>
            <a:off x="5200650" y="4984750"/>
            <a:ext cx="3160713" cy="6461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248" tIns="72248" rIns="72248" bIns="72248">
            <a:spAutoFit/>
          </a:bodyPr>
          <a:lstStyle>
            <a:lvl1pPr indent="39687" algn="l" defTabSz="1300162">
              <a:spcBef>
                <a:spcPts val="1600"/>
              </a:spcBef>
              <a:defRPr sz="3900">
                <a:solidFill>
                  <a:srgbClr val="800000"/>
                </a:solidFill>
                <a:effectLst>
                  <a:outerShdw blurRad="12700" dist="25400" dir="2700000" rotWithShape="0">
                    <a:srgbClr val="000000"/>
                  </a:outerShdw>
                </a:effectLst>
                <a:latin typeface="ヒラギノ明朝 ProN W3"/>
                <a:ea typeface="ヒラギノ明朝 ProN W3"/>
                <a:cs typeface="ヒラギノ明朝 ProN W3"/>
                <a:sym typeface="ヒラギノ明朝 ProN W3"/>
              </a:defRPr>
            </a:lvl1pPr>
          </a:lstStyle>
          <a:p>
            <a:r>
              <a:t>国際名</a:t>
            </a:r>
          </a:p>
        </p:txBody>
      </p:sp>
      <p:sp>
        <p:nvSpPr>
          <p:cNvPr id="13" name="リンネ 二名法">
            <a:extLst>
              <a:ext uri="{FF2B5EF4-FFF2-40B4-BE49-F238E27FC236}">
                <a16:creationId xmlns:a16="http://schemas.microsoft.com/office/drawing/2014/main" id="{84D2504A-B007-FD44-A099-61152A82C2FC}"/>
              </a:ext>
            </a:extLst>
          </p:cNvPr>
          <p:cNvSpPr txBox="1"/>
          <p:nvPr/>
        </p:nvSpPr>
        <p:spPr>
          <a:xfrm>
            <a:off x="8018462" y="5851525"/>
            <a:ext cx="4570413" cy="6461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248" tIns="72248" rIns="72248" bIns="72248">
            <a:spAutoFit/>
          </a:bodyPr>
          <a:lstStyle>
            <a:lvl1pPr indent="39687" algn="l" defTabSz="1300162">
              <a:spcBef>
                <a:spcPts val="1600"/>
              </a:spcBef>
              <a:defRPr sz="3900">
                <a:solidFill>
                  <a:srgbClr val="FFFFFF"/>
                </a:solidFill>
                <a:effectLst>
                  <a:outerShdw blurRad="12700" dist="25400" dir="2700000" rotWithShape="0">
                    <a:srgbClr val="000000"/>
                  </a:outerShdw>
                </a:effectLst>
                <a:latin typeface="ヒラギノ明朝 ProN W3"/>
                <a:ea typeface="ヒラギノ明朝 ProN W3"/>
                <a:cs typeface="ヒラギノ明朝 ProN W3"/>
                <a:sym typeface="ヒラギノ明朝 ProN W3"/>
              </a:defRPr>
            </a:lvl1pPr>
          </a:lstStyle>
          <a:p>
            <a:r>
              <a:t>リンネ　二名法</a:t>
            </a:r>
          </a:p>
        </p:txBody>
      </p:sp>
      <p:sp>
        <p:nvSpPr>
          <p:cNvPr id="14" name="カタカナ書き">
            <a:extLst>
              <a:ext uri="{FF2B5EF4-FFF2-40B4-BE49-F238E27FC236}">
                <a16:creationId xmlns:a16="http://schemas.microsoft.com/office/drawing/2014/main" id="{B1DF6C85-5379-4A4D-B44D-A12A4F72985C}"/>
              </a:ext>
            </a:extLst>
          </p:cNvPr>
          <p:cNvSpPr txBox="1"/>
          <p:nvPr/>
        </p:nvSpPr>
        <p:spPr>
          <a:xfrm>
            <a:off x="8018462" y="2166937"/>
            <a:ext cx="4570413" cy="6461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248" tIns="72248" rIns="72248" bIns="72248">
            <a:spAutoFit/>
          </a:bodyPr>
          <a:lstStyle>
            <a:lvl1pPr indent="39687" algn="l" defTabSz="1300162">
              <a:spcBef>
                <a:spcPts val="1600"/>
              </a:spcBef>
              <a:defRPr sz="3900">
                <a:solidFill>
                  <a:srgbClr val="FFFFFF"/>
                </a:solidFill>
                <a:effectLst>
                  <a:outerShdw blurRad="12700" dist="25400" dir="2700000" rotWithShape="0">
                    <a:srgbClr val="000000"/>
                  </a:outerShdw>
                </a:effectLst>
                <a:latin typeface="ヒラギノ明朝 ProN W3"/>
                <a:ea typeface="ヒラギノ明朝 ProN W3"/>
                <a:cs typeface="ヒラギノ明朝 ProN W3"/>
                <a:sym typeface="ヒラギノ明朝 ProN W3"/>
              </a:defRPr>
            </a:lvl1pPr>
          </a:lstStyle>
          <a:p>
            <a:r>
              <a:t>カタカナ書き</a:t>
            </a:r>
          </a:p>
        </p:txBody>
      </p:sp>
      <p:sp>
        <p:nvSpPr>
          <p:cNvPr id="15" name="ラテン語表記">
            <a:extLst>
              <a:ext uri="{FF2B5EF4-FFF2-40B4-BE49-F238E27FC236}">
                <a16:creationId xmlns:a16="http://schemas.microsoft.com/office/drawing/2014/main" id="{EF697F27-0C1E-2A46-8DCC-C0F372B2F348}"/>
              </a:ext>
            </a:extLst>
          </p:cNvPr>
          <p:cNvSpPr txBox="1"/>
          <p:nvPr/>
        </p:nvSpPr>
        <p:spPr>
          <a:xfrm>
            <a:off x="8018462" y="4984750"/>
            <a:ext cx="4570413" cy="6461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248" tIns="72248" rIns="72248" bIns="72248">
            <a:spAutoFit/>
          </a:bodyPr>
          <a:lstStyle>
            <a:lvl1pPr indent="39687" algn="l" defTabSz="1300162">
              <a:spcBef>
                <a:spcPts val="1600"/>
              </a:spcBef>
              <a:defRPr sz="3900">
                <a:solidFill>
                  <a:srgbClr val="FFFFFF"/>
                </a:solidFill>
                <a:effectLst>
                  <a:outerShdw blurRad="12700" dist="25400" dir="2700000" rotWithShape="0">
                    <a:srgbClr val="000000"/>
                  </a:outerShdw>
                </a:effectLst>
                <a:latin typeface="ヒラギノ明朝 ProN W3"/>
                <a:ea typeface="ヒラギノ明朝 ProN W3"/>
                <a:cs typeface="ヒラギノ明朝 ProN W3"/>
                <a:sym typeface="ヒラギノ明朝 ProN W3"/>
              </a:defRPr>
            </a:lvl1pPr>
          </a:lstStyle>
          <a:p>
            <a:r>
              <a:t>ラテン語表記</a:t>
            </a:r>
          </a:p>
        </p:txBody>
      </p:sp>
      <p:sp>
        <p:nvSpPr>
          <p:cNvPr id="16" name="モ モ （正式名）">
            <a:extLst>
              <a:ext uri="{FF2B5EF4-FFF2-40B4-BE49-F238E27FC236}">
                <a16:creationId xmlns:a16="http://schemas.microsoft.com/office/drawing/2014/main" id="{CBD26D1E-85C3-9040-B54A-B836953CB420}"/>
              </a:ext>
            </a:extLst>
          </p:cNvPr>
          <p:cNvSpPr txBox="1"/>
          <p:nvPr/>
        </p:nvSpPr>
        <p:spPr>
          <a:xfrm>
            <a:off x="2166937" y="3033712"/>
            <a:ext cx="5219701" cy="6461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248" tIns="72248" rIns="72248" bIns="72248">
            <a:spAutoFit/>
          </a:bodyPr>
          <a:lstStyle/>
          <a:p>
            <a:pPr indent="39687" algn="l" defTabSz="1300162">
              <a:spcBef>
                <a:spcPts val="1600"/>
              </a:spcBef>
              <a:defRPr sz="3900">
                <a:solidFill>
                  <a:srgbClr val="0000FF"/>
                </a:solidFill>
                <a:effectLst>
                  <a:outerShdw blurRad="12700" dist="25400" dir="2700000" rotWithShape="0">
                    <a:srgbClr val="000000"/>
                  </a:outerShdw>
                </a:effectLst>
                <a:latin typeface="ヒラギノ明朝 ProN W3"/>
                <a:ea typeface="ヒラギノ明朝 ProN W3"/>
                <a:cs typeface="ヒラギノ明朝 ProN W3"/>
                <a:sym typeface="ヒラギノ明朝 ProN W3"/>
              </a:defRPr>
            </a:pPr>
            <a:r>
              <a:t>モ　モ　</a:t>
            </a:r>
            <a:r>
              <a:rPr>
                <a:solidFill>
                  <a:srgbClr val="FFFF00"/>
                </a:solidFill>
              </a:rPr>
              <a:t>（正式名）</a:t>
            </a:r>
          </a:p>
        </p:txBody>
      </p:sp>
      <p:sp>
        <p:nvSpPr>
          <p:cNvPr id="17" name="桃  （通称名）">
            <a:extLst>
              <a:ext uri="{FF2B5EF4-FFF2-40B4-BE49-F238E27FC236}">
                <a16:creationId xmlns:a16="http://schemas.microsoft.com/office/drawing/2014/main" id="{5D3725E0-0941-2F4C-9A78-2C46DBB96A3A}"/>
              </a:ext>
            </a:extLst>
          </p:cNvPr>
          <p:cNvSpPr txBox="1"/>
          <p:nvPr/>
        </p:nvSpPr>
        <p:spPr>
          <a:xfrm>
            <a:off x="2166937" y="3792537"/>
            <a:ext cx="5219701" cy="6461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248" tIns="72248" rIns="72248" bIns="72248">
            <a:spAutoFit/>
          </a:bodyPr>
          <a:lstStyle/>
          <a:p>
            <a:pPr indent="39687" algn="l" defTabSz="1300162">
              <a:spcBef>
                <a:spcPts val="1600"/>
              </a:spcBef>
              <a:defRPr sz="3900">
                <a:solidFill>
                  <a:srgbClr val="0000FF"/>
                </a:solidFill>
                <a:effectLst>
                  <a:outerShdw blurRad="12700" dist="25400" dir="2700000" rotWithShape="0">
                    <a:srgbClr val="000000"/>
                  </a:outerShdw>
                </a:effectLst>
                <a:latin typeface="ヒラギノ明朝 ProN W3"/>
                <a:ea typeface="ヒラギノ明朝 ProN W3"/>
                <a:cs typeface="ヒラギノ明朝 ProN W3"/>
                <a:sym typeface="ヒラギノ明朝 ProN W3"/>
              </a:defRPr>
            </a:pPr>
            <a:r>
              <a:t>　桃　　</a:t>
            </a:r>
            <a:r>
              <a:rPr>
                <a:solidFill>
                  <a:srgbClr val="FFFF00"/>
                </a:solidFill>
              </a:rPr>
              <a:t>（通称名）</a:t>
            </a:r>
          </a:p>
        </p:txBody>
      </p:sp>
      <p:sp>
        <p:nvSpPr>
          <p:cNvPr id="18" name="地方名、土着名">
            <a:extLst>
              <a:ext uri="{FF2B5EF4-FFF2-40B4-BE49-F238E27FC236}">
                <a16:creationId xmlns:a16="http://schemas.microsoft.com/office/drawing/2014/main" id="{356F67F6-CE4F-4A4F-9DCB-0E78379A06ED}"/>
              </a:ext>
            </a:extLst>
          </p:cNvPr>
          <p:cNvSpPr txBox="1"/>
          <p:nvPr/>
        </p:nvSpPr>
        <p:spPr>
          <a:xfrm>
            <a:off x="7259637" y="3359150"/>
            <a:ext cx="4244976" cy="6461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248" tIns="72248" rIns="72248" bIns="72248">
            <a:spAutoFit/>
          </a:bodyPr>
          <a:lstStyle>
            <a:lvl1pPr indent="39687" algn="l" defTabSz="1300162">
              <a:spcBef>
                <a:spcPts val="1600"/>
              </a:spcBef>
              <a:defRPr sz="3900">
                <a:effectLst>
                  <a:outerShdw blurRad="12700" dist="25400" dir="2700000" rotWithShape="0">
                    <a:srgbClr val="FFFFFF"/>
                  </a:outerShdw>
                </a:effectLst>
                <a:latin typeface="ヒラギノ明朝 ProN W3"/>
                <a:ea typeface="ヒラギノ明朝 ProN W3"/>
                <a:cs typeface="ヒラギノ明朝 ProN W3"/>
                <a:sym typeface="ヒラギノ明朝 ProN W3"/>
              </a:defRPr>
            </a:lvl1pPr>
          </a:lstStyle>
          <a:p>
            <a:r>
              <a:t>地方名、土着名</a:t>
            </a:r>
          </a:p>
        </p:txBody>
      </p:sp>
      <p:sp>
        <p:nvSpPr>
          <p:cNvPr id="19" name="Prunus  persica  (L.) Batsch">
            <a:extLst>
              <a:ext uri="{FF2B5EF4-FFF2-40B4-BE49-F238E27FC236}">
                <a16:creationId xmlns:a16="http://schemas.microsoft.com/office/drawing/2014/main" id="{3D2E06B5-471A-674C-B2C2-B0A92566E518}"/>
              </a:ext>
            </a:extLst>
          </p:cNvPr>
          <p:cNvSpPr txBox="1"/>
          <p:nvPr/>
        </p:nvSpPr>
        <p:spPr>
          <a:xfrm>
            <a:off x="2600325" y="7477125"/>
            <a:ext cx="9909175" cy="8302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248" tIns="72248" rIns="72248" bIns="72248">
            <a:spAutoFit/>
          </a:bodyPr>
          <a:lstStyle/>
          <a:p>
            <a:pPr indent="39687" algn="l" defTabSz="1300162">
              <a:spcBef>
                <a:spcPts val="1800"/>
              </a:spcBef>
              <a:defRPr sz="4500" b="1" i="1">
                <a:solidFill>
                  <a:srgbClr val="FF0000"/>
                </a:solidFill>
                <a:effectLst>
                  <a:outerShdw blurRad="12700" dist="25400" dir="2700000" rotWithShape="0">
                    <a:srgbClr val="000000"/>
                  </a:outerShdw>
                </a:effectLst>
                <a:latin typeface="Times New Roman"/>
                <a:ea typeface="Times New Roman"/>
                <a:cs typeface="Times New Roman"/>
                <a:sym typeface="Times New Roman"/>
              </a:defRPr>
            </a:pPr>
            <a:r>
              <a:t>Prunus </a:t>
            </a:r>
            <a:r>
              <a:rPr b="0" i="0">
                <a:latin typeface="+mj-lt"/>
                <a:ea typeface="+mj-ea"/>
                <a:cs typeface="+mj-cs"/>
                <a:sym typeface="Helvetica"/>
              </a:rPr>
              <a:t>　</a:t>
            </a:r>
            <a:r>
              <a:t>persica</a:t>
            </a:r>
            <a:r>
              <a:rPr i="0"/>
              <a:t> </a:t>
            </a:r>
            <a:r>
              <a:rPr b="0" i="0">
                <a:latin typeface="+mj-lt"/>
                <a:ea typeface="+mj-ea"/>
                <a:cs typeface="+mj-cs"/>
                <a:sym typeface="Helvetica"/>
              </a:rPr>
              <a:t>　</a:t>
            </a:r>
            <a:r>
              <a:rPr i="0"/>
              <a:t>(L.) Batsch</a:t>
            </a:r>
          </a:p>
        </p:txBody>
      </p:sp>
      <p:sp>
        <p:nvSpPr>
          <p:cNvPr id="20" name="Amygdalis  persica  L.">
            <a:extLst>
              <a:ext uri="{FF2B5EF4-FFF2-40B4-BE49-F238E27FC236}">
                <a16:creationId xmlns:a16="http://schemas.microsoft.com/office/drawing/2014/main" id="{B3439C18-F337-4B44-BFEA-A5BECA09A9A6}"/>
              </a:ext>
            </a:extLst>
          </p:cNvPr>
          <p:cNvSpPr txBox="1"/>
          <p:nvPr/>
        </p:nvSpPr>
        <p:spPr>
          <a:xfrm>
            <a:off x="2492375" y="8451850"/>
            <a:ext cx="6627813" cy="8302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248" tIns="72248" rIns="72248" bIns="72248">
            <a:spAutoFit/>
          </a:bodyPr>
          <a:lstStyle/>
          <a:p>
            <a:pPr indent="39687" algn="l" defTabSz="1300162">
              <a:spcBef>
                <a:spcPts val="1800"/>
              </a:spcBef>
              <a:defRPr sz="4500" b="1" i="1">
                <a:solidFill>
                  <a:srgbClr val="FF0000"/>
                </a:solidFill>
                <a:effectLst>
                  <a:outerShdw blurRad="12700" dist="25400" dir="2700000" rotWithShape="0">
                    <a:srgbClr val="000000"/>
                  </a:outerShdw>
                </a:effectLst>
                <a:latin typeface="Times New Roman"/>
                <a:ea typeface="Times New Roman"/>
                <a:cs typeface="Times New Roman"/>
                <a:sym typeface="Times New Roman"/>
              </a:defRPr>
            </a:pPr>
            <a:r>
              <a:t>Amygdalis </a:t>
            </a:r>
            <a:r>
              <a:rPr b="0" i="0">
                <a:latin typeface="+mj-lt"/>
                <a:ea typeface="+mj-ea"/>
                <a:cs typeface="+mj-cs"/>
                <a:sym typeface="Helvetica"/>
              </a:rPr>
              <a:t>　</a:t>
            </a:r>
            <a:r>
              <a:t>persica</a:t>
            </a:r>
            <a:r>
              <a:rPr i="0"/>
              <a:t> </a:t>
            </a:r>
            <a:r>
              <a:rPr b="0" i="0">
                <a:latin typeface="+mj-lt"/>
                <a:ea typeface="+mj-ea"/>
                <a:cs typeface="+mj-cs"/>
                <a:sym typeface="Helvetica"/>
              </a:rPr>
              <a:t>　</a:t>
            </a:r>
            <a:r>
              <a:rPr i="0"/>
              <a:t>L.</a:t>
            </a:r>
          </a:p>
        </p:txBody>
      </p:sp>
      <p:sp>
        <p:nvSpPr>
          <p:cNvPr id="21" name="属名">
            <a:extLst>
              <a:ext uri="{FF2B5EF4-FFF2-40B4-BE49-F238E27FC236}">
                <a16:creationId xmlns:a16="http://schemas.microsoft.com/office/drawing/2014/main" id="{5DF67466-0E92-B94C-8A33-52B56E458312}"/>
              </a:ext>
            </a:extLst>
          </p:cNvPr>
          <p:cNvSpPr txBox="1"/>
          <p:nvPr/>
        </p:nvSpPr>
        <p:spPr>
          <a:xfrm>
            <a:off x="3141662" y="6826250"/>
            <a:ext cx="1427163" cy="5762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248" tIns="72248" rIns="72248" bIns="72248">
            <a:spAutoFit/>
          </a:bodyPr>
          <a:lstStyle>
            <a:lvl1pPr indent="39687" algn="l" defTabSz="1300162">
              <a:spcBef>
                <a:spcPts val="1400"/>
              </a:spcBef>
              <a:defRPr sz="3400">
                <a:solidFill>
                  <a:srgbClr val="1C4D0B"/>
                </a:solidFill>
                <a:effectLst>
                  <a:outerShdw blurRad="12700" dist="25400" dir="2700000" rotWithShape="0">
                    <a:srgbClr val="000000"/>
                  </a:outerShdw>
                </a:effectLst>
                <a:latin typeface="ヒラギノ明朝 ProN W3"/>
                <a:ea typeface="ヒラギノ明朝 ProN W3"/>
                <a:cs typeface="ヒラギノ明朝 ProN W3"/>
                <a:sym typeface="ヒラギノ明朝 ProN W3"/>
              </a:defRPr>
            </a:lvl1pPr>
          </a:lstStyle>
          <a:p>
            <a:r>
              <a:t>属名</a:t>
            </a:r>
          </a:p>
        </p:txBody>
      </p:sp>
      <p:sp>
        <p:nvSpPr>
          <p:cNvPr id="22" name="種小名">
            <a:extLst>
              <a:ext uri="{FF2B5EF4-FFF2-40B4-BE49-F238E27FC236}">
                <a16:creationId xmlns:a16="http://schemas.microsoft.com/office/drawing/2014/main" id="{0510B6BC-A2C5-434B-B846-56F369A0D1D2}"/>
              </a:ext>
            </a:extLst>
          </p:cNvPr>
          <p:cNvSpPr txBox="1"/>
          <p:nvPr/>
        </p:nvSpPr>
        <p:spPr>
          <a:xfrm>
            <a:off x="5200650" y="6826250"/>
            <a:ext cx="1644650" cy="5762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248" tIns="72248" rIns="72248" bIns="72248">
            <a:spAutoFit/>
          </a:bodyPr>
          <a:lstStyle>
            <a:lvl1pPr indent="39687" algn="l" defTabSz="1300162">
              <a:spcBef>
                <a:spcPts val="1400"/>
              </a:spcBef>
              <a:defRPr sz="3400">
                <a:solidFill>
                  <a:srgbClr val="1C4D0B"/>
                </a:solidFill>
                <a:effectLst>
                  <a:outerShdw blurRad="12700" dist="25400" dir="2700000" rotWithShape="0">
                    <a:srgbClr val="000000"/>
                  </a:outerShdw>
                </a:effectLst>
                <a:latin typeface="ヒラギノ明朝 ProN W3"/>
                <a:ea typeface="ヒラギノ明朝 ProN W3"/>
                <a:cs typeface="ヒラギノ明朝 ProN W3"/>
                <a:sym typeface="ヒラギノ明朝 ProN W3"/>
              </a:defRPr>
            </a:lvl1pPr>
          </a:lstStyle>
          <a:p>
            <a:r>
              <a:t>種小名</a:t>
            </a:r>
          </a:p>
        </p:txBody>
      </p:sp>
      <p:sp>
        <p:nvSpPr>
          <p:cNvPr id="23" name="命名者名">
            <a:extLst>
              <a:ext uri="{FF2B5EF4-FFF2-40B4-BE49-F238E27FC236}">
                <a16:creationId xmlns:a16="http://schemas.microsoft.com/office/drawing/2014/main" id="{F161274F-C199-AB4A-96BB-263212B6DCBA}"/>
              </a:ext>
            </a:extLst>
          </p:cNvPr>
          <p:cNvSpPr txBox="1"/>
          <p:nvPr/>
        </p:nvSpPr>
        <p:spPr>
          <a:xfrm>
            <a:off x="7693025" y="6826250"/>
            <a:ext cx="2403476" cy="5762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248" tIns="72248" rIns="72248" bIns="72248">
            <a:spAutoFit/>
          </a:bodyPr>
          <a:lstStyle>
            <a:lvl1pPr indent="39687" algn="l" defTabSz="1300162">
              <a:spcBef>
                <a:spcPts val="1400"/>
              </a:spcBef>
              <a:defRPr sz="3400">
                <a:solidFill>
                  <a:srgbClr val="1C4D0B"/>
                </a:solidFill>
                <a:effectLst>
                  <a:outerShdw blurRad="12700" dist="25400" dir="2700000" rotWithShape="0">
                    <a:srgbClr val="000000"/>
                  </a:outerShdw>
                </a:effectLst>
                <a:latin typeface="ヒラギノ明朝 ProN W3"/>
                <a:ea typeface="ヒラギノ明朝 ProN W3"/>
                <a:cs typeface="ヒラギノ明朝 ProN W3"/>
                <a:sym typeface="ヒラギノ明朝 ProN W3"/>
              </a:defRPr>
            </a:lvl1pPr>
          </a:lstStyle>
          <a:p>
            <a:r>
              <a:t>命名者名</a:t>
            </a:r>
          </a:p>
        </p:txBody>
      </p:sp>
      <p:sp>
        <p:nvSpPr>
          <p:cNvPr id="24" name="←異名">
            <a:extLst>
              <a:ext uri="{FF2B5EF4-FFF2-40B4-BE49-F238E27FC236}">
                <a16:creationId xmlns:a16="http://schemas.microsoft.com/office/drawing/2014/main" id="{AFDB8703-EDC2-9F4F-8618-C8164E82CC41}"/>
              </a:ext>
            </a:extLst>
          </p:cNvPr>
          <p:cNvSpPr txBox="1"/>
          <p:nvPr/>
        </p:nvSpPr>
        <p:spPr>
          <a:xfrm>
            <a:off x="9023350" y="8550275"/>
            <a:ext cx="1520826" cy="6256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248" tIns="72248" rIns="72248" bIns="72248">
            <a:spAutoFit/>
          </a:bodyPr>
          <a:lstStyle/>
          <a:p>
            <a:pPr indent="39687" algn="l" defTabSz="1300162">
              <a:defRPr sz="3400">
                <a:effectLst>
                  <a:outerShdw blurRad="12700" dist="25400" dir="2700000" rotWithShape="0">
                    <a:srgbClr val="FFFFFF"/>
                  </a:outerShdw>
                </a:effectLst>
                <a:latin typeface="Arial"/>
                <a:ea typeface="Arial"/>
                <a:cs typeface="Arial"/>
                <a:sym typeface="Arial"/>
              </a:defRPr>
            </a:pPr>
            <a:r>
              <a:t>←</a:t>
            </a:r>
            <a:r>
              <a:rPr>
                <a:latin typeface="ヒラギノ明朝 ProN W3"/>
                <a:ea typeface="ヒラギノ明朝 ProN W3"/>
                <a:cs typeface="ヒラギノ明朝 ProN W3"/>
                <a:sym typeface="ヒラギノ明朝 ProN W3"/>
              </a:rPr>
              <a:t>異名</a:t>
            </a:r>
          </a:p>
        </p:txBody>
      </p:sp>
    </p:spTree>
    <p:extLst>
      <p:ext uri="{BB962C8B-B14F-4D97-AF65-F5344CB8AC3E}">
        <p14:creationId xmlns:p14="http://schemas.microsoft.com/office/powerpoint/2010/main" val="4193897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24"/>
                                        </p:tgtEl>
                                        <p:attrNameLst>
                                          <p:attrName>style.visibility</p:attrName>
                                        </p:attrNameLst>
                                      </p:cBhvr>
                                      <p:to>
                                        <p:strVal val="visible"/>
                                      </p:to>
                                    </p:set>
                                    <p:animEffect transition="in" filter="fade">
                                      <p:cBhvr>
                                        <p:cTn id="1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advAuto="0"/>
      <p:bldP spid="24" grpId="0" animBg="1" advAuto="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86" name="門 (division)"/>
          <p:cNvSpPr txBox="1"/>
          <p:nvPr/>
        </p:nvSpPr>
        <p:spPr>
          <a:xfrm>
            <a:off x="433493" y="1733973"/>
            <a:ext cx="3901441" cy="650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6435" tIns="72248" rIns="126435" bIns="72248">
            <a:spAutoFit/>
          </a:bodyPr>
          <a:lstStyle/>
          <a:p>
            <a:pPr algn="l" defTabSz="650240">
              <a:spcBef>
                <a:spcPts val="1000"/>
              </a:spcBef>
              <a:defRPr sz="2560">
                <a:solidFill>
                  <a:srgbClr val="FFFFFF"/>
                </a:solidFill>
                <a:uFill>
                  <a:solidFill>
                    <a:srgbClr val="FFFFFF"/>
                  </a:solidFill>
                </a:uFill>
                <a:latin typeface="Tahoma"/>
                <a:ea typeface="Tahoma"/>
                <a:cs typeface="Tahoma"/>
                <a:sym typeface="Tahoma"/>
              </a:defRPr>
            </a:pPr>
            <a:r>
              <a: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門 </a:t>
            </a:r>
            <a:r>
              <a: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(division)</a:t>
            </a:r>
          </a:p>
        </p:txBody>
      </p:sp>
      <p:sp>
        <p:nvSpPr>
          <p:cNvPr id="387" name="綱 (class)"/>
          <p:cNvSpPr txBox="1"/>
          <p:nvPr/>
        </p:nvSpPr>
        <p:spPr>
          <a:xfrm>
            <a:off x="1277902" y="2275839"/>
            <a:ext cx="3901441" cy="650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6435" tIns="72248" rIns="126435" bIns="72248">
            <a:spAutoFit/>
          </a:bodyPr>
          <a:lstStyle/>
          <a:p>
            <a:pPr algn="l" defTabSz="650240">
              <a:spcBef>
                <a:spcPts val="1000"/>
              </a:spcBef>
              <a:defRPr sz="2560">
                <a:solidFill>
                  <a:srgbClr val="FFFFFF"/>
                </a:solidFill>
                <a:uFill>
                  <a:solidFill>
                    <a:srgbClr val="FFFFFF"/>
                  </a:solidFill>
                </a:uFill>
                <a:latin typeface="Tahoma"/>
                <a:ea typeface="Tahoma"/>
                <a:cs typeface="Tahoma"/>
                <a:sym typeface="Tahoma"/>
              </a:defRPr>
            </a:pPr>
            <a:r>
              <a: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綱 </a:t>
            </a:r>
            <a:r>
              <a: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(class)</a:t>
            </a:r>
          </a:p>
        </p:txBody>
      </p:sp>
      <p:sp>
        <p:nvSpPr>
          <p:cNvPr id="388" name="亜綱 (subclass)"/>
          <p:cNvSpPr txBox="1"/>
          <p:nvPr/>
        </p:nvSpPr>
        <p:spPr>
          <a:xfrm>
            <a:off x="2036515" y="2817706"/>
            <a:ext cx="3901441" cy="650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6435" tIns="72248" rIns="126435" bIns="72248">
            <a:spAutoFit/>
          </a:bodyPr>
          <a:lstStyle/>
          <a:p>
            <a:pPr algn="l" defTabSz="650240">
              <a:spcBef>
                <a:spcPts val="1000"/>
              </a:spcBef>
              <a:defRPr sz="2560">
                <a:solidFill>
                  <a:srgbClr val="FFFFFF"/>
                </a:solidFill>
                <a:uFill>
                  <a:solidFill>
                    <a:srgbClr val="FFFFFF"/>
                  </a:solidFill>
                </a:uFill>
                <a:latin typeface="Tahoma"/>
                <a:ea typeface="Tahoma"/>
                <a:cs typeface="Tahoma"/>
                <a:sym typeface="Tahoma"/>
              </a:defRPr>
            </a:pPr>
            <a:r>
              <a: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亜綱 </a:t>
            </a:r>
            <a:r>
              <a: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(subclass)</a:t>
            </a:r>
          </a:p>
        </p:txBody>
      </p:sp>
      <p:sp>
        <p:nvSpPr>
          <p:cNvPr id="389" name="目 (order)"/>
          <p:cNvSpPr txBox="1"/>
          <p:nvPr/>
        </p:nvSpPr>
        <p:spPr>
          <a:xfrm>
            <a:off x="2795129" y="3359573"/>
            <a:ext cx="3901441" cy="650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6435" tIns="72248" rIns="126435" bIns="72248">
            <a:spAutoFit/>
          </a:bodyPr>
          <a:lstStyle/>
          <a:p>
            <a:pPr algn="l" defTabSz="650240">
              <a:spcBef>
                <a:spcPts val="1000"/>
              </a:spcBef>
              <a:defRPr sz="2560">
                <a:solidFill>
                  <a:srgbClr val="FFFFFF"/>
                </a:solidFill>
                <a:uFill>
                  <a:solidFill>
                    <a:srgbClr val="FFFFFF"/>
                  </a:solidFill>
                </a:uFill>
                <a:latin typeface="Tahoma"/>
                <a:ea typeface="Tahoma"/>
                <a:cs typeface="Tahoma"/>
                <a:sym typeface="Tahoma"/>
              </a:defRPr>
            </a:pPr>
            <a:r>
              <a: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目 </a:t>
            </a:r>
            <a:r>
              <a: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(order)</a:t>
            </a:r>
          </a:p>
        </p:txBody>
      </p:sp>
      <p:sp>
        <p:nvSpPr>
          <p:cNvPr id="390" name="科 (family)"/>
          <p:cNvSpPr txBox="1"/>
          <p:nvPr/>
        </p:nvSpPr>
        <p:spPr>
          <a:xfrm>
            <a:off x="3553741" y="4009813"/>
            <a:ext cx="3901442" cy="650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6435" tIns="72248" rIns="126435" bIns="72248">
            <a:spAutoFit/>
          </a:bodyPr>
          <a:lstStyle/>
          <a:p>
            <a:pPr algn="l" defTabSz="650240">
              <a:spcBef>
                <a:spcPts val="1000"/>
              </a:spcBef>
              <a:defRPr sz="2560">
                <a:solidFill>
                  <a:srgbClr val="FFFFFF"/>
                </a:solidFill>
                <a:uFill>
                  <a:solidFill>
                    <a:srgbClr val="FFFFFF"/>
                  </a:solidFill>
                </a:uFill>
                <a:latin typeface="Tahoma"/>
                <a:ea typeface="Tahoma"/>
                <a:cs typeface="Tahoma"/>
                <a:sym typeface="Tahoma"/>
              </a:defRPr>
            </a:pPr>
            <a:r>
              <a: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科 </a:t>
            </a:r>
            <a:r>
              <a: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(family)</a:t>
            </a:r>
          </a:p>
        </p:txBody>
      </p:sp>
      <p:sp>
        <p:nvSpPr>
          <p:cNvPr id="391" name="亜科 (subfamily)"/>
          <p:cNvSpPr txBox="1"/>
          <p:nvPr/>
        </p:nvSpPr>
        <p:spPr>
          <a:xfrm>
            <a:off x="4312355" y="4660053"/>
            <a:ext cx="5093548" cy="650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6435" tIns="72248" rIns="126435" bIns="72248">
            <a:spAutoFit/>
          </a:bodyPr>
          <a:lstStyle/>
          <a:p>
            <a:pPr algn="l" defTabSz="650240">
              <a:spcBef>
                <a:spcPts val="1000"/>
              </a:spcBef>
              <a:defRPr sz="2560">
                <a:solidFill>
                  <a:srgbClr val="FFFFFF"/>
                </a:solidFill>
                <a:uFill>
                  <a:solidFill>
                    <a:srgbClr val="FFFFFF"/>
                  </a:solidFill>
                </a:uFill>
                <a:latin typeface="Tahoma"/>
                <a:ea typeface="Tahoma"/>
                <a:cs typeface="Tahoma"/>
                <a:sym typeface="Tahoma"/>
              </a:defRPr>
            </a:pPr>
            <a:r>
              <a: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亜科 </a:t>
            </a:r>
            <a:r>
              <a: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(subfamily)</a:t>
            </a:r>
          </a:p>
        </p:txBody>
      </p:sp>
      <p:sp>
        <p:nvSpPr>
          <p:cNvPr id="392" name="属 (genus)"/>
          <p:cNvSpPr txBox="1"/>
          <p:nvPr/>
        </p:nvSpPr>
        <p:spPr>
          <a:xfrm>
            <a:off x="5721208" y="5852159"/>
            <a:ext cx="3901441" cy="650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6435" tIns="72248" rIns="126435" bIns="72248">
            <a:spAutoFit/>
          </a:bodyPr>
          <a:lstStyle/>
          <a:p>
            <a:pPr algn="l" defTabSz="650240">
              <a:spcBef>
                <a:spcPts val="1000"/>
              </a:spcBef>
              <a:defRPr sz="2560">
                <a:solidFill>
                  <a:srgbClr val="FFFFFF"/>
                </a:solidFill>
                <a:uFill>
                  <a:solidFill>
                    <a:srgbClr val="FFFFFF"/>
                  </a:solidFill>
                </a:uFill>
                <a:latin typeface="Tahoma"/>
                <a:ea typeface="Tahoma"/>
                <a:cs typeface="Tahoma"/>
                <a:sym typeface="Tahoma"/>
              </a:defRPr>
            </a:pPr>
            <a:r>
              <a: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属 </a:t>
            </a:r>
            <a:r>
              <a: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(genus)</a:t>
            </a:r>
          </a:p>
        </p:txBody>
      </p:sp>
      <p:sp>
        <p:nvSpPr>
          <p:cNvPr id="393" name="連 (tribe)"/>
          <p:cNvSpPr txBox="1"/>
          <p:nvPr/>
        </p:nvSpPr>
        <p:spPr>
          <a:xfrm>
            <a:off x="4962595" y="5310293"/>
            <a:ext cx="3901441" cy="650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6435" tIns="72248" rIns="126435" bIns="72248">
            <a:spAutoFit/>
          </a:bodyPr>
          <a:lstStyle/>
          <a:p>
            <a:pPr algn="l" defTabSz="650240">
              <a:spcBef>
                <a:spcPts val="1000"/>
              </a:spcBef>
              <a:defRPr sz="2560">
                <a:solidFill>
                  <a:srgbClr val="FFFFFF"/>
                </a:solidFill>
                <a:uFill>
                  <a:solidFill>
                    <a:srgbClr val="FFFFFF"/>
                  </a:solidFill>
                </a:uFill>
                <a:latin typeface="Tahoma"/>
                <a:ea typeface="Tahoma"/>
                <a:cs typeface="Tahoma"/>
                <a:sym typeface="Tahoma"/>
              </a:defRPr>
            </a:pPr>
            <a:r>
              <a: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連 </a:t>
            </a:r>
            <a:r>
              <a: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(tribe)</a:t>
            </a:r>
          </a:p>
        </p:txBody>
      </p:sp>
      <p:sp>
        <p:nvSpPr>
          <p:cNvPr id="394" name="種 (species)"/>
          <p:cNvSpPr txBox="1"/>
          <p:nvPr/>
        </p:nvSpPr>
        <p:spPr>
          <a:xfrm>
            <a:off x="7021689" y="7044266"/>
            <a:ext cx="3901441" cy="650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6435" tIns="72248" rIns="126435" bIns="72248">
            <a:spAutoFit/>
          </a:bodyPr>
          <a:lstStyle/>
          <a:p>
            <a:pPr algn="l" defTabSz="650240">
              <a:spcBef>
                <a:spcPts val="1000"/>
              </a:spcBef>
              <a:defRPr sz="2560">
                <a:solidFill>
                  <a:srgbClr val="FFFFFF"/>
                </a:solidFill>
                <a:uFill>
                  <a:solidFill>
                    <a:srgbClr val="FFFFFF"/>
                  </a:solidFill>
                </a:uFill>
                <a:latin typeface="Tahoma"/>
                <a:ea typeface="Tahoma"/>
                <a:cs typeface="Tahoma"/>
                <a:sym typeface="Tahoma"/>
              </a:defRPr>
            </a:pPr>
            <a:r>
              <a: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種 </a:t>
            </a:r>
            <a:r>
              <a: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(species)</a:t>
            </a:r>
          </a:p>
        </p:txBody>
      </p:sp>
      <p:sp>
        <p:nvSpPr>
          <p:cNvPr id="395" name="亜種 (subspecies)"/>
          <p:cNvSpPr txBox="1"/>
          <p:nvPr/>
        </p:nvSpPr>
        <p:spPr>
          <a:xfrm>
            <a:off x="7671929" y="7694507"/>
            <a:ext cx="4985175" cy="650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6435" tIns="72248" rIns="126435" bIns="72248">
            <a:spAutoFit/>
          </a:bodyPr>
          <a:lstStyle/>
          <a:p>
            <a:pPr algn="l" defTabSz="650240">
              <a:spcBef>
                <a:spcPts val="1000"/>
              </a:spcBef>
              <a:defRPr sz="2560">
                <a:solidFill>
                  <a:srgbClr val="FFFFFF"/>
                </a:solidFill>
                <a:uFill>
                  <a:solidFill>
                    <a:srgbClr val="FFFFFF"/>
                  </a:solidFill>
                </a:uFill>
                <a:latin typeface="Tahoma"/>
                <a:ea typeface="Tahoma"/>
                <a:cs typeface="Tahoma"/>
                <a:sym typeface="Tahoma"/>
              </a:defRPr>
            </a:pPr>
            <a:r>
              <a: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亜種 </a:t>
            </a:r>
            <a:r>
              <a: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(subspecies)</a:t>
            </a:r>
          </a:p>
        </p:txBody>
      </p:sp>
      <p:sp>
        <p:nvSpPr>
          <p:cNvPr id="396" name="変種 (variety)"/>
          <p:cNvSpPr txBox="1"/>
          <p:nvPr/>
        </p:nvSpPr>
        <p:spPr>
          <a:xfrm>
            <a:off x="8561492" y="8236373"/>
            <a:ext cx="3901442" cy="650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6435" tIns="72248" rIns="126435" bIns="72248">
            <a:spAutoFit/>
          </a:bodyPr>
          <a:lstStyle/>
          <a:p>
            <a:pPr algn="l" defTabSz="650240">
              <a:spcBef>
                <a:spcPts val="1000"/>
              </a:spcBef>
              <a:defRPr sz="2560">
                <a:solidFill>
                  <a:srgbClr val="FFFFFF"/>
                </a:solidFill>
                <a:uFill>
                  <a:solidFill>
                    <a:srgbClr val="FFFFFF"/>
                  </a:solidFill>
                </a:uFill>
                <a:latin typeface="Tahoma"/>
                <a:ea typeface="Tahoma"/>
                <a:cs typeface="Tahoma"/>
                <a:sym typeface="Tahoma"/>
              </a:defRPr>
            </a:pPr>
            <a:r>
              <a:rPr dirty="0" err="1">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変種</a:t>
            </a:r>
            <a:r>
              <a:rPr dirty="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 </a:t>
            </a:r>
            <a:r>
              <a:rPr dirty="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(variety)</a:t>
            </a:r>
          </a:p>
        </p:txBody>
      </p:sp>
      <p:sp>
        <p:nvSpPr>
          <p:cNvPr id="397" name="節 (section)"/>
          <p:cNvSpPr txBox="1"/>
          <p:nvPr/>
        </p:nvSpPr>
        <p:spPr>
          <a:xfrm>
            <a:off x="6371448" y="6502400"/>
            <a:ext cx="3901441" cy="650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6435" tIns="72248" rIns="126435" bIns="72248">
            <a:spAutoFit/>
          </a:bodyPr>
          <a:lstStyle/>
          <a:p>
            <a:pPr algn="l" defTabSz="650240">
              <a:spcBef>
                <a:spcPts val="1000"/>
              </a:spcBef>
              <a:defRPr sz="2560">
                <a:solidFill>
                  <a:srgbClr val="FFFFFF"/>
                </a:solidFill>
                <a:uFill>
                  <a:solidFill>
                    <a:srgbClr val="FFFFFF"/>
                  </a:solidFill>
                </a:uFill>
                <a:latin typeface="Tahoma"/>
                <a:ea typeface="Tahoma"/>
                <a:cs typeface="Tahoma"/>
                <a:sym typeface="Tahoma"/>
              </a:defRPr>
            </a:pPr>
            <a:r>
              <a: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節 </a:t>
            </a:r>
            <a:r>
              <a: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(section)</a:t>
            </a:r>
          </a:p>
        </p:txBody>
      </p:sp>
      <p:sp>
        <p:nvSpPr>
          <p:cNvPr id="398" name="品種 (form)"/>
          <p:cNvSpPr txBox="1"/>
          <p:nvPr/>
        </p:nvSpPr>
        <p:spPr>
          <a:xfrm>
            <a:off x="9428479" y="8778240"/>
            <a:ext cx="2926081" cy="650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6435" tIns="72248" rIns="126435" bIns="72248">
            <a:spAutoFit/>
          </a:bodyPr>
          <a:lstStyle/>
          <a:p>
            <a:pPr algn="l" defTabSz="650240">
              <a:spcBef>
                <a:spcPts val="1000"/>
              </a:spcBef>
              <a:defRPr sz="2560">
                <a:solidFill>
                  <a:srgbClr val="FFFFFF"/>
                </a:solidFill>
                <a:uFill>
                  <a:solidFill>
                    <a:srgbClr val="FFFFFF"/>
                  </a:solidFill>
                </a:uFill>
                <a:latin typeface="Tahoma"/>
                <a:ea typeface="Tahoma"/>
                <a:cs typeface="Tahoma"/>
                <a:sym typeface="Tahoma"/>
              </a:defRPr>
            </a:pPr>
            <a:r>
              <a: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品種 </a:t>
            </a:r>
            <a:r>
              <a:rPr>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rPr>
              <a:t>(form)</a:t>
            </a:r>
          </a:p>
        </p:txBody>
      </p:sp>
      <p:sp>
        <p:nvSpPr>
          <p:cNvPr id="399" name="リンネ 二名法"/>
          <p:cNvSpPr txBox="1"/>
          <p:nvPr/>
        </p:nvSpPr>
        <p:spPr>
          <a:xfrm>
            <a:off x="1300479" y="6502400"/>
            <a:ext cx="3901442" cy="7382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6435" tIns="72248" rIns="126435" bIns="72248">
            <a:spAutoFit/>
          </a:bodyPr>
          <a:lstStyle>
            <a:lvl1pPr algn="l" defTabSz="650240">
              <a:spcBef>
                <a:spcPts val="1000"/>
              </a:spcBef>
              <a:defRPr sz="3982">
                <a:solidFill>
                  <a:srgbClr val="FFFFFF"/>
                </a:solidFill>
                <a:effectLst>
                  <a:outerShdw blurRad="12700" dist="25400" dir="2700000" rotWithShape="0">
                    <a:srgbClr val="000000"/>
                  </a:outerShdw>
                </a:effectLst>
                <a:uFill>
                  <a:solidFill>
                    <a:srgbClr val="FFFFFF"/>
                  </a:solidFill>
                </a:uFill>
                <a:latin typeface="ヒラギノ明朝 ProN W6"/>
                <a:ea typeface="ヒラギノ明朝 ProN W6"/>
                <a:cs typeface="ヒラギノ明朝 ProN W6"/>
                <a:sym typeface="ヒラギノ明朝 ProN W6"/>
              </a:defRPr>
            </a:lvl1pPr>
          </a:lstStyle>
          <a:p>
            <a:pPr>
              <a:defRPr sz="2560">
                <a:effectLst/>
                <a:latin typeface="Tahoma"/>
                <a:ea typeface="Tahoma"/>
                <a:cs typeface="Tahoma"/>
                <a:sym typeface="Tahoma"/>
              </a:defRPr>
            </a:pPr>
            <a:r>
              <a:rPr sz="3982">
                <a:effectLst>
                  <a:outerShdw blurRad="12700" dist="25400" dir="2700000" rotWithShape="0">
                    <a:srgbClr val="000000"/>
                  </a:outerShdw>
                </a:effectLst>
                <a:latin typeface="ヒラギノ明朝 ProN W6"/>
                <a:ea typeface="ヒラギノ明朝 ProN W6"/>
                <a:cs typeface="ヒラギノ明朝 ProN W6"/>
                <a:sym typeface="ヒラギノ明朝 ProN W6"/>
              </a:rPr>
              <a:t>リンネ　二名法</a:t>
            </a:r>
          </a:p>
        </p:txBody>
      </p:sp>
      <p:sp>
        <p:nvSpPr>
          <p:cNvPr id="400" name="→"/>
          <p:cNvSpPr txBox="1"/>
          <p:nvPr/>
        </p:nvSpPr>
        <p:spPr>
          <a:xfrm>
            <a:off x="4879149" y="5692281"/>
            <a:ext cx="942849" cy="9590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2248" tIns="72248" rIns="72248" bIns="72248">
            <a:spAutoFit/>
          </a:bodyPr>
          <a:lstStyle>
            <a:lvl1pPr marL="40639" marR="40639" algn="l" defTabSz="1300480">
              <a:buClr>
                <a:srgbClr val="FFFFFF"/>
              </a:buClr>
              <a:buFont typeface="Arial"/>
              <a:defRPr sz="5688" b="1">
                <a:solidFill>
                  <a:srgbClr val="FFFFFF"/>
                </a:solidFill>
                <a:effectLst>
                  <a:outerShdw blurRad="12700" dist="25400" dir="2700000" rotWithShape="0">
                    <a:srgbClr val="000000"/>
                  </a:outerShdw>
                </a:effectLst>
                <a:uFill>
                  <a:solidFill>
                    <a:srgbClr val="FFFFFF"/>
                  </a:solidFill>
                </a:uFill>
                <a:latin typeface="Arial"/>
                <a:ea typeface="Arial"/>
                <a:cs typeface="Arial"/>
                <a:sym typeface="Arial"/>
              </a:defRPr>
            </a:lvl1pPr>
          </a:lstStyle>
          <a:p>
            <a:r>
              <a:t>→</a:t>
            </a:r>
          </a:p>
        </p:txBody>
      </p:sp>
      <p:sp>
        <p:nvSpPr>
          <p:cNvPr id="401" name="→"/>
          <p:cNvSpPr txBox="1"/>
          <p:nvPr/>
        </p:nvSpPr>
        <p:spPr>
          <a:xfrm>
            <a:off x="6193536" y="6747333"/>
            <a:ext cx="942849" cy="9590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2248" tIns="72248" rIns="72248" bIns="72248">
            <a:spAutoFit/>
          </a:bodyPr>
          <a:lstStyle>
            <a:lvl1pPr marL="40639" marR="40639" algn="l" defTabSz="1300480">
              <a:buClr>
                <a:srgbClr val="FFFFFF"/>
              </a:buClr>
              <a:buFont typeface="Arial"/>
              <a:defRPr sz="5688" b="1">
                <a:solidFill>
                  <a:srgbClr val="FFFFFF"/>
                </a:solidFill>
                <a:effectLst>
                  <a:outerShdw blurRad="12700" dist="25400" dir="2700000" rotWithShape="0">
                    <a:srgbClr val="000000"/>
                  </a:outerShdw>
                </a:effectLst>
                <a:uFill>
                  <a:solidFill>
                    <a:srgbClr val="FFFFFF"/>
                  </a:solidFill>
                </a:uFill>
                <a:latin typeface="Arial"/>
                <a:ea typeface="Arial"/>
                <a:cs typeface="Arial"/>
                <a:sym typeface="Arial"/>
              </a:defRPr>
            </a:lvl1pPr>
          </a:lstStyle>
          <a:p>
            <a:r>
              <a:t>→</a:t>
            </a:r>
          </a:p>
        </p:txBody>
      </p:sp>
      <p:sp>
        <p:nvSpPr>
          <p:cNvPr id="23" name="生 薬 学 総 論 (4−4)">
            <a:extLst>
              <a:ext uri="{FF2B5EF4-FFF2-40B4-BE49-F238E27FC236}">
                <a16:creationId xmlns:a16="http://schemas.microsoft.com/office/drawing/2014/main" id="{09B8B57F-F18A-2246-BD5F-A785512653A2}"/>
              </a:ext>
            </a:extLst>
          </p:cNvPr>
          <p:cNvSpPr>
            <a:spLocks noGrp="1"/>
          </p:cNvSpPr>
          <p:nvPr>
            <p:ph type="title"/>
          </p:nvPr>
        </p:nvSpPr>
        <p:spPr>
          <a:xfrm>
            <a:off x="2230581" y="325119"/>
            <a:ext cx="8880764" cy="1300481"/>
          </a:xfrm>
          <a:prstGeom prst="rect">
            <a:avLst/>
          </a:prstGeom>
          <a:solidFill>
            <a:srgbClr val="008080"/>
          </a:solidFill>
          <a:ln w="9525">
            <a:round/>
          </a:ln>
          <a:effectLst>
            <a:outerShdw blurRad="127000" dist="152399" dir="18900000" rotWithShape="0">
              <a:srgbClr val="003366">
                <a:alpha val="79998"/>
              </a:srgbClr>
            </a:outerShdw>
          </a:effectLst>
        </p:spPr>
        <p:txBody>
          <a:bodyPr lIns="126435" tIns="72248" rIns="126435" bIns="72248">
            <a:noAutofit/>
          </a:bodyPr>
          <a:lstStyle>
            <a:lvl1pPr defTabSz="1300480">
              <a:defRPr sz="6257">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lang="ja-JP" altLang="en-US" sz="600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植物の形態分類</a:t>
            </a:r>
            <a:r>
              <a:rPr sz="6000"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 </a:t>
            </a:r>
            <a:r>
              <a:rPr lang="en-US" sz="6000"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(5-1)</a:t>
            </a:r>
            <a:endParaRPr sz="6000"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endParaRPr>
          </a:p>
        </p:txBody>
      </p:sp>
    </p:spTree>
    <p:extLst>
      <p:ext uri="{BB962C8B-B14F-4D97-AF65-F5344CB8AC3E}">
        <p14:creationId xmlns:p14="http://schemas.microsoft.com/office/powerpoint/2010/main" val="3125927534"/>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4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fill="hold" grpId="0" nodeType="clickEffect">
                                  <p:stCondLst>
                                    <p:cond delay="0"/>
                                  </p:stCondLst>
                                  <p:iterate>
                                    <p:tmAbs val="0"/>
                                  </p:iterate>
                                  <p:childTnLst>
                                    <p:set>
                                      <p:cBhvr>
                                        <p:cTn id="14" fill="hold"/>
                                        <p:tgtEl>
                                          <p:spTgt spid="399"/>
                                        </p:tgtEl>
                                        <p:attrNameLst>
                                          <p:attrName>style.visibility</p:attrName>
                                        </p:attrNameLst>
                                      </p:cBhvr>
                                      <p:to>
                                        <p:strVal val="visible"/>
                                      </p:to>
                                    </p:set>
                                    <p:animEffect transition="in" filter="fade">
                                      <p:cBhvr>
                                        <p:cTn id="15" dur="1000"/>
                                        <p:tgtEl>
                                          <p:spTgt spid="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 grpId="0" animBg="1" advAuto="0"/>
      <p:bldP spid="400" grpId="0" animBg="1" advAuto="0"/>
      <p:bldP spid="401" grpId="0" animBg="1" advAuto="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graphicFrame>
        <p:nvGraphicFramePr>
          <p:cNvPr id="21" name="表">
            <a:extLst>
              <a:ext uri="{FF2B5EF4-FFF2-40B4-BE49-F238E27FC236}">
                <a16:creationId xmlns:a16="http://schemas.microsoft.com/office/drawing/2014/main" id="{FC8A5778-C9AE-774D-959F-C903E67DE9D5}"/>
              </a:ext>
            </a:extLst>
          </p:cNvPr>
          <p:cNvGraphicFramePr/>
          <p:nvPr/>
        </p:nvGraphicFramePr>
        <p:xfrm>
          <a:off x="433493" y="2094451"/>
          <a:ext cx="12137813" cy="7051040"/>
        </p:xfrm>
        <a:graphic>
          <a:graphicData uri="http://schemas.openxmlformats.org/drawingml/2006/table">
            <a:tbl>
              <a:tblPr>
                <a:tableStyleId>{4C3C2611-4C71-4FC5-86AE-919BDF0F9419}</a:tableStyleId>
              </a:tblPr>
              <a:tblGrid>
                <a:gridCol w="8669867">
                  <a:extLst>
                    <a:ext uri="{9D8B030D-6E8A-4147-A177-3AD203B41FA5}">
                      <a16:colId xmlns:a16="http://schemas.microsoft.com/office/drawing/2014/main" val="20000"/>
                    </a:ext>
                  </a:extLst>
                </a:gridCol>
                <a:gridCol w="650240">
                  <a:extLst>
                    <a:ext uri="{9D8B030D-6E8A-4147-A177-3AD203B41FA5}">
                      <a16:colId xmlns:a16="http://schemas.microsoft.com/office/drawing/2014/main" val="20001"/>
                    </a:ext>
                  </a:extLst>
                </a:gridCol>
                <a:gridCol w="650240">
                  <a:extLst>
                    <a:ext uri="{9D8B030D-6E8A-4147-A177-3AD203B41FA5}">
                      <a16:colId xmlns:a16="http://schemas.microsoft.com/office/drawing/2014/main" val="20002"/>
                    </a:ext>
                  </a:extLst>
                </a:gridCol>
                <a:gridCol w="2167466">
                  <a:extLst>
                    <a:ext uri="{9D8B030D-6E8A-4147-A177-3AD203B41FA5}">
                      <a16:colId xmlns:a16="http://schemas.microsoft.com/office/drawing/2014/main" val="20003"/>
                    </a:ext>
                  </a:extLst>
                </a:gridCol>
              </a:tblGrid>
              <a:tr h="650240">
                <a:tc>
                  <a:txBody>
                    <a:bodyPr/>
                    <a:lstStyle/>
                    <a:p>
                      <a:pPr marL="40639" marR="40639" algn="l" defTabSz="1300480">
                        <a:spcBef>
                          <a:spcPts val="1400"/>
                        </a:spcBef>
                        <a:defRPr sz="3582">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3600">
                          <a:solidFill>
                            <a:srgbClr val="FF0000"/>
                          </a:solidFill>
                          <a:effectLst>
                            <a:outerShdw blurRad="12700" dist="25400" dir="2700000" rotWithShape="0">
                              <a:srgbClr val="000000"/>
                            </a:outerShdw>
                          </a:effectLst>
                          <a:uFill>
                            <a:solidFill>
                              <a:srgbClr val="FF0000"/>
                            </a:solidFill>
                          </a:uFill>
                        </a:rPr>
                        <a:t>小葉植物門 </a:t>
                      </a:r>
                      <a:r>
                        <a:rPr sz="3600">
                          <a:solidFill>
                            <a:srgbClr val="0000FF"/>
                          </a:solidFill>
                          <a:effectLst>
                            <a:outerShdw blurRad="12700" dist="25400" dir="2700000" rotWithShape="0">
                              <a:srgbClr val="000000"/>
                            </a:outerShdw>
                          </a:effectLst>
                          <a:uFill>
                            <a:solidFill>
                              <a:srgbClr val="0000FF"/>
                            </a:solidFill>
                          </a:uFill>
                        </a:rPr>
                        <a:t>(Microphyllophyta)</a:t>
                      </a:r>
                    </a:p>
                  </a:txBody>
                  <a:tcPr marL="50800" marR="50800" marT="50800" marB="50800" horzOverflow="overflow">
                    <a:lnL w="40640">
                      <a:solidFill>
                        <a:srgbClr val="FFFFFF"/>
                      </a:solidFill>
                      <a:miter lim="400000"/>
                    </a:lnL>
                    <a:lnR w="18062">
                      <a:solidFill>
                        <a:srgbClr val="FFFFFF"/>
                      </a:solidFill>
                      <a:miter lim="400000"/>
                    </a:lnR>
                    <a:lnT w="40640">
                      <a:solidFill>
                        <a:srgbClr val="FFFFFF"/>
                      </a:solidFill>
                      <a:miter lim="400000"/>
                    </a:lnT>
                    <a:lnB w="18062">
                      <a:solidFill>
                        <a:srgbClr val="FFFFFF"/>
                      </a:solidFill>
                      <a:miter lim="400000"/>
                    </a:lnB>
                    <a:solidFill>
                      <a:srgbClr val="00FF00"/>
                    </a:solidFill>
                  </a:tcPr>
                </a:tc>
                <a:tc>
                  <a:txBody>
                    <a:bodyPr/>
                    <a:lstStyle/>
                    <a:p>
                      <a:pPr marL="40639" marR="40639" defTabSz="914400">
                        <a:spcBef>
                          <a:spcPts val="500"/>
                        </a:spcBef>
                        <a:defRPr sz="280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pPr>
                      <a:endParaRPr sz="3600"/>
                    </a:p>
                  </a:txBody>
                  <a:tcPr marL="50800" marR="50800" marT="50800" marB="50800" anchor="ctr" horzOverflow="overflow">
                    <a:lnL w="18062">
                      <a:solidFill>
                        <a:srgbClr val="FFFFFF"/>
                      </a:solidFill>
                      <a:miter lim="400000"/>
                    </a:lnL>
                    <a:lnR w="18062">
                      <a:solidFill>
                        <a:srgbClr val="FFFFFF"/>
                      </a:solidFill>
                      <a:miter lim="400000"/>
                    </a:lnR>
                    <a:lnT w="40640">
                      <a:solidFill>
                        <a:srgbClr val="FFFFFF"/>
                      </a:solidFill>
                      <a:miter lim="400000"/>
                    </a:lnT>
                    <a:lnB w="18062">
                      <a:solidFill>
                        <a:srgbClr val="000000">
                          <a:alpha val="0"/>
                        </a:srgbClr>
                      </a:solidFill>
                      <a:miter lim="400000"/>
                    </a:lnB>
                    <a:solidFill>
                      <a:schemeClr val="accent1">
                        <a:hueOff val="60270"/>
                        <a:satOff val="-20053"/>
                        <a:lumOff val="-13915"/>
                      </a:schemeClr>
                    </a:solidFill>
                  </a:tcPr>
                </a:tc>
                <a:tc>
                  <a:txBody>
                    <a:bodyPr/>
                    <a:lstStyle/>
                    <a:p>
                      <a:pPr marL="40639" marR="40639" defTabSz="914400">
                        <a:spcBef>
                          <a:spcPts val="500"/>
                        </a:spcBef>
                        <a:defRPr sz="280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pPr>
                      <a:endParaRPr sz="3600"/>
                    </a:p>
                  </a:txBody>
                  <a:tcPr marL="50800" marR="50800" marT="50800" marB="50800" anchor="ctr" horzOverflow="overflow">
                    <a:lnL w="18062">
                      <a:solidFill>
                        <a:srgbClr val="FFFFFF"/>
                      </a:solidFill>
                      <a:miter lim="400000"/>
                    </a:lnL>
                    <a:lnR w="18062">
                      <a:solidFill>
                        <a:srgbClr val="000000">
                          <a:alpha val="0"/>
                        </a:srgbClr>
                      </a:solidFill>
                      <a:miter lim="400000"/>
                    </a:lnR>
                    <a:lnT w="40640">
                      <a:solidFill>
                        <a:srgbClr val="FFFFFF"/>
                      </a:solidFill>
                      <a:miter lim="400000"/>
                    </a:lnT>
                    <a:lnB w="18062">
                      <a:solidFill>
                        <a:srgbClr val="000000">
                          <a:alpha val="0"/>
                        </a:srgbClr>
                      </a:solidFill>
                      <a:miter lim="400000"/>
                    </a:lnB>
                    <a:solidFill>
                      <a:srgbClr val="00FF00"/>
                    </a:solidFill>
                  </a:tcPr>
                </a:tc>
                <a:tc>
                  <a:txBody>
                    <a:bodyPr/>
                    <a:lstStyle/>
                    <a:p>
                      <a:pPr marR="40639" algn="l" defTabSz="1300480">
                        <a:spcBef>
                          <a:spcPts val="600"/>
                        </a:spcBef>
                        <a:tabLst>
                          <a:tab pos="1295400" algn="l"/>
                        </a:tabLst>
                      </a:pPr>
                      <a:r>
                        <a:rPr sz="3600">
                          <a:solidFill>
                            <a:srgbClr val="FFFFFF"/>
                          </a:solidFill>
                          <a:uFill>
                            <a:solidFill>
                              <a:srgbClr val="FFFFFF"/>
                            </a:solidFill>
                          </a:uFill>
                          <a:latin typeface="ヒラギノ明朝 ProN W6"/>
                          <a:ea typeface="ヒラギノ明朝 ProN W6"/>
                          <a:cs typeface="ヒラギノ明朝 ProN W6"/>
                          <a:sym typeface="ヒラギノ明朝 ProN W6"/>
                        </a:rPr>
                        <a:t> </a:t>
                      </a:r>
                    </a:p>
                  </a:txBody>
                  <a:tcPr marL="50800" marR="50800" marT="50800" marB="50800" anchor="ctr" horzOverflow="overflow">
                    <a:lnL w="18062">
                      <a:solidFill>
                        <a:srgbClr val="000000">
                          <a:alpha val="0"/>
                        </a:srgbClr>
                      </a:solidFill>
                      <a:miter lim="400000"/>
                    </a:lnL>
                    <a:lnR w="40640">
                      <a:solidFill>
                        <a:srgbClr val="FFFFFF"/>
                      </a:solidFill>
                      <a:miter lim="400000"/>
                    </a:lnR>
                    <a:lnT w="40640">
                      <a:solidFill>
                        <a:srgbClr val="FFFFFF"/>
                      </a:solidFill>
                      <a:miter lim="400000"/>
                    </a:lnT>
                    <a:lnB w="18062">
                      <a:solidFill>
                        <a:srgbClr val="000000">
                          <a:alpha val="0"/>
                        </a:srgbClr>
                      </a:solidFill>
                      <a:miter lim="400000"/>
                    </a:lnB>
                    <a:solidFill>
                      <a:srgbClr val="00FF00"/>
                    </a:solidFill>
                  </a:tcPr>
                </a:tc>
                <a:extLst>
                  <a:ext uri="{0D108BD9-81ED-4DB2-BD59-A6C34878D82A}">
                    <a16:rowId xmlns:a16="http://schemas.microsoft.com/office/drawing/2014/main" val="10000"/>
                  </a:ext>
                </a:extLst>
              </a:tr>
              <a:tr h="650240">
                <a:tc>
                  <a:txBody>
                    <a:bodyPr/>
                    <a:lstStyle/>
                    <a:p>
                      <a:pPr marL="40639" marR="40639" algn="l" defTabSz="1300480">
                        <a:spcBef>
                          <a:spcPts val="500"/>
                        </a:spcBef>
                        <a:defRPr sz="3582">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3600">
                          <a:solidFill>
                            <a:srgbClr val="FF0000"/>
                          </a:solidFill>
                          <a:effectLst>
                            <a:outerShdw blurRad="12700" dist="25400" dir="2700000" rotWithShape="0">
                              <a:srgbClr val="000000"/>
                            </a:outerShdw>
                          </a:effectLst>
                          <a:uFill>
                            <a:solidFill>
                              <a:srgbClr val="FF0000"/>
                            </a:solidFill>
                          </a:uFill>
                        </a:rPr>
                        <a:t>リニア門 </a:t>
                      </a:r>
                      <a:r>
                        <a:rPr sz="3600">
                          <a:solidFill>
                            <a:srgbClr val="0000FF"/>
                          </a:solidFill>
                          <a:effectLst>
                            <a:outerShdw blurRad="12700" dist="25400" dir="2700000" rotWithShape="0">
                              <a:srgbClr val="000000"/>
                            </a:outerShdw>
                          </a:effectLst>
                          <a:uFill>
                            <a:solidFill>
                              <a:srgbClr val="0000FF"/>
                            </a:solidFill>
                          </a:uFill>
                        </a:rPr>
                        <a:t>(Rhiniophyta)</a:t>
                      </a:r>
                    </a:p>
                  </a:txBody>
                  <a:tcPr marL="50800" marR="50800" marT="50800" marB="50800" horzOverflow="overflow">
                    <a:lnL w="40640">
                      <a:solidFill>
                        <a:srgbClr val="FFFFFF"/>
                      </a:solidFill>
                      <a:miter lim="400000"/>
                    </a:lnL>
                    <a:lnR w="18062">
                      <a:solidFill>
                        <a:srgbClr val="FFFFFF"/>
                      </a:solidFill>
                      <a:miter lim="400000"/>
                    </a:lnR>
                    <a:lnT w="18062">
                      <a:solidFill>
                        <a:srgbClr val="FFFFFF"/>
                      </a:solidFill>
                      <a:miter lim="400000"/>
                    </a:lnT>
                    <a:lnB w="18062">
                      <a:solidFill>
                        <a:srgbClr val="FFFFFF"/>
                      </a:solidFill>
                      <a:miter lim="400000"/>
                    </a:lnB>
                    <a:solidFill>
                      <a:srgbClr val="00FF00"/>
                    </a:solidFill>
                  </a:tcPr>
                </a:tc>
                <a:tc>
                  <a:txBody>
                    <a:bodyPr/>
                    <a:lstStyle/>
                    <a:p>
                      <a:pPr marR="40639" algn="l" defTabSz="1300480">
                        <a:spcBef>
                          <a:spcPts val="600"/>
                        </a:spcBef>
                        <a:tabLst>
                          <a:tab pos="1295400" algn="l"/>
                        </a:tabLst>
                      </a:pPr>
                      <a:r>
                        <a:rPr sz="3600">
                          <a:solidFill>
                            <a:srgbClr val="FFFFFF"/>
                          </a:solidFill>
                          <a:uFill>
                            <a:solidFill>
                              <a:srgbClr val="FFFFFF"/>
                            </a:solidFill>
                          </a:uFill>
                          <a:latin typeface="ヒラギノ明朝 ProN W6"/>
                          <a:ea typeface="ヒラギノ明朝 ProN W6"/>
                          <a:cs typeface="ヒラギノ明朝 ProN W6"/>
                          <a:sym typeface="ヒラギノ明朝 ProN W6"/>
                        </a:rPr>
                        <a:t> </a:t>
                      </a:r>
                    </a:p>
                  </a:txBody>
                  <a:tcPr marL="50800" marR="50800" marT="50800" marB="50800" anchor="ctr" horzOverflow="overflow">
                    <a:lnL w="18062">
                      <a:solidFill>
                        <a:srgbClr val="FFFFFF"/>
                      </a:solidFill>
                      <a:miter lim="400000"/>
                    </a:lnL>
                    <a:lnR w="18062">
                      <a:solidFill>
                        <a:srgbClr val="FFFFFF"/>
                      </a:solidFill>
                      <a:miter lim="400000"/>
                    </a:lnR>
                    <a:lnT w="18062">
                      <a:solidFill>
                        <a:srgbClr val="000000">
                          <a:alpha val="0"/>
                        </a:srgbClr>
                      </a:solidFill>
                      <a:miter lim="400000"/>
                    </a:lnT>
                    <a:lnB w="18062">
                      <a:solidFill>
                        <a:srgbClr val="000000">
                          <a:alpha val="0"/>
                        </a:srgbClr>
                      </a:solidFill>
                      <a:miter lim="400000"/>
                    </a:lnB>
                    <a:solidFill>
                      <a:schemeClr val="accent1">
                        <a:hueOff val="60270"/>
                        <a:satOff val="-20053"/>
                        <a:lumOff val="-13915"/>
                      </a:schemeClr>
                    </a:solidFill>
                  </a:tcPr>
                </a:tc>
                <a:tc>
                  <a:txBody>
                    <a:bodyPr/>
                    <a:lstStyle/>
                    <a:p>
                      <a:pPr marR="40639" algn="l" defTabSz="1300480">
                        <a:spcBef>
                          <a:spcPts val="600"/>
                        </a:spcBef>
                        <a:tabLst>
                          <a:tab pos="1295400" algn="l"/>
                        </a:tabLst>
                      </a:pPr>
                      <a:r>
                        <a:rPr sz="3600">
                          <a:solidFill>
                            <a:srgbClr val="FFFFFF"/>
                          </a:solidFill>
                          <a:uFill>
                            <a:solidFill>
                              <a:srgbClr val="FFFFFF"/>
                            </a:solidFill>
                          </a:uFill>
                          <a:latin typeface="ヒラギノ明朝 ProN W6"/>
                          <a:ea typeface="ヒラギノ明朝 ProN W6"/>
                          <a:cs typeface="ヒラギノ明朝 ProN W6"/>
                          <a:sym typeface="ヒラギノ明朝 ProN W6"/>
                        </a:rPr>
                        <a:t> </a:t>
                      </a:r>
                    </a:p>
                  </a:txBody>
                  <a:tcPr marL="50800" marR="50800" marT="50800" marB="50800" anchor="ctr" horzOverflow="overflow">
                    <a:lnL w="18062">
                      <a:solidFill>
                        <a:srgbClr val="FFFFFF"/>
                      </a:solidFill>
                      <a:miter lim="400000"/>
                    </a:lnL>
                    <a:lnR w="18062">
                      <a:solidFill>
                        <a:srgbClr val="000000">
                          <a:alpha val="0"/>
                        </a:srgbClr>
                      </a:solidFill>
                      <a:miter lim="400000"/>
                    </a:lnR>
                    <a:lnT w="18062">
                      <a:solidFill>
                        <a:srgbClr val="000000">
                          <a:alpha val="0"/>
                        </a:srgbClr>
                      </a:solidFill>
                      <a:miter lim="400000"/>
                    </a:lnT>
                    <a:lnB w="18062">
                      <a:solidFill>
                        <a:srgbClr val="000000">
                          <a:alpha val="0"/>
                        </a:srgbClr>
                      </a:solidFill>
                      <a:miter lim="400000"/>
                    </a:lnB>
                    <a:solidFill>
                      <a:srgbClr val="00FF00"/>
                    </a:solidFill>
                  </a:tcPr>
                </a:tc>
                <a:tc>
                  <a:txBody>
                    <a:bodyPr/>
                    <a:lstStyle/>
                    <a:p>
                      <a:pPr marR="40639" algn="l" defTabSz="1300480">
                        <a:spcBef>
                          <a:spcPts val="600"/>
                        </a:spcBef>
                        <a:tabLst>
                          <a:tab pos="1295400" algn="l"/>
                        </a:tabLst>
                      </a:pPr>
                      <a:r>
                        <a:rPr sz="3600">
                          <a:solidFill>
                            <a:srgbClr val="FFFFFF"/>
                          </a:solidFill>
                          <a:uFill>
                            <a:solidFill>
                              <a:srgbClr val="FFFFFF"/>
                            </a:solidFill>
                          </a:uFill>
                          <a:latin typeface="ヒラギノ明朝 ProN W6"/>
                          <a:ea typeface="ヒラギノ明朝 ProN W6"/>
                          <a:cs typeface="ヒラギノ明朝 ProN W6"/>
                          <a:sym typeface="ヒラギノ明朝 ProN W6"/>
                        </a:rPr>
                        <a:t> </a:t>
                      </a:r>
                    </a:p>
                  </a:txBody>
                  <a:tcPr marL="50800" marR="50800" marT="50800" marB="50800" anchor="ctr" horzOverflow="overflow">
                    <a:lnL w="18062">
                      <a:solidFill>
                        <a:srgbClr val="000000">
                          <a:alpha val="0"/>
                        </a:srgbClr>
                      </a:solidFill>
                      <a:miter lim="400000"/>
                    </a:lnL>
                    <a:lnR w="40640">
                      <a:solidFill>
                        <a:srgbClr val="FFFFFF"/>
                      </a:solidFill>
                      <a:miter lim="400000"/>
                    </a:lnR>
                    <a:lnT w="18062">
                      <a:solidFill>
                        <a:srgbClr val="000000">
                          <a:alpha val="0"/>
                        </a:srgbClr>
                      </a:solidFill>
                      <a:miter lim="400000"/>
                    </a:lnT>
                    <a:lnB w="18062">
                      <a:solidFill>
                        <a:srgbClr val="000000">
                          <a:alpha val="0"/>
                        </a:srgbClr>
                      </a:solidFill>
                      <a:miter lim="400000"/>
                    </a:lnB>
                    <a:solidFill>
                      <a:srgbClr val="00FF00"/>
                    </a:solidFill>
                  </a:tcPr>
                </a:tc>
                <a:extLst>
                  <a:ext uri="{0D108BD9-81ED-4DB2-BD59-A6C34878D82A}">
                    <a16:rowId xmlns:a16="http://schemas.microsoft.com/office/drawing/2014/main" val="10001"/>
                  </a:ext>
                </a:extLst>
              </a:tr>
              <a:tr h="650240">
                <a:tc>
                  <a:txBody>
                    <a:bodyPr/>
                    <a:lstStyle/>
                    <a:p>
                      <a:pPr marL="40639" marR="40639" algn="l" defTabSz="1300480">
                        <a:spcBef>
                          <a:spcPts val="500"/>
                        </a:spcBef>
                        <a:defRPr sz="3582">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3600">
                          <a:solidFill>
                            <a:srgbClr val="FF0000"/>
                          </a:solidFill>
                          <a:effectLst>
                            <a:outerShdw blurRad="12700" dist="25400" dir="2700000" rotWithShape="0">
                              <a:srgbClr val="000000"/>
                            </a:outerShdw>
                          </a:effectLst>
                          <a:uFill>
                            <a:solidFill>
                              <a:srgbClr val="FF0000"/>
                            </a:solidFill>
                          </a:uFill>
                        </a:rPr>
                        <a:t>有節植物門 </a:t>
                      </a:r>
                      <a:r>
                        <a:rPr sz="3600">
                          <a:solidFill>
                            <a:srgbClr val="0000FF"/>
                          </a:solidFill>
                          <a:effectLst>
                            <a:outerShdw blurRad="12700" dist="25400" dir="2700000" rotWithShape="0">
                              <a:srgbClr val="000000"/>
                            </a:outerShdw>
                          </a:effectLst>
                          <a:uFill>
                            <a:solidFill>
                              <a:srgbClr val="0000FF"/>
                            </a:solidFill>
                          </a:uFill>
                        </a:rPr>
                        <a:t>(Sphenophyta)</a:t>
                      </a:r>
                    </a:p>
                  </a:txBody>
                  <a:tcPr marL="50800" marR="50800" marT="50800" marB="50800" horzOverflow="overflow">
                    <a:lnL w="40640">
                      <a:solidFill>
                        <a:srgbClr val="FFFFFF"/>
                      </a:solidFill>
                      <a:miter lim="400000"/>
                    </a:lnL>
                    <a:lnR w="18062">
                      <a:solidFill>
                        <a:srgbClr val="FFFFFF"/>
                      </a:solidFill>
                      <a:miter lim="400000"/>
                    </a:lnR>
                    <a:lnT w="18062">
                      <a:solidFill>
                        <a:srgbClr val="FFFFFF"/>
                      </a:solidFill>
                      <a:miter lim="400000"/>
                    </a:lnT>
                    <a:lnB w="18062">
                      <a:solidFill>
                        <a:srgbClr val="FFFFFF"/>
                      </a:solidFill>
                      <a:miter lim="400000"/>
                    </a:lnB>
                    <a:solidFill>
                      <a:srgbClr val="00FF00"/>
                    </a:solidFill>
                  </a:tcPr>
                </a:tc>
                <a:tc>
                  <a:txBody>
                    <a:bodyPr/>
                    <a:lstStyle/>
                    <a:p>
                      <a:pPr marR="40639" algn="l" defTabSz="1300480">
                        <a:spcBef>
                          <a:spcPts val="600"/>
                        </a:spcBef>
                        <a:tabLst>
                          <a:tab pos="1295400" algn="l"/>
                        </a:tabLst>
                      </a:pPr>
                      <a:r>
                        <a:rPr sz="3600" dirty="0" err="1">
                          <a:solidFill>
                            <a:srgbClr val="FFFFFF"/>
                          </a:solidFill>
                          <a:uFill>
                            <a:solidFill>
                              <a:srgbClr val="FFFFFF"/>
                            </a:solidFill>
                          </a:uFill>
                          <a:latin typeface="ヒラギノ明朝 ProN W6"/>
                          <a:ea typeface="ヒラギノ明朝 ProN W6"/>
                          <a:cs typeface="ヒラギノ明朝 ProN W6"/>
                          <a:sym typeface="ヒラギノ明朝 ProN W6"/>
                        </a:rPr>
                        <a:t>維</a:t>
                      </a:r>
                      <a:r>
                        <a:rPr sz="3600" dirty="0">
                          <a:solidFill>
                            <a:srgbClr val="FFFFFF"/>
                          </a:solidFill>
                          <a:uFill>
                            <a:solidFill>
                              <a:srgbClr val="FFFFFF"/>
                            </a:solidFill>
                          </a:uFill>
                          <a:latin typeface="ヒラギノ明朝 ProN W6"/>
                          <a:ea typeface="ヒラギノ明朝 ProN W6"/>
                          <a:cs typeface="ヒラギノ明朝 ProN W6"/>
                          <a:sym typeface="ヒラギノ明朝 ProN W6"/>
                        </a:rPr>
                        <a:t> </a:t>
                      </a:r>
                    </a:p>
                  </a:txBody>
                  <a:tcPr marL="50800" marR="50800" marT="50800" marB="50800" anchor="ctr" horzOverflow="overflow">
                    <a:lnL w="18062">
                      <a:solidFill>
                        <a:srgbClr val="FFFFFF"/>
                      </a:solidFill>
                      <a:miter lim="400000"/>
                    </a:lnL>
                    <a:lnR w="18062">
                      <a:solidFill>
                        <a:srgbClr val="FFFFFF"/>
                      </a:solidFill>
                      <a:miter lim="400000"/>
                    </a:lnR>
                    <a:lnT w="18062">
                      <a:solidFill>
                        <a:srgbClr val="000000">
                          <a:alpha val="0"/>
                        </a:srgbClr>
                      </a:solidFill>
                      <a:miter lim="400000"/>
                    </a:lnT>
                    <a:lnB w="18062">
                      <a:solidFill>
                        <a:srgbClr val="000000">
                          <a:alpha val="0"/>
                        </a:srgbClr>
                      </a:solidFill>
                      <a:miter lim="400000"/>
                    </a:lnB>
                    <a:solidFill>
                      <a:schemeClr val="accent1">
                        <a:hueOff val="60270"/>
                        <a:satOff val="-20053"/>
                        <a:lumOff val="-13915"/>
                      </a:schemeClr>
                    </a:solidFill>
                  </a:tcPr>
                </a:tc>
                <a:tc>
                  <a:txBody>
                    <a:bodyPr/>
                    <a:lstStyle/>
                    <a:p>
                      <a:pPr marR="40639" algn="l" defTabSz="1300480">
                        <a:spcBef>
                          <a:spcPts val="600"/>
                        </a:spcBef>
                        <a:tabLst>
                          <a:tab pos="1295400" algn="l"/>
                        </a:tabLst>
                      </a:pPr>
                      <a:r>
                        <a:rPr sz="3600" dirty="0">
                          <a:solidFill>
                            <a:srgbClr val="FFFFFF"/>
                          </a:solidFill>
                          <a:uFill>
                            <a:solidFill>
                              <a:srgbClr val="FFFFFF"/>
                            </a:solidFill>
                          </a:uFill>
                          <a:latin typeface="ヒラギノ明朝 ProN W6"/>
                          <a:ea typeface="ヒラギノ明朝 ProN W6"/>
                          <a:cs typeface="ヒラギノ明朝 ProN W6"/>
                          <a:sym typeface="ヒラギノ明朝 ProN W6"/>
                        </a:rPr>
                        <a:t> </a:t>
                      </a:r>
                    </a:p>
                  </a:txBody>
                  <a:tcPr marL="50800" marR="50800" marT="50800" marB="50800" anchor="ctr" horzOverflow="overflow">
                    <a:lnL w="18062">
                      <a:solidFill>
                        <a:srgbClr val="FFFFFF"/>
                      </a:solidFill>
                      <a:miter lim="400000"/>
                    </a:lnL>
                    <a:lnR w="18062">
                      <a:solidFill>
                        <a:srgbClr val="000000">
                          <a:alpha val="0"/>
                        </a:srgbClr>
                      </a:solidFill>
                      <a:miter lim="400000"/>
                    </a:lnR>
                    <a:lnT w="18062">
                      <a:solidFill>
                        <a:srgbClr val="000000">
                          <a:alpha val="0"/>
                        </a:srgbClr>
                      </a:solidFill>
                      <a:miter lim="400000"/>
                    </a:lnT>
                    <a:lnB w="18062">
                      <a:solidFill>
                        <a:srgbClr val="000000">
                          <a:alpha val="0"/>
                        </a:srgbClr>
                      </a:solidFill>
                      <a:miter lim="400000"/>
                    </a:lnB>
                    <a:solidFill>
                      <a:srgbClr val="00FF00"/>
                    </a:solidFill>
                  </a:tcPr>
                </a:tc>
                <a:tc>
                  <a:txBody>
                    <a:bodyPr/>
                    <a:lstStyle/>
                    <a:p>
                      <a:pPr marR="40639" algn="l" defTabSz="1300480">
                        <a:spcBef>
                          <a:spcPts val="600"/>
                        </a:spcBef>
                        <a:tabLst>
                          <a:tab pos="1295400" algn="l"/>
                        </a:tabLst>
                        <a:defRPr sz="3582">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3600">
                          <a:solidFill>
                            <a:schemeClr val="accent2">
                              <a:hueOff val="-773236"/>
                              <a:satOff val="5422"/>
                              <a:lumOff val="-19333"/>
                            </a:schemeClr>
                          </a:solidFill>
                        </a:rPr>
                        <a:t> シダ植物</a:t>
                      </a:r>
                    </a:p>
                  </a:txBody>
                  <a:tcPr marL="50800" marR="50800" marT="50800" marB="50800" anchor="ctr" horzOverflow="overflow">
                    <a:lnL w="18062">
                      <a:solidFill>
                        <a:srgbClr val="000000">
                          <a:alpha val="0"/>
                        </a:srgbClr>
                      </a:solidFill>
                      <a:miter lim="400000"/>
                    </a:lnL>
                    <a:lnR w="40640">
                      <a:solidFill>
                        <a:srgbClr val="FFFFFF"/>
                      </a:solidFill>
                      <a:miter lim="400000"/>
                    </a:lnR>
                    <a:lnT w="18062">
                      <a:solidFill>
                        <a:srgbClr val="000000">
                          <a:alpha val="0"/>
                        </a:srgbClr>
                      </a:solidFill>
                      <a:miter lim="400000"/>
                    </a:lnT>
                    <a:lnB w="18062">
                      <a:solidFill>
                        <a:srgbClr val="000000">
                          <a:alpha val="0"/>
                        </a:srgbClr>
                      </a:solidFill>
                      <a:miter lim="400000"/>
                    </a:lnB>
                    <a:solidFill>
                      <a:srgbClr val="00FF00"/>
                    </a:solidFill>
                  </a:tcPr>
                </a:tc>
                <a:extLst>
                  <a:ext uri="{0D108BD9-81ED-4DB2-BD59-A6C34878D82A}">
                    <a16:rowId xmlns:a16="http://schemas.microsoft.com/office/drawing/2014/main" val="10002"/>
                  </a:ext>
                </a:extLst>
              </a:tr>
              <a:tr h="650240">
                <a:tc>
                  <a:txBody>
                    <a:bodyPr/>
                    <a:lstStyle/>
                    <a:p>
                      <a:pPr marL="40639" marR="40639" algn="l" defTabSz="1300480">
                        <a:spcBef>
                          <a:spcPts val="1400"/>
                        </a:spcBef>
                        <a:defRPr sz="3582">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3600">
                          <a:solidFill>
                            <a:srgbClr val="FF0000"/>
                          </a:solidFill>
                          <a:effectLst>
                            <a:outerShdw blurRad="12700" dist="25400" dir="2700000" rotWithShape="0">
                              <a:srgbClr val="000000"/>
                            </a:outerShdw>
                          </a:effectLst>
                          <a:uFill>
                            <a:solidFill>
                              <a:srgbClr val="FF0000"/>
                            </a:solidFill>
                          </a:uFill>
                        </a:rPr>
                        <a:t>シダ門 </a:t>
                      </a:r>
                      <a:r>
                        <a:rPr sz="3600">
                          <a:solidFill>
                            <a:srgbClr val="0000FF"/>
                          </a:solidFill>
                          <a:effectLst>
                            <a:outerShdw blurRad="12700" dist="25400" dir="2700000" rotWithShape="0">
                              <a:srgbClr val="000000"/>
                            </a:outerShdw>
                          </a:effectLst>
                          <a:uFill>
                            <a:solidFill>
                              <a:srgbClr val="0000FF"/>
                            </a:solidFill>
                          </a:uFill>
                        </a:rPr>
                        <a:t>(Pterophyta)</a:t>
                      </a:r>
                    </a:p>
                  </a:txBody>
                  <a:tcPr marL="50800" marR="50800" marT="50800" marB="50800" horzOverflow="overflow">
                    <a:lnL w="40640">
                      <a:solidFill>
                        <a:srgbClr val="FFFFFF"/>
                      </a:solidFill>
                      <a:miter lim="400000"/>
                    </a:lnL>
                    <a:lnR w="18062">
                      <a:solidFill>
                        <a:srgbClr val="FFFFFF"/>
                      </a:solidFill>
                      <a:miter lim="400000"/>
                    </a:lnR>
                    <a:lnT w="18062">
                      <a:solidFill>
                        <a:srgbClr val="FFFFFF"/>
                      </a:solidFill>
                      <a:miter lim="400000"/>
                    </a:lnT>
                    <a:lnB w="18062">
                      <a:solidFill>
                        <a:srgbClr val="FFFFFF"/>
                      </a:solidFill>
                      <a:miter lim="400000"/>
                    </a:lnB>
                    <a:solidFill>
                      <a:srgbClr val="00FF00"/>
                    </a:solidFill>
                  </a:tcPr>
                </a:tc>
                <a:tc>
                  <a:txBody>
                    <a:bodyPr/>
                    <a:lstStyle/>
                    <a:p>
                      <a:pPr marR="40639" algn="l" defTabSz="1300480">
                        <a:spcBef>
                          <a:spcPts val="600"/>
                        </a:spcBef>
                        <a:tabLst>
                          <a:tab pos="1295400" algn="l"/>
                        </a:tabLst>
                      </a:pPr>
                      <a:r>
                        <a:rPr sz="3600" dirty="0" err="1">
                          <a:solidFill>
                            <a:srgbClr val="FFFFFF"/>
                          </a:solidFill>
                          <a:uFill>
                            <a:solidFill>
                              <a:srgbClr val="FFFFFF"/>
                            </a:solidFill>
                          </a:uFill>
                          <a:latin typeface="ヒラギノ明朝 ProN W6"/>
                          <a:ea typeface="ヒラギノ明朝 ProN W6"/>
                          <a:cs typeface="ヒラギノ明朝 ProN W6"/>
                          <a:sym typeface="ヒラギノ明朝 ProN W6"/>
                        </a:rPr>
                        <a:t>管</a:t>
                      </a:r>
                      <a:r>
                        <a:rPr sz="3600" dirty="0">
                          <a:solidFill>
                            <a:srgbClr val="FFFFFF"/>
                          </a:solidFill>
                          <a:uFill>
                            <a:solidFill>
                              <a:srgbClr val="FFFFFF"/>
                            </a:solidFill>
                          </a:uFill>
                          <a:latin typeface="ヒラギノ明朝 ProN W6"/>
                          <a:ea typeface="ヒラギノ明朝 ProN W6"/>
                          <a:cs typeface="ヒラギノ明朝 ProN W6"/>
                          <a:sym typeface="ヒラギノ明朝 ProN W6"/>
                        </a:rPr>
                        <a:t> </a:t>
                      </a:r>
                    </a:p>
                  </a:txBody>
                  <a:tcPr marL="50800" marR="50800" marT="50800" marB="50800" anchor="ctr" horzOverflow="overflow">
                    <a:lnL w="18062">
                      <a:solidFill>
                        <a:srgbClr val="FFFFFF"/>
                      </a:solidFill>
                      <a:miter lim="400000"/>
                    </a:lnL>
                    <a:lnR w="18062">
                      <a:solidFill>
                        <a:srgbClr val="FFFFFF"/>
                      </a:solidFill>
                      <a:miter lim="400000"/>
                    </a:lnR>
                    <a:lnT w="18062">
                      <a:solidFill>
                        <a:srgbClr val="000000">
                          <a:alpha val="0"/>
                        </a:srgbClr>
                      </a:solidFill>
                      <a:miter lim="400000"/>
                    </a:lnT>
                    <a:lnB w="18062">
                      <a:solidFill>
                        <a:srgbClr val="000000">
                          <a:alpha val="0"/>
                        </a:srgbClr>
                      </a:solidFill>
                      <a:miter lim="400000"/>
                    </a:lnB>
                    <a:solidFill>
                      <a:schemeClr val="accent1">
                        <a:hueOff val="60270"/>
                        <a:satOff val="-20053"/>
                        <a:lumOff val="-13915"/>
                      </a:schemeClr>
                    </a:solidFill>
                  </a:tcPr>
                </a:tc>
                <a:tc>
                  <a:txBody>
                    <a:bodyPr/>
                    <a:lstStyle/>
                    <a:p>
                      <a:pPr marR="40639" algn="l" defTabSz="1300480">
                        <a:spcBef>
                          <a:spcPts val="600"/>
                        </a:spcBef>
                        <a:tabLst>
                          <a:tab pos="1295400" algn="l"/>
                        </a:tabLst>
                      </a:pPr>
                      <a:r>
                        <a:rPr sz="3600">
                          <a:solidFill>
                            <a:srgbClr val="FFFFFF"/>
                          </a:solidFill>
                          <a:uFill>
                            <a:solidFill>
                              <a:srgbClr val="FFFFFF"/>
                            </a:solidFill>
                          </a:uFill>
                          <a:latin typeface="ヒラギノ明朝 ProN W6"/>
                          <a:ea typeface="ヒラギノ明朝 ProN W6"/>
                          <a:cs typeface="ヒラギノ明朝 ProN W6"/>
                          <a:sym typeface="ヒラギノ明朝 ProN W6"/>
                        </a:rPr>
                        <a:t> </a:t>
                      </a:r>
                    </a:p>
                  </a:txBody>
                  <a:tcPr marL="50800" marR="50800" marT="50800" marB="50800" anchor="ctr" horzOverflow="overflow">
                    <a:lnL w="18062">
                      <a:solidFill>
                        <a:srgbClr val="FFFFFF"/>
                      </a:solidFill>
                      <a:miter lim="400000"/>
                    </a:lnL>
                    <a:lnR w="18062">
                      <a:solidFill>
                        <a:srgbClr val="000000">
                          <a:alpha val="0"/>
                        </a:srgbClr>
                      </a:solidFill>
                      <a:miter lim="400000"/>
                    </a:lnR>
                    <a:lnT w="18062">
                      <a:solidFill>
                        <a:srgbClr val="000000">
                          <a:alpha val="0"/>
                        </a:srgbClr>
                      </a:solidFill>
                      <a:miter lim="400000"/>
                    </a:lnT>
                    <a:lnB w="18062">
                      <a:solidFill>
                        <a:srgbClr val="000000">
                          <a:alpha val="0"/>
                        </a:srgbClr>
                      </a:solidFill>
                      <a:miter lim="400000"/>
                    </a:lnB>
                    <a:solidFill>
                      <a:srgbClr val="00FF00"/>
                    </a:solidFill>
                  </a:tcPr>
                </a:tc>
                <a:tc>
                  <a:txBody>
                    <a:bodyPr/>
                    <a:lstStyle/>
                    <a:p>
                      <a:pPr marR="40639" algn="l" defTabSz="1300480">
                        <a:spcBef>
                          <a:spcPts val="600"/>
                        </a:spcBef>
                        <a:tabLst>
                          <a:tab pos="1295400" algn="l"/>
                        </a:tabLst>
                      </a:pPr>
                      <a:r>
                        <a:rPr sz="3600">
                          <a:solidFill>
                            <a:srgbClr val="FFFFFF"/>
                          </a:solidFill>
                          <a:uFill>
                            <a:solidFill>
                              <a:srgbClr val="FFFFFF"/>
                            </a:solidFill>
                          </a:uFill>
                          <a:latin typeface="ヒラギノ明朝 ProN W6"/>
                          <a:ea typeface="ヒラギノ明朝 ProN W6"/>
                          <a:cs typeface="ヒラギノ明朝 ProN W6"/>
                          <a:sym typeface="ヒラギノ明朝 ProN W6"/>
                        </a:rPr>
                        <a:t> </a:t>
                      </a:r>
                    </a:p>
                  </a:txBody>
                  <a:tcPr marL="50800" marR="50800" marT="50800" marB="50800" anchor="ctr" horzOverflow="overflow">
                    <a:lnL w="18062">
                      <a:solidFill>
                        <a:srgbClr val="000000">
                          <a:alpha val="0"/>
                        </a:srgbClr>
                      </a:solidFill>
                      <a:miter lim="400000"/>
                    </a:lnL>
                    <a:lnR w="40640">
                      <a:solidFill>
                        <a:srgbClr val="FFFFFF"/>
                      </a:solidFill>
                      <a:miter lim="400000"/>
                    </a:lnR>
                    <a:lnT w="18062">
                      <a:solidFill>
                        <a:srgbClr val="000000">
                          <a:alpha val="0"/>
                        </a:srgbClr>
                      </a:solidFill>
                      <a:miter lim="400000"/>
                    </a:lnT>
                    <a:lnB w="18062">
                      <a:solidFill>
                        <a:srgbClr val="000000">
                          <a:alpha val="0"/>
                        </a:srgbClr>
                      </a:solidFill>
                      <a:miter lim="400000"/>
                    </a:lnB>
                    <a:solidFill>
                      <a:srgbClr val="00FF00"/>
                    </a:solidFill>
                  </a:tcPr>
                </a:tc>
                <a:extLst>
                  <a:ext uri="{0D108BD9-81ED-4DB2-BD59-A6C34878D82A}">
                    <a16:rowId xmlns:a16="http://schemas.microsoft.com/office/drawing/2014/main" val="10003"/>
                  </a:ext>
                </a:extLst>
              </a:tr>
              <a:tr h="650240">
                <a:tc>
                  <a:txBody>
                    <a:bodyPr/>
                    <a:lstStyle/>
                    <a:p>
                      <a:pPr marL="40639" marR="40639" algn="l" defTabSz="1300480">
                        <a:spcBef>
                          <a:spcPts val="1400"/>
                        </a:spcBef>
                        <a:defRPr sz="3582">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3600">
                          <a:solidFill>
                            <a:srgbClr val="FF0000"/>
                          </a:solidFill>
                          <a:effectLst>
                            <a:outerShdw blurRad="12700" dist="25400" dir="2700000" rotWithShape="0">
                              <a:srgbClr val="000000"/>
                            </a:outerShdw>
                          </a:effectLst>
                          <a:uFill>
                            <a:solidFill>
                              <a:srgbClr val="FF0000"/>
                            </a:solidFill>
                          </a:uFill>
                        </a:rPr>
                        <a:t>原裸子植物門 </a:t>
                      </a:r>
                      <a:r>
                        <a:rPr sz="3600">
                          <a:solidFill>
                            <a:srgbClr val="0000FF"/>
                          </a:solidFill>
                          <a:effectLst>
                            <a:outerShdw blurRad="12700" dist="25400" dir="2700000" rotWithShape="0">
                              <a:srgbClr val="000000"/>
                            </a:outerShdw>
                          </a:effectLst>
                          <a:uFill>
                            <a:solidFill>
                              <a:srgbClr val="0000FF"/>
                            </a:solidFill>
                          </a:uFill>
                        </a:rPr>
                        <a:t>(Progymnospermophyta)</a:t>
                      </a:r>
                    </a:p>
                  </a:txBody>
                  <a:tcPr marL="50800" marR="50800" marT="50800" marB="50800" horzOverflow="overflow">
                    <a:lnL w="40640">
                      <a:solidFill>
                        <a:srgbClr val="FFFFFF"/>
                      </a:solidFill>
                      <a:miter lim="400000"/>
                    </a:lnL>
                    <a:lnR w="18062">
                      <a:solidFill>
                        <a:srgbClr val="FFFFFF"/>
                      </a:solidFill>
                      <a:miter lim="400000"/>
                    </a:lnR>
                    <a:lnT w="18062">
                      <a:solidFill>
                        <a:srgbClr val="FFFFFF"/>
                      </a:solidFill>
                      <a:miter lim="400000"/>
                    </a:lnT>
                    <a:lnB w="18062">
                      <a:solidFill>
                        <a:srgbClr val="FFFFFF"/>
                      </a:solidFill>
                      <a:miter lim="400000"/>
                    </a:lnB>
                    <a:solidFill>
                      <a:srgbClr val="00FF00"/>
                    </a:solidFill>
                  </a:tcPr>
                </a:tc>
                <a:tc>
                  <a:txBody>
                    <a:bodyPr/>
                    <a:lstStyle/>
                    <a:p>
                      <a:pPr marR="40639" algn="l" defTabSz="1300480">
                        <a:spcBef>
                          <a:spcPts val="600"/>
                        </a:spcBef>
                        <a:tabLst>
                          <a:tab pos="1295400" algn="l"/>
                        </a:tabLst>
                      </a:pPr>
                      <a:r>
                        <a:rPr sz="3600" dirty="0" err="1">
                          <a:solidFill>
                            <a:srgbClr val="FFFFFF"/>
                          </a:solidFill>
                          <a:uFill>
                            <a:solidFill>
                              <a:srgbClr val="FFFFFF"/>
                            </a:solidFill>
                          </a:uFill>
                          <a:latin typeface="ヒラギノ明朝 ProN W6"/>
                          <a:ea typeface="ヒラギノ明朝 ProN W6"/>
                          <a:cs typeface="ヒラギノ明朝 ProN W6"/>
                          <a:sym typeface="ヒラギノ明朝 ProN W6"/>
                        </a:rPr>
                        <a:t>束</a:t>
                      </a:r>
                      <a:r>
                        <a:rPr sz="3600" dirty="0">
                          <a:solidFill>
                            <a:srgbClr val="FFFFFF"/>
                          </a:solidFill>
                          <a:uFill>
                            <a:solidFill>
                              <a:srgbClr val="FFFFFF"/>
                            </a:solidFill>
                          </a:uFill>
                          <a:latin typeface="ヒラギノ明朝 ProN W6"/>
                          <a:ea typeface="ヒラギノ明朝 ProN W6"/>
                          <a:cs typeface="ヒラギノ明朝 ProN W6"/>
                          <a:sym typeface="ヒラギノ明朝 ProN W6"/>
                        </a:rPr>
                        <a:t> </a:t>
                      </a:r>
                    </a:p>
                  </a:txBody>
                  <a:tcPr marL="50800" marR="50800" marT="50800" marB="50800" anchor="ctr" horzOverflow="overflow">
                    <a:lnL w="18062">
                      <a:solidFill>
                        <a:srgbClr val="FFFFFF"/>
                      </a:solidFill>
                      <a:miter lim="400000"/>
                    </a:lnL>
                    <a:lnR w="18062">
                      <a:solidFill>
                        <a:srgbClr val="FFFFFF"/>
                      </a:solidFill>
                      <a:miter lim="400000"/>
                    </a:lnR>
                    <a:lnT w="18062">
                      <a:solidFill>
                        <a:srgbClr val="000000">
                          <a:alpha val="0"/>
                        </a:srgbClr>
                      </a:solidFill>
                      <a:miter lim="400000"/>
                    </a:lnT>
                    <a:lnB w="18062">
                      <a:solidFill>
                        <a:srgbClr val="000000">
                          <a:alpha val="0"/>
                        </a:srgbClr>
                      </a:solidFill>
                      <a:miter lim="400000"/>
                    </a:lnB>
                    <a:solidFill>
                      <a:schemeClr val="accent1">
                        <a:hueOff val="60270"/>
                        <a:satOff val="-20053"/>
                        <a:lumOff val="-13915"/>
                      </a:schemeClr>
                    </a:solidFill>
                  </a:tcPr>
                </a:tc>
                <a:tc>
                  <a:txBody>
                    <a:bodyPr/>
                    <a:lstStyle/>
                    <a:p>
                      <a:pPr marR="40639" algn="l" defTabSz="1300480">
                        <a:spcBef>
                          <a:spcPts val="600"/>
                        </a:spcBef>
                        <a:tabLst>
                          <a:tab pos="1295400" algn="l"/>
                        </a:tabLst>
                      </a:pPr>
                      <a:r>
                        <a:rPr sz="3600">
                          <a:solidFill>
                            <a:srgbClr val="FFFFFF"/>
                          </a:solidFill>
                          <a:uFill>
                            <a:solidFill>
                              <a:srgbClr val="FFFFFF"/>
                            </a:solidFill>
                          </a:uFill>
                          <a:latin typeface="ヒラギノ明朝 ProN W6"/>
                          <a:ea typeface="ヒラギノ明朝 ProN W6"/>
                          <a:cs typeface="ヒラギノ明朝 ProN W6"/>
                          <a:sym typeface="ヒラギノ明朝 ProN W6"/>
                        </a:rPr>
                        <a:t> </a:t>
                      </a:r>
                    </a:p>
                  </a:txBody>
                  <a:tcPr marL="50800" marR="50800" marT="50800" marB="50800" anchor="ctr" horzOverflow="overflow">
                    <a:lnL w="18062">
                      <a:solidFill>
                        <a:srgbClr val="FFFFFF"/>
                      </a:solidFill>
                      <a:miter lim="400000"/>
                    </a:lnL>
                    <a:lnR w="18062">
                      <a:solidFill>
                        <a:srgbClr val="000000">
                          <a:alpha val="0"/>
                        </a:srgbClr>
                      </a:solidFill>
                      <a:miter lim="400000"/>
                    </a:lnR>
                    <a:lnT w="18062">
                      <a:solidFill>
                        <a:srgbClr val="000000">
                          <a:alpha val="0"/>
                        </a:srgbClr>
                      </a:solidFill>
                      <a:miter lim="400000"/>
                    </a:lnT>
                    <a:lnB w="18062">
                      <a:solidFill>
                        <a:srgbClr val="000000">
                          <a:alpha val="0"/>
                        </a:srgbClr>
                      </a:solidFill>
                      <a:miter lim="400000"/>
                    </a:lnB>
                    <a:solidFill>
                      <a:srgbClr val="00FF00"/>
                    </a:solidFill>
                  </a:tcPr>
                </a:tc>
                <a:tc>
                  <a:txBody>
                    <a:bodyPr/>
                    <a:lstStyle/>
                    <a:p>
                      <a:pPr marR="40639" algn="l" defTabSz="1300480">
                        <a:spcBef>
                          <a:spcPts val="600"/>
                        </a:spcBef>
                        <a:tabLst>
                          <a:tab pos="1295400" algn="l"/>
                        </a:tabLst>
                      </a:pPr>
                      <a:r>
                        <a:rPr sz="3600">
                          <a:solidFill>
                            <a:srgbClr val="FFFFFF"/>
                          </a:solidFill>
                          <a:uFill>
                            <a:solidFill>
                              <a:srgbClr val="FFFFFF"/>
                            </a:solidFill>
                          </a:uFill>
                          <a:latin typeface="ヒラギノ明朝 ProN W6"/>
                          <a:ea typeface="ヒラギノ明朝 ProN W6"/>
                          <a:cs typeface="ヒラギノ明朝 ProN W6"/>
                          <a:sym typeface="ヒラギノ明朝 ProN W6"/>
                        </a:rPr>
                        <a:t> </a:t>
                      </a:r>
                    </a:p>
                  </a:txBody>
                  <a:tcPr marL="50800" marR="50800" marT="50800" marB="50800" anchor="ctr" horzOverflow="overflow">
                    <a:lnL w="18062">
                      <a:solidFill>
                        <a:srgbClr val="000000">
                          <a:alpha val="0"/>
                        </a:srgbClr>
                      </a:solidFill>
                      <a:miter lim="400000"/>
                    </a:lnL>
                    <a:lnR w="40640">
                      <a:solidFill>
                        <a:srgbClr val="FFFFFF"/>
                      </a:solidFill>
                      <a:miter lim="400000"/>
                    </a:lnR>
                    <a:lnT w="18062">
                      <a:solidFill>
                        <a:srgbClr val="000000">
                          <a:alpha val="0"/>
                        </a:srgbClr>
                      </a:solidFill>
                      <a:miter lim="400000"/>
                    </a:lnT>
                    <a:lnB w="18062">
                      <a:solidFill>
                        <a:srgbClr val="FFFFFF"/>
                      </a:solidFill>
                      <a:miter lim="400000"/>
                    </a:lnB>
                    <a:solidFill>
                      <a:srgbClr val="00FF00"/>
                    </a:solidFill>
                  </a:tcPr>
                </a:tc>
                <a:extLst>
                  <a:ext uri="{0D108BD9-81ED-4DB2-BD59-A6C34878D82A}">
                    <a16:rowId xmlns:a16="http://schemas.microsoft.com/office/drawing/2014/main" val="10004"/>
                  </a:ext>
                </a:extLst>
              </a:tr>
              <a:tr h="0">
                <a:tc>
                  <a:txBody>
                    <a:bodyPr/>
                    <a:lstStyle/>
                    <a:p>
                      <a:pPr marL="40639" marR="40639" algn="l" defTabSz="1300480">
                        <a:spcBef>
                          <a:spcPts val="500"/>
                        </a:spcBef>
                        <a:defRPr sz="3582">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3600" dirty="0" err="1">
                          <a:solidFill>
                            <a:srgbClr val="FF0000"/>
                          </a:solidFill>
                          <a:effectLst>
                            <a:outerShdw blurRad="12700" dist="25400" dir="2700000" rotWithShape="0">
                              <a:srgbClr val="000000"/>
                            </a:outerShdw>
                          </a:effectLst>
                          <a:uFill>
                            <a:solidFill>
                              <a:srgbClr val="FF0000"/>
                            </a:solidFill>
                          </a:uFill>
                        </a:rPr>
                        <a:t>ソテツ門</a:t>
                      </a:r>
                      <a:r>
                        <a:rPr sz="3600" dirty="0">
                          <a:solidFill>
                            <a:srgbClr val="FF0000"/>
                          </a:solidFill>
                          <a:effectLst>
                            <a:outerShdw blurRad="12700" dist="25400" dir="2700000" rotWithShape="0">
                              <a:srgbClr val="000000"/>
                            </a:outerShdw>
                          </a:effectLst>
                          <a:uFill>
                            <a:solidFill>
                              <a:srgbClr val="FF0000"/>
                            </a:solidFill>
                          </a:uFill>
                        </a:rPr>
                        <a:t> </a:t>
                      </a:r>
                      <a:r>
                        <a:rPr sz="3600" dirty="0">
                          <a:solidFill>
                            <a:srgbClr val="0000FF"/>
                          </a:solidFill>
                          <a:effectLst>
                            <a:outerShdw blurRad="12700" dist="25400" dir="2700000" rotWithShape="0">
                              <a:srgbClr val="000000"/>
                            </a:outerShdw>
                          </a:effectLst>
                          <a:uFill>
                            <a:solidFill>
                              <a:srgbClr val="0000FF"/>
                            </a:solidFill>
                          </a:uFill>
                        </a:rPr>
                        <a:t>(</a:t>
                      </a:r>
                      <a:r>
                        <a:rPr sz="3600" dirty="0" err="1">
                          <a:solidFill>
                            <a:srgbClr val="0000FF"/>
                          </a:solidFill>
                          <a:effectLst>
                            <a:outerShdw blurRad="12700" dist="25400" dir="2700000" rotWithShape="0">
                              <a:srgbClr val="000000"/>
                            </a:outerShdw>
                          </a:effectLst>
                          <a:uFill>
                            <a:solidFill>
                              <a:srgbClr val="0000FF"/>
                            </a:solidFill>
                          </a:uFill>
                        </a:rPr>
                        <a:t>Cycadophyta</a:t>
                      </a:r>
                      <a:r>
                        <a:rPr sz="3600" dirty="0">
                          <a:solidFill>
                            <a:srgbClr val="0000FF"/>
                          </a:solidFill>
                          <a:effectLst>
                            <a:outerShdw blurRad="12700" dist="25400" dir="2700000" rotWithShape="0">
                              <a:srgbClr val="000000"/>
                            </a:outerShdw>
                          </a:effectLst>
                          <a:uFill>
                            <a:solidFill>
                              <a:srgbClr val="0000FF"/>
                            </a:solidFill>
                          </a:uFill>
                        </a:rPr>
                        <a:t>)</a:t>
                      </a:r>
                    </a:p>
                  </a:txBody>
                  <a:tcPr marL="50800" marR="50800" marT="50800" marB="50800" horzOverflow="overflow">
                    <a:lnL w="40640">
                      <a:solidFill>
                        <a:srgbClr val="FFFFFF"/>
                      </a:solidFill>
                      <a:miter lim="400000"/>
                    </a:lnL>
                    <a:lnR w="18062">
                      <a:solidFill>
                        <a:srgbClr val="FFFFFF"/>
                      </a:solidFill>
                      <a:miter lim="400000"/>
                    </a:lnR>
                    <a:lnT w="18062">
                      <a:solidFill>
                        <a:srgbClr val="FFFFFF"/>
                      </a:solidFill>
                      <a:miter lim="400000"/>
                    </a:lnT>
                    <a:lnB w="18062">
                      <a:solidFill>
                        <a:srgbClr val="FFFFFF"/>
                      </a:solidFill>
                      <a:miter lim="400000"/>
                    </a:lnB>
                    <a:solidFill>
                      <a:srgbClr val="FFCC66"/>
                    </a:solidFill>
                  </a:tcPr>
                </a:tc>
                <a:tc>
                  <a:txBody>
                    <a:bodyPr/>
                    <a:lstStyle/>
                    <a:p>
                      <a:pPr marR="40639" algn="l" defTabSz="1300480">
                        <a:spcBef>
                          <a:spcPts val="600"/>
                        </a:spcBef>
                        <a:tabLst>
                          <a:tab pos="1295400" algn="l"/>
                        </a:tabLst>
                      </a:pPr>
                      <a:r>
                        <a:rPr sz="3600" dirty="0" err="1">
                          <a:solidFill>
                            <a:srgbClr val="FFFFFF"/>
                          </a:solidFill>
                          <a:uFill>
                            <a:solidFill>
                              <a:srgbClr val="FFFFFF"/>
                            </a:solidFill>
                          </a:uFill>
                          <a:latin typeface="ヒラギノ明朝 ProN W6"/>
                          <a:ea typeface="ヒラギノ明朝 ProN W6"/>
                          <a:cs typeface="ヒラギノ明朝 ProN W6"/>
                          <a:sym typeface="ヒラギノ明朝 ProN W6"/>
                        </a:rPr>
                        <a:t>植</a:t>
                      </a:r>
                      <a:r>
                        <a:rPr sz="3600" dirty="0">
                          <a:solidFill>
                            <a:srgbClr val="FFFFFF"/>
                          </a:solidFill>
                          <a:uFill>
                            <a:solidFill>
                              <a:srgbClr val="FFFFFF"/>
                            </a:solidFill>
                          </a:uFill>
                          <a:latin typeface="ヒラギノ明朝 ProN W6"/>
                          <a:ea typeface="ヒラギノ明朝 ProN W6"/>
                          <a:cs typeface="ヒラギノ明朝 ProN W6"/>
                          <a:sym typeface="ヒラギノ明朝 ProN W6"/>
                        </a:rPr>
                        <a:t> </a:t>
                      </a:r>
                    </a:p>
                  </a:txBody>
                  <a:tcPr marL="50800" marR="50800" marT="50800" marB="50800" anchor="ctr" horzOverflow="overflow">
                    <a:lnL w="18062">
                      <a:solidFill>
                        <a:srgbClr val="FFFFFF"/>
                      </a:solidFill>
                      <a:miter lim="400000"/>
                    </a:lnL>
                    <a:lnR w="18062">
                      <a:solidFill>
                        <a:srgbClr val="FFFFFF"/>
                      </a:solidFill>
                      <a:miter lim="400000"/>
                    </a:lnR>
                    <a:lnT w="18062">
                      <a:solidFill>
                        <a:srgbClr val="000000">
                          <a:alpha val="0"/>
                        </a:srgbClr>
                      </a:solidFill>
                      <a:miter lim="400000"/>
                    </a:lnT>
                    <a:lnB w="18062">
                      <a:solidFill>
                        <a:srgbClr val="000000">
                          <a:alpha val="0"/>
                        </a:srgbClr>
                      </a:solidFill>
                      <a:miter lim="400000"/>
                    </a:lnB>
                    <a:solidFill>
                      <a:schemeClr val="accent1">
                        <a:hueOff val="60270"/>
                        <a:satOff val="-20053"/>
                        <a:lumOff val="-13915"/>
                      </a:schemeClr>
                    </a:solidFill>
                  </a:tcPr>
                </a:tc>
                <a:tc>
                  <a:txBody>
                    <a:bodyPr/>
                    <a:lstStyle/>
                    <a:p>
                      <a:pPr marR="40639" algn="l" defTabSz="1300480">
                        <a:spcBef>
                          <a:spcPts val="600"/>
                        </a:spcBef>
                        <a:tabLst>
                          <a:tab pos="1295400" algn="l"/>
                        </a:tabLst>
                      </a:pPr>
                      <a:r>
                        <a:rPr sz="3600" dirty="0" err="1">
                          <a:solidFill>
                            <a:srgbClr val="FFFFFF"/>
                          </a:solidFill>
                          <a:uFill>
                            <a:solidFill>
                              <a:srgbClr val="FFFFFF"/>
                            </a:solidFill>
                          </a:uFill>
                          <a:latin typeface="ヒラギノ明朝 ProN W6"/>
                          <a:ea typeface="ヒラギノ明朝 ProN W6"/>
                          <a:cs typeface="ヒラギノ明朝 ProN W6"/>
                          <a:sym typeface="ヒラギノ明朝 ProN W6"/>
                        </a:rPr>
                        <a:t>種</a:t>
                      </a:r>
                      <a:r>
                        <a:rPr sz="3600" dirty="0">
                          <a:solidFill>
                            <a:srgbClr val="FFFFFF"/>
                          </a:solidFill>
                          <a:uFill>
                            <a:solidFill>
                              <a:srgbClr val="FFFFFF"/>
                            </a:solidFill>
                          </a:uFill>
                          <a:latin typeface="ヒラギノ明朝 ProN W6"/>
                          <a:ea typeface="ヒラギノ明朝 ProN W6"/>
                          <a:cs typeface="ヒラギノ明朝 ProN W6"/>
                          <a:sym typeface="ヒラギノ明朝 ProN W6"/>
                        </a:rPr>
                        <a:t> </a:t>
                      </a:r>
                    </a:p>
                  </a:txBody>
                  <a:tcPr marL="50800" marR="50800" marT="50800" marB="50800" anchor="ctr" horzOverflow="overflow">
                    <a:lnL w="18062">
                      <a:solidFill>
                        <a:srgbClr val="FFFFFF"/>
                      </a:solidFill>
                      <a:miter lim="400000"/>
                    </a:lnL>
                    <a:lnR w="18062">
                      <a:solidFill>
                        <a:srgbClr val="FFFFFF"/>
                      </a:solidFill>
                      <a:miter lim="400000"/>
                    </a:lnR>
                    <a:lnT w="18062">
                      <a:solidFill>
                        <a:srgbClr val="000000">
                          <a:alpha val="0"/>
                        </a:srgbClr>
                      </a:solidFill>
                      <a:miter lim="400000"/>
                    </a:lnT>
                    <a:lnB w="18062">
                      <a:solidFill>
                        <a:srgbClr val="000000">
                          <a:alpha val="0"/>
                        </a:srgbClr>
                      </a:solidFill>
                      <a:miter lim="400000"/>
                    </a:lnB>
                    <a:solidFill>
                      <a:schemeClr val="accent5">
                        <a:hueOff val="-156745"/>
                        <a:satOff val="1646"/>
                        <a:lumOff val="-15251"/>
                      </a:schemeClr>
                    </a:solidFill>
                  </a:tcPr>
                </a:tc>
                <a:tc>
                  <a:txBody>
                    <a:bodyPr/>
                    <a:lstStyle/>
                    <a:p>
                      <a:pPr marL="40639" marR="40639" defTabSz="914400">
                        <a:spcBef>
                          <a:spcPts val="400"/>
                        </a:spcBef>
                        <a:defRPr sz="2000">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defRPr>
                      </a:pPr>
                      <a:endParaRPr sz="3600"/>
                    </a:p>
                  </a:txBody>
                  <a:tcPr marL="50800" marR="50800" marT="50800" marB="50800" anchor="ctr" horzOverflow="overflow">
                    <a:lnL w="18062">
                      <a:solidFill>
                        <a:srgbClr val="FFFFFF"/>
                      </a:solidFill>
                      <a:miter lim="400000"/>
                    </a:lnL>
                    <a:lnR w="40640">
                      <a:solidFill>
                        <a:srgbClr val="FFFFFF"/>
                      </a:solidFill>
                      <a:miter lim="400000"/>
                    </a:lnR>
                    <a:lnT w="18062">
                      <a:solidFill>
                        <a:srgbClr val="FFFFFF"/>
                      </a:solidFill>
                      <a:miter lim="400000"/>
                    </a:lnT>
                    <a:lnB w="18062">
                      <a:solidFill>
                        <a:srgbClr val="000000">
                          <a:alpha val="0"/>
                        </a:srgbClr>
                      </a:solidFill>
                      <a:miter lim="400000"/>
                    </a:lnB>
                    <a:solidFill>
                      <a:srgbClr val="FFCC66"/>
                    </a:solidFill>
                  </a:tcPr>
                </a:tc>
                <a:extLst>
                  <a:ext uri="{0D108BD9-81ED-4DB2-BD59-A6C34878D82A}">
                    <a16:rowId xmlns:a16="http://schemas.microsoft.com/office/drawing/2014/main" val="10005"/>
                  </a:ext>
                </a:extLst>
              </a:tr>
              <a:tr h="650240">
                <a:tc>
                  <a:txBody>
                    <a:bodyPr/>
                    <a:lstStyle/>
                    <a:p>
                      <a:pPr marL="40639" marR="40639" algn="l" defTabSz="1300480">
                        <a:spcBef>
                          <a:spcPts val="500"/>
                        </a:spcBef>
                        <a:defRPr sz="3582">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3600">
                          <a:solidFill>
                            <a:srgbClr val="FF0000"/>
                          </a:solidFill>
                          <a:effectLst>
                            <a:outerShdw blurRad="12700" dist="25400" dir="2700000" rotWithShape="0">
                              <a:srgbClr val="000000"/>
                            </a:outerShdw>
                          </a:effectLst>
                          <a:uFill>
                            <a:solidFill>
                              <a:srgbClr val="FF0000"/>
                            </a:solidFill>
                          </a:uFill>
                        </a:rPr>
                        <a:t>イチョウ門 </a:t>
                      </a:r>
                      <a:r>
                        <a:rPr sz="3600">
                          <a:solidFill>
                            <a:srgbClr val="0000FF"/>
                          </a:solidFill>
                          <a:effectLst>
                            <a:outerShdw blurRad="12700" dist="25400" dir="2700000" rotWithShape="0">
                              <a:srgbClr val="000000"/>
                            </a:outerShdw>
                          </a:effectLst>
                          <a:uFill>
                            <a:solidFill>
                              <a:srgbClr val="0000FF"/>
                            </a:solidFill>
                          </a:uFill>
                        </a:rPr>
                        <a:t>(Ginkgophyta)</a:t>
                      </a:r>
                    </a:p>
                  </a:txBody>
                  <a:tcPr marL="50800" marR="50800" marT="50800" marB="50800" horzOverflow="overflow">
                    <a:lnL w="40640">
                      <a:solidFill>
                        <a:srgbClr val="FFFFFF"/>
                      </a:solidFill>
                      <a:miter lim="400000"/>
                    </a:lnL>
                    <a:lnR w="18062">
                      <a:solidFill>
                        <a:srgbClr val="FFFFFF"/>
                      </a:solidFill>
                      <a:miter lim="400000"/>
                    </a:lnR>
                    <a:lnT w="18062">
                      <a:solidFill>
                        <a:srgbClr val="FFFFFF"/>
                      </a:solidFill>
                      <a:miter lim="400000"/>
                    </a:lnT>
                    <a:lnB w="18062">
                      <a:solidFill>
                        <a:srgbClr val="FFFFFF"/>
                      </a:solidFill>
                      <a:miter lim="400000"/>
                    </a:lnB>
                    <a:solidFill>
                      <a:srgbClr val="FFCC66"/>
                    </a:solidFill>
                  </a:tcPr>
                </a:tc>
                <a:tc>
                  <a:txBody>
                    <a:bodyPr/>
                    <a:lstStyle/>
                    <a:p>
                      <a:pPr marR="40639" algn="l" defTabSz="1300480">
                        <a:spcBef>
                          <a:spcPts val="600"/>
                        </a:spcBef>
                        <a:tabLst>
                          <a:tab pos="1295400" algn="l"/>
                        </a:tabLst>
                      </a:pPr>
                      <a:r>
                        <a:rPr sz="3600" dirty="0" err="1">
                          <a:solidFill>
                            <a:srgbClr val="FFFFFF"/>
                          </a:solidFill>
                          <a:uFill>
                            <a:solidFill>
                              <a:srgbClr val="FFFFFF"/>
                            </a:solidFill>
                          </a:uFill>
                          <a:latin typeface="ヒラギノ明朝 ProN W6"/>
                          <a:ea typeface="ヒラギノ明朝 ProN W6"/>
                          <a:cs typeface="ヒラギノ明朝 ProN W6"/>
                          <a:sym typeface="ヒラギノ明朝 ProN W6"/>
                        </a:rPr>
                        <a:t>物</a:t>
                      </a:r>
                      <a:r>
                        <a:rPr sz="3600" dirty="0">
                          <a:solidFill>
                            <a:srgbClr val="FFFFFF"/>
                          </a:solidFill>
                          <a:uFill>
                            <a:solidFill>
                              <a:srgbClr val="FFFFFF"/>
                            </a:solidFill>
                          </a:uFill>
                          <a:latin typeface="ヒラギノ明朝 ProN W6"/>
                          <a:ea typeface="ヒラギノ明朝 ProN W6"/>
                          <a:cs typeface="ヒラギノ明朝 ProN W6"/>
                          <a:sym typeface="ヒラギノ明朝 ProN W6"/>
                        </a:rPr>
                        <a:t> </a:t>
                      </a:r>
                    </a:p>
                  </a:txBody>
                  <a:tcPr marL="50800" marR="50800" marT="50800" marB="50800" anchor="ctr" horzOverflow="overflow">
                    <a:lnL w="18062">
                      <a:solidFill>
                        <a:srgbClr val="FFFFFF"/>
                      </a:solidFill>
                      <a:miter lim="400000"/>
                    </a:lnL>
                    <a:lnR w="18062">
                      <a:solidFill>
                        <a:srgbClr val="FFFFFF"/>
                      </a:solidFill>
                      <a:miter lim="400000"/>
                    </a:lnR>
                    <a:lnT w="18062">
                      <a:solidFill>
                        <a:srgbClr val="000000">
                          <a:alpha val="0"/>
                        </a:srgbClr>
                      </a:solidFill>
                      <a:miter lim="400000"/>
                    </a:lnT>
                    <a:lnB w="18062">
                      <a:solidFill>
                        <a:srgbClr val="000000">
                          <a:alpha val="0"/>
                        </a:srgbClr>
                      </a:solidFill>
                      <a:miter lim="400000"/>
                    </a:lnB>
                    <a:solidFill>
                      <a:schemeClr val="accent1">
                        <a:hueOff val="60270"/>
                        <a:satOff val="-20053"/>
                        <a:lumOff val="-13915"/>
                      </a:schemeClr>
                    </a:solidFill>
                  </a:tcPr>
                </a:tc>
                <a:tc>
                  <a:txBody>
                    <a:bodyPr/>
                    <a:lstStyle/>
                    <a:p>
                      <a:pPr marR="40639" algn="l" defTabSz="1300480">
                        <a:spcBef>
                          <a:spcPts val="600"/>
                        </a:spcBef>
                        <a:tabLst>
                          <a:tab pos="1295400" algn="l"/>
                        </a:tabLst>
                      </a:pPr>
                      <a:r>
                        <a:rPr sz="3600" dirty="0" err="1">
                          <a:solidFill>
                            <a:srgbClr val="FFFFFF"/>
                          </a:solidFill>
                          <a:uFill>
                            <a:solidFill>
                              <a:srgbClr val="FFFFFF"/>
                            </a:solidFill>
                          </a:uFill>
                          <a:latin typeface="ヒラギノ明朝 ProN W6"/>
                          <a:ea typeface="ヒラギノ明朝 ProN W6"/>
                          <a:cs typeface="ヒラギノ明朝 ProN W6"/>
                          <a:sym typeface="ヒラギノ明朝 ProN W6"/>
                        </a:rPr>
                        <a:t>子</a:t>
                      </a:r>
                      <a:r>
                        <a:rPr sz="3600" dirty="0">
                          <a:solidFill>
                            <a:srgbClr val="FFFFFF"/>
                          </a:solidFill>
                          <a:uFill>
                            <a:solidFill>
                              <a:srgbClr val="FFFFFF"/>
                            </a:solidFill>
                          </a:uFill>
                          <a:latin typeface="ヒラギノ明朝 ProN W6"/>
                          <a:ea typeface="ヒラギノ明朝 ProN W6"/>
                          <a:cs typeface="ヒラギノ明朝 ProN W6"/>
                          <a:sym typeface="ヒラギノ明朝 ProN W6"/>
                        </a:rPr>
                        <a:t> </a:t>
                      </a:r>
                    </a:p>
                  </a:txBody>
                  <a:tcPr marL="50800" marR="50800" marT="50800" marB="50800" anchor="ctr" horzOverflow="overflow">
                    <a:lnL w="18062">
                      <a:solidFill>
                        <a:srgbClr val="FFFFFF"/>
                      </a:solidFill>
                      <a:miter lim="400000"/>
                    </a:lnL>
                    <a:lnR w="18062">
                      <a:solidFill>
                        <a:srgbClr val="FFFFFF"/>
                      </a:solidFill>
                      <a:miter lim="400000"/>
                    </a:lnR>
                    <a:lnT w="18062">
                      <a:solidFill>
                        <a:srgbClr val="000000">
                          <a:alpha val="0"/>
                        </a:srgbClr>
                      </a:solidFill>
                      <a:miter lim="400000"/>
                    </a:lnT>
                    <a:lnB w="18062">
                      <a:solidFill>
                        <a:srgbClr val="000000">
                          <a:alpha val="0"/>
                        </a:srgbClr>
                      </a:solidFill>
                      <a:miter lim="400000"/>
                    </a:lnB>
                    <a:solidFill>
                      <a:schemeClr val="accent5">
                        <a:hueOff val="-156745"/>
                        <a:satOff val="1646"/>
                        <a:lumOff val="-15251"/>
                      </a:schemeClr>
                    </a:solidFill>
                  </a:tcPr>
                </a:tc>
                <a:tc>
                  <a:txBody>
                    <a:bodyPr/>
                    <a:lstStyle/>
                    <a:p>
                      <a:pPr marL="40639" marR="40639" defTabSz="1300480">
                        <a:spcBef>
                          <a:spcPts val="400"/>
                        </a:spcBef>
                      </a:pPr>
                      <a:r>
                        <a:rPr sz="3600">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rPr>
                        <a:t> </a:t>
                      </a:r>
                    </a:p>
                  </a:txBody>
                  <a:tcPr marL="50800" marR="50800" marT="50800" marB="50800" anchor="ctr" horzOverflow="overflow">
                    <a:lnL w="18062">
                      <a:solidFill>
                        <a:srgbClr val="FFFFFF"/>
                      </a:solidFill>
                      <a:miter lim="400000"/>
                    </a:lnL>
                    <a:lnR w="40640">
                      <a:solidFill>
                        <a:srgbClr val="FFFFFF"/>
                      </a:solidFill>
                      <a:miter lim="400000"/>
                    </a:lnR>
                    <a:lnT w="18062">
                      <a:solidFill>
                        <a:srgbClr val="000000">
                          <a:alpha val="0"/>
                        </a:srgbClr>
                      </a:solidFill>
                      <a:miter lim="400000"/>
                    </a:lnT>
                    <a:lnB w="18062">
                      <a:solidFill>
                        <a:srgbClr val="000000">
                          <a:alpha val="0"/>
                        </a:srgbClr>
                      </a:solidFill>
                      <a:miter lim="400000"/>
                    </a:lnB>
                    <a:solidFill>
                      <a:srgbClr val="FFCC66"/>
                    </a:solidFill>
                  </a:tcPr>
                </a:tc>
                <a:extLst>
                  <a:ext uri="{0D108BD9-81ED-4DB2-BD59-A6C34878D82A}">
                    <a16:rowId xmlns:a16="http://schemas.microsoft.com/office/drawing/2014/main" val="10006"/>
                  </a:ext>
                </a:extLst>
              </a:tr>
              <a:tr h="650240">
                <a:tc>
                  <a:txBody>
                    <a:bodyPr/>
                    <a:lstStyle/>
                    <a:p>
                      <a:pPr marL="40639" marR="40639" algn="l" defTabSz="1300480">
                        <a:spcBef>
                          <a:spcPts val="1400"/>
                        </a:spcBef>
                        <a:defRPr sz="3582">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3600">
                          <a:solidFill>
                            <a:srgbClr val="FF0000"/>
                          </a:solidFill>
                          <a:effectLst>
                            <a:outerShdw blurRad="12700" dist="25400" dir="2700000" rotWithShape="0">
                              <a:srgbClr val="000000"/>
                            </a:outerShdw>
                          </a:effectLst>
                          <a:uFill>
                            <a:solidFill>
                              <a:srgbClr val="FF0000"/>
                            </a:solidFill>
                          </a:uFill>
                        </a:rPr>
                        <a:t>球果植物門 </a:t>
                      </a:r>
                      <a:r>
                        <a:rPr sz="3600">
                          <a:solidFill>
                            <a:srgbClr val="0000FF"/>
                          </a:solidFill>
                          <a:effectLst>
                            <a:outerShdw blurRad="12700" dist="25400" dir="2700000" rotWithShape="0">
                              <a:srgbClr val="000000"/>
                            </a:outerShdw>
                          </a:effectLst>
                          <a:uFill>
                            <a:solidFill>
                              <a:srgbClr val="0000FF"/>
                            </a:solidFill>
                          </a:uFill>
                        </a:rPr>
                        <a:t>(Coniferophyta)</a:t>
                      </a:r>
                    </a:p>
                  </a:txBody>
                  <a:tcPr marL="50800" marR="50800" marT="50800" marB="50800" horzOverflow="overflow">
                    <a:lnL w="40640">
                      <a:solidFill>
                        <a:srgbClr val="FFFFFF"/>
                      </a:solidFill>
                      <a:miter lim="400000"/>
                    </a:lnL>
                    <a:lnR w="18062">
                      <a:solidFill>
                        <a:srgbClr val="FFFFFF"/>
                      </a:solidFill>
                      <a:miter lim="400000"/>
                    </a:lnR>
                    <a:lnT w="18062">
                      <a:solidFill>
                        <a:srgbClr val="FFFFFF"/>
                      </a:solidFill>
                      <a:miter lim="400000"/>
                    </a:lnT>
                    <a:lnB w="18062">
                      <a:solidFill>
                        <a:srgbClr val="FFFFFF"/>
                      </a:solidFill>
                      <a:miter lim="400000"/>
                    </a:lnB>
                    <a:solidFill>
                      <a:srgbClr val="FFCC66"/>
                    </a:solidFill>
                  </a:tcPr>
                </a:tc>
                <a:tc>
                  <a:txBody>
                    <a:bodyPr/>
                    <a:lstStyle/>
                    <a:p>
                      <a:pPr marR="40639" algn="l" defTabSz="1300480">
                        <a:spcBef>
                          <a:spcPts val="600"/>
                        </a:spcBef>
                        <a:tabLst>
                          <a:tab pos="1295400" algn="l"/>
                        </a:tabLst>
                      </a:pPr>
                      <a:r>
                        <a:rPr sz="3600">
                          <a:solidFill>
                            <a:srgbClr val="FFFFFF"/>
                          </a:solidFill>
                          <a:uFill>
                            <a:solidFill>
                              <a:srgbClr val="FFFFFF"/>
                            </a:solidFill>
                          </a:uFill>
                          <a:latin typeface="ヒラギノ明朝 ProN W6"/>
                          <a:ea typeface="ヒラギノ明朝 ProN W6"/>
                          <a:cs typeface="ヒラギノ明朝 ProN W6"/>
                          <a:sym typeface="ヒラギノ明朝 ProN W6"/>
                        </a:rPr>
                        <a:t> </a:t>
                      </a:r>
                    </a:p>
                  </a:txBody>
                  <a:tcPr marL="50800" marR="50800" marT="50800" marB="50800" anchor="ctr" horzOverflow="overflow">
                    <a:lnL w="18062">
                      <a:solidFill>
                        <a:srgbClr val="FFFFFF"/>
                      </a:solidFill>
                      <a:miter lim="400000"/>
                    </a:lnL>
                    <a:lnR w="18062">
                      <a:solidFill>
                        <a:srgbClr val="FFFFFF"/>
                      </a:solidFill>
                      <a:miter lim="400000"/>
                    </a:lnR>
                    <a:lnT w="18062">
                      <a:solidFill>
                        <a:srgbClr val="000000">
                          <a:alpha val="0"/>
                        </a:srgbClr>
                      </a:solidFill>
                      <a:miter lim="400000"/>
                    </a:lnT>
                    <a:lnB w="18062">
                      <a:solidFill>
                        <a:srgbClr val="000000">
                          <a:alpha val="0"/>
                        </a:srgbClr>
                      </a:solidFill>
                      <a:miter lim="400000"/>
                    </a:lnB>
                    <a:solidFill>
                      <a:schemeClr val="accent1">
                        <a:hueOff val="60270"/>
                        <a:satOff val="-20053"/>
                        <a:lumOff val="-13915"/>
                      </a:schemeClr>
                    </a:solidFill>
                  </a:tcPr>
                </a:tc>
                <a:tc>
                  <a:txBody>
                    <a:bodyPr/>
                    <a:lstStyle/>
                    <a:p>
                      <a:pPr marR="40639" algn="l" defTabSz="1300480">
                        <a:spcBef>
                          <a:spcPts val="600"/>
                        </a:spcBef>
                        <a:tabLst>
                          <a:tab pos="1295400" algn="l"/>
                        </a:tabLst>
                      </a:pPr>
                      <a:r>
                        <a:rPr sz="3600" dirty="0" err="1">
                          <a:solidFill>
                            <a:srgbClr val="FFFFFF"/>
                          </a:solidFill>
                          <a:uFill>
                            <a:solidFill>
                              <a:srgbClr val="FFFFFF"/>
                            </a:solidFill>
                          </a:uFill>
                          <a:latin typeface="ヒラギノ明朝 ProN W6"/>
                          <a:ea typeface="ヒラギノ明朝 ProN W6"/>
                          <a:cs typeface="ヒラギノ明朝 ProN W6"/>
                          <a:sym typeface="ヒラギノ明朝 ProN W6"/>
                        </a:rPr>
                        <a:t>植</a:t>
                      </a:r>
                      <a:r>
                        <a:rPr sz="3600" dirty="0">
                          <a:solidFill>
                            <a:srgbClr val="FFFFFF"/>
                          </a:solidFill>
                          <a:uFill>
                            <a:solidFill>
                              <a:srgbClr val="FFFFFF"/>
                            </a:solidFill>
                          </a:uFill>
                          <a:latin typeface="ヒラギノ明朝 ProN W6"/>
                          <a:ea typeface="ヒラギノ明朝 ProN W6"/>
                          <a:cs typeface="ヒラギノ明朝 ProN W6"/>
                          <a:sym typeface="ヒラギノ明朝 ProN W6"/>
                        </a:rPr>
                        <a:t> </a:t>
                      </a:r>
                    </a:p>
                  </a:txBody>
                  <a:tcPr marL="50800" marR="50800" marT="50800" marB="50800" anchor="ctr" horzOverflow="overflow">
                    <a:lnL w="18062">
                      <a:solidFill>
                        <a:srgbClr val="FFFFFF"/>
                      </a:solidFill>
                      <a:miter lim="400000"/>
                    </a:lnL>
                    <a:lnR w="18062">
                      <a:solidFill>
                        <a:srgbClr val="FFFFFF"/>
                      </a:solidFill>
                      <a:miter lim="400000"/>
                    </a:lnR>
                    <a:lnT w="18062">
                      <a:solidFill>
                        <a:srgbClr val="000000">
                          <a:alpha val="0"/>
                        </a:srgbClr>
                      </a:solidFill>
                      <a:miter lim="400000"/>
                    </a:lnT>
                    <a:lnB w="18062">
                      <a:solidFill>
                        <a:srgbClr val="000000">
                          <a:alpha val="0"/>
                        </a:srgbClr>
                      </a:solidFill>
                      <a:miter lim="400000"/>
                    </a:lnB>
                    <a:solidFill>
                      <a:schemeClr val="accent5">
                        <a:hueOff val="-156745"/>
                        <a:satOff val="1646"/>
                        <a:lumOff val="-15251"/>
                      </a:schemeClr>
                    </a:solidFill>
                  </a:tcPr>
                </a:tc>
                <a:tc>
                  <a:txBody>
                    <a:bodyPr/>
                    <a:lstStyle/>
                    <a:p>
                      <a:pPr marL="40639" marR="40639" defTabSz="1300480">
                        <a:spcBef>
                          <a:spcPts val="400"/>
                        </a:spcBef>
                      </a:pPr>
                      <a:r>
                        <a:rPr sz="3600">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rPr>
                        <a:t> 裸子植物 </a:t>
                      </a:r>
                    </a:p>
                  </a:txBody>
                  <a:tcPr marL="50800" marR="50800" marT="50800" marB="50800" anchor="ctr" horzOverflow="overflow">
                    <a:lnL w="18062">
                      <a:solidFill>
                        <a:srgbClr val="FFFFFF"/>
                      </a:solidFill>
                      <a:miter lim="400000"/>
                    </a:lnL>
                    <a:lnR w="40640">
                      <a:solidFill>
                        <a:srgbClr val="FFFFFF"/>
                      </a:solidFill>
                      <a:miter lim="400000"/>
                    </a:lnR>
                    <a:lnT w="18062">
                      <a:solidFill>
                        <a:srgbClr val="000000">
                          <a:alpha val="0"/>
                        </a:srgbClr>
                      </a:solidFill>
                      <a:miter lim="400000"/>
                    </a:lnT>
                    <a:lnB w="18062">
                      <a:solidFill>
                        <a:srgbClr val="000000">
                          <a:alpha val="0"/>
                        </a:srgbClr>
                      </a:solidFill>
                      <a:miter lim="400000"/>
                    </a:lnB>
                    <a:solidFill>
                      <a:srgbClr val="FFCC66"/>
                    </a:solidFill>
                  </a:tcPr>
                </a:tc>
                <a:extLst>
                  <a:ext uri="{0D108BD9-81ED-4DB2-BD59-A6C34878D82A}">
                    <a16:rowId xmlns:a16="http://schemas.microsoft.com/office/drawing/2014/main" val="10007"/>
                  </a:ext>
                </a:extLst>
              </a:tr>
              <a:tr h="650240">
                <a:tc>
                  <a:txBody>
                    <a:bodyPr/>
                    <a:lstStyle/>
                    <a:p>
                      <a:pPr marL="40639" marR="40639" algn="l" defTabSz="1300480">
                        <a:spcBef>
                          <a:spcPts val="1400"/>
                        </a:spcBef>
                        <a:defRPr sz="3582">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3600" dirty="0" err="1">
                          <a:solidFill>
                            <a:srgbClr val="FF0000"/>
                          </a:solidFill>
                          <a:effectLst>
                            <a:outerShdw blurRad="12700" dist="25400" dir="2700000" rotWithShape="0">
                              <a:srgbClr val="000000"/>
                            </a:outerShdw>
                          </a:effectLst>
                          <a:uFill>
                            <a:solidFill>
                              <a:srgbClr val="FF0000"/>
                            </a:solidFill>
                          </a:uFill>
                        </a:rPr>
                        <a:t>マオウ門</a:t>
                      </a:r>
                      <a:r>
                        <a:rPr sz="3600" dirty="0">
                          <a:solidFill>
                            <a:srgbClr val="FF0000"/>
                          </a:solidFill>
                          <a:effectLst>
                            <a:outerShdw blurRad="12700" dist="25400" dir="2700000" rotWithShape="0">
                              <a:srgbClr val="000000"/>
                            </a:outerShdw>
                          </a:effectLst>
                          <a:uFill>
                            <a:solidFill>
                              <a:srgbClr val="FF0000"/>
                            </a:solidFill>
                          </a:uFill>
                        </a:rPr>
                        <a:t> </a:t>
                      </a:r>
                      <a:r>
                        <a:rPr sz="3600" dirty="0">
                          <a:solidFill>
                            <a:srgbClr val="0000FF"/>
                          </a:solidFill>
                          <a:effectLst>
                            <a:outerShdw blurRad="12700" dist="25400" dir="2700000" rotWithShape="0">
                              <a:srgbClr val="000000"/>
                            </a:outerShdw>
                          </a:effectLst>
                          <a:uFill>
                            <a:solidFill>
                              <a:srgbClr val="0000FF"/>
                            </a:solidFill>
                          </a:uFill>
                        </a:rPr>
                        <a:t>(</a:t>
                      </a:r>
                      <a:r>
                        <a:rPr sz="3600" dirty="0" err="1">
                          <a:solidFill>
                            <a:srgbClr val="0000FF"/>
                          </a:solidFill>
                          <a:effectLst>
                            <a:outerShdw blurRad="12700" dist="25400" dir="2700000" rotWithShape="0">
                              <a:srgbClr val="000000"/>
                            </a:outerShdw>
                          </a:effectLst>
                          <a:uFill>
                            <a:solidFill>
                              <a:srgbClr val="0000FF"/>
                            </a:solidFill>
                          </a:uFill>
                        </a:rPr>
                        <a:t>Gnetophyta</a:t>
                      </a:r>
                      <a:r>
                        <a:rPr sz="3600" dirty="0">
                          <a:solidFill>
                            <a:srgbClr val="0000FF"/>
                          </a:solidFill>
                          <a:effectLst>
                            <a:outerShdw blurRad="12700" dist="25400" dir="2700000" rotWithShape="0">
                              <a:srgbClr val="000000"/>
                            </a:outerShdw>
                          </a:effectLst>
                          <a:uFill>
                            <a:solidFill>
                              <a:srgbClr val="0000FF"/>
                            </a:solidFill>
                          </a:uFill>
                        </a:rPr>
                        <a:t>)</a:t>
                      </a:r>
                    </a:p>
                  </a:txBody>
                  <a:tcPr marL="50800" marR="50800" marT="50800" marB="50800" horzOverflow="overflow">
                    <a:lnL w="40640">
                      <a:solidFill>
                        <a:srgbClr val="FFFFFF"/>
                      </a:solidFill>
                      <a:miter lim="400000"/>
                    </a:lnL>
                    <a:lnR w="18062">
                      <a:solidFill>
                        <a:srgbClr val="FFFFFF"/>
                      </a:solidFill>
                      <a:miter lim="400000"/>
                    </a:lnR>
                    <a:lnT w="18062">
                      <a:solidFill>
                        <a:srgbClr val="FFFFFF"/>
                      </a:solidFill>
                      <a:miter lim="400000"/>
                    </a:lnT>
                    <a:lnB w="18062">
                      <a:solidFill>
                        <a:srgbClr val="FFFFFF"/>
                      </a:solidFill>
                      <a:miter lim="400000"/>
                    </a:lnB>
                    <a:solidFill>
                      <a:srgbClr val="FFCC66"/>
                    </a:solidFill>
                  </a:tcPr>
                </a:tc>
                <a:tc>
                  <a:txBody>
                    <a:bodyPr/>
                    <a:lstStyle/>
                    <a:p>
                      <a:pPr marR="40639" algn="l" defTabSz="1300480">
                        <a:spcBef>
                          <a:spcPts val="600"/>
                        </a:spcBef>
                        <a:tabLst>
                          <a:tab pos="1295400" algn="l"/>
                        </a:tabLst>
                      </a:pPr>
                      <a:r>
                        <a:rPr sz="3600">
                          <a:solidFill>
                            <a:srgbClr val="FFFFFF"/>
                          </a:solidFill>
                          <a:uFill>
                            <a:solidFill>
                              <a:srgbClr val="FFFFFF"/>
                            </a:solidFill>
                          </a:uFill>
                          <a:latin typeface="ヒラギノ明朝 ProN W6"/>
                          <a:ea typeface="ヒラギノ明朝 ProN W6"/>
                          <a:cs typeface="ヒラギノ明朝 ProN W6"/>
                          <a:sym typeface="ヒラギノ明朝 ProN W6"/>
                        </a:rPr>
                        <a:t> </a:t>
                      </a:r>
                    </a:p>
                  </a:txBody>
                  <a:tcPr marL="50800" marR="50800" marT="50800" marB="50800" anchor="ctr" horzOverflow="overflow">
                    <a:lnL w="18062">
                      <a:solidFill>
                        <a:srgbClr val="FFFFFF"/>
                      </a:solidFill>
                      <a:miter lim="400000"/>
                    </a:lnL>
                    <a:lnR w="18062">
                      <a:solidFill>
                        <a:srgbClr val="FFFFFF"/>
                      </a:solidFill>
                      <a:miter lim="400000"/>
                    </a:lnR>
                    <a:lnT w="18062">
                      <a:solidFill>
                        <a:srgbClr val="000000">
                          <a:alpha val="0"/>
                        </a:srgbClr>
                      </a:solidFill>
                      <a:miter lim="400000"/>
                    </a:lnT>
                    <a:lnB w="18062">
                      <a:solidFill>
                        <a:srgbClr val="000000">
                          <a:alpha val="0"/>
                        </a:srgbClr>
                      </a:solidFill>
                      <a:miter lim="400000"/>
                    </a:lnB>
                    <a:solidFill>
                      <a:schemeClr val="accent1">
                        <a:hueOff val="60270"/>
                        <a:satOff val="-20053"/>
                        <a:lumOff val="-13915"/>
                      </a:schemeClr>
                    </a:solidFill>
                  </a:tcPr>
                </a:tc>
                <a:tc>
                  <a:txBody>
                    <a:bodyPr/>
                    <a:lstStyle/>
                    <a:p>
                      <a:pPr marR="40639" algn="l" defTabSz="1300480">
                        <a:spcBef>
                          <a:spcPts val="600"/>
                        </a:spcBef>
                        <a:tabLst>
                          <a:tab pos="1295400" algn="l"/>
                        </a:tabLst>
                      </a:pPr>
                      <a:r>
                        <a:rPr sz="3600" dirty="0" err="1">
                          <a:solidFill>
                            <a:srgbClr val="FFFFFF"/>
                          </a:solidFill>
                          <a:uFill>
                            <a:solidFill>
                              <a:srgbClr val="FFFFFF"/>
                            </a:solidFill>
                          </a:uFill>
                          <a:latin typeface="ヒラギノ明朝 ProN W6"/>
                          <a:ea typeface="ヒラギノ明朝 ProN W6"/>
                          <a:cs typeface="ヒラギノ明朝 ProN W6"/>
                          <a:sym typeface="ヒラギノ明朝 ProN W6"/>
                        </a:rPr>
                        <a:t>物</a:t>
                      </a:r>
                      <a:r>
                        <a:rPr sz="3600" dirty="0">
                          <a:solidFill>
                            <a:srgbClr val="FFFFFF"/>
                          </a:solidFill>
                          <a:uFill>
                            <a:solidFill>
                              <a:srgbClr val="FFFFFF"/>
                            </a:solidFill>
                          </a:uFill>
                          <a:latin typeface="ヒラギノ明朝 ProN W6"/>
                          <a:ea typeface="ヒラギノ明朝 ProN W6"/>
                          <a:cs typeface="ヒラギノ明朝 ProN W6"/>
                          <a:sym typeface="ヒラギノ明朝 ProN W6"/>
                        </a:rPr>
                        <a:t> </a:t>
                      </a:r>
                    </a:p>
                  </a:txBody>
                  <a:tcPr marL="50800" marR="50800" marT="50800" marB="50800" anchor="ctr" horzOverflow="overflow">
                    <a:lnL w="18062">
                      <a:solidFill>
                        <a:srgbClr val="FFFFFF"/>
                      </a:solidFill>
                      <a:miter lim="400000"/>
                    </a:lnL>
                    <a:lnR w="18062">
                      <a:solidFill>
                        <a:srgbClr val="FFFFFF"/>
                      </a:solidFill>
                      <a:miter lim="400000"/>
                    </a:lnR>
                    <a:lnT w="18062">
                      <a:solidFill>
                        <a:srgbClr val="000000">
                          <a:alpha val="0"/>
                        </a:srgbClr>
                      </a:solidFill>
                      <a:miter lim="400000"/>
                    </a:lnT>
                    <a:lnB w="18062">
                      <a:solidFill>
                        <a:srgbClr val="000000">
                          <a:alpha val="0"/>
                        </a:srgbClr>
                      </a:solidFill>
                      <a:miter lim="400000"/>
                    </a:lnB>
                    <a:solidFill>
                      <a:schemeClr val="accent5">
                        <a:hueOff val="-156745"/>
                        <a:satOff val="1646"/>
                        <a:lumOff val="-15251"/>
                      </a:schemeClr>
                    </a:solidFill>
                  </a:tcPr>
                </a:tc>
                <a:tc>
                  <a:txBody>
                    <a:bodyPr/>
                    <a:lstStyle/>
                    <a:p>
                      <a:pPr marL="40639" marR="40639" defTabSz="1300480">
                        <a:spcBef>
                          <a:spcPts val="400"/>
                        </a:spcBef>
                      </a:pPr>
                      <a:r>
                        <a:rPr sz="3600">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rPr>
                        <a:t> </a:t>
                      </a:r>
                    </a:p>
                  </a:txBody>
                  <a:tcPr marL="50800" marR="50800" marT="50800" marB="50800" anchor="ctr" horzOverflow="overflow">
                    <a:lnL w="18062">
                      <a:solidFill>
                        <a:srgbClr val="FFFFFF"/>
                      </a:solidFill>
                      <a:miter lim="400000"/>
                    </a:lnL>
                    <a:lnR w="40640">
                      <a:solidFill>
                        <a:srgbClr val="FFFFFF"/>
                      </a:solidFill>
                      <a:miter lim="400000"/>
                    </a:lnR>
                    <a:lnT w="18062">
                      <a:solidFill>
                        <a:srgbClr val="000000">
                          <a:alpha val="0"/>
                        </a:srgbClr>
                      </a:solidFill>
                      <a:miter lim="400000"/>
                    </a:lnT>
                    <a:lnB w="18062">
                      <a:solidFill>
                        <a:srgbClr val="FFFFFF"/>
                      </a:solidFill>
                      <a:miter lim="400000"/>
                    </a:lnB>
                    <a:solidFill>
                      <a:srgbClr val="FFCC66"/>
                    </a:solidFill>
                  </a:tcPr>
                </a:tc>
                <a:extLst>
                  <a:ext uri="{0D108BD9-81ED-4DB2-BD59-A6C34878D82A}">
                    <a16:rowId xmlns:a16="http://schemas.microsoft.com/office/drawing/2014/main" val="10008"/>
                  </a:ext>
                </a:extLst>
              </a:tr>
              <a:tr h="650240">
                <a:tc>
                  <a:txBody>
                    <a:bodyPr/>
                    <a:lstStyle/>
                    <a:p>
                      <a:pPr marL="40639" marR="40639" algn="l" defTabSz="1300480">
                        <a:spcBef>
                          <a:spcPts val="1400"/>
                        </a:spcBef>
                        <a:defRPr sz="3582">
                          <a:solidFill>
                            <a:srgbClr val="FFFFFF"/>
                          </a:solidFill>
                          <a:uFill>
                            <a:solidFill>
                              <a:srgbClr val="FFFFFF"/>
                            </a:solidFill>
                          </a:uFill>
                          <a:latin typeface="ヒラギノ明朝 ProN W6"/>
                          <a:ea typeface="ヒラギノ明朝 ProN W6"/>
                          <a:cs typeface="ヒラギノ明朝 ProN W6"/>
                          <a:sym typeface="ヒラギノ明朝 ProN W6"/>
                        </a:defRPr>
                      </a:pPr>
                      <a:r>
                        <a:rPr sz="3600">
                          <a:solidFill>
                            <a:srgbClr val="FF0000"/>
                          </a:solidFill>
                          <a:effectLst>
                            <a:outerShdw blurRad="12700" dist="25400" dir="2700000" rotWithShape="0">
                              <a:srgbClr val="000000"/>
                            </a:outerShdw>
                          </a:effectLst>
                          <a:uFill>
                            <a:solidFill>
                              <a:srgbClr val="FF0000"/>
                            </a:solidFill>
                          </a:uFill>
                        </a:rPr>
                        <a:t>被子植物門 </a:t>
                      </a:r>
                      <a:r>
                        <a:rPr sz="3600">
                          <a:solidFill>
                            <a:srgbClr val="0000FF"/>
                          </a:solidFill>
                          <a:effectLst>
                            <a:outerShdw blurRad="12700" dist="25400" dir="2700000" rotWithShape="0">
                              <a:srgbClr val="000000"/>
                            </a:outerShdw>
                          </a:effectLst>
                          <a:uFill>
                            <a:solidFill>
                              <a:srgbClr val="0000FF"/>
                            </a:solidFill>
                          </a:uFill>
                        </a:rPr>
                        <a:t>(Anthophyta)</a:t>
                      </a:r>
                    </a:p>
                  </a:txBody>
                  <a:tcPr marL="50800" marR="50800" marT="50800" marB="50800" horzOverflow="overflow">
                    <a:lnL w="40640">
                      <a:solidFill>
                        <a:srgbClr val="FFFFFF"/>
                      </a:solidFill>
                      <a:miter lim="400000"/>
                    </a:lnL>
                    <a:lnR w="18062">
                      <a:solidFill>
                        <a:srgbClr val="FFFFFF"/>
                      </a:solidFill>
                      <a:miter lim="400000"/>
                    </a:lnR>
                    <a:lnT w="18062">
                      <a:solidFill>
                        <a:srgbClr val="FFFFFF"/>
                      </a:solidFill>
                      <a:miter lim="400000"/>
                    </a:lnT>
                    <a:lnB w="40640">
                      <a:solidFill>
                        <a:srgbClr val="FFFFFF"/>
                      </a:solidFill>
                      <a:miter lim="400000"/>
                    </a:lnB>
                    <a:solidFill>
                      <a:srgbClr val="FF66FF"/>
                    </a:solidFill>
                  </a:tcPr>
                </a:tc>
                <a:tc>
                  <a:txBody>
                    <a:bodyPr/>
                    <a:lstStyle/>
                    <a:p>
                      <a:pPr marR="40639" algn="l" defTabSz="1300480">
                        <a:spcBef>
                          <a:spcPts val="600"/>
                        </a:spcBef>
                        <a:tabLst>
                          <a:tab pos="1295400" algn="l"/>
                        </a:tabLst>
                      </a:pPr>
                      <a:r>
                        <a:rPr sz="3600">
                          <a:solidFill>
                            <a:srgbClr val="FFFFFF"/>
                          </a:solidFill>
                          <a:uFill>
                            <a:solidFill>
                              <a:srgbClr val="FFFFFF"/>
                            </a:solidFill>
                          </a:uFill>
                          <a:latin typeface="ヒラギノ明朝 ProN W6"/>
                          <a:ea typeface="ヒラギノ明朝 ProN W6"/>
                          <a:cs typeface="ヒラギノ明朝 ProN W6"/>
                          <a:sym typeface="ヒラギノ明朝 ProN W6"/>
                        </a:rPr>
                        <a:t> </a:t>
                      </a:r>
                    </a:p>
                  </a:txBody>
                  <a:tcPr marL="50800" marR="50800" marT="50800" marB="50800" anchor="ctr" horzOverflow="overflow">
                    <a:lnL w="18062">
                      <a:solidFill>
                        <a:srgbClr val="FFFFFF"/>
                      </a:solidFill>
                      <a:miter lim="400000"/>
                    </a:lnL>
                    <a:lnR w="18062">
                      <a:solidFill>
                        <a:srgbClr val="FFFFFF"/>
                      </a:solidFill>
                      <a:miter lim="400000"/>
                    </a:lnR>
                    <a:lnT w="18062">
                      <a:solidFill>
                        <a:srgbClr val="000000">
                          <a:alpha val="0"/>
                        </a:srgbClr>
                      </a:solidFill>
                      <a:miter lim="400000"/>
                    </a:lnT>
                    <a:lnB w="40640">
                      <a:solidFill>
                        <a:srgbClr val="FFFFFF"/>
                      </a:solidFill>
                      <a:miter lim="400000"/>
                    </a:lnB>
                    <a:solidFill>
                      <a:schemeClr val="accent1">
                        <a:hueOff val="60270"/>
                        <a:satOff val="-20053"/>
                        <a:lumOff val="-13915"/>
                      </a:schemeClr>
                    </a:solidFill>
                  </a:tcPr>
                </a:tc>
                <a:tc>
                  <a:txBody>
                    <a:bodyPr/>
                    <a:lstStyle/>
                    <a:p>
                      <a:pPr marR="40639" algn="l" defTabSz="1300480">
                        <a:spcBef>
                          <a:spcPts val="600"/>
                        </a:spcBef>
                        <a:tabLst>
                          <a:tab pos="1295400" algn="l"/>
                        </a:tabLst>
                      </a:pPr>
                      <a:r>
                        <a:rPr sz="3600">
                          <a:solidFill>
                            <a:srgbClr val="FFFFFF"/>
                          </a:solidFill>
                          <a:uFill>
                            <a:solidFill>
                              <a:srgbClr val="FFFFFF"/>
                            </a:solidFill>
                          </a:uFill>
                          <a:latin typeface="ヒラギノ明朝 ProN W6"/>
                          <a:ea typeface="ヒラギノ明朝 ProN W6"/>
                          <a:cs typeface="ヒラギノ明朝 ProN W6"/>
                          <a:sym typeface="ヒラギノ明朝 ProN W6"/>
                        </a:rPr>
                        <a:t> </a:t>
                      </a:r>
                    </a:p>
                  </a:txBody>
                  <a:tcPr marL="50800" marR="50800" marT="50800" marB="50800" anchor="ctr" horzOverflow="overflow">
                    <a:lnL w="18062">
                      <a:solidFill>
                        <a:srgbClr val="FFFFFF"/>
                      </a:solidFill>
                      <a:miter lim="400000"/>
                    </a:lnL>
                    <a:lnR w="18062">
                      <a:solidFill>
                        <a:srgbClr val="FFFFFF"/>
                      </a:solidFill>
                      <a:miter lim="400000"/>
                    </a:lnR>
                    <a:lnT w="18062">
                      <a:solidFill>
                        <a:srgbClr val="000000">
                          <a:alpha val="0"/>
                        </a:srgbClr>
                      </a:solidFill>
                      <a:miter lim="400000"/>
                    </a:lnT>
                    <a:lnB w="40640">
                      <a:solidFill>
                        <a:srgbClr val="FFFFFF"/>
                      </a:solidFill>
                      <a:miter lim="400000"/>
                    </a:lnB>
                    <a:solidFill>
                      <a:schemeClr val="accent5">
                        <a:hueOff val="-156745"/>
                        <a:satOff val="1646"/>
                        <a:lumOff val="-15251"/>
                      </a:schemeClr>
                    </a:solidFill>
                  </a:tcPr>
                </a:tc>
                <a:tc>
                  <a:txBody>
                    <a:bodyPr/>
                    <a:lstStyle/>
                    <a:p>
                      <a:pPr marL="40639" marR="40639" defTabSz="1300480">
                        <a:spcBef>
                          <a:spcPts val="400"/>
                        </a:spcBef>
                      </a:pPr>
                      <a:r>
                        <a:rPr sz="3600" dirty="0" err="1">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rPr>
                        <a:t>被子植物</a:t>
                      </a:r>
                      <a:endParaRPr sz="3600" dirty="0">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endParaRPr>
                    </a:p>
                  </a:txBody>
                  <a:tcPr marL="50800" marR="50800" marT="50800" marB="50800" horzOverflow="overflow">
                    <a:lnL w="18062">
                      <a:solidFill>
                        <a:srgbClr val="FFFFFF"/>
                      </a:solidFill>
                      <a:miter lim="400000"/>
                    </a:lnL>
                    <a:lnR w="40640">
                      <a:solidFill>
                        <a:srgbClr val="FFFFFF"/>
                      </a:solidFill>
                      <a:miter lim="400000"/>
                    </a:lnR>
                    <a:lnT w="18062">
                      <a:solidFill>
                        <a:srgbClr val="FFFFFF"/>
                      </a:solidFill>
                      <a:miter lim="400000"/>
                    </a:lnT>
                    <a:lnB w="40640">
                      <a:solidFill>
                        <a:srgbClr val="FFFFFF"/>
                      </a:solidFill>
                      <a:miter lim="400000"/>
                    </a:lnB>
                    <a:solidFill>
                      <a:srgbClr val="FF66FF"/>
                    </a:solidFill>
                  </a:tcPr>
                </a:tc>
                <a:extLst>
                  <a:ext uri="{0D108BD9-81ED-4DB2-BD59-A6C34878D82A}">
                    <a16:rowId xmlns:a16="http://schemas.microsoft.com/office/drawing/2014/main" val="10009"/>
                  </a:ext>
                </a:extLst>
              </a:tr>
            </a:tbl>
          </a:graphicData>
        </a:graphic>
      </p:graphicFrame>
      <p:sp>
        <p:nvSpPr>
          <p:cNvPr id="22" name="八木ほか、岩波「生物学辞典」 (1996)">
            <a:extLst>
              <a:ext uri="{FF2B5EF4-FFF2-40B4-BE49-F238E27FC236}">
                <a16:creationId xmlns:a16="http://schemas.microsoft.com/office/drawing/2014/main" id="{A1183FA5-3052-0644-B50D-ACDA23405EBC}"/>
              </a:ext>
            </a:extLst>
          </p:cNvPr>
          <p:cNvSpPr txBox="1"/>
          <p:nvPr/>
        </p:nvSpPr>
        <p:spPr>
          <a:xfrm>
            <a:off x="7098072" y="9145491"/>
            <a:ext cx="5868939" cy="508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2248" tIns="72248" rIns="72248" bIns="72248">
            <a:spAutoFit/>
          </a:bodyPr>
          <a:lstStyle/>
          <a:p>
            <a:pPr marL="40639" marR="40639" algn="l" defTabSz="1300480">
              <a:buClr>
                <a:srgbClr val="003366"/>
              </a:buClr>
              <a:buFont typeface="Arial"/>
              <a:defRPr sz="3413" b="1">
                <a:solidFill>
                  <a:srgbClr val="FFFFFF"/>
                </a:solidFill>
                <a:uFill>
                  <a:solidFill>
                    <a:srgbClr val="FFFFFF"/>
                  </a:solidFill>
                </a:uFill>
                <a:latin typeface="Arial"/>
                <a:ea typeface="Arial"/>
                <a:cs typeface="Arial"/>
                <a:sym typeface="Arial"/>
              </a:defRPr>
            </a:pPr>
            <a:r>
              <a:rPr sz="2560" b="0">
                <a:solidFill>
                  <a:srgbClr val="003366"/>
                </a:solidFill>
                <a:uFill>
                  <a:solidFill>
                    <a:srgbClr val="003366"/>
                  </a:solidFill>
                </a:uFill>
                <a:latin typeface="ヒラギノ明朝 ProN W6"/>
                <a:ea typeface="ヒラギノ明朝 ProN W6"/>
                <a:cs typeface="ヒラギノ明朝 ProN W6"/>
                <a:sym typeface="ヒラギノ明朝 ProN W6"/>
              </a:rPr>
              <a:t>八木ほか、岩波「生物学辞典」</a:t>
            </a:r>
            <a:r>
              <a:rPr sz="2560" b="0">
                <a:solidFill>
                  <a:srgbClr val="003366"/>
                </a:solidFill>
                <a:uFill>
                  <a:solidFill>
                    <a:srgbClr val="003366"/>
                  </a:solidFill>
                </a:uFill>
              </a:rPr>
              <a:t> </a:t>
            </a:r>
            <a:r>
              <a:rPr sz="2560" b="0">
                <a:solidFill>
                  <a:srgbClr val="003366"/>
                </a:solidFill>
                <a:uFill>
                  <a:solidFill>
                    <a:srgbClr val="003366"/>
                  </a:solidFill>
                </a:uFill>
                <a:latin typeface="ヒラギノ明朝 ProN W6"/>
                <a:ea typeface="ヒラギノ明朝 ProN W6"/>
                <a:cs typeface="ヒラギノ明朝 ProN W6"/>
                <a:sym typeface="ヒラギノ明朝 ProN W6"/>
              </a:rPr>
              <a:t>(1996)</a:t>
            </a:r>
          </a:p>
        </p:txBody>
      </p:sp>
      <p:sp>
        <p:nvSpPr>
          <p:cNvPr id="7" name="生 薬 学 総 論 (4−4)">
            <a:extLst>
              <a:ext uri="{FF2B5EF4-FFF2-40B4-BE49-F238E27FC236}">
                <a16:creationId xmlns:a16="http://schemas.microsoft.com/office/drawing/2014/main" id="{3A74EDE2-960B-BC40-9D34-A81832F07498}"/>
              </a:ext>
            </a:extLst>
          </p:cNvPr>
          <p:cNvSpPr>
            <a:spLocks noGrp="1"/>
          </p:cNvSpPr>
          <p:nvPr>
            <p:ph type="title"/>
          </p:nvPr>
        </p:nvSpPr>
        <p:spPr>
          <a:xfrm>
            <a:off x="2230581" y="325119"/>
            <a:ext cx="8880764" cy="1300481"/>
          </a:xfrm>
          <a:prstGeom prst="rect">
            <a:avLst/>
          </a:prstGeom>
          <a:solidFill>
            <a:srgbClr val="008080"/>
          </a:solidFill>
          <a:ln w="9525">
            <a:round/>
          </a:ln>
          <a:effectLst>
            <a:outerShdw blurRad="127000" dist="152399" dir="18900000" rotWithShape="0">
              <a:srgbClr val="003366">
                <a:alpha val="79998"/>
              </a:srgbClr>
            </a:outerShdw>
          </a:effectLst>
        </p:spPr>
        <p:txBody>
          <a:bodyPr lIns="126435" tIns="72248" rIns="126435" bIns="72248">
            <a:noAutofit/>
          </a:bodyPr>
          <a:lstStyle>
            <a:lvl1pPr defTabSz="1300480">
              <a:defRPr sz="6257">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lang="ja-JP" altLang="en-US" sz="600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植物の形態分類</a:t>
            </a:r>
            <a:r>
              <a:rPr sz="6000"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 </a:t>
            </a:r>
            <a:r>
              <a:rPr lang="en-US" sz="6000"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(5-2)</a:t>
            </a:r>
            <a:endParaRPr sz="6000"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endParaRPr>
          </a:p>
        </p:txBody>
      </p:sp>
    </p:spTree>
    <p:extLst>
      <p:ext uri="{BB962C8B-B14F-4D97-AF65-F5344CB8AC3E}">
        <p14:creationId xmlns:p14="http://schemas.microsoft.com/office/powerpoint/2010/main" val="452584694"/>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 name="被子植物門 (Anthophyta)">
            <a:extLst>
              <a:ext uri="{FF2B5EF4-FFF2-40B4-BE49-F238E27FC236}">
                <a16:creationId xmlns:a16="http://schemas.microsoft.com/office/drawing/2014/main" id="{48F7B51C-9406-D14F-B813-0D839B8892C5}"/>
              </a:ext>
            </a:extLst>
          </p:cNvPr>
          <p:cNvSpPr txBox="1"/>
          <p:nvPr/>
        </p:nvSpPr>
        <p:spPr>
          <a:xfrm>
            <a:off x="433493" y="1733973"/>
            <a:ext cx="6086970"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400"/>
              </a:spcBef>
              <a:buClr>
                <a:srgbClr val="FF0000"/>
              </a:buClr>
              <a:buFont typeface="Arial"/>
              <a:defRPr sz="3413" b="1">
                <a:solidFill>
                  <a:srgbClr val="FFFFFF"/>
                </a:solidFill>
                <a:uFill>
                  <a:solidFill>
                    <a:srgbClr val="FFFFFF"/>
                  </a:solidFill>
                </a:uFill>
                <a:latin typeface="Arial"/>
                <a:ea typeface="Arial"/>
                <a:cs typeface="Arial"/>
                <a:sym typeface="Arial"/>
              </a:defRPr>
            </a:pPr>
            <a:r>
              <a:rPr sz="3200" b="0" dirty="0" err="1">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被子植物門</a:t>
            </a:r>
            <a:r>
              <a:rPr sz="3200" dirty="0">
                <a:solidFill>
                  <a:srgbClr val="FF0000"/>
                </a:solidFill>
                <a:effectLst>
                  <a:outerShdw blurRad="12700" dist="25400" dir="2700000" rotWithShape="0">
                    <a:srgbClr val="000000"/>
                  </a:outerShdw>
                </a:effectLst>
                <a:uFill>
                  <a:solidFill>
                    <a:srgbClr val="FF0000"/>
                  </a:solidFill>
                </a:uFill>
                <a:latin typeface="Times New Roman"/>
                <a:ea typeface="Times New Roman"/>
                <a:cs typeface="Times New Roman"/>
                <a:sym typeface="Times New Roman"/>
              </a:rPr>
              <a:t> </a:t>
            </a:r>
            <a:r>
              <a:rPr sz="3200" dirty="0">
                <a:solidFill>
                  <a:srgbClr val="0000FF"/>
                </a:solidFill>
                <a:effectLst>
                  <a:outerShdw blurRad="12700" dist="25400" dir="2700000" rotWithShape="0">
                    <a:srgbClr val="000000"/>
                  </a:outerShdw>
                </a:effectLst>
                <a:uFill>
                  <a:solidFill>
                    <a:srgbClr val="0000FF"/>
                  </a:solidFill>
                </a:uFill>
                <a:latin typeface="Times New Roman"/>
                <a:ea typeface="Times New Roman"/>
                <a:cs typeface="Times New Roman"/>
                <a:sym typeface="Times New Roman"/>
              </a:rPr>
              <a:t>(Anthophyta)</a:t>
            </a:r>
          </a:p>
        </p:txBody>
      </p:sp>
      <p:sp>
        <p:nvSpPr>
          <p:cNvPr id="6" name="単子葉植物綱 (Monocotyledonopsida)">
            <a:extLst>
              <a:ext uri="{FF2B5EF4-FFF2-40B4-BE49-F238E27FC236}">
                <a16:creationId xmlns:a16="http://schemas.microsoft.com/office/drawing/2014/main" id="{0ADFCB34-7490-FE4F-B5F8-876B99211E69}"/>
              </a:ext>
            </a:extLst>
          </p:cNvPr>
          <p:cNvSpPr txBox="1"/>
          <p:nvPr/>
        </p:nvSpPr>
        <p:spPr>
          <a:xfrm>
            <a:off x="1277901" y="2275839"/>
            <a:ext cx="8922740"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400"/>
              </a:spcBef>
              <a:buClr>
                <a:srgbClr val="FFFFFF"/>
              </a:buClr>
              <a:buFont typeface="Arial"/>
              <a:defRPr sz="3413" b="1">
                <a:solidFill>
                  <a:srgbClr val="FFFFFF"/>
                </a:solidFill>
                <a:uFill>
                  <a:solidFill>
                    <a:srgbClr val="FFFFFF"/>
                  </a:solidFill>
                </a:uFill>
                <a:latin typeface="Arial"/>
                <a:ea typeface="Arial"/>
                <a:cs typeface="Arial"/>
                <a:sym typeface="Arial"/>
              </a:defRPr>
            </a:pPr>
            <a:r>
              <a:rPr sz="3200" b="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単子葉植物綱</a:t>
            </a:r>
            <a:r>
              <a:rPr sz="3200">
                <a:effectLst>
                  <a:outerShdw blurRad="12700" dist="25400" dir="2700000" rotWithShape="0">
                    <a:srgbClr val="000000"/>
                  </a:outerShdw>
                </a:effectLst>
                <a:latin typeface="Times New Roman"/>
                <a:ea typeface="Times New Roman"/>
                <a:cs typeface="Times New Roman"/>
                <a:sym typeface="Times New Roman"/>
              </a:rPr>
              <a:t> (Monocotyledonopsida)</a:t>
            </a:r>
          </a:p>
        </p:txBody>
      </p:sp>
      <p:sp>
        <p:nvSpPr>
          <p:cNvPr id="7" name="双子葉植物綱 (Dicotyledonopsida)">
            <a:extLst>
              <a:ext uri="{FF2B5EF4-FFF2-40B4-BE49-F238E27FC236}">
                <a16:creationId xmlns:a16="http://schemas.microsoft.com/office/drawing/2014/main" id="{9FA59EB5-2E43-F84E-921C-D6A9DB25F7CF}"/>
              </a:ext>
            </a:extLst>
          </p:cNvPr>
          <p:cNvSpPr txBox="1"/>
          <p:nvPr/>
        </p:nvSpPr>
        <p:spPr>
          <a:xfrm>
            <a:off x="1300479" y="2817706"/>
            <a:ext cx="8705992"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400"/>
              </a:spcBef>
              <a:buClr>
                <a:srgbClr val="FF0000"/>
              </a:buClr>
              <a:buFont typeface="Arial"/>
              <a:defRPr sz="3413" b="1">
                <a:solidFill>
                  <a:srgbClr val="FFFFFF"/>
                </a:solidFill>
                <a:uFill>
                  <a:solidFill>
                    <a:srgbClr val="FFFFFF"/>
                  </a:solidFill>
                </a:uFill>
                <a:latin typeface="Arial"/>
                <a:ea typeface="Arial"/>
                <a:cs typeface="Arial"/>
                <a:sym typeface="Arial"/>
              </a:defRPr>
            </a:pPr>
            <a:r>
              <a:rPr sz="3200" b="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双子葉植物綱</a:t>
            </a:r>
            <a:r>
              <a:rPr sz="3200" b="0">
                <a:solidFill>
                  <a:srgbClr val="FF0000"/>
                </a:solidFill>
                <a:effectLst>
                  <a:outerShdw blurRad="12700" dist="25400" dir="2700000" rotWithShape="0">
                    <a:srgbClr val="000000"/>
                  </a:outerShdw>
                </a:effectLst>
                <a:uFill>
                  <a:solidFill>
                    <a:srgbClr val="FF0000"/>
                  </a:solidFill>
                </a:uFill>
              </a:rPr>
              <a:t> </a:t>
            </a:r>
            <a:r>
              <a:rPr sz="3200">
                <a:solidFill>
                  <a:srgbClr val="0000FF"/>
                </a:solidFill>
                <a:effectLst>
                  <a:outerShdw blurRad="12700" dist="25400" dir="2700000" rotWithShape="0">
                    <a:srgbClr val="000000"/>
                  </a:outerShdw>
                </a:effectLst>
                <a:uFill>
                  <a:solidFill>
                    <a:srgbClr val="0000FF"/>
                  </a:solidFill>
                </a:uFill>
                <a:latin typeface="Times New Roman"/>
                <a:ea typeface="Times New Roman"/>
                <a:cs typeface="Times New Roman"/>
                <a:sym typeface="Times New Roman"/>
              </a:rPr>
              <a:t>(Dicotyledonopsida)</a:t>
            </a:r>
          </a:p>
        </p:txBody>
      </p:sp>
      <p:sp>
        <p:nvSpPr>
          <p:cNvPr id="8" name="離弁花亜綱 (Archichlamiidae)">
            <a:extLst>
              <a:ext uri="{FF2B5EF4-FFF2-40B4-BE49-F238E27FC236}">
                <a16:creationId xmlns:a16="http://schemas.microsoft.com/office/drawing/2014/main" id="{0EE0A0A7-7FBC-8E46-8DCD-B53F6CEBA7F4}"/>
              </a:ext>
            </a:extLst>
          </p:cNvPr>
          <p:cNvSpPr txBox="1"/>
          <p:nvPr/>
        </p:nvSpPr>
        <p:spPr>
          <a:xfrm>
            <a:off x="2795129" y="3359573"/>
            <a:ext cx="7188765"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400"/>
              </a:spcBef>
              <a:buClr>
                <a:srgbClr val="FFFFFF"/>
              </a:buClr>
              <a:buFont typeface="Arial"/>
              <a:defRPr sz="3413" b="1">
                <a:solidFill>
                  <a:srgbClr val="FFFFFF"/>
                </a:solidFill>
                <a:uFill>
                  <a:solidFill>
                    <a:srgbClr val="FFFFFF"/>
                  </a:solidFill>
                </a:uFill>
                <a:latin typeface="Arial"/>
                <a:ea typeface="Arial"/>
                <a:cs typeface="Arial"/>
                <a:sym typeface="Arial"/>
              </a:defRPr>
            </a:pPr>
            <a:r>
              <a:rPr sz="3200" b="0">
                <a:effectLst>
                  <a:outerShdw blurRad="12700" dist="25400" dir="2700000" rotWithShape="0">
                    <a:srgbClr val="000000"/>
                  </a:outerShdw>
                </a:effectLst>
                <a:latin typeface="ヒラギノ明朝 ProN W6"/>
                <a:ea typeface="ヒラギノ明朝 ProN W6"/>
                <a:cs typeface="ヒラギノ明朝 ProN W6"/>
                <a:sym typeface="ヒラギノ明朝 ProN W6"/>
              </a:rPr>
              <a:t>離弁花亜綱</a:t>
            </a:r>
            <a:r>
              <a:rPr sz="3200">
                <a:effectLst>
                  <a:outerShdw blurRad="12700" dist="25400" dir="2700000" rotWithShape="0">
                    <a:srgbClr val="000000"/>
                  </a:outerShdw>
                </a:effectLst>
                <a:latin typeface="Times New Roman"/>
                <a:ea typeface="Times New Roman"/>
                <a:cs typeface="Times New Roman"/>
                <a:sym typeface="Times New Roman"/>
              </a:rPr>
              <a:t> (Archichlamiidae)</a:t>
            </a:r>
          </a:p>
        </p:txBody>
      </p:sp>
      <p:sp>
        <p:nvSpPr>
          <p:cNvPr id="9" name="キキョウ目 (Campanulales)">
            <a:extLst>
              <a:ext uri="{FF2B5EF4-FFF2-40B4-BE49-F238E27FC236}">
                <a16:creationId xmlns:a16="http://schemas.microsoft.com/office/drawing/2014/main" id="{FC5F00E7-0E6B-CC4C-911C-46640D51C5A4}"/>
              </a:ext>
            </a:extLst>
          </p:cNvPr>
          <p:cNvSpPr txBox="1"/>
          <p:nvPr/>
        </p:nvSpPr>
        <p:spPr>
          <a:xfrm>
            <a:off x="4312355" y="4660053"/>
            <a:ext cx="6538526"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400"/>
              </a:spcBef>
              <a:buClr>
                <a:srgbClr val="FF0000"/>
              </a:buClr>
              <a:buFont typeface="Arial"/>
              <a:defRPr sz="3413" b="1">
                <a:solidFill>
                  <a:srgbClr val="FFFFFF"/>
                </a:solidFill>
                <a:uFill>
                  <a:solidFill>
                    <a:srgbClr val="FFFFFF"/>
                  </a:solidFill>
                </a:uFill>
                <a:latin typeface="Arial"/>
                <a:ea typeface="Arial"/>
                <a:cs typeface="Arial"/>
                <a:sym typeface="Arial"/>
              </a:defRPr>
            </a:pPr>
            <a:r>
              <a:rPr sz="3200" b="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キキョウ目</a:t>
            </a:r>
            <a:r>
              <a:rPr sz="3200" b="0">
                <a:solidFill>
                  <a:srgbClr val="FF0000"/>
                </a:solidFill>
                <a:effectLst>
                  <a:outerShdw blurRad="12700" dist="25400" dir="2700000" rotWithShape="0">
                    <a:srgbClr val="000000"/>
                  </a:outerShdw>
                </a:effectLst>
                <a:uFill>
                  <a:solidFill>
                    <a:srgbClr val="FF0000"/>
                  </a:solidFill>
                </a:uFill>
              </a:rPr>
              <a:t> </a:t>
            </a:r>
            <a:r>
              <a:rPr sz="3200">
                <a:solidFill>
                  <a:srgbClr val="0000FF"/>
                </a:solidFill>
                <a:effectLst>
                  <a:outerShdw blurRad="12700" dist="25400" dir="2700000" rotWithShape="0">
                    <a:srgbClr val="000000"/>
                  </a:outerShdw>
                </a:effectLst>
                <a:uFill>
                  <a:solidFill>
                    <a:srgbClr val="0000FF"/>
                  </a:solidFill>
                </a:uFill>
                <a:latin typeface="Times New Roman"/>
                <a:ea typeface="Times New Roman"/>
                <a:cs typeface="Times New Roman"/>
                <a:sym typeface="Times New Roman"/>
              </a:rPr>
              <a:t>(Campanulales)</a:t>
            </a:r>
          </a:p>
        </p:txBody>
      </p:sp>
      <p:sp>
        <p:nvSpPr>
          <p:cNvPr id="10" name="キキョウ科 (Campanulaceae)">
            <a:extLst>
              <a:ext uri="{FF2B5EF4-FFF2-40B4-BE49-F238E27FC236}">
                <a16:creationId xmlns:a16="http://schemas.microsoft.com/office/drawing/2014/main" id="{871F42A0-4FED-A64F-983C-D60958DBDB04}"/>
              </a:ext>
            </a:extLst>
          </p:cNvPr>
          <p:cNvSpPr txBox="1"/>
          <p:nvPr/>
        </p:nvSpPr>
        <p:spPr>
          <a:xfrm>
            <a:off x="4962595" y="5310293"/>
            <a:ext cx="6538526"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400"/>
              </a:spcBef>
              <a:buClr>
                <a:srgbClr val="FF0000"/>
              </a:buClr>
              <a:buFont typeface="Arial"/>
              <a:defRPr sz="3413" b="1">
                <a:solidFill>
                  <a:srgbClr val="FFFFFF"/>
                </a:solidFill>
                <a:uFill>
                  <a:solidFill>
                    <a:srgbClr val="FFFFFF"/>
                  </a:solidFill>
                </a:uFill>
                <a:latin typeface="Arial"/>
                <a:ea typeface="Arial"/>
                <a:cs typeface="Arial"/>
                <a:sym typeface="Arial"/>
              </a:defRPr>
            </a:pPr>
            <a:r>
              <a:rPr sz="3200" b="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キキョウ科</a:t>
            </a:r>
            <a:r>
              <a:rPr sz="3200" b="0">
                <a:solidFill>
                  <a:srgbClr val="FF0000"/>
                </a:solidFill>
                <a:effectLst>
                  <a:outerShdw blurRad="12700" dist="25400" dir="2700000" rotWithShape="0">
                    <a:srgbClr val="000000"/>
                  </a:outerShdw>
                </a:effectLst>
                <a:uFill>
                  <a:solidFill>
                    <a:srgbClr val="FF0000"/>
                  </a:solidFill>
                </a:uFill>
              </a:rPr>
              <a:t> </a:t>
            </a:r>
            <a:r>
              <a:rPr sz="3200">
                <a:solidFill>
                  <a:srgbClr val="0000FF"/>
                </a:solidFill>
                <a:effectLst>
                  <a:outerShdw blurRad="12700" dist="25400" dir="2700000" rotWithShape="0">
                    <a:srgbClr val="000000"/>
                  </a:outerShdw>
                </a:effectLst>
                <a:uFill>
                  <a:solidFill>
                    <a:srgbClr val="0000FF"/>
                  </a:solidFill>
                </a:uFill>
                <a:latin typeface="Times New Roman"/>
                <a:ea typeface="Times New Roman"/>
                <a:cs typeface="Times New Roman"/>
                <a:sym typeface="Times New Roman"/>
              </a:rPr>
              <a:t>(Campanulaceae)</a:t>
            </a:r>
          </a:p>
        </p:txBody>
      </p:sp>
      <p:sp>
        <p:nvSpPr>
          <p:cNvPr id="11" name="キキョウ属 (Platycodon)">
            <a:extLst>
              <a:ext uri="{FF2B5EF4-FFF2-40B4-BE49-F238E27FC236}">
                <a16:creationId xmlns:a16="http://schemas.microsoft.com/office/drawing/2014/main" id="{8DD0BE29-E8CB-404D-9082-E1C7B044877F}"/>
              </a:ext>
            </a:extLst>
          </p:cNvPr>
          <p:cNvSpPr txBox="1"/>
          <p:nvPr/>
        </p:nvSpPr>
        <p:spPr>
          <a:xfrm>
            <a:off x="7021689" y="7044266"/>
            <a:ext cx="5996659"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400"/>
              </a:spcBef>
              <a:buClr>
                <a:srgbClr val="FF0000"/>
              </a:buClr>
              <a:buFont typeface="Arial"/>
              <a:defRPr sz="3400" b="1">
                <a:solidFill>
                  <a:srgbClr val="FFFFFF"/>
                </a:solidFill>
                <a:uFill>
                  <a:solidFill>
                    <a:srgbClr val="FFFFFF"/>
                  </a:solidFill>
                </a:uFill>
                <a:latin typeface="Arial"/>
                <a:ea typeface="Arial"/>
                <a:cs typeface="Arial"/>
                <a:sym typeface="Arial"/>
              </a:defRPr>
            </a:pPr>
            <a:r>
              <a:rPr sz="3200" b="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キキョウ属</a:t>
            </a:r>
            <a:r>
              <a:rPr sz="3200" b="0">
                <a:solidFill>
                  <a:srgbClr val="FF0000"/>
                </a:solidFill>
                <a:effectLst>
                  <a:outerShdw blurRad="12700" dist="25400" dir="2700000" rotWithShape="0">
                    <a:srgbClr val="000000"/>
                  </a:outerShdw>
                </a:effectLst>
                <a:uFill>
                  <a:solidFill>
                    <a:srgbClr val="FF0000"/>
                  </a:solidFill>
                </a:uFill>
              </a:rPr>
              <a:t> </a:t>
            </a:r>
            <a:r>
              <a:rPr sz="3200">
                <a:solidFill>
                  <a:srgbClr val="0000FF"/>
                </a:solidFill>
                <a:effectLst>
                  <a:outerShdw blurRad="12700" dist="25400" dir="2700000" rotWithShape="0">
                    <a:srgbClr val="000000"/>
                  </a:outerShdw>
                </a:effectLst>
                <a:uFill>
                  <a:solidFill>
                    <a:srgbClr val="0000FF"/>
                  </a:solidFill>
                </a:uFill>
                <a:latin typeface="Times New Roman"/>
                <a:ea typeface="Times New Roman"/>
                <a:cs typeface="Times New Roman"/>
                <a:sym typeface="Times New Roman"/>
              </a:rPr>
              <a:t>(Platycodon)</a:t>
            </a:r>
          </a:p>
        </p:txBody>
      </p:sp>
      <p:sp>
        <p:nvSpPr>
          <p:cNvPr id="12" name="キキョウ連 (Platycodinae)">
            <a:extLst>
              <a:ext uri="{FF2B5EF4-FFF2-40B4-BE49-F238E27FC236}">
                <a16:creationId xmlns:a16="http://schemas.microsoft.com/office/drawing/2014/main" id="{A54A8746-5526-F84C-9807-7733FB2494C8}"/>
              </a:ext>
            </a:extLst>
          </p:cNvPr>
          <p:cNvSpPr txBox="1"/>
          <p:nvPr/>
        </p:nvSpPr>
        <p:spPr>
          <a:xfrm>
            <a:off x="6371449" y="6502400"/>
            <a:ext cx="6646899" cy="635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400"/>
              </a:spcBef>
              <a:buClr>
                <a:srgbClr val="FF0000"/>
              </a:buClr>
              <a:buFont typeface="Arial"/>
              <a:defRPr sz="3413" b="1">
                <a:solidFill>
                  <a:srgbClr val="FFFFFF"/>
                </a:solidFill>
                <a:uFill>
                  <a:solidFill>
                    <a:srgbClr val="FFFFFF"/>
                  </a:solidFill>
                </a:uFill>
                <a:latin typeface="Arial"/>
                <a:ea typeface="Arial"/>
                <a:cs typeface="Arial"/>
                <a:sym typeface="Arial"/>
              </a:defRPr>
            </a:pPr>
            <a:r>
              <a:rPr sz="3200" b="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キキョウ連</a:t>
            </a:r>
            <a:r>
              <a:rPr sz="3200" b="0">
                <a:solidFill>
                  <a:srgbClr val="FF0000"/>
                </a:solidFill>
                <a:effectLst>
                  <a:outerShdw blurRad="12700" dist="25400" dir="2700000" rotWithShape="0">
                    <a:srgbClr val="000000"/>
                  </a:outerShdw>
                </a:effectLst>
                <a:uFill>
                  <a:solidFill>
                    <a:srgbClr val="FF0000"/>
                  </a:solidFill>
                </a:uFill>
              </a:rPr>
              <a:t> </a:t>
            </a:r>
            <a:r>
              <a:rPr sz="3200">
                <a:solidFill>
                  <a:srgbClr val="0000FF"/>
                </a:solidFill>
                <a:effectLst>
                  <a:outerShdw blurRad="12700" dist="25400" dir="2700000" rotWithShape="0">
                    <a:srgbClr val="000000"/>
                  </a:outerShdw>
                </a:effectLst>
                <a:uFill>
                  <a:solidFill>
                    <a:srgbClr val="0000FF"/>
                  </a:solidFill>
                </a:uFill>
                <a:latin typeface="Times New Roman"/>
                <a:ea typeface="Times New Roman"/>
                <a:cs typeface="Times New Roman"/>
                <a:sym typeface="Times New Roman"/>
              </a:rPr>
              <a:t>(Platycodinae)</a:t>
            </a:r>
          </a:p>
        </p:txBody>
      </p:sp>
      <p:sp>
        <p:nvSpPr>
          <p:cNvPr id="13" name="Platycodon  grandiflorum  (Jacq.) A. DC">
            <a:extLst>
              <a:ext uri="{FF2B5EF4-FFF2-40B4-BE49-F238E27FC236}">
                <a16:creationId xmlns:a16="http://schemas.microsoft.com/office/drawing/2014/main" id="{23AD12A6-2338-D646-BCDA-07CFFD86E033}"/>
              </a:ext>
            </a:extLst>
          </p:cNvPr>
          <p:cNvSpPr txBox="1"/>
          <p:nvPr/>
        </p:nvSpPr>
        <p:spPr>
          <a:xfrm>
            <a:off x="1083733" y="8453119"/>
            <a:ext cx="10963770" cy="800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800"/>
              </a:spcBef>
              <a:buClr>
                <a:srgbClr val="000000"/>
              </a:buClr>
              <a:buFont typeface="Times New Roman"/>
              <a:defRPr sz="3413" b="1">
                <a:solidFill>
                  <a:srgbClr val="FFFFFF"/>
                </a:solidFill>
                <a:uFill>
                  <a:solidFill>
                    <a:srgbClr val="FFFFFF"/>
                  </a:solidFill>
                </a:uFill>
                <a:latin typeface="Arial"/>
                <a:ea typeface="Arial"/>
                <a:cs typeface="Arial"/>
                <a:sym typeface="Arial"/>
              </a:defRPr>
            </a:pPr>
            <a:r>
              <a:rPr sz="4551" i="1">
                <a:solidFill>
                  <a:srgbClr val="000000"/>
                </a:solidFill>
                <a:effectLst>
                  <a:outerShdw blurRad="12700" dist="25400" dir="2700000" rotWithShape="0">
                    <a:srgbClr val="FFFFFF"/>
                  </a:outerShdw>
                </a:effectLst>
                <a:uFill>
                  <a:solidFill>
                    <a:srgbClr val="000000"/>
                  </a:solidFill>
                </a:uFill>
                <a:latin typeface="Times New Roman"/>
                <a:ea typeface="Times New Roman"/>
                <a:cs typeface="Times New Roman"/>
                <a:sym typeface="Times New Roman"/>
              </a:rPr>
              <a:t>Platycodon </a:t>
            </a:r>
            <a:r>
              <a:rPr sz="4551" b="0">
                <a:solidFill>
                  <a:srgbClr val="000000"/>
                </a:solidFill>
                <a:effectLst>
                  <a:outerShdw blurRad="12700" dist="25400" dir="2700000" rotWithShape="0">
                    <a:srgbClr val="FFFFFF"/>
                  </a:outerShdw>
                </a:effectLst>
                <a:uFill>
                  <a:solidFill>
                    <a:srgbClr val="000000"/>
                  </a:solidFill>
                </a:uFill>
                <a:latin typeface="ＭＳ Ｐゴシック"/>
                <a:ea typeface="ＭＳ Ｐゴシック"/>
                <a:cs typeface="ＭＳ Ｐゴシック"/>
                <a:sym typeface="ＭＳ Ｐゴシック"/>
              </a:rPr>
              <a:t>　</a:t>
            </a:r>
            <a:r>
              <a:rPr sz="4551" i="1">
                <a:solidFill>
                  <a:srgbClr val="000000"/>
                </a:solidFill>
                <a:effectLst>
                  <a:outerShdw blurRad="12700" dist="25400" dir="2700000" rotWithShape="0">
                    <a:srgbClr val="FFFFFF"/>
                  </a:outerShdw>
                </a:effectLst>
                <a:uFill>
                  <a:solidFill>
                    <a:srgbClr val="000000"/>
                  </a:solidFill>
                </a:uFill>
                <a:latin typeface="Times New Roman"/>
                <a:ea typeface="Times New Roman"/>
                <a:cs typeface="Times New Roman"/>
                <a:sym typeface="Times New Roman"/>
              </a:rPr>
              <a:t>grandiflorum</a:t>
            </a:r>
            <a:r>
              <a:rPr sz="4551">
                <a:solidFill>
                  <a:srgbClr val="000000"/>
                </a:solidFill>
                <a:effectLst>
                  <a:outerShdw blurRad="12700" dist="25400" dir="2700000" rotWithShape="0">
                    <a:srgbClr val="FFFFFF"/>
                  </a:outerShdw>
                </a:effectLst>
                <a:uFill>
                  <a:solidFill>
                    <a:srgbClr val="000000"/>
                  </a:solidFill>
                </a:uFill>
                <a:latin typeface="Times New Roman"/>
                <a:ea typeface="Times New Roman"/>
                <a:cs typeface="Times New Roman"/>
                <a:sym typeface="Times New Roman"/>
              </a:rPr>
              <a:t> </a:t>
            </a:r>
            <a:r>
              <a:rPr sz="4551" b="0">
                <a:solidFill>
                  <a:srgbClr val="000000"/>
                </a:solidFill>
                <a:effectLst>
                  <a:outerShdw blurRad="12700" dist="25400" dir="2700000" rotWithShape="0">
                    <a:srgbClr val="FFFFFF"/>
                  </a:outerShdw>
                </a:effectLst>
                <a:uFill>
                  <a:solidFill>
                    <a:srgbClr val="000000"/>
                  </a:solidFill>
                </a:uFill>
                <a:latin typeface="ＭＳ Ｐゴシック"/>
                <a:ea typeface="ＭＳ Ｐゴシック"/>
                <a:cs typeface="ＭＳ Ｐゴシック"/>
                <a:sym typeface="ＭＳ Ｐゴシック"/>
              </a:rPr>
              <a:t>　</a:t>
            </a:r>
            <a:r>
              <a:rPr sz="4551">
                <a:solidFill>
                  <a:srgbClr val="000000"/>
                </a:solidFill>
                <a:effectLst>
                  <a:outerShdw blurRad="12700" dist="25400" dir="2700000" rotWithShape="0">
                    <a:srgbClr val="FFFFFF"/>
                  </a:outerShdw>
                </a:effectLst>
                <a:uFill>
                  <a:solidFill>
                    <a:srgbClr val="000000"/>
                  </a:solidFill>
                </a:uFill>
                <a:latin typeface="Times New Roman"/>
                <a:ea typeface="Times New Roman"/>
                <a:cs typeface="Times New Roman"/>
                <a:sym typeface="Times New Roman"/>
              </a:rPr>
              <a:t>(Jacq.) A. DC</a:t>
            </a:r>
          </a:p>
        </p:txBody>
      </p:sp>
      <p:pic>
        <p:nvPicPr>
          <p:cNvPr id="14" name="image-5.png" descr="image-5.png">
            <a:extLst>
              <a:ext uri="{FF2B5EF4-FFF2-40B4-BE49-F238E27FC236}">
                <a16:creationId xmlns:a16="http://schemas.microsoft.com/office/drawing/2014/main" id="{CE369D0F-60F9-2547-B31F-1E7968809C01}"/>
              </a:ext>
            </a:extLst>
          </p:cNvPr>
          <p:cNvPicPr>
            <a:picLocks noChangeAspect="1"/>
          </p:cNvPicPr>
          <p:nvPr/>
        </p:nvPicPr>
        <p:blipFill>
          <a:blip r:embed="rId3"/>
          <a:stretch>
            <a:fillRect/>
          </a:stretch>
        </p:blipFill>
        <p:spPr>
          <a:xfrm>
            <a:off x="433493" y="5418666"/>
            <a:ext cx="4443307" cy="2957690"/>
          </a:xfrm>
          <a:prstGeom prst="rect">
            <a:avLst/>
          </a:prstGeom>
          <a:ln w="12700">
            <a:miter lim="400000"/>
          </a:ln>
        </p:spPr>
      </p:pic>
      <p:sp>
        <p:nvSpPr>
          <p:cNvPr id="15" name="(P. grandiflorum)">
            <a:extLst>
              <a:ext uri="{FF2B5EF4-FFF2-40B4-BE49-F238E27FC236}">
                <a16:creationId xmlns:a16="http://schemas.microsoft.com/office/drawing/2014/main" id="{541B3220-0DF8-094F-B3B6-C09583837614}"/>
              </a:ext>
            </a:extLst>
          </p:cNvPr>
          <p:cNvSpPr txBox="1"/>
          <p:nvPr/>
        </p:nvSpPr>
        <p:spPr>
          <a:xfrm>
            <a:off x="9416351" y="7602166"/>
            <a:ext cx="3384260"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marL="40639" marR="40639" algn="l" defTabSz="1300480">
              <a:spcBef>
                <a:spcPts val="1400"/>
              </a:spcBef>
              <a:buClr>
                <a:srgbClr val="FF0000"/>
              </a:buClr>
              <a:buFont typeface="Arial"/>
              <a:defRPr sz="3400" b="1">
                <a:solidFill>
                  <a:srgbClr val="FFFFFF"/>
                </a:solidFill>
                <a:uFill>
                  <a:solidFill>
                    <a:srgbClr val="FFFFFF"/>
                  </a:solidFill>
                </a:uFill>
                <a:latin typeface="Times New Roman"/>
                <a:ea typeface="Times New Roman"/>
                <a:cs typeface="Times New Roman"/>
                <a:sym typeface="Times New Roman"/>
              </a:defRPr>
            </a:pPr>
            <a:r>
              <a:rPr sz="3200" b="0">
                <a:solidFill>
                  <a:srgbClr val="FF0000"/>
                </a:solidFill>
                <a:effectLst>
                  <a:outerShdw blurRad="12700" dist="25400" dir="2700000" rotWithShape="0">
                    <a:srgbClr val="000000"/>
                  </a:outerShdw>
                </a:effectLst>
                <a:uFill>
                  <a:solidFill>
                    <a:srgbClr val="FF0000"/>
                  </a:solidFill>
                </a:uFill>
              </a:rPr>
              <a:t> </a:t>
            </a:r>
            <a:r>
              <a:rPr sz="3200">
                <a:solidFill>
                  <a:srgbClr val="0000FF"/>
                </a:solidFill>
                <a:effectLst>
                  <a:outerShdw blurRad="12700" dist="25400" dir="2700000" rotWithShape="0">
                    <a:srgbClr val="000000"/>
                  </a:outerShdw>
                </a:effectLst>
                <a:uFill>
                  <a:solidFill>
                    <a:srgbClr val="0000FF"/>
                  </a:solidFill>
                </a:uFill>
              </a:rPr>
              <a:t>(P. grandiflorum)</a:t>
            </a:r>
          </a:p>
        </p:txBody>
      </p:sp>
      <p:sp>
        <p:nvSpPr>
          <p:cNvPr id="16" name="合弁花亜綱 (Sympetalidae)">
            <a:extLst>
              <a:ext uri="{FF2B5EF4-FFF2-40B4-BE49-F238E27FC236}">
                <a16:creationId xmlns:a16="http://schemas.microsoft.com/office/drawing/2014/main" id="{3EB7AD54-6EDB-8E48-9B77-97C27D856860}"/>
              </a:ext>
            </a:extLst>
          </p:cNvPr>
          <p:cNvSpPr txBox="1"/>
          <p:nvPr/>
        </p:nvSpPr>
        <p:spPr>
          <a:xfrm>
            <a:off x="2817706" y="4009813"/>
            <a:ext cx="6972019"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400"/>
              </a:spcBef>
              <a:buClr>
                <a:srgbClr val="FF0000"/>
              </a:buClr>
              <a:buFont typeface="Arial"/>
              <a:defRPr sz="3413" b="1">
                <a:solidFill>
                  <a:srgbClr val="FFFFFF"/>
                </a:solidFill>
                <a:uFill>
                  <a:solidFill>
                    <a:srgbClr val="FFFFFF"/>
                  </a:solidFill>
                </a:uFill>
                <a:latin typeface="Arial"/>
                <a:ea typeface="Arial"/>
                <a:cs typeface="Arial"/>
                <a:sym typeface="Arial"/>
              </a:defRPr>
            </a:pPr>
            <a:r>
              <a:rPr sz="3200" b="0" dirty="0" err="1">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合弁花亜綱</a:t>
            </a:r>
            <a:r>
              <a:rPr sz="3200" b="0" dirty="0">
                <a:solidFill>
                  <a:srgbClr val="FF0000"/>
                </a:solidFill>
                <a:effectLst>
                  <a:outerShdw blurRad="12700" dist="25400" dir="2700000" rotWithShape="0">
                    <a:srgbClr val="000000"/>
                  </a:outerShdw>
                </a:effectLst>
                <a:uFill>
                  <a:solidFill>
                    <a:srgbClr val="FF0000"/>
                  </a:solidFill>
                </a:uFill>
              </a:rPr>
              <a:t> </a:t>
            </a:r>
            <a:r>
              <a:rPr sz="3200" dirty="0">
                <a:solidFill>
                  <a:srgbClr val="0000FF"/>
                </a:solidFill>
                <a:effectLst>
                  <a:outerShdw blurRad="12700" dist="25400" dir="2700000" rotWithShape="0">
                    <a:srgbClr val="000000"/>
                  </a:outerShdw>
                </a:effectLst>
                <a:uFill>
                  <a:solidFill>
                    <a:srgbClr val="0000FF"/>
                  </a:solidFill>
                </a:uFill>
                <a:latin typeface="Times New Roman"/>
                <a:ea typeface="Times New Roman"/>
                <a:cs typeface="Times New Roman"/>
                <a:sym typeface="Times New Roman"/>
              </a:rPr>
              <a:t>(</a:t>
            </a:r>
            <a:r>
              <a:rPr sz="3200" dirty="0" err="1">
                <a:solidFill>
                  <a:srgbClr val="0000FF"/>
                </a:solidFill>
                <a:effectLst>
                  <a:outerShdw blurRad="12700" dist="25400" dir="2700000" rotWithShape="0">
                    <a:srgbClr val="000000"/>
                  </a:outerShdw>
                </a:effectLst>
                <a:uFill>
                  <a:solidFill>
                    <a:srgbClr val="0000FF"/>
                  </a:solidFill>
                </a:uFill>
                <a:latin typeface="Times New Roman"/>
                <a:ea typeface="Times New Roman"/>
                <a:cs typeface="Times New Roman"/>
                <a:sym typeface="Times New Roman"/>
              </a:rPr>
              <a:t>Sympetalidae</a:t>
            </a:r>
            <a:r>
              <a:rPr sz="3200" dirty="0">
                <a:solidFill>
                  <a:srgbClr val="0000FF"/>
                </a:solidFill>
                <a:effectLst>
                  <a:outerShdw blurRad="12700" dist="25400" dir="2700000" rotWithShape="0">
                    <a:srgbClr val="000000"/>
                  </a:outerShdw>
                </a:effectLst>
                <a:uFill>
                  <a:solidFill>
                    <a:srgbClr val="0000FF"/>
                  </a:solidFill>
                </a:uFill>
                <a:latin typeface="Times New Roman"/>
                <a:ea typeface="Times New Roman"/>
                <a:cs typeface="Times New Roman"/>
                <a:sym typeface="Times New Roman"/>
              </a:rPr>
              <a:t>)</a:t>
            </a:r>
          </a:p>
        </p:txBody>
      </p:sp>
      <p:sp>
        <p:nvSpPr>
          <p:cNvPr id="20" name="キキョウ亜科 (Campanuloideae)">
            <a:extLst>
              <a:ext uri="{FF2B5EF4-FFF2-40B4-BE49-F238E27FC236}">
                <a16:creationId xmlns:a16="http://schemas.microsoft.com/office/drawing/2014/main" id="{90A05277-0EEA-904C-A540-DF0531ED312C}"/>
              </a:ext>
            </a:extLst>
          </p:cNvPr>
          <p:cNvSpPr txBox="1"/>
          <p:nvPr/>
        </p:nvSpPr>
        <p:spPr>
          <a:xfrm>
            <a:off x="5721208" y="5852159"/>
            <a:ext cx="7297139"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400"/>
              </a:spcBef>
              <a:buClr>
                <a:srgbClr val="FF0000"/>
              </a:buClr>
              <a:buFont typeface="Arial"/>
              <a:defRPr sz="3413" b="1">
                <a:solidFill>
                  <a:srgbClr val="FFFFFF"/>
                </a:solidFill>
                <a:uFill>
                  <a:solidFill>
                    <a:srgbClr val="FFFFFF"/>
                  </a:solidFill>
                </a:uFill>
                <a:latin typeface="Arial"/>
                <a:ea typeface="Arial"/>
                <a:cs typeface="Arial"/>
                <a:sym typeface="Arial"/>
              </a:defRPr>
            </a:pPr>
            <a:r>
              <a:rPr sz="3200" b="0" dirty="0" err="1">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キキョウ亜科</a:t>
            </a:r>
            <a:r>
              <a:rPr sz="3200" b="0" dirty="0">
                <a:solidFill>
                  <a:srgbClr val="FF0000"/>
                </a:solidFill>
                <a:effectLst>
                  <a:outerShdw blurRad="12700" dist="25400" dir="2700000" rotWithShape="0">
                    <a:srgbClr val="000000"/>
                  </a:outerShdw>
                </a:effectLst>
                <a:uFill>
                  <a:solidFill>
                    <a:srgbClr val="FF0000"/>
                  </a:solidFill>
                </a:uFill>
              </a:rPr>
              <a:t> </a:t>
            </a:r>
            <a:r>
              <a:rPr sz="3200" dirty="0">
                <a:solidFill>
                  <a:srgbClr val="0000FF"/>
                </a:solidFill>
                <a:effectLst>
                  <a:outerShdw blurRad="12700" dist="25400" dir="2700000" rotWithShape="0">
                    <a:srgbClr val="000000"/>
                  </a:outerShdw>
                </a:effectLst>
                <a:uFill>
                  <a:solidFill>
                    <a:srgbClr val="0000FF"/>
                  </a:solidFill>
                </a:uFill>
                <a:latin typeface="Times New Roman"/>
                <a:ea typeface="Times New Roman"/>
                <a:cs typeface="Times New Roman"/>
                <a:sym typeface="Times New Roman"/>
              </a:rPr>
              <a:t>(</a:t>
            </a:r>
            <a:r>
              <a:rPr sz="3200" dirty="0" err="1">
                <a:solidFill>
                  <a:srgbClr val="0000FF"/>
                </a:solidFill>
                <a:effectLst>
                  <a:outerShdw blurRad="12700" dist="25400" dir="2700000" rotWithShape="0">
                    <a:srgbClr val="000000"/>
                  </a:outerShdw>
                </a:effectLst>
                <a:uFill>
                  <a:solidFill>
                    <a:srgbClr val="0000FF"/>
                  </a:solidFill>
                </a:uFill>
                <a:latin typeface="Times New Roman"/>
                <a:ea typeface="Times New Roman"/>
                <a:cs typeface="Times New Roman"/>
                <a:sym typeface="Times New Roman"/>
              </a:rPr>
              <a:t>Campanuloideae</a:t>
            </a:r>
            <a:r>
              <a:rPr sz="3200" dirty="0">
                <a:solidFill>
                  <a:srgbClr val="0000FF"/>
                </a:solidFill>
                <a:effectLst>
                  <a:outerShdw blurRad="12700" dist="25400" dir="2700000" rotWithShape="0">
                    <a:srgbClr val="000000"/>
                  </a:outerShdw>
                </a:effectLst>
                <a:uFill>
                  <a:solidFill>
                    <a:srgbClr val="0000FF"/>
                  </a:solidFill>
                </a:uFill>
                <a:latin typeface="Times New Roman"/>
                <a:ea typeface="Times New Roman"/>
                <a:cs typeface="Times New Roman"/>
                <a:sym typeface="Times New Roman"/>
              </a:rPr>
              <a:t>)</a:t>
            </a:r>
          </a:p>
        </p:txBody>
      </p:sp>
      <p:sp>
        <p:nvSpPr>
          <p:cNvPr id="18" name="生 薬 学 総 論 (4−4)">
            <a:extLst>
              <a:ext uri="{FF2B5EF4-FFF2-40B4-BE49-F238E27FC236}">
                <a16:creationId xmlns:a16="http://schemas.microsoft.com/office/drawing/2014/main" id="{D2023556-46EB-0C49-9970-0E68C248C741}"/>
              </a:ext>
            </a:extLst>
          </p:cNvPr>
          <p:cNvSpPr>
            <a:spLocks noGrp="1"/>
          </p:cNvSpPr>
          <p:nvPr>
            <p:ph type="title"/>
          </p:nvPr>
        </p:nvSpPr>
        <p:spPr>
          <a:xfrm>
            <a:off x="2230581" y="325119"/>
            <a:ext cx="8880764" cy="1300481"/>
          </a:xfrm>
          <a:prstGeom prst="rect">
            <a:avLst/>
          </a:prstGeom>
          <a:solidFill>
            <a:srgbClr val="008080"/>
          </a:solidFill>
          <a:ln w="9525">
            <a:round/>
          </a:ln>
          <a:effectLst>
            <a:outerShdw blurRad="127000" dist="152399" dir="18900000" rotWithShape="0">
              <a:srgbClr val="003366">
                <a:alpha val="79998"/>
              </a:srgbClr>
            </a:outerShdw>
          </a:effectLst>
        </p:spPr>
        <p:txBody>
          <a:bodyPr lIns="126435" tIns="72248" rIns="126435" bIns="72248">
            <a:noAutofit/>
          </a:bodyPr>
          <a:lstStyle>
            <a:lvl1pPr defTabSz="1300480">
              <a:defRPr sz="6257">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lang="ja-JP" altLang="en-US" sz="600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植物の形態分類</a:t>
            </a:r>
            <a:r>
              <a:rPr sz="6000"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 </a:t>
            </a:r>
            <a:r>
              <a:rPr lang="en-US" sz="6000"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(5-3)</a:t>
            </a:r>
            <a:endParaRPr sz="6000"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endParaRPr>
          </a:p>
        </p:txBody>
      </p:sp>
      <p:sp>
        <p:nvSpPr>
          <p:cNvPr id="21" name="テキスト ボックス 20">
            <a:extLst>
              <a:ext uri="{FF2B5EF4-FFF2-40B4-BE49-F238E27FC236}">
                <a16:creationId xmlns:a16="http://schemas.microsoft.com/office/drawing/2014/main" id="{A5A15A56-11BB-724A-A96F-03D7FA4158FF}"/>
              </a:ext>
            </a:extLst>
          </p:cNvPr>
          <p:cNvSpPr txBox="1"/>
          <p:nvPr/>
        </p:nvSpPr>
        <p:spPr>
          <a:xfrm>
            <a:off x="301974" y="1033025"/>
            <a:ext cx="12399264" cy="6073458"/>
          </a:xfrm>
          <a:prstGeom prst="rect">
            <a:avLst/>
          </a:prstGeom>
          <a:solidFill>
            <a:srgbClr val="002060"/>
          </a:solidFill>
          <a:ln w="44450" cap="flat">
            <a:solidFill>
              <a:schemeClr val="accent2">
                <a:lumMod val="40000"/>
                <a:lumOff val="6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spcBef>
                <a:spcPts val="1200"/>
              </a:spcBef>
            </a:pPr>
            <a:r>
              <a:rPr kumimoji="0" lang="ja-JP" altLang="en-US" sz="4800" b="0" i="0" u="none" strike="noStrike" cap="none" spc="0" normalizeH="0" baseline="0">
                <a:ln>
                  <a:noFill/>
                </a:ln>
                <a:solidFill>
                  <a:srgbClr val="FF0000"/>
                </a:solidFill>
                <a:effectLst/>
                <a:uFillTx/>
                <a:latin typeface="Helvetica Light"/>
                <a:ea typeface="Helvetica Light"/>
                <a:cs typeface="Helvetica Light"/>
                <a:sym typeface="Helvetica Light"/>
              </a:rPr>
              <a:t>留意すべきこと</a:t>
            </a:r>
            <a:endParaRPr kumimoji="0" lang="en-US" altLang="ja-JP" sz="4800" b="0" i="0" u="none" strike="noStrike" cap="none" spc="0" normalizeH="0" baseline="0" dirty="0">
              <a:ln>
                <a:noFill/>
              </a:ln>
              <a:solidFill>
                <a:srgbClr val="FF0000"/>
              </a:solidFill>
              <a:effectLst/>
              <a:uFillTx/>
              <a:latin typeface="Helvetica Light"/>
              <a:ea typeface="Helvetica Light"/>
              <a:cs typeface="Helvetica Light"/>
              <a:sym typeface="Helvetica Light"/>
            </a:endParaRPr>
          </a:p>
          <a:p>
            <a:pPr algn="l">
              <a:lnSpc>
                <a:spcPct val="150000"/>
              </a:lnSpc>
              <a:spcBef>
                <a:spcPts val="1800"/>
              </a:spcBef>
            </a:pPr>
            <a:r>
              <a:rPr kumimoji="0" lang="ja-JP" altLang="en-US" sz="4000" b="0" i="0" u="none" strike="noStrike" cap="none" spc="0" normalizeH="0" baseline="0">
                <a:ln>
                  <a:noFill/>
                </a:ln>
                <a:solidFill>
                  <a:srgbClr val="FFFF00"/>
                </a:solidFill>
                <a:effectLst/>
                <a:uFillTx/>
                <a:latin typeface="Helvetica Light"/>
                <a:ea typeface="Helvetica Light"/>
                <a:cs typeface="Helvetica Light"/>
                <a:sym typeface="Helvetica Light"/>
              </a:rPr>
              <a:t>この分類は新エングラー体系に基づくもので、</a:t>
            </a:r>
            <a:r>
              <a:rPr lang="ja-JP" altLang="en-US" sz="4000">
                <a:solidFill>
                  <a:srgbClr val="FFFF00"/>
                </a:solidFill>
              </a:rPr>
              <a:t>日本薬局方生薬の基原植物の記載に採用されている。</a:t>
            </a:r>
          </a:p>
          <a:p>
            <a:pPr marL="0" marR="0" indent="0" algn="l" defTabSz="584200" rtl="0" fontAlgn="auto" latinLnBrk="0" hangingPunct="0">
              <a:lnSpc>
                <a:spcPct val="150000"/>
              </a:lnSpc>
              <a:spcBef>
                <a:spcPts val="1800"/>
              </a:spcBef>
              <a:spcAft>
                <a:spcPts val="0"/>
              </a:spcAft>
              <a:buClrTx/>
              <a:buSzTx/>
              <a:buFontTx/>
              <a:buNone/>
              <a:tabLst/>
            </a:pPr>
            <a:r>
              <a:rPr kumimoji="0" lang="ja-JP" altLang="en-US" sz="4000" b="0" i="0" u="none" strike="noStrike" cap="none" spc="0" normalizeH="0" baseline="0">
                <a:ln>
                  <a:noFill/>
                </a:ln>
                <a:solidFill>
                  <a:srgbClr val="FFFF00"/>
                </a:solidFill>
                <a:effectLst/>
                <a:uFillTx/>
                <a:latin typeface="Helvetica Light"/>
                <a:ea typeface="Helvetica Light"/>
                <a:cs typeface="Helvetica Light"/>
                <a:sym typeface="Helvetica Light"/>
              </a:rPr>
              <a:t>今日ではマーカー遺伝子の系統解析に基づく</a:t>
            </a:r>
            <a:r>
              <a:rPr kumimoji="0" lang="en-US" altLang="ja-JP" sz="4000" b="0" i="0" u="none" strike="noStrike" cap="none" spc="0" normalizeH="0" baseline="0" dirty="0">
                <a:ln>
                  <a:noFill/>
                </a:ln>
                <a:solidFill>
                  <a:srgbClr val="FFFF00"/>
                </a:solidFill>
                <a:effectLst/>
                <a:uFillTx/>
                <a:latin typeface="Helvetica Light"/>
                <a:ea typeface="Helvetica Light"/>
                <a:cs typeface="Helvetica Light"/>
                <a:sym typeface="Helvetica Light"/>
              </a:rPr>
              <a:t>APG</a:t>
            </a:r>
            <a:r>
              <a:rPr kumimoji="0" lang="ja-JP" altLang="en-US" sz="4000" b="0" i="0" u="none" strike="noStrike" cap="none" spc="0" normalizeH="0" baseline="0">
                <a:ln>
                  <a:noFill/>
                </a:ln>
                <a:solidFill>
                  <a:srgbClr val="FFFF00"/>
                </a:solidFill>
                <a:effectLst/>
                <a:uFillTx/>
                <a:latin typeface="Helvetica Light"/>
                <a:ea typeface="Helvetica Light"/>
                <a:cs typeface="Helvetica Light"/>
                <a:sym typeface="Helvetica Light"/>
              </a:rPr>
              <a:t>分類体系が主流となりつつあり、科以上の分類項目は種によっては大幅に改変されているものがある。</a:t>
            </a:r>
            <a:endParaRPr kumimoji="0" lang="en-US" altLang="ja-JP" sz="4000" b="0" i="0" u="none" strike="noStrike" cap="none" spc="0" normalizeH="0" baseline="0" dirty="0">
              <a:ln>
                <a:noFill/>
              </a:ln>
              <a:solidFill>
                <a:srgbClr val="FFFF00"/>
              </a:solidFill>
              <a:effectLst/>
              <a:uFillTx/>
              <a:latin typeface="Helvetica Light"/>
              <a:ea typeface="Helvetica Light"/>
              <a:cs typeface="Helvetica Light"/>
              <a:sym typeface="Helvetica Light"/>
            </a:endParaRPr>
          </a:p>
        </p:txBody>
      </p:sp>
    </p:spTree>
    <p:extLst>
      <p:ext uri="{BB962C8B-B14F-4D97-AF65-F5344CB8AC3E}">
        <p14:creationId xmlns:p14="http://schemas.microsoft.com/office/powerpoint/2010/main" val="21970179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21"/>
                                        </p:tgtEl>
                                      </p:cBhvr>
                                    </p:animEffect>
                                    <p:set>
                                      <p:cBhvr>
                                        <p:cTn id="11"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 name="生薬総則第１条（続）">
            <a:extLst>
              <a:ext uri="{FF2B5EF4-FFF2-40B4-BE49-F238E27FC236}">
                <a16:creationId xmlns:a16="http://schemas.microsoft.com/office/drawing/2014/main" id="{B8E3C207-E4D9-FB40-848E-8D0C2FB74EE8}"/>
              </a:ext>
            </a:extLst>
          </p:cNvPr>
          <p:cNvSpPr txBox="1"/>
          <p:nvPr/>
        </p:nvSpPr>
        <p:spPr>
          <a:xfrm>
            <a:off x="1394999" y="3753023"/>
            <a:ext cx="9938020" cy="699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6435" tIns="72248" rIns="126435" bIns="72248">
            <a:spAutoFit/>
          </a:bodyPr>
          <a:lstStyle>
            <a:lvl1pPr algn="l" defTabSz="650240">
              <a:def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lang="ja-JP" altLang="en-US">
                <a:solidFill>
                  <a:srgbClr val="FFFF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a:t>
            </a:r>
            <a:r>
              <a:rPr lang="ja-JP" altLang="en-US">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植物の外部形態で留意すべき事項</a:t>
            </a:r>
            <a:endParaRPr dirty="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endParaRPr>
          </a:p>
        </p:txBody>
      </p:sp>
      <p:grpSp>
        <p:nvGrpSpPr>
          <p:cNvPr id="10" name="グループ化 9">
            <a:extLst>
              <a:ext uri="{FF2B5EF4-FFF2-40B4-BE49-F238E27FC236}">
                <a16:creationId xmlns:a16="http://schemas.microsoft.com/office/drawing/2014/main" id="{4A0DE29F-97CE-EF4C-9650-B7D4DF08330E}"/>
              </a:ext>
            </a:extLst>
          </p:cNvPr>
          <p:cNvGrpSpPr/>
          <p:nvPr/>
        </p:nvGrpSpPr>
        <p:grpSpPr>
          <a:xfrm>
            <a:off x="1751184" y="4586117"/>
            <a:ext cx="8897414" cy="4842364"/>
            <a:chOff x="1751184" y="4586117"/>
            <a:chExt cx="8897414" cy="4842364"/>
          </a:xfrm>
        </p:grpSpPr>
        <p:sp>
          <p:nvSpPr>
            <p:cNvPr id="7" name="正方形/長方形 6">
              <a:extLst>
                <a:ext uri="{FF2B5EF4-FFF2-40B4-BE49-F238E27FC236}">
                  <a16:creationId xmlns:a16="http://schemas.microsoft.com/office/drawing/2014/main" id="{ADA63D18-8958-3646-97DB-09BAF92644FE}"/>
                </a:ext>
              </a:extLst>
            </p:cNvPr>
            <p:cNvSpPr/>
            <p:nvPr/>
          </p:nvSpPr>
          <p:spPr>
            <a:xfrm>
              <a:off x="1764115" y="4586117"/>
              <a:ext cx="8884483" cy="1166986"/>
            </a:xfrm>
            <a:prstGeom prst="rect">
              <a:avLst/>
            </a:prstGeom>
          </p:spPr>
          <p:txBody>
            <a:bodyPr wrap="none">
              <a:spAutoFit/>
            </a:bodyPr>
            <a:lstStyle/>
            <a:p>
              <a:pPr marL="40639" marR="40639" algn="l" defTabSz="1300480">
                <a:spcBef>
                  <a:spcPts val="700"/>
                </a:spcBef>
                <a:buClr>
                  <a:srgbClr val="FFCC00"/>
                </a:buClr>
                <a:buFont typeface="Wingdings"/>
                <a:defRPr sz="4551">
                  <a:solidFill>
                    <a:srgbClr val="FFFF00"/>
                  </a:solidFill>
                  <a:effectLst>
                    <a:outerShdw blurRad="12700" dist="25400" dir="2700000" rotWithShape="0">
                      <a:srgbClr val="000000"/>
                    </a:outerShdw>
                  </a:effectLst>
                  <a:uFill>
                    <a:solidFill>
                      <a:srgbClr val="FFFF00"/>
                    </a:solidFill>
                  </a:uFill>
                  <a:latin typeface="Tahoma"/>
                  <a:ea typeface="Tahoma"/>
                  <a:cs typeface="Tahoma"/>
                  <a:sym typeface="Tahoma"/>
                </a:defRPr>
              </a:pPr>
              <a:r>
                <a:rPr lang="ja-JP" altLang="en-US" sz="3200">
                  <a:latin typeface="ヒラギノ明朝 ProN W6"/>
                  <a:ea typeface="ヒラギノ明朝 ProN W6"/>
                  <a:cs typeface="ヒラギノ明朝 ProN W6"/>
                  <a:sym typeface="ヒラギノ明朝 ProN W6"/>
                </a:rPr>
                <a:t>１．葉の形態</a:t>
              </a:r>
            </a:p>
            <a:p>
              <a:pPr marL="40639" marR="40639" algn="l" defTabSz="1300480">
                <a:spcBef>
                  <a:spcPts val="700"/>
                </a:spcBef>
                <a:buClr>
                  <a:srgbClr val="FFCC00"/>
                </a:buClr>
                <a:buFont typeface="Wingdings"/>
                <a:defRPr sz="4551">
                  <a:solidFill>
                    <a:srgbClr val="FFFF00"/>
                  </a:solidFill>
                  <a:effectLst>
                    <a:outerShdw blurRad="12700" dist="25400" dir="2700000" rotWithShape="0">
                      <a:srgbClr val="000000"/>
                    </a:outerShdw>
                  </a:effectLst>
                  <a:uFill>
                    <a:solidFill>
                      <a:srgbClr val="FFFF00"/>
                    </a:solidFill>
                  </a:uFill>
                  <a:latin typeface="Tahoma"/>
                  <a:ea typeface="Tahoma"/>
                  <a:cs typeface="Tahoma"/>
                  <a:sym typeface="Tahoma"/>
                </a:defRPr>
              </a:pPr>
              <a:r>
                <a:rPr lang="ja-JP" altLang="en-US" sz="3200">
                  <a:latin typeface="ヒラギノ明朝 ProN W6"/>
                  <a:ea typeface="ヒラギノ明朝 ProN W6"/>
                  <a:cs typeface="ヒラギノ明朝 ProN W6"/>
                  <a:sym typeface="ヒラギノ明朝 ProN W6"/>
                </a:rPr>
                <a:t>　　単葉か複葉か　葉序　葉の全形　葉の各部</a:t>
              </a:r>
            </a:p>
          </p:txBody>
        </p:sp>
        <p:sp>
          <p:nvSpPr>
            <p:cNvPr id="32" name="正方形/長方形 31">
              <a:extLst>
                <a:ext uri="{FF2B5EF4-FFF2-40B4-BE49-F238E27FC236}">
                  <a16:creationId xmlns:a16="http://schemas.microsoft.com/office/drawing/2014/main" id="{3B42FA33-BE8E-C440-889A-9742F7C16660}"/>
                </a:ext>
              </a:extLst>
            </p:cNvPr>
            <p:cNvSpPr/>
            <p:nvPr/>
          </p:nvSpPr>
          <p:spPr>
            <a:xfrm>
              <a:off x="1764115" y="5745213"/>
              <a:ext cx="8884483" cy="1166986"/>
            </a:xfrm>
            <a:prstGeom prst="rect">
              <a:avLst/>
            </a:prstGeom>
          </p:spPr>
          <p:txBody>
            <a:bodyPr wrap="none">
              <a:spAutoFit/>
            </a:bodyPr>
            <a:lstStyle/>
            <a:p>
              <a:pPr marL="40639" marR="40639" algn="l" defTabSz="1300480">
                <a:spcBef>
                  <a:spcPts val="700"/>
                </a:spcBef>
                <a:buClr>
                  <a:srgbClr val="FFCC00"/>
                </a:buClr>
                <a:buFont typeface="Wingdings"/>
                <a:defRPr sz="4551">
                  <a:solidFill>
                    <a:srgbClr val="FFFF00"/>
                  </a:solidFill>
                  <a:effectLst>
                    <a:outerShdw blurRad="12700" dist="25400" dir="2700000" rotWithShape="0">
                      <a:srgbClr val="000000"/>
                    </a:outerShdw>
                  </a:effectLst>
                  <a:uFill>
                    <a:solidFill>
                      <a:srgbClr val="FFFF00"/>
                    </a:solidFill>
                  </a:uFill>
                  <a:latin typeface="Tahoma"/>
                  <a:ea typeface="Tahoma"/>
                  <a:cs typeface="Tahoma"/>
                  <a:sym typeface="Tahoma"/>
                </a:defRPr>
              </a:pPr>
              <a:r>
                <a:rPr lang="ja-JP" altLang="en-US" sz="3200">
                  <a:latin typeface="ヒラギノ明朝 ProN W6"/>
                  <a:ea typeface="ヒラギノ明朝 ProN W6"/>
                  <a:cs typeface="ヒラギノ明朝 ProN W6"/>
                  <a:sym typeface="ヒラギノ明朝 ProN W6"/>
                </a:rPr>
                <a:t>２．花の形態</a:t>
              </a:r>
            </a:p>
            <a:p>
              <a:pPr marL="40639" marR="40639" algn="l" defTabSz="1300480">
                <a:spcBef>
                  <a:spcPts val="700"/>
                </a:spcBef>
                <a:buClr>
                  <a:srgbClr val="FFCC00"/>
                </a:buClr>
                <a:buFont typeface="Wingdings"/>
                <a:defRPr sz="4551">
                  <a:solidFill>
                    <a:srgbClr val="FFFF00"/>
                  </a:solidFill>
                  <a:effectLst>
                    <a:outerShdw blurRad="12700" dist="25400" dir="2700000" rotWithShape="0">
                      <a:srgbClr val="000000"/>
                    </a:outerShdw>
                  </a:effectLst>
                  <a:uFill>
                    <a:solidFill>
                      <a:srgbClr val="FFFF00"/>
                    </a:solidFill>
                  </a:uFill>
                  <a:latin typeface="Tahoma"/>
                  <a:ea typeface="Tahoma"/>
                  <a:cs typeface="Tahoma"/>
                  <a:sym typeface="Tahoma"/>
                </a:defRPr>
              </a:pPr>
              <a:r>
                <a:rPr lang="ja-JP" altLang="en-US" sz="3200">
                  <a:latin typeface="ヒラギノ明朝 ProN W6"/>
                  <a:ea typeface="ヒラギノ明朝 ProN W6"/>
                  <a:cs typeface="ヒラギノ明朝 ProN W6"/>
                  <a:sym typeface="ヒラギノ明朝 ProN W6"/>
                </a:rPr>
                <a:t>　　花序　おしべ・めしべの数　花被の数など</a:t>
              </a:r>
            </a:p>
          </p:txBody>
        </p:sp>
        <p:sp>
          <p:nvSpPr>
            <p:cNvPr id="33" name="正方形/長方形 32">
              <a:extLst>
                <a:ext uri="{FF2B5EF4-FFF2-40B4-BE49-F238E27FC236}">
                  <a16:creationId xmlns:a16="http://schemas.microsoft.com/office/drawing/2014/main" id="{E90FF248-381C-B94B-B5CF-C8F815E0236C}"/>
                </a:ext>
              </a:extLst>
            </p:cNvPr>
            <p:cNvSpPr/>
            <p:nvPr/>
          </p:nvSpPr>
          <p:spPr>
            <a:xfrm>
              <a:off x="1751185" y="6992220"/>
              <a:ext cx="4780796" cy="1166986"/>
            </a:xfrm>
            <a:prstGeom prst="rect">
              <a:avLst/>
            </a:prstGeom>
          </p:spPr>
          <p:txBody>
            <a:bodyPr wrap="none">
              <a:spAutoFit/>
            </a:bodyPr>
            <a:lstStyle/>
            <a:p>
              <a:pPr marL="40639" marR="40639" algn="l" defTabSz="1300480">
                <a:spcBef>
                  <a:spcPts val="700"/>
                </a:spcBef>
                <a:buClr>
                  <a:srgbClr val="FFCC00"/>
                </a:buClr>
                <a:buFont typeface="Wingdings"/>
                <a:defRPr sz="4551">
                  <a:solidFill>
                    <a:srgbClr val="FFFF00"/>
                  </a:solidFill>
                  <a:effectLst>
                    <a:outerShdw blurRad="12700" dist="25400" dir="2700000" rotWithShape="0">
                      <a:srgbClr val="000000"/>
                    </a:outerShdw>
                  </a:effectLst>
                  <a:uFill>
                    <a:solidFill>
                      <a:srgbClr val="FFFF00"/>
                    </a:solidFill>
                  </a:uFill>
                  <a:latin typeface="Tahoma"/>
                  <a:ea typeface="Tahoma"/>
                  <a:cs typeface="Tahoma"/>
                  <a:sym typeface="Tahoma"/>
                </a:defRPr>
              </a:pPr>
              <a:r>
                <a:rPr lang="ja-JP" altLang="en-US" sz="3200">
                  <a:latin typeface="ヒラギノ明朝 ProN W6"/>
                  <a:ea typeface="ヒラギノ明朝 ProN W6"/>
                  <a:cs typeface="ヒラギノ明朝 ProN W6"/>
                  <a:sym typeface="ヒラギノ明朝 ProN W6"/>
                </a:rPr>
                <a:t>３．果実の形態</a:t>
              </a:r>
            </a:p>
            <a:p>
              <a:pPr marL="40639" marR="40639" algn="l" defTabSz="1300480">
                <a:spcBef>
                  <a:spcPts val="700"/>
                </a:spcBef>
                <a:buClr>
                  <a:srgbClr val="FFCC00"/>
                </a:buClr>
                <a:buFont typeface="Wingdings"/>
                <a:defRPr sz="4551">
                  <a:solidFill>
                    <a:srgbClr val="FFFF00"/>
                  </a:solidFill>
                  <a:effectLst>
                    <a:outerShdw blurRad="12700" dist="25400" dir="2700000" rotWithShape="0">
                      <a:srgbClr val="000000"/>
                    </a:outerShdw>
                  </a:effectLst>
                  <a:uFill>
                    <a:solidFill>
                      <a:srgbClr val="FFFF00"/>
                    </a:solidFill>
                  </a:uFill>
                  <a:latin typeface="Tahoma"/>
                  <a:ea typeface="Tahoma"/>
                  <a:cs typeface="Tahoma"/>
                  <a:sym typeface="Tahoma"/>
                </a:defRPr>
              </a:pPr>
              <a:r>
                <a:rPr lang="ja-JP" altLang="en-US" sz="3200">
                  <a:latin typeface="ヒラギノ明朝 ProN W6"/>
                  <a:ea typeface="ヒラギノ明朝 ProN W6"/>
                  <a:cs typeface="ヒラギノ明朝 ProN W6"/>
                  <a:sym typeface="ヒラギノ明朝 ProN W6"/>
                </a:rPr>
                <a:t>　　真正果実と偽果ほか</a:t>
              </a:r>
            </a:p>
          </p:txBody>
        </p:sp>
        <p:sp>
          <p:nvSpPr>
            <p:cNvPr id="34" name="正方形/長方形 33">
              <a:extLst>
                <a:ext uri="{FF2B5EF4-FFF2-40B4-BE49-F238E27FC236}">
                  <a16:creationId xmlns:a16="http://schemas.microsoft.com/office/drawing/2014/main" id="{FD886B34-B2D8-0D45-8BF7-A763320033BB}"/>
                </a:ext>
              </a:extLst>
            </p:cNvPr>
            <p:cNvSpPr/>
            <p:nvPr/>
          </p:nvSpPr>
          <p:spPr>
            <a:xfrm>
              <a:off x="1751184" y="8261495"/>
              <a:ext cx="3139321" cy="1166986"/>
            </a:xfrm>
            <a:prstGeom prst="rect">
              <a:avLst/>
            </a:prstGeom>
          </p:spPr>
          <p:txBody>
            <a:bodyPr wrap="none">
              <a:spAutoFit/>
            </a:bodyPr>
            <a:lstStyle/>
            <a:p>
              <a:pPr marL="40639" marR="40639" algn="l" defTabSz="1300480">
                <a:spcBef>
                  <a:spcPts val="700"/>
                </a:spcBef>
                <a:buClr>
                  <a:srgbClr val="FFCC00"/>
                </a:buClr>
                <a:buFont typeface="Wingdings"/>
                <a:defRPr sz="4551">
                  <a:solidFill>
                    <a:srgbClr val="FFFF00"/>
                  </a:solidFill>
                  <a:effectLst>
                    <a:outerShdw blurRad="12700" dist="25400" dir="2700000" rotWithShape="0">
                      <a:srgbClr val="000000"/>
                    </a:outerShdw>
                  </a:effectLst>
                  <a:uFill>
                    <a:solidFill>
                      <a:srgbClr val="FFFF00"/>
                    </a:solidFill>
                  </a:uFill>
                  <a:latin typeface="Tahoma"/>
                  <a:ea typeface="Tahoma"/>
                  <a:cs typeface="Tahoma"/>
                  <a:sym typeface="Tahoma"/>
                </a:defRPr>
              </a:pPr>
              <a:r>
                <a:rPr lang="ja-JP" altLang="en-US" sz="3200">
                  <a:latin typeface="ヒラギノ明朝 ProN W6"/>
                  <a:ea typeface="ヒラギノ明朝 ProN W6"/>
                  <a:cs typeface="ヒラギノ明朝 ProN W6"/>
                  <a:sym typeface="ヒラギノ明朝 ProN W6"/>
                </a:rPr>
                <a:t>４．根の形態</a:t>
              </a:r>
            </a:p>
            <a:p>
              <a:pPr marL="40639" marR="40639" algn="l" defTabSz="1300480">
                <a:spcBef>
                  <a:spcPts val="700"/>
                </a:spcBef>
                <a:buClr>
                  <a:srgbClr val="FFCC00"/>
                </a:buClr>
                <a:buFont typeface="Wingdings"/>
                <a:defRPr sz="4551">
                  <a:solidFill>
                    <a:srgbClr val="FFFF00"/>
                  </a:solidFill>
                  <a:effectLst>
                    <a:outerShdw blurRad="12700" dist="25400" dir="2700000" rotWithShape="0">
                      <a:srgbClr val="000000"/>
                    </a:outerShdw>
                  </a:effectLst>
                  <a:uFill>
                    <a:solidFill>
                      <a:srgbClr val="FFFF00"/>
                    </a:solidFill>
                  </a:uFill>
                  <a:latin typeface="Tahoma"/>
                  <a:ea typeface="Tahoma"/>
                  <a:cs typeface="Tahoma"/>
                  <a:sym typeface="Tahoma"/>
                </a:defRPr>
              </a:pPr>
              <a:r>
                <a:rPr lang="ja-JP" altLang="en-US" sz="3200">
                  <a:latin typeface="ヒラギノ明朝 ProN W6"/>
                  <a:ea typeface="ヒラギノ明朝 ProN W6"/>
                  <a:cs typeface="ヒラギノ明朝 ProN W6"/>
                  <a:sym typeface="ヒラギノ明朝 ProN W6"/>
                </a:rPr>
                <a:t>５．枝芽の形態</a:t>
              </a:r>
            </a:p>
          </p:txBody>
        </p:sp>
      </p:grpSp>
      <p:sp>
        <p:nvSpPr>
          <p:cNvPr id="37" name="生 薬 学 総 論 (4−4)">
            <a:extLst>
              <a:ext uri="{FF2B5EF4-FFF2-40B4-BE49-F238E27FC236}">
                <a16:creationId xmlns:a16="http://schemas.microsoft.com/office/drawing/2014/main" id="{4E948316-EFBA-CF4D-A0F3-F49C71E92C22}"/>
              </a:ext>
            </a:extLst>
          </p:cNvPr>
          <p:cNvSpPr>
            <a:spLocks noGrp="1"/>
          </p:cNvSpPr>
          <p:nvPr>
            <p:ph type="title"/>
          </p:nvPr>
        </p:nvSpPr>
        <p:spPr>
          <a:xfrm>
            <a:off x="2230581" y="325119"/>
            <a:ext cx="8880764" cy="1300481"/>
          </a:xfrm>
          <a:prstGeom prst="rect">
            <a:avLst/>
          </a:prstGeom>
          <a:solidFill>
            <a:srgbClr val="008080"/>
          </a:solidFill>
          <a:ln w="9525">
            <a:round/>
          </a:ln>
          <a:effectLst>
            <a:outerShdw blurRad="127000" dist="152399" dir="18900000" rotWithShape="0">
              <a:srgbClr val="003366">
                <a:alpha val="79998"/>
              </a:srgbClr>
            </a:outerShdw>
          </a:effectLst>
        </p:spPr>
        <p:txBody>
          <a:bodyPr lIns="126435" tIns="72248" rIns="126435" bIns="72248">
            <a:noAutofit/>
          </a:bodyPr>
          <a:lstStyle>
            <a:lvl1pPr defTabSz="1300480">
              <a:defRPr sz="6257">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sz="4000" dirty="0" err="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生</a:t>
            </a:r>
            <a:r>
              <a:rPr sz="4000"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 </a:t>
            </a:r>
            <a:r>
              <a:rPr sz="4000" dirty="0" err="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薬</a:t>
            </a:r>
            <a:r>
              <a:rPr sz="4000"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 </a:t>
            </a:r>
            <a:r>
              <a:rPr sz="4000" dirty="0" err="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学</a:t>
            </a:r>
            <a:r>
              <a:rPr sz="4000"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 </a:t>
            </a:r>
            <a:r>
              <a:rPr sz="4000" dirty="0" err="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総</a:t>
            </a:r>
            <a:r>
              <a:rPr sz="4000"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 </a:t>
            </a:r>
            <a:r>
              <a:rPr sz="4000" dirty="0" err="1">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論</a:t>
            </a:r>
            <a:r>
              <a:rPr lang="ja-JP" altLang="en-US" sz="400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：植物の形態分類</a:t>
            </a:r>
            <a:r>
              <a:rPr sz="4000"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 </a:t>
            </a:r>
            <a:r>
              <a:rPr lang="en-US" sz="4000"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(5-4)</a:t>
            </a:r>
            <a:endParaRPr sz="4000" dirty="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endParaRPr>
          </a:p>
        </p:txBody>
      </p:sp>
      <p:sp>
        <p:nvSpPr>
          <p:cNvPr id="38" name="生薬総則第１条（続）">
            <a:extLst>
              <a:ext uri="{FF2B5EF4-FFF2-40B4-BE49-F238E27FC236}">
                <a16:creationId xmlns:a16="http://schemas.microsoft.com/office/drawing/2014/main" id="{D30591ED-8569-EE4C-87D5-E4D53F840908}"/>
              </a:ext>
            </a:extLst>
          </p:cNvPr>
          <p:cNvSpPr txBox="1"/>
          <p:nvPr/>
        </p:nvSpPr>
        <p:spPr>
          <a:xfrm>
            <a:off x="1394999" y="1869629"/>
            <a:ext cx="9938020" cy="699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6435" tIns="72248" rIns="126435" bIns="72248">
            <a:spAutoFit/>
          </a:bodyPr>
          <a:lstStyle>
            <a:lvl1pPr algn="l" defTabSz="650240">
              <a:def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lang="ja-JP" altLang="en-US">
                <a:solidFill>
                  <a:srgbClr val="FFFF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a:t>
            </a:r>
            <a:r>
              <a:rPr lang="ja-JP" altLang="en-US">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植物種の識別法</a:t>
            </a:r>
            <a:endParaRPr dirty="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endParaRPr>
          </a:p>
        </p:txBody>
      </p:sp>
      <p:sp>
        <p:nvSpPr>
          <p:cNvPr id="39" name="正方形/長方形 38">
            <a:extLst>
              <a:ext uri="{FF2B5EF4-FFF2-40B4-BE49-F238E27FC236}">
                <a16:creationId xmlns:a16="http://schemas.microsoft.com/office/drawing/2014/main" id="{F303DA35-9FD1-3D47-A580-95CE4B839870}"/>
              </a:ext>
            </a:extLst>
          </p:cNvPr>
          <p:cNvSpPr/>
          <p:nvPr/>
        </p:nvSpPr>
        <p:spPr>
          <a:xfrm>
            <a:off x="2581542" y="2568087"/>
            <a:ext cx="3708387" cy="1166986"/>
          </a:xfrm>
          <a:prstGeom prst="rect">
            <a:avLst/>
          </a:prstGeom>
        </p:spPr>
        <p:txBody>
          <a:bodyPr wrap="none">
            <a:spAutoFit/>
          </a:bodyPr>
          <a:lstStyle/>
          <a:p>
            <a:pPr marL="40639" marR="40639" algn="l" defTabSz="1300480">
              <a:spcBef>
                <a:spcPts val="700"/>
              </a:spcBef>
              <a:buClr>
                <a:srgbClr val="FFCC00"/>
              </a:buClr>
              <a:buFont typeface="Wingdings"/>
              <a:defRPr sz="4551">
                <a:solidFill>
                  <a:srgbClr val="FFFF00"/>
                </a:solidFill>
                <a:effectLst>
                  <a:outerShdw blurRad="12700" dist="25400" dir="2700000" rotWithShape="0">
                    <a:srgbClr val="000000"/>
                  </a:outerShdw>
                </a:effectLst>
                <a:uFill>
                  <a:solidFill>
                    <a:srgbClr val="FFFF00"/>
                  </a:solidFill>
                </a:uFill>
                <a:latin typeface="Tahoma"/>
                <a:ea typeface="Tahoma"/>
                <a:cs typeface="Tahoma"/>
                <a:sym typeface="Tahoma"/>
              </a:defRPr>
            </a:pPr>
            <a:r>
              <a:rPr lang="ja-JP" altLang="en-US" sz="3200">
                <a:solidFill>
                  <a:schemeClr val="bg1"/>
                </a:solidFill>
                <a:latin typeface="ヒラギノ明朝 ProN W6"/>
                <a:ea typeface="ヒラギノ明朝 ProN W6"/>
                <a:cs typeface="ヒラギノ明朝 ProN W6"/>
                <a:sym typeface="ヒラギノ明朝 ProN W6"/>
              </a:rPr>
              <a:t>外部形態の識別</a:t>
            </a:r>
          </a:p>
          <a:p>
            <a:pPr marL="40639" marR="40639" algn="l" defTabSz="1300480">
              <a:spcBef>
                <a:spcPts val="700"/>
              </a:spcBef>
              <a:buClr>
                <a:srgbClr val="FFCC00"/>
              </a:buClr>
              <a:buFont typeface="Wingdings"/>
              <a:defRPr sz="4551">
                <a:solidFill>
                  <a:srgbClr val="FFFF00"/>
                </a:solidFill>
                <a:effectLst>
                  <a:outerShdw blurRad="12700" dist="25400" dir="2700000" rotWithShape="0">
                    <a:srgbClr val="000000"/>
                  </a:outerShdw>
                </a:effectLst>
                <a:uFill>
                  <a:solidFill>
                    <a:srgbClr val="FFFF00"/>
                  </a:solidFill>
                </a:uFill>
                <a:latin typeface="Tahoma"/>
                <a:ea typeface="Tahoma"/>
                <a:cs typeface="Tahoma"/>
                <a:sym typeface="Tahoma"/>
              </a:defRPr>
            </a:pPr>
            <a:r>
              <a:rPr lang="ja-JP" altLang="en-US" sz="3200">
                <a:solidFill>
                  <a:schemeClr val="bg1"/>
                </a:solidFill>
                <a:latin typeface="ヒラギノ明朝 ProN W6"/>
                <a:ea typeface="ヒラギノ明朝 ProN W6"/>
                <a:cs typeface="ヒラギノ明朝 ProN W6"/>
                <a:sym typeface="ヒラギノ明朝 ProN W6"/>
              </a:rPr>
              <a:t>葉緑体</a:t>
            </a:r>
            <a:r>
              <a:rPr lang="en-US" altLang="ja-JP" sz="3200" dirty="0">
                <a:solidFill>
                  <a:schemeClr val="bg1"/>
                </a:solidFill>
                <a:latin typeface="ヒラギノ明朝 ProN W6"/>
                <a:ea typeface="ヒラギノ明朝 ProN W6"/>
                <a:cs typeface="ヒラギノ明朝 ProN W6"/>
                <a:sym typeface="ヒラギノ明朝 ProN W6"/>
              </a:rPr>
              <a:t>DNA</a:t>
            </a:r>
            <a:r>
              <a:rPr lang="ja-JP" altLang="en-US" sz="3200">
                <a:solidFill>
                  <a:schemeClr val="bg1"/>
                </a:solidFill>
                <a:latin typeface="ヒラギノ明朝 ProN W6"/>
                <a:ea typeface="ヒラギノ明朝 ProN W6"/>
                <a:cs typeface="ヒラギノ明朝 ProN W6"/>
                <a:sym typeface="ヒラギノ明朝 ProN W6"/>
              </a:rPr>
              <a:t>の解析</a:t>
            </a:r>
          </a:p>
        </p:txBody>
      </p:sp>
      <p:sp>
        <p:nvSpPr>
          <p:cNvPr id="40" name="被子植物門 (Anthophyta)">
            <a:extLst>
              <a:ext uri="{FF2B5EF4-FFF2-40B4-BE49-F238E27FC236}">
                <a16:creationId xmlns:a16="http://schemas.microsoft.com/office/drawing/2014/main" id="{E85393B8-78FE-5846-883D-EFDB25FA7D2C}"/>
              </a:ext>
            </a:extLst>
          </p:cNvPr>
          <p:cNvSpPr txBox="1"/>
          <p:nvPr/>
        </p:nvSpPr>
        <p:spPr>
          <a:xfrm>
            <a:off x="6206356" y="3118022"/>
            <a:ext cx="6063816" cy="6383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2248" tIns="72248" rIns="72248" bIns="72248">
            <a:spAutoFit/>
          </a:bodyPr>
          <a:lstStyle/>
          <a:p>
            <a:pPr marL="40639" marR="40639" algn="l" defTabSz="1300480">
              <a:spcBef>
                <a:spcPts val="1400"/>
              </a:spcBef>
              <a:buClr>
                <a:srgbClr val="FF0000"/>
              </a:buClr>
              <a:buFont typeface="Arial"/>
              <a:defRPr sz="3413" b="1">
                <a:solidFill>
                  <a:srgbClr val="FFFFFF"/>
                </a:solidFill>
                <a:uFill>
                  <a:solidFill>
                    <a:srgbClr val="FFFFFF"/>
                  </a:solidFill>
                </a:uFill>
                <a:latin typeface="Arial"/>
                <a:ea typeface="Arial"/>
                <a:cs typeface="Arial"/>
                <a:sym typeface="Arial"/>
              </a:defRPr>
            </a:pPr>
            <a:r>
              <a:rPr sz="3200" dirty="0">
                <a:solidFill>
                  <a:srgbClr val="FF0000"/>
                </a:solidFill>
                <a:effectLst>
                  <a:outerShdw blurRad="12700" dist="25400" dir="2700000" rotWithShape="0">
                    <a:srgbClr val="000000"/>
                  </a:outerShdw>
                </a:effectLst>
                <a:uFill>
                  <a:solidFill>
                    <a:srgbClr val="FF0000"/>
                  </a:solidFill>
                </a:uFill>
                <a:latin typeface="Times New Roman"/>
                <a:ea typeface="Times New Roman"/>
                <a:cs typeface="Times New Roman"/>
                <a:sym typeface="Times New Roman"/>
              </a:rPr>
              <a:t> </a:t>
            </a:r>
            <a:r>
              <a:rPr lang="ja-JP" altLang="en-US" sz="3200">
                <a:solidFill>
                  <a:srgbClr val="0000FF"/>
                </a:solidFill>
                <a:effectLst>
                  <a:outerShdw blurRad="12700" dist="25400" dir="2700000" rotWithShape="0">
                    <a:srgbClr val="000000"/>
                  </a:outerShdw>
                </a:effectLst>
                <a:uFill>
                  <a:solidFill>
                    <a:srgbClr val="0000FF"/>
                  </a:solidFill>
                </a:uFill>
                <a:latin typeface="Times New Roman"/>
                <a:ea typeface="Times New Roman"/>
                <a:cs typeface="Times New Roman"/>
                <a:sym typeface="Times New Roman"/>
              </a:rPr>
              <a:t>分子系統分類：種の系統解析</a:t>
            </a:r>
            <a:endParaRPr sz="3200" dirty="0">
              <a:solidFill>
                <a:srgbClr val="0000FF"/>
              </a:solidFill>
              <a:effectLst>
                <a:outerShdw blurRad="12700" dist="25400" dir="2700000" rotWithShape="0">
                  <a:srgbClr val="000000"/>
                </a:outerShdw>
              </a:effectLst>
              <a:uFill>
                <a:solidFill>
                  <a:srgbClr val="0000FF"/>
                </a:solidFill>
              </a:uFill>
              <a:latin typeface="Times New Roman"/>
              <a:ea typeface="Times New Roman"/>
              <a:cs typeface="Times New Roman"/>
              <a:sym typeface="Times New Roman"/>
            </a:endParaRPr>
          </a:p>
        </p:txBody>
      </p:sp>
      <p:sp>
        <p:nvSpPr>
          <p:cNvPr id="42" name="被子植物門 (Anthophyta)">
            <a:extLst>
              <a:ext uri="{FF2B5EF4-FFF2-40B4-BE49-F238E27FC236}">
                <a16:creationId xmlns:a16="http://schemas.microsoft.com/office/drawing/2014/main" id="{5F2D3353-AEFF-8843-9015-30723C0194CD}"/>
              </a:ext>
            </a:extLst>
          </p:cNvPr>
          <p:cNvSpPr txBox="1"/>
          <p:nvPr/>
        </p:nvSpPr>
        <p:spPr>
          <a:xfrm>
            <a:off x="5666027" y="2538474"/>
            <a:ext cx="6803063" cy="6383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2248" tIns="72248" rIns="72248" bIns="72248">
            <a:spAutoFit/>
          </a:bodyPr>
          <a:lstStyle/>
          <a:p>
            <a:pPr marL="40639" marR="40639" algn="l" defTabSz="1300480">
              <a:spcBef>
                <a:spcPts val="1400"/>
              </a:spcBef>
              <a:buClr>
                <a:srgbClr val="FF0000"/>
              </a:buClr>
              <a:buFont typeface="Arial"/>
              <a:defRPr sz="3413" b="1">
                <a:solidFill>
                  <a:srgbClr val="FFFFFF"/>
                </a:solidFill>
                <a:uFill>
                  <a:solidFill>
                    <a:srgbClr val="FFFFFF"/>
                  </a:solidFill>
                </a:uFill>
                <a:latin typeface="Arial"/>
                <a:ea typeface="Arial"/>
                <a:cs typeface="Arial"/>
                <a:sym typeface="Arial"/>
              </a:defRPr>
            </a:pPr>
            <a:r>
              <a:rPr sz="3200" dirty="0">
                <a:solidFill>
                  <a:srgbClr val="FF0000"/>
                </a:solidFill>
                <a:effectLst>
                  <a:outerShdw blurRad="12700" dist="25400" dir="2700000" rotWithShape="0">
                    <a:srgbClr val="000000"/>
                  </a:outerShdw>
                </a:effectLst>
                <a:uFill>
                  <a:solidFill>
                    <a:srgbClr val="FF0000"/>
                  </a:solidFill>
                </a:uFill>
                <a:latin typeface="Times New Roman"/>
                <a:ea typeface="Times New Roman"/>
                <a:cs typeface="Times New Roman"/>
                <a:sym typeface="Times New Roman"/>
              </a:rPr>
              <a:t> </a:t>
            </a:r>
            <a:r>
              <a:rPr lang="ja-JP" altLang="en-US" sz="3200">
                <a:solidFill>
                  <a:srgbClr val="0000FF"/>
                </a:solidFill>
                <a:effectLst>
                  <a:outerShdw blurRad="12700" dist="25400" dir="2700000" rotWithShape="0">
                    <a:srgbClr val="000000"/>
                  </a:outerShdw>
                </a:effectLst>
                <a:uFill>
                  <a:solidFill>
                    <a:srgbClr val="0000FF"/>
                  </a:solidFill>
                </a:uFill>
                <a:latin typeface="Times New Roman"/>
                <a:ea typeface="Times New Roman"/>
                <a:cs typeface="Times New Roman"/>
                <a:sym typeface="Times New Roman"/>
              </a:rPr>
              <a:t>種の記載に依然として重要である</a:t>
            </a:r>
            <a:endParaRPr sz="3200" dirty="0">
              <a:solidFill>
                <a:srgbClr val="0000FF"/>
              </a:solidFill>
              <a:effectLst>
                <a:outerShdw blurRad="12700" dist="25400" dir="2700000" rotWithShape="0">
                  <a:srgbClr val="000000"/>
                </a:outerShdw>
              </a:effectLst>
              <a:uFill>
                <a:solidFill>
                  <a:srgbClr val="0000FF"/>
                </a:solidFill>
              </a:uFill>
              <a:latin typeface="Times New Roman"/>
              <a:ea typeface="Times New Roman"/>
              <a:cs typeface="Times New Roman"/>
              <a:sym typeface="Times New Roman"/>
            </a:endParaRPr>
          </a:p>
        </p:txBody>
      </p:sp>
      <p:grpSp>
        <p:nvGrpSpPr>
          <p:cNvPr id="44" name="グループ化 43">
            <a:extLst>
              <a:ext uri="{FF2B5EF4-FFF2-40B4-BE49-F238E27FC236}">
                <a16:creationId xmlns:a16="http://schemas.microsoft.com/office/drawing/2014/main" id="{32B1F8ED-601A-234F-8E1D-5E61D2C624AE}"/>
              </a:ext>
            </a:extLst>
          </p:cNvPr>
          <p:cNvGrpSpPr/>
          <p:nvPr/>
        </p:nvGrpSpPr>
        <p:grpSpPr>
          <a:xfrm>
            <a:off x="1751184" y="4586117"/>
            <a:ext cx="8897414" cy="4842364"/>
            <a:chOff x="1751184" y="4586117"/>
            <a:chExt cx="8897414" cy="4842364"/>
          </a:xfrm>
        </p:grpSpPr>
        <p:sp>
          <p:nvSpPr>
            <p:cNvPr id="45" name="正方形/長方形 44">
              <a:extLst>
                <a:ext uri="{FF2B5EF4-FFF2-40B4-BE49-F238E27FC236}">
                  <a16:creationId xmlns:a16="http://schemas.microsoft.com/office/drawing/2014/main" id="{B7A38FD5-3D66-A445-88D5-2EE67136D61F}"/>
                </a:ext>
              </a:extLst>
            </p:cNvPr>
            <p:cNvSpPr/>
            <p:nvPr/>
          </p:nvSpPr>
          <p:spPr>
            <a:xfrm>
              <a:off x="1764115" y="4586117"/>
              <a:ext cx="8884483" cy="1166986"/>
            </a:xfrm>
            <a:prstGeom prst="rect">
              <a:avLst/>
            </a:prstGeom>
          </p:spPr>
          <p:txBody>
            <a:bodyPr wrap="none">
              <a:spAutoFit/>
            </a:bodyPr>
            <a:lstStyle/>
            <a:p>
              <a:pPr marL="40639" marR="40639" algn="l" defTabSz="1300480">
                <a:spcBef>
                  <a:spcPts val="700"/>
                </a:spcBef>
                <a:buClr>
                  <a:srgbClr val="FFCC00"/>
                </a:buClr>
                <a:buFont typeface="Wingdings"/>
                <a:defRPr sz="4551">
                  <a:solidFill>
                    <a:srgbClr val="FFFF00"/>
                  </a:solidFill>
                  <a:effectLst>
                    <a:outerShdw blurRad="12700" dist="25400" dir="2700000" rotWithShape="0">
                      <a:srgbClr val="000000"/>
                    </a:outerShdw>
                  </a:effectLst>
                  <a:uFill>
                    <a:solidFill>
                      <a:srgbClr val="FFFF00"/>
                    </a:solidFill>
                  </a:uFill>
                  <a:latin typeface="Tahoma"/>
                  <a:ea typeface="Tahoma"/>
                  <a:cs typeface="Tahoma"/>
                  <a:sym typeface="Tahoma"/>
                </a:defRPr>
              </a:pPr>
              <a:r>
                <a:rPr lang="ja-JP" altLang="en-US" sz="3200">
                  <a:latin typeface="ヒラギノ明朝 ProN W6"/>
                  <a:ea typeface="ヒラギノ明朝 ProN W6"/>
                  <a:cs typeface="ヒラギノ明朝 ProN W6"/>
                  <a:sym typeface="ヒラギノ明朝 ProN W6"/>
                </a:rPr>
                <a:t>１．葉の形態</a:t>
              </a:r>
            </a:p>
            <a:p>
              <a:pPr marL="40639" marR="40639" algn="l" defTabSz="1300480">
                <a:spcBef>
                  <a:spcPts val="700"/>
                </a:spcBef>
                <a:buClr>
                  <a:srgbClr val="FFCC00"/>
                </a:buClr>
                <a:buFont typeface="Wingdings"/>
                <a:defRPr sz="4551">
                  <a:solidFill>
                    <a:srgbClr val="FFFF00"/>
                  </a:solidFill>
                  <a:effectLst>
                    <a:outerShdw blurRad="12700" dist="25400" dir="2700000" rotWithShape="0">
                      <a:srgbClr val="000000"/>
                    </a:outerShdw>
                  </a:effectLst>
                  <a:uFill>
                    <a:solidFill>
                      <a:srgbClr val="FFFF00"/>
                    </a:solidFill>
                  </a:uFill>
                  <a:latin typeface="Tahoma"/>
                  <a:ea typeface="Tahoma"/>
                  <a:cs typeface="Tahoma"/>
                  <a:sym typeface="Tahoma"/>
                </a:defRPr>
              </a:pPr>
              <a:r>
                <a:rPr lang="ja-JP" altLang="en-US" sz="3200">
                  <a:latin typeface="ヒラギノ明朝 ProN W6"/>
                  <a:ea typeface="ヒラギノ明朝 ProN W6"/>
                  <a:cs typeface="ヒラギノ明朝 ProN W6"/>
                  <a:sym typeface="ヒラギノ明朝 ProN W6"/>
                </a:rPr>
                <a:t>　　</a:t>
              </a:r>
              <a:r>
                <a:rPr lang="ja-JP" altLang="en-US" sz="3200">
                  <a:solidFill>
                    <a:srgbClr val="FF0000"/>
                  </a:solidFill>
                  <a:latin typeface="ヒラギノ明朝 ProN W6"/>
                  <a:ea typeface="ヒラギノ明朝 ProN W6"/>
                  <a:cs typeface="ヒラギノ明朝 ProN W6"/>
                  <a:sym typeface="ヒラギノ明朝 ProN W6"/>
                </a:rPr>
                <a:t>単葉か複葉か　葉序</a:t>
              </a:r>
              <a:r>
                <a:rPr lang="ja-JP" altLang="en-US" sz="3200">
                  <a:latin typeface="ヒラギノ明朝 ProN W6"/>
                  <a:ea typeface="ヒラギノ明朝 ProN W6"/>
                  <a:cs typeface="ヒラギノ明朝 ProN W6"/>
                  <a:sym typeface="ヒラギノ明朝 ProN W6"/>
                </a:rPr>
                <a:t>　</a:t>
              </a:r>
              <a:r>
                <a:rPr lang="ja-JP" altLang="en-US" sz="3200">
                  <a:solidFill>
                    <a:srgbClr val="FF0000"/>
                  </a:solidFill>
                  <a:latin typeface="ヒラギノ明朝 ProN W6"/>
                  <a:ea typeface="ヒラギノ明朝 ProN W6"/>
                  <a:cs typeface="ヒラギノ明朝 ProN W6"/>
                  <a:sym typeface="ヒラギノ明朝 ProN W6"/>
                </a:rPr>
                <a:t>葉の全形　葉の各部</a:t>
              </a:r>
            </a:p>
          </p:txBody>
        </p:sp>
        <p:sp>
          <p:nvSpPr>
            <p:cNvPr id="46" name="正方形/長方形 45">
              <a:extLst>
                <a:ext uri="{FF2B5EF4-FFF2-40B4-BE49-F238E27FC236}">
                  <a16:creationId xmlns:a16="http://schemas.microsoft.com/office/drawing/2014/main" id="{135918EC-25A0-D242-8951-10CBBA11E013}"/>
                </a:ext>
              </a:extLst>
            </p:cNvPr>
            <p:cNvSpPr/>
            <p:nvPr/>
          </p:nvSpPr>
          <p:spPr>
            <a:xfrm>
              <a:off x="1764115" y="5745213"/>
              <a:ext cx="8884483" cy="1166986"/>
            </a:xfrm>
            <a:prstGeom prst="rect">
              <a:avLst/>
            </a:prstGeom>
          </p:spPr>
          <p:txBody>
            <a:bodyPr wrap="none">
              <a:spAutoFit/>
            </a:bodyPr>
            <a:lstStyle/>
            <a:p>
              <a:pPr marL="40639" marR="40639" algn="l" defTabSz="1300480">
                <a:spcBef>
                  <a:spcPts val="700"/>
                </a:spcBef>
                <a:buClr>
                  <a:srgbClr val="FFCC00"/>
                </a:buClr>
                <a:buFont typeface="Wingdings"/>
                <a:defRPr sz="4551">
                  <a:solidFill>
                    <a:srgbClr val="FFFF00"/>
                  </a:solidFill>
                  <a:effectLst>
                    <a:outerShdw blurRad="12700" dist="25400" dir="2700000" rotWithShape="0">
                      <a:srgbClr val="000000"/>
                    </a:outerShdw>
                  </a:effectLst>
                  <a:uFill>
                    <a:solidFill>
                      <a:srgbClr val="FFFF00"/>
                    </a:solidFill>
                  </a:uFill>
                  <a:latin typeface="Tahoma"/>
                  <a:ea typeface="Tahoma"/>
                  <a:cs typeface="Tahoma"/>
                  <a:sym typeface="Tahoma"/>
                </a:defRPr>
              </a:pPr>
              <a:r>
                <a:rPr lang="ja-JP" altLang="en-US" sz="3200">
                  <a:latin typeface="ヒラギノ明朝 ProN W6"/>
                  <a:ea typeface="ヒラギノ明朝 ProN W6"/>
                  <a:cs typeface="ヒラギノ明朝 ProN W6"/>
                  <a:sym typeface="ヒラギノ明朝 ProN W6"/>
                </a:rPr>
                <a:t>２．花の形態</a:t>
              </a:r>
            </a:p>
            <a:p>
              <a:pPr marL="40639" marR="40639" algn="l" defTabSz="1300480">
                <a:spcBef>
                  <a:spcPts val="700"/>
                </a:spcBef>
                <a:buClr>
                  <a:srgbClr val="FFCC00"/>
                </a:buClr>
                <a:buFont typeface="Wingdings"/>
                <a:defRPr sz="4551">
                  <a:solidFill>
                    <a:srgbClr val="FFFF00"/>
                  </a:solidFill>
                  <a:effectLst>
                    <a:outerShdw blurRad="12700" dist="25400" dir="2700000" rotWithShape="0">
                      <a:srgbClr val="000000"/>
                    </a:outerShdw>
                  </a:effectLst>
                  <a:uFill>
                    <a:solidFill>
                      <a:srgbClr val="FFFF00"/>
                    </a:solidFill>
                  </a:uFill>
                  <a:latin typeface="Tahoma"/>
                  <a:ea typeface="Tahoma"/>
                  <a:cs typeface="Tahoma"/>
                  <a:sym typeface="Tahoma"/>
                </a:defRPr>
              </a:pPr>
              <a:r>
                <a:rPr lang="ja-JP" altLang="en-US" sz="3200">
                  <a:latin typeface="ヒラギノ明朝 ProN W6"/>
                  <a:ea typeface="ヒラギノ明朝 ProN W6"/>
                  <a:cs typeface="ヒラギノ明朝 ProN W6"/>
                  <a:sym typeface="ヒラギノ明朝 ProN W6"/>
                </a:rPr>
                <a:t>　　</a:t>
              </a:r>
              <a:r>
                <a:rPr lang="ja-JP" altLang="en-US" sz="3200">
                  <a:solidFill>
                    <a:srgbClr val="FF0000"/>
                  </a:solidFill>
                  <a:latin typeface="ヒラギノ明朝 ProN W6"/>
                  <a:ea typeface="ヒラギノ明朝 ProN W6"/>
                  <a:cs typeface="ヒラギノ明朝 ProN W6"/>
                  <a:sym typeface="ヒラギノ明朝 ProN W6"/>
                </a:rPr>
                <a:t>花序</a:t>
              </a:r>
              <a:r>
                <a:rPr lang="ja-JP" altLang="en-US" sz="3200">
                  <a:latin typeface="ヒラギノ明朝 ProN W6"/>
                  <a:ea typeface="ヒラギノ明朝 ProN W6"/>
                  <a:cs typeface="ヒラギノ明朝 ProN W6"/>
                  <a:sym typeface="ヒラギノ明朝 ProN W6"/>
                </a:rPr>
                <a:t>　おしべ・めしべの数　花被の数など</a:t>
              </a:r>
            </a:p>
          </p:txBody>
        </p:sp>
        <p:sp>
          <p:nvSpPr>
            <p:cNvPr id="47" name="正方形/長方形 46">
              <a:extLst>
                <a:ext uri="{FF2B5EF4-FFF2-40B4-BE49-F238E27FC236}">
                  <a16:creationId xmlns:a16="http://schemas.microsoft.com/office/drawing/2014/main" id="{B4BB6242-3E17-BD4A-B438-BCD6499FAC00}"/>
                </a:ext>
              </a:extLst>
            </p:cNvPr>
            <p:cNvSpPr/>
            <p:nvPr/>
          </p:nvSpPr>
          <p:spPr>
            <a:xfrm>
              <a:off x="1751185" y="6992220"/>
              <a:ext cx="4780796" cy="1166986"/>
            </a:xfrm>
            <a:prstGeom prst="rect">
              <a:avLst/>
            </a:prstGeom>
          </p:spPr>
          <p:txBody>
            <a:bodyPr wrap="none">
              <a:spAutoFit/>
            </a:bodyPr>
            <a:lstStyle/>
            <a:p>
              <a:pPr marL="40639" marR="40639" algn="l" defTabSz="1300480">
                <a:spcBef>
                  <a:spcPts val="700"/>
                </a:spcBef>
                <a:buClr>
                  <a:srgbClr val="FFCC00"/>
                </a:buClr>
                <a:buFont typeface="Wingdings"/>
                <a:defRPr sz="4551">
                  <a:solidFill>
                    <a:srgbClr val="FFFF00"/>
                  </a:solidFill>
                  <a:effectLst>
                    <a:outerShdw blurRad="12700" dist="25400" dir="2700000" rotWithShape="0">
                      <a:srgbClr val="000000"/>
                    </a:outerShdw>
                  </a:effectLst>
                  <a:uFill>
                    <a:solidFill>
                      <a:srgbClr val="FFFF00"/>
                    </a:solidFill>
                  </a:uFill>
                  <a:latin typeface="Tahoma"/>
                  <a:ea typeface="Tahoma"/>
                  <a:cs typeface="Tahoma"/>
                  <a:sym typeface="Tahoma"/>
                </a:defRPr>
              </a:pPr>
              <a:r>
                <a:rPr lang="ja-JP" altLang="en-US" sz="3200">
                  <a:latin typeface="ヒラギノ明朝 ProN W6"/>
                  <a:ea typeface="ヒラギノ明朝 ProN W6"/>
                  <a:cs typeface="ヒラギノ明朝 ProN W6"/>
                  <a:sym typeface="ヒラギノ明朝 ProN W6"/>
                </a:rPr>
                <a:t>３．果実の形態</a:t>
              </a:r>
            </a:p>
            <a:p>
              <a:pPr marL="40639" marR="40639" algn="l" defTabSz="1300480">
                <a:spcBef>
                  <a:spcPts val="700"/>
                </a:spcBef>
                <a:buClr>
                  <a:srgbClr val="FFCC00"/>
                </a:buClr>
                <a:buFont typeface="Wingdings"/>
                <a:defRPr sz="4551">
                  <a:solidFill>
                    <a:srgbClr val="FFFF00"/>
                  </a:solidFill>
                  <a:effectLst>
                    <a:outerShdw blurRad="12700" dist="25400" dir="2700000" rotWithShape="0">
                      <a:srgbClr val="000000"/>
                    </a:outerShdw>
                  </a:effectLst>
                  <a:uFill>
                    <a:solidFill>
                      <a:srgbClr val="FFFF00"/>
                    </a:solidFill>
                  </a:uFill>
                  <a:latin typeface="Tahoma"/>
                  <a:ea typeface="Tahoma"/>
                  <a:cs typeface="Tahoma"/>
                  <a:sym typeface="Tahoma"/>
                </a:defRPr>
              </a:pPr>
              <a:r>
                <a:rPr lang="ja-JP" altLang="en-US" sz="3200">
                  <a:latin typeface="ヒラギノ明朝 ProN W6"/>
                  <a:ea typeface="ヒラギノ明朝 ProN W6"/>
                  <a:cs typeface="ヒラギノ明朝 ProN W6"/>
                  <a:sym typeface="ヒラギノ明朝 ProN W6"/>
                </a:rPr>
                <a:t>　　</a:t>
              </a:r>
              <a:r>
                <a:rPr lang="ja-JP" altLang="en-US" sz="3200">
                  <a:solidFill>
                    <a:srgbClr val="FF0000"/>
                  </a:solidFill>
                  <a:latin typeface="ヒラギノ明朝 ProN W6"/>
                  <a:ea typeface="ヒラギノ明朝 ProN W6"/>
                  <a:cs typeface="ヒラギノ明朝 ProN W6"/>
                  <a:sym typeface="ヒラギノ明朝 ProN W6"/>
                </a:rPr>
                <a:t>真正果実と偽果</a:t>
              </a:r>
              <a:r>
                <a:rPr lang="ja-JP" altLang="en-US" sz="3200">
                  <a:latin typeface="ヒラギノ明朝 ProN W6"/>
                  <a:ea typeface="ヒラギノ明朝 ProN W6"/>
                  <a:cs typeface="ヒラギノ明朝 ProN W6"/>
                  <a:sym typeface="ヒラギノ明朝 ProN W6"/>
                </a:rPr>
                <a:t>ほか</a:t>
              </a:r>
            </a:p>
          </p:txBody>
        </p:sp>
        <p:sp>
          <p:nvSpPr>
            <p:cNvPr id="48" name="正方形/長方形 47">
              <a:extLst>
                <a:ext uri="{FF2B5EF4-FFF2-40B4-BE49-F238E27FC236}">
                  <a16:creationId xmlns:a16="http://schemas.microsoft.com/office/drawing/2014/main" id="{5ECF1B85-6D7E-354E-9D25-CD4AD2867A01}"/>
                </a:ext>
              </a:extLst>
            </p:cNvPr>
            <p:cNvSpPr/>
            <p:nvPr/>
          </p:nvSpPr>
          <p:spPr>
            <a:xfrm>
              <a:off x="1751184" y="8261495"/>
              <a:ext cx="3139321" cy="1166986"/>
            </a:xfrm>
            <a:prstGeom prst="rect">
              <a:avLst/>
            </a:prstGeom>
          </p:spPr>
          <p:txBody>
            <a:bodyPr wrap="none">
              <a:spAutoFit/>
            </a:bodyPr>
            <a:lstStyle/>
            <a:p>
              <a:pPr marL="40639" marR="40639" algn="l" defTabSz="1300480">
                <a:spcBef>
                  <a:spcPts val="700"/>
                </a:spcBef>
                <a:buClr>
                  <a:srgbClr val="FFCC00"/>
                </a:buClr>
                <a:buFont typeface="Wingdings"/>
                <a:defRPr sz="4551">
                  <a:solidFill>
                    <a:srgbClr val="FFFF00"/>
                  </a:solidFill>
                  <a:effectLst>
                    <a:outerShdw blurRad="12700" dist="25400" dir="2700000" rotWithShape="0">
                      <a:srgbClr val="000000"/>
                    </a:outerShdw>
                  </a:effectLst>
                  <a:uFill>
                    <a:solidFill>
                      <a:srgbClr val="FFFF00"/>
                    </a:solidFill>
                  </a:uFill>
                  <a:latin typeface="Tahoma"/>
                  <a:ea typeface="Tahoma"/>
                  <a:cs typeface="Tahoma"/>
                  <a:sym typeface="Tahoma"/>
                </a:defRPr>
              </a:pPr>
              <a:r>
                <a:rPr lang="ja-JP" altLang="en-US" sz="3200">
                  <a:latin typeface="ヒラギノ明朝 ProN W6"/>
                  <a:ea typeface="ヒラギノ明朝 ProN W6"/>
                  <a:cs typeface="ヒラギノ明朝 ProN W6"/>
                  <a:sym typeface="ヒラギノ明朝 ProN W6"/>
                </a:rPr>
                <a:t>４．根の形態</a:t>
              </a:r>
            </a:p>
            <a:p>
              <a:pPr marL="40639" marR="40639" algn="l" defTabSz="1300480">
                <a:spcBef>
                  <a:spcPts val="700"/>
                </a:spcBef>
                <a:buClr>
                  <a:srgbClr val="FFCC00"/>
                </a:buClr>
                <a:buFont typeface="Wingdings"/>
                <a:defRPr sz="4551">
                  <a:solidFill>
                    <a:srgbClr val="FFFF00"/>
                  </a:solidFill>
                  <a:effectLst>
                    <a:outerShdw blurRad="12700" dist="25400" dir="2700000" rotWithShape="0">
                      <a:srgbClr val="000000"/>
                    </a:outerShdw>
                  </a:effectLst>
                  <a:uFill>
                    <a:solidFill>
                      <a:srgbClr val="FFFF00"/>
                    </a:solidFill>
                  </a:uFill>
                  <a:latin typeface="Tahoma"/>
                  <a:ea typeface="Tahoma"/>
                  <a:cs typeface="Tahoma"/>
                  <a:sym typeface="Tahoma"/>
                </a:defRPr>
              </a:pPr>
              <a:r>
                <a:rPr lang="ja-JP" altLang="en-US" sz="3200">
                  <a:latin typeface="ヒラギノ明朝 ProN W6"/>
                  <a:ea typeface="ヒラギノ明朝 ProN W6"/>
                  <a:cs typeface="ヒラギノ明朝 ProN W6"/>
                  <a:sym typeface="ヒラギノ明朝 ProN W6"/>
                </a:rPr>
                <a:t>５．枝芽の形態</a:t>
              </a:r>
            </a:p>
          </p:txBody>
        </p:sp>
      </p:grpSp>
      <p:sp>
        <p:nvSpPr>
          <p:cNvPr id="49" name="生 薬">
            <a:extLst>
              <a:ext uri="{FF2B5EF4-FFF2-40B4-BE49-F238E27FC236}">
                <a16:creationId xmlns:a16="http://schemas.microsoft.com/office/drawing/2014/main" id="{C6A6EE34-C70C-A84A-8E7C-1BE76C4EA1D3}"/>
              </a:ext>
            </a:extLst>
          </p:cNvPr>
          <p:cNvSpPr txBox="1"/>
          <p:nvPr/>
        </p:nvSpPr>
        <p:spPr>
          <a:xfrm>
            <a:off x="-20713" y="2606849"/>
            <a:ext cx="2813732" cy="576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5688">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latin typeface="Tahoma"/>
                <a:ea typeface="Tahoma"/>
                <a:cs typeface="Tahoma"/>
                <a:sym typeface="Tahoma"/>
              </a:defRPr>
            </a:pPr>
            <a:r>
              <a:rPr lang="ja-JP" altLang="en-US" sz="2800" b="1">
                <a:solidFill>
                  <a:srgbClr val="800000"/>
                </a:solidFill>
                <a:effectLst>
                  <a:outerShdw blurRad="12700" dist="25400" dir="2700000" rotWithShape="0">
                    <a:srgbClr val="000000"/>
                  </a:outerShdw>
                </a:effectLst>
                <a:uFill>
                  <a:solidFill>
                    <a:srgbClr val="800000"/>
                  </a:solidFill>
                </a:uFill>
                <a:latin typeface="Hiragino Mincho ProN W3" panose="02020300000000000000" pitchFamily="18" charset="-128"/>
                <a:ea typeface="Hiragino Mincho ProN W3" panose="02020300000000000000" pitchFamily="18" charset="-128"/>
                <a:sym typeface="ヒラギノ明朝 ProN W6"/>
              </a:rPr>
              <a:t>新エングラー←</a:t>
            </a:r>
            <a:endParaRPr sz="2800" b="1" dirty="0">
              <a:solidFill>
                <a:srgbClr val="800000"/>
              </a:solidFill>
              <a:effectLst>
                <a:outerShdw blurRad="12700" dist="25400" dir="2700000" rotWithShape="0">
                  <a:srgbClr val="000000"/>
                </a:outerShdw>
              </a:effectLst>
              <a:uFill>
                <a:solidFill>
                  <a:srgbClr val="800000"/>
                </a:solidFill>
              </a:uFill>
              <a:latin typeface="Hiragino Mincho ProN W3" panose="02020300000000000000" pitchFamily="18" charset="-128"/>
              <a:ea typeface="Hiragino Mincho ProN W3" panose="02020300000000000000" pitchFamily="18" charset="-128"/>
              <a:sym typeface="ヒラギノ明朝 ProN W6"/>
            </a:endParaRPr>
          </a:p>
        </p:txBody>
      </p:sp>
      <p:sp>
        <p:nvSpPr>
          <p:cNvPr id="50" name="生 薬">
            <a:extLst>
              <a:ext uri="{FF2B5EF4-FFF2-40B4-BE49-F238E27FC236}">
                <a16:creationId xmlns:a16="http://schemas.microsoft.com/office/drawing/2014/main" id="{9E348DED-8069-4A4A-ACF8-7926D28ADF71}"/>
              </a:ext>
            </a:extLst>
          </p:cNvPr>
          <p:cNvSpPr txBox="1"/>
          <p:nvPr/>
        </p:nvSpPr>
        <p:spPr>
          <a:xfrm>
            <a:off x="-60788" y="3151836"/>
            <a:ext cx="2848998" cy="576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5688">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latin typeface="Tahoma"/>
                <a:ea typeface="Tahoma"/>
                <a:cs typeface="Tahoma"/>
                <a:sym typeface="Tahoma"/>
              </a:defRPr>
            </a:pPr>
            <a:r>
              <a:rPr lang="en-US" altLang="ja-JP" sz="2800" dirty="0">
                <a:solidFill>
                  <a:srgbClr val="800000"/>
                </a:solidFill>
                <a:effectLst>
                  <a:outerShdw blurRad="12700" dist="25400" dir="2700000" rotWithShape="0">
                    <a:srgbClr val="000000"/>
                  </a:outerShdw>
                </a:effectLst>
                <a:uFill>
                  <a:solidFill>
                    <a:srgbClr val="800000"/>
                  </a:solidFill>
                </a:uFill>
                <a:latin typeface="Hiragino Mincho ProN W3" panose="02020300000000000000" pitchFamily="18" charset="-128"/>
                <a:ea typeface="Hiragino Mincho ProN W3" panose="02020300000000000000" pitchFamily="18" charset="-128"/>
                <a:sym typeface="ヒラギノ明朝 ProN W6"/>
              </a:rPr>
              <a:t>APG</a:t>
            </a:r>
            <a:r>
              <a:rPr lang="ja-JP" altLang="en-US" sz="2800">
                <a:solidFill>
                  <a:srgbClr val="800000"/>
                </a:solidFill>
                <a:effectLst>
                  <a:outerShdw blurRad="12700" dist="25400" dir="2700000" rotWithShape="0">
                    <a:srgbClr val="000000"/>
                  </a:outerShdw>
                </a:effectLst>
                <a:uFill>
                  <a:solidFill>
                    <a:srgbClr val="800000"/>
                  </a:solidFill>
                </a:uFill>
                <a:latin typeface="Hiragino Mincho ProN W3" panose="02020300000000000000" pitchFamily="18" charset="-128"/>
                <a:ea typeface="Hiragino Mincho ProN W3" panose="02020300000000000000" pitchFamily="18" charset="-128"/>
                <a:sym typeface="ヒラギノ明朝 ProN W6"/>
              </a:rPr>
              <a:t>分類体系←</a:t>
            </a:r>
            <a:endParaRPr sz="2800" dirty="0">
              <a:solidFill>
                <a:srgbClr val="800000"/>
              </a:solidFill>
              <a:effectLst>
                <a:outerShdw blurRad="12700" dist="25400" dir="2700000" rotWithShape="0">
                  <a:srgbClr val="000000"/>
                </a:outerShdw>
              </a:effectLst>
              <a:uFill>
                <a:solidFill>
                  <a:srgbClr val="800000"/>
                </a:solidFill>
              </a:uFill>
              <a:latin typeface="Hiragino Mincho ProN W3" panose="02020300000000000000" pitchFamily="18" charset="-128"/>
              <a:ea typeface="Hiragino Mincho ProN W3" panose="02020300000000000000" pitchFamily="18" charset="-128"/>
              <a:sym typeface="ヒラギノ明朝 ProN W6"/>
            </a:endParaRPr>
          </a:p>
        </p:txBody>
      </p:sp>
    </p:spTree>
    <p:extLst>
      <p:ext uri="{BB962C8B-B14F-4D97-AF65-F5344CB8AC3E}">
        <p14:creationId xmlns:p14="http://schemas.microsoft.com/office/powerpoint/2010/main" val="942290641"/>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animBg="1"/>
      <p:bldP spid="49" grpId="0" animBg="1"/>
      <p:bldP spid="5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 name="側脈">
            <a:extLst>
              <a:ext uri="{FF2B5EF4-FFF2-40B4-BE49-F238E27FC236}">
                <a16:creationId xmlns:a16="http://schemas.microsoft.com/office/drawing/2014/main" id="{0928DED2-623C-2D40-B91B-C63ABA0C001F}"/>
              </a:ext>
            </a:extLst>
          </p:cNvPr>
          <p:cNvSpPr txBox="1"/>
          <p:nvPr/>
        </p:nvSpPr>
        <p:spPr>
          <a:xfrm>
            <a:off x="3142826" y="1656080"/>
            <a:ext cx="1426917" cy="576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sz="2800" dirty="0" err="1">
                <a:latin typeface="ヒラギノ明朝 ProN W6"/>
                <a:ea typeface="ヒラギノ明朝 ProN W6"/>
                <a:cs typeface="ヒラギノ明朝 ProN W6"/>
                <a:sym typeface="ヒラギノ明朝 ProN W6"/>
              </a:rPr>
              <a:t>側脈</a:t>
            </a:r>
            <a:endParaRPr sz="2800" dirty="0">
              <a:latin typeface="ヒラギノ明朝 ProN W6"/>
              <a:ea typeface="ヒラギノ明朝 ProN W6"/>
              <a:cs typeface="ヒラギノ明朝 ProN W6"/>
              <a:sym typeface="ヒラギノ明朝 ProN W6"/>
            </a:endParaRPr>
          </a:p>
        </p:txBody>
      </p:sp>
      <p:sp>
        <p:nvSpPr>
          <p:cNvPr id="6" name="中脈">
            <a:extLst>
              <a:ext uri="{FF2B5EF4-FFF2-40B4-BE49-F238E27FC236}">
                <a16:creationId xmlns:a16="http://schemas.microsoft.com/office/drawing/2014/main" id="{0D177EED-77FF-CF43-BDCA-9260DBE1371B}"/>
              </a:ext>
            </a:extLst>
          </p:cNvPr>
          <p:cNvSpPr txBox="1"/>
          <p:nvPr/>
        </p:nvSpPr>
        <p:spPr>
          <a:xfrm>
            <a:off x="3142826" y="2346959"/>
            <a:ext cx="1426917" cy="576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sz="2800" dirty="0" err="1">
                <a:latin typeface="ヒラギノ明朝 ProN W6"/>
                <a:ea typeface="ヒラギノ明朝 ProN W6"/>
                <a:cs typeface="ヒラギノ明朝 ProN W6"/>
                <a:sym typeface="ヒラギノ明朝 ProN W6"/>
              </a:rPr>
              <a:t>中脈</a:t>
            </a:r>
            <a:endParaRPr sz="2800" dirty="0">
              <a:latin typeface="ヒラギノ明朝 ProN W6"/>
              <a:ea typeface="ヒラギノ明朝 ProN W6"/>
              <a:cs typeface="ヒラギノ明朝 ProN W6"/>
              <a:sym typeface="ヒラギノ明朝 ProN W6"/>
            </a:endParaRPr>
          </a:p>
        </p:txBody>
      </p:sp>
      <p:sp>
        <p:nvSpPr>
          <p:cNvPr id="7" name="脈腋">
            <a:extLst>
              <a:ext uri="{FF2B5EF4-FFF2-40B4-BE49-F238E27FC236}">
                <a16:creationId xmlns:a16="http://schemas.microsoft.com/office/drawing/2014/main" id="{B597FA49-16A7-B046-AC39-BA01F188CD17}"/>
              </a:ext>
            </a:extLst>
          </p:cNvPr>
          <p:cNvSpPr txBox="1"/>
          <p:nvPr/>
        </p:nvSpPr>
        <p:spPr>
          <a:xfrm>
            <a:off x="3142826" y="4050453"/>
            <a:ext cx="1426917" cy="576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sz="2800" dirty="0" err="1">
                <a:latin typeface="ヒラギノ明朝 ProN W6"/>
                <a:ea typeface="ヒラギノ明朝 ProN W6"/>
                <a:cs typeface="ヒラギノ明朝 ProN W6"/>
                <a:sym typeface="ヒラギノ明朝 ProN W6"/>
              </a:rPr>
              <a:t>脈腋</a:t>
            </a:r>
            <a:endParaRPr sz="2800" dirty="0">
              <a:latin typeface="ヒラギノ明朝 ProN W6"/>
              <a:ea typeface="ヒラギノ明朝 ProN W6"/>
              <a:cs typeface="ヒラギノ明朝 ProN W6"/>
              <a:sym typeface="ヒラギノ明朝 ProN W6"/>
            </a:endParaRPr>
          </a:p>
        </p:txBody>
      </p:sp>
      <p:sp>
        <p:nvSpPr>
          <p:cNvPr id="8" name="葉柄">
            <a:extLst>
              <a:ext uri="{FF2B5EF4-FFF2-40B4-BE49-F238E27FC236}">
                <a16:creationId xmlns:a16="http://schemas.microsoft.com/office/drawing/2014/main" id="{366CF69F-AAA9-E545-B447-20EE23D9E859}"/>
              </a:ext>
            </a:extLst>
          </p:cNvPr>
          <p:cNvSpPr txBox="1"/>
          <p:nvPr/>
        </p:nvSpPr>
        <p:spPr>
          <a:xfrm>
            <a:off x="3142826" y="4622799"/>
            <a:ext cx="1426917" cy="576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sz="2800" dirty="0" err="1">
                <a:latin typeface="ヒラギノ明朝 ProN W6"/>
                <a:ea typeface="ヒラギノ明朝 ProN W6"/>
                <a:cs typeface="ヒラギノ明朝 ProN W6"/>
                <a:sym typeface="ヒラギノ明朝 ProN W6"/>
              </a:rPr>
              <a:t>葉柄</a:t>
            </a:r>
            <a:endParaRPr sz="2800" dirty="0">
              <a:latin typeface="ヒラギノ明朝 ProN W6"/>
              <a:ea typeface="ヒラギノ明朝 ProN W6"/>
              <a:cs typeface="ヒラギノ明朝 ProN W6"/>
              <a:sym typeface="ヒラギノ明朝 ProN W6"/>
            </a:endParaRPr>
          </a:p>
        </p:txBody>
      </p:sp>
      <p:sp>
        <p:nvSpPr>
          <p:cNvPr id="9" name="托葉">
            <a:extLst>
              <a:ext uri="{FF2B5EF4-FFF2-40B4-BE49-F238E27FC236}">
                <a16:creationId xmlns:a16="http://schemas.microsoft.com/office/drawing/2014/main" id="{DAB4FB0F-5DCE-E44B-B444-933863A4514A}"/>
              </a:ext>
            </a:extLst>
          </p:cNvPr>
          <p:cNvSpPr txBox="1"/>
          <p:nvPr/>
        </p:nvSpPr>
        <p:spPr>
          <a:xfrm>
            <a:off x="3142826" y="5035973"/>
            <a:ext cx="1426917" cy="576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sz="2800" dirty="0" err="1">
                <a:latin typeface="ヒラギノ明朝 ProN W6"/>
                <a:ea typeface="ヒラギノ明朝 ProN W6"/>
                <a:cs typeface="ヒラギノ明朝 ProN W6"/>
                <a:sym typeface="ヒラギノ明朝 ProN W6"/>
              </a:rPr>
              <a:t>托葉</a:t>
            </a:r>
            <a:endParaRPr sz="2800" dirty="0">
              <a:latin typeface="ヒラギノ明朝 ProN W6"/>
              <a:ea typeface="ヒラギノ明朝 ProN W6"/>
              <a:cs typeface="ヒラギノ明朝 ProN W6"/>
              <a:sym typeface="ヒラギノ明朝 ProN W6"/>
            </a:endParaRPr>
          </a:p>
        </p:txBody>
      </p:sp>
      <p:sp>
        <p:nvSpPr>
          <p:cNvPr id="10" name="密腺">
            <a:extLst>
              <a:ext uri="{FF2B5EF4-FFF2-40B4-BE49-F238E27FC236}">
                <a16:creationId xmlns:a16="http://schemas.microsoft.com/office/drawing/2014/main" id="{CBFF0E49-BA72-6C4C-95CB-7FD09AFBBAAB}"/>
              </a:ext>
            </a:extLst>
          </p:cNvPr>
          <p:cNvSpPr txBox="1"/>
          <p:nvPr/>
        </p:nvSpPr>
        <p:spPr>
          <a:xfrm>
            <a:off x="-1" y="4118186"/>
            <a:ext cx="1426917" cy="576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sz="2800" dirty="0" err="1">
                <a:latin typeface="ヒラギノ明朝 ProN W6"/>
                <a:ea typeface="ヒラギノ明朝 ProN W6"/>
                <a:cs typeface="ヒラギノ明朝 ProN W6"/>
                <a:sym typeface="ヒラギノ明朝 ProN W6"/>
              </a:rPr>
              <a:t>密腺</a:t>
            </a:r>
            <a:endParaRPr sz="2800" dirty="0">
              <a:latin typeface="ヒラギノ明朝 ProN W6"/>
              <a:ea typeface="ヒラギノ明朝 ProN W6"/>
              <a:cs typeface="ヒラギノ明朝 ProN W6"/>
              <a:sym typeface="ヒラギノ明朝 ProN W6"/>
            </a:endParaRPr>
          </a:p>
        </p:txBody>
      </p:sp>
      <p:sp>
        <p:nvSpPr>
          <p:cNvPr id="11" name="頂小葉">
            <a:extLst>
              <a:ext uri="{FF2B5EF4-FFF2-40B4-BE49-F238E27FC236}">
                <a16:creationId xmlns:a16="http://schemas.microsoft.com/office/drawing/2014/main" id="{2CCB0E92-E6EB-704B-8E0B-8C8B4360F438}"/>
              </a:ext>
            </a:extLst>
          </p:cNvPr>
          <p:cNvSpPr txBox="1"/>
          <p:nvPr/>
        </p:nvSpPr>
        <p:spPr>
          <a:xfrm>
            <a:off x="6177280" y="650239"/>
            <a:ext cx="1968783" cy="576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sz="2800">
                <a:latin typeface="ヒラギノ明朝 ProN W6"/>
                <a:ea typeface="ヒラギノ明朝 ProN W6"/>
                <a:cs typeface="ヒラギノ明朝 ProN W6"/>
                <a:sym typeface="ヒラギノ明朝 ProN W6"/>
              </a:rPr>
              <a:t>頂小葉</a:t>
            </a:r>
          </a:p>
        </p:txBody>
      </p:sp>
      <p:sp>
        <p:nvSpPr>
          <p:cNvPr id="12" name="↑…">
            <a:extLst>
              <a:ext uri="{FF2B5EF4-FFF2-40B4-BE49-F238E27FC236}">
                <a16:creationId xmlns:a16="http://schemas.microsoft.com/office/drawing/2014/main" id="{D5646CC8-8F1C-A24D-BDFC-B29F106AC5C8}"/>
              </a:ext>
            </a:extLst>
          </p:cNvPr>
          <p:cNvSpPr txBox="1"/>
          <p:nvPr/>
        </p:nvSpPr>
        <p:spPr>
          <a:xfrm>
            <a:off x="9211733" y="4443306"/>
            <a:ext cx="3052516" cy="14385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r"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pPr>
            <a:r>
              <a:rPr sz="2800" dirty="0"/>
              <a:t>　　　↑</a:t>
            </a:r>
          </a:p>
          <a:p>
            <a:pPr marL="40639" marR="40639" algn="r"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pPr>
            <a:r>
              <a:rPr sz="2800" dirty="0"/>
              <a:t>　　　　　↑</a:t>
            </a:r>
          </a:p>
          <a:p>
            <a:pPr marL="40639" marR="40639" algn="l"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pPr>
            <a:r>
              <a:rPr lang="ja-JP" altLang="en-US" sz="2800"/>
              <a:t>　</a:t>
            </a:r>
            <a:r>
              <a:rPr sz="2800" dirty="0"/>
              <a:t>２回偶数羽状</a:t>
            </a:r>
          </a:p>
        </p:txBody>
      </p:sp>
      <p:sp>
        <p:nvSpPr>
          <p:cNvPr id="13" name="３回奇数羽状">
            <a:extLst>
              <a:ext uri="{FF2B5EF4-FFF2-40B4-BE49-F238E27FC236}">
                <a16:creationId xmlns:a16="http://schemas.microsoft.com/office/drawing/2014/main" id="{FAEC262E-5D74-414F-B50E-76CAB1EBC235}"/>
              </a:ext>
            </a:extLst>
          </p:cNvPr>
          <p:cNvSpPr txBox="1"/>
          <p:nvPr/>
        </p:nvSpPr>
        <p:spPr>
          <a:xfrm>
            <a:off x="885048" y="8906933"/>
            <a:ext cx="2382417" cy="576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r>
              <a:rPr sz="2800" dirty="0"/>
              <a:t>３回奇数羽状</a:t>
            </a:r>
          </a:p>
        </p:txBody>
      </p:sp>
      <p:sp>
        <p:nvSpPr>
          <p:cNvPr id="14" name="３出">
            <a:extLst>
              <a:ext uri="{FF2B5EF4-FFF2-40B4-BE49-F238E27FC236}">
                <a16:creationId xmlns:a16="http://schemas.microsoft.com/office/drawing/2014/main" id="{1C04C7F4-5263-DF4A-A211-252065862C9E}"/>
              </a:ext>
            </a:extLst>
          </p:cNvPr>
          <p:cNvSpPr txBox="1"/>
          <p:nvPr/>
        </p:nvSpPr>
        <p:spPr>
          <a:xfrm>
            <a:off x="5310293" y="8886613"/>
            <a:ext cx="946126" cy="576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r>
              <a:rPr sz="2800"/>
              <a:t>３出</a:t>
            </a:r>
          </a:p>
        </p:txBody>
      </p:sp>
      <p:sp>
        <p:nvSpPr>
          <p:cNvPr id="15" name="２回３出">
            <a:extLst>
              <a:ext uri="{FF2B5EF4-FFF2-40B4-BE49-F238E27FC236}">
                <a16:creationId xmlns:a16="http://schemas.microsoft.com/office/drawing/2014/main" id="{23F5D0BC-E858-504E-957F-CBDD912967D0}"/>
              </a:ext>
            </a:extLst>
          </p:cNvPr>
          <p:cNvSpPr txBox="1"/>
          <p:nvPr/>
        </p:nvSpPr>
        <p:spPr>
          <a:xfrm>
            <a:off x="7369386" y="8886613"/>
            <a:ext cx="1664271" cy="576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r>
              <a:rPr sz="2800"/>
              <a:t>２回３出</a:t>
            </a:r>
          </a:p>
        </p:txBody>
      </p:sp>
      <p:sp>
        <p:nvSpPr>
          <p:cNvPr id="16" name="掌状">
            <a:extLst>
              <a:ext uri="{FF2B5EF4-FFF2-40B4-BE49-F238E27FC236}">
                <a16:creationId xmlns:a16="http://schemas.microsoft.com/office/drawing/2014/main" id="{B36B3CB7-E9D1-B643-BFDE-95C8585D9309}"/>
              </a:ext>
            </a:extLst>
          </p:cNvPr>
          <p:cNvSpPr txBox="1"/>
          <p:nvPr/>
        </p:nvSpPr>
        <p:spPr>
          <a:xfrm>
            <a:off x="10728960" y="8886613"/>
            <a:ext cx="946126" cy="576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r>
              <a:rPr sz="2800"/>
              <a:t>掌状</a:t>
            </a:r>
          </a:p>
        </p:txBody>
      </p:sp>
      <p:sp>
        <p:nvSpPr>
          <p:cNvPr id="17" name="葉身の形態">
            <a:extLst>
              <a:ext uri="{FF2B5EF4-FFF2-40B4-BE49-F238E27FC236}">
                <a16:creationId xmlns:a16="http://schemas.microsoft.com/office/drawing/2014/main" id="{EB0D84C6-83C3-BD4C-81C9-B3A25914DDF3}"/>
              </a:ext>
            </a:extLst>
          </p:cNvPr>
          <p:cNvSpPr txBox="1">
            <a:spLocks/>
          </p:cNvSpPr>
          <p:nvPr/>
        </p:nvSpPr>
        <p:spPr>
          <a:xfrm>
            <a:off x="-1" y="-1"/>
            <a:ext cx="3467948" cy="740553"/>
          </a:xfrm>
          <a:prstGeom prst="rect">
            <a:avLst/>
          </a:prstGeom>
          <a:ln w="12700">
            <a:miter lim="400000"/>
          </a:ln>
          <a:effectLst>
            <a:outerShdw blurRad="63500" rotWithShape="0">
              <a:srgbClr val="80808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nchor="ctr">
            <a:normAutofit fontScale="90000" lnSpcReduction="10000"/>
          </a:bodyPr>
          <a:lstStyle>
            <a:lvl1pPr marL="40639" marR="40639" indent="0" algn="ctr" defTabSz="1300480" rtl="0" latinLnBrk="0">
              <a:lnSpc>
                <a:spcPct val="100000"/>
              </a:lnSpc>
              <a:spcBef>
                <a:spcPts val="0"/>
              </a:spcBef>
              <a:spcAft>
                <a:spcPts val="0"/>
              </a:spcAft>
              <a:buClr>
                <a:srgbClr val="FFFF00"/>
              </a:buClr>
              <a:buSzTx/>
              <a:buFont typeface="ヒラギノ明朝 ProN W3"/>
              <a:buNone/>
              <a:tabLst/>
              <a:defRPr sz="4551" b="0" i="0" u="none" strike="noStrike" cap="none" spc="0" baseline="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a:lstStyle>
          <a:p>
            <a:pPr hangingPunct="1"/>
            <a:r>
              <a:rPr lang="ja-JP" altLang="en-US"/>
              <a:t>葉身の形態</a:t>
            </a:r>
          </a:p>
        </p:txBody>
      </p:sp>
      <p:pic>
        <p:nvPicPr>
          <p:cNvPr id="18" name="image.png" descr="image.png">
            <a:extLst>
              <a:ext uri="{FF2B5EF4-FFF2-40B4-BE49-F238E27FC236}">
                <a16:creationId xmlns:a16="http://schemas.microsoft.com/office/drawing/2014/main" id="{7E01E0C5-F3D2-714C-8882-72DA39AA6A65}"/>
              </a:ext>
            </a:extLst>
          </p:cNvPr>
          <p:cNvPicPr>
            <a:picLocks noChangeAspect="1"/>
          </p:cNvPicPr>
          <p:nvPr/>
        </p:nvPicPr>
        <p:blipFill>
          <a:blip r:embed="rId3"/>
          <a:stretch>
            <a:fillRect/>
          </a:stretch>
        </p:blipFill>
        <p:spPr>
          <a:xfrm>
            <a:off x="1083733" y="1083733"/>
            <a:ext cx="2176499" cy="4551681"/>
          </a:xfrm>
          <a:prstGeom prst="rect">
            <a:avLst/>
          </a:prstGeom>
          <a:ln w="12700">
            <a:miter lim="400000"/>
          </a:ln>
        </p:spPr>
      </p:pic>
      <p:sp>
        <p:nvSpPr>
          <p:cNvPr id="19" name="単葉">
            <a:extLst>
              <a:ext uri="{FF2B5EF4-FFF2-40B4-BE49-F238E27FC236}">
                <a16:creationId xmlns:a16="http://schemas.microsoft.com/office/drawing/2014/main" id="{E98E0B76-9DFE-DA48-B0E5-42FFA0E4BE2A}"/>
              </a:ext>
            </a:extLst>
          </p:cNvPr>
          <p:cNvSpPr txBox="1"/>
          <p:nvPr/>
        </p:nvSpPr>
        <p:spPr>
          <a:xfrm>
            <a:off x="541866" y="1192106"/>
            <a:ext cx="946126" cy="576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00FF"/>
              </a:buClr>
              <a:buFont typeface="ヒラギノ明朝 ProN W3"/>
              <a:defRPr sz="3413">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r>
              <a:rPr sz="2800"/>
              <a:t>単葉</a:t>
            </a:r>
          </a:p>
        </p:txBody>
      </p:sp>
      <p:pic>
        <p:nvPicPr>
          <p:cNvPr id="20" name="image-1.png" descr="image-1.png">
            <a:extLst>
              <a:ext uri="{FF2B5EF4-FFF2-40B4-BE49-F238E27FC236}">
                <a16:creationId xmlns:a16="http://schemas.microsoft.com/office/drawing/2014/main" id="{E1299F3B-53E5-7949-9015-6871A6C54B91}"/>
              </a:ext>
            </a:extLst>
          </p:cNvPr>
          <p:cNvPicPr>
            <a:picLocks noChangeAspect="1"/>
          </p:cNvPicPr>
          <p:nvPr/>
        </p:nvPicPr>
        <p:blipFill>
          <a:blip r:embed="rId4"/>
          <a:stretch>
            <a:fillRect/>
          </a:stretch>
        </p:blipFill>
        <p:spPr>
          <a:xfrm>
            <a:off x="4226559" y="1300479"/>
            <a:ext cx="2840286" cy="4226561"/>
          </a:xfrm>
          <a:prstGeom prst="rect">
            <a:avLst/>
          </a:prstGeom>
          <a:ln w="12700">
            <a:miter lim="400000"/>
          </a:ln>
        </p:spPr>
      </p:pic>
      <p:sp>
        <p:nvSpPr>
          <p:cNvPr id="21" name="複葉">
            <a:extLst>
              <a:ext uri="{FF2B5EF4-FFF2-40B4-BE49-F238E27FC236}">
                <a16:creationId xmlns:a16="http://schemas.microsoft.com/office/drawing/2014/main" id="{AE5C2693-D896-E844-BC27-3DBA523BC1FA}"/>
              </a:ext>
            </a:extLst>
          </p:cNvPr>
          <p:cNvSpPr txBox="1"/>
          <p:nvPr/>
        </p:nvSpPr>
        <p:spPr>
          <a:xfrm>
            <a:off x="4226559" y="1192106"/>
            <a:ext cx="946126" cy="576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00FF"/>
              </a:buClr>
              <a:buFont typeface="ヒラギノ明朝 ProN W3"/>
              <a:defRPr sz="3413">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r>
              <a:rPr sz="2800"/>
              <a:t>複葉</a:t>
            </a:r>
          </a:p>
        </p:txBody>
      </p:sp>
      <p:sp>
        <p:nvSpPr>
          <p:cNvPr id="22" name="側小葉">
            <a:extLst>
              <a:ext uri="{FF2B5EF4-FFF2-40B4-BE49-F238E27FC236}">
                <a16:creationId xmlns:a16="http://schemas.microsoft.com/office/drawing/2014/main" id="{C31F1125-6882-B84A-9AFA-6D63CF8E817E}"/>
              </a:ext>
            </a:extLst>
          </p:cNvPr>
          <p:cNvSpPr txBox="1"/>
          <p:nvPr/>
        </p:nvSpPr>
        <p:spPr>
          <a:xfrm>
            <a:off x="6719146" y="2817706"/>
            <a:ext cx="1968783"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側小葉</a:t>
            </a:r>
          </a:p>
        </p:txBody>
      </p:sp>
      <p:sp>
        <p:nvSpPr>
          <p:cNvPr id="23" name="小托葉">
            <a:extLst>
              <a:ext uri="{FF2B5EF4-FFF2-40B4-BE49-F238E27FC236}">
                <a16:creationId xmlns:a16="http://schemas.microsoft.com/office/drawing/2014/main" id="{1AFAE45E-97FC-A840-BD8D-F7B682CDB15F}"/>
              </a:ext>
            </a:extLst>
          </p:cNvPr>
          <p:cNvSpPr txBox="1"/>
          <p:nvPr/>
        </p:nvSpPr>
        <p:spPr>
          <a:xfrm>
            <a:off x="6285653" y="4544906"/>
            <a:ext cx="1752037" cy="576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r>
              <a:rPr sz="2800" dirty="0" err="1"/>
              <a:t>小托葉</a:t>
            </a:r>
            <a:endParaRPr sz="2800" dirty="0"/>
          </a:p>
        </p:txBody>
      </p:sp>
      <p:pic>
        <p:nvPicPr>
          <p:cNvPr id="24" name="image-2.png" descr="image-2.png">
            <a:extLst>
              <a:ext uri="{FF2B5EF4-FFF2-40B4-BE49-F238E27FC236}">
                <a16:creationId xmlns:a16="http://schemas.microsoft.com/office/drawing/2014/main" id="{53E5199B-C87D-0449-A2CB-F4544E4AD326}"/>
              </a:ext>
            </a:extLst>
          </p:cNvPr>
          <p:cNvPicPr>
            <a:picLocks noChangeAspect="1"/>
          </p:cNvPicPr>
          <p:nvPr/>
        </p:nvPicPr>
        <p:blipFill>
          <a:blip r:embed="rId5"/>
          <a:stretch>
            <a:fillRect/>
          </a:stretch>
        </p:blipFill>
        <p:spPr>
          <a:xfrm>
            <a:off x="8236373" y="1950720"/>
            <a:ext cx="4443307" cy="2530970"/>
          </a:xfrm>
          <a:prstGeom prst="rect">
            <a:avLst/>
          </a:prstGeom>
          <a:ln w="12700">
            <a:miter lim="400000"/>
          </a:ln>
        </p:spPr>
      </p:pic>
      <p:sp>
        <p:nvSpPr>
          <p:cNvPr id="25" name="奇数羽状…">
            <a:extLst>
              <a:ext uri="{FF2B5EF4-FFF2-40B4-BE49-F238E27FC236}">
                <a16:creationId xmlns:a16="http://schemas.microsoft.com/office/drawing/2014/main" id="{00ED372B-1BF6-B44E-AADD-4AEBFF8346EE}"/>
              </a:ext>
            </a:extLst>
          </p:cNvPr>
          <p:cNvSpPr txBox="1"/>
          <p:nvPr/>
        </p:nvSpPr>
        <p:spPr>
          <a:xfrm>
            <a:off x="8453119" y="1083733"/>
            <a:ext cx="3052517" cy="1007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pPr>
            <a:r>
              <a:rPr sz="2800"/>
              <a:t>奇数羽状</a:t>
            </a:r>
          </a:p>
          <a:p>
            <a:pPr marL="40639" marR="40639" algn="l"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pPr>
            <a:r>
              <a:rPr sz="2800"/>
              <a:t>　　　↓</a:t>
            </a:r>
          </a:p>
        </p:txBody>
      </p:sp>
      <p:sp>
        <p:nvSpPr>
          <p:cNvPr id="26" name="↑…">
            <a:extLst>
              <a:ext uri="{FF2B5EF4-FFF2-40B4-BE49-F238E27FC236}">
                <a16:creationId xmlns:a16="http://schemas.microsoft.com/office/drawing/2014/main" id="{55E3A287-4E32-B14A-9D12-637802A10703}"/>
              </a:ext>
            </a:extLst>
          </p:cNvPr>
          <p:cNvSpPr txBox="1"/>
          <p:nvPr/>
        </p:nvSpPr>
        <p:spPr>
          <a:xfrm>
            <a:off x="8453119" y="4334933"/>
            <a:ext cx="3052517" cy="1007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pPr>
            <a:r>
              <a:rPr sz="2800"/>
              <a:t>↑</a:t>
            </a:r>
          </a:p>
          <a:p>
            <a:pPr marL="40639" marR="40639" algn="l"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pPr>
            <a:r>
              <a:rPr sz="2800"/>
              <a:t>奇数羽状</a:t>
            </a:r>
          </a:p>
        </p:txBody>
      </p:sp>
      <p:pic>
        <p:nvPicPr>
          <p:cNvPr id="27" name="image.png" descr="image.png">
            <a:extLst>
              <a:ext uri="{FF2B5EF4-FFF2-40B4-BE49-F238E27FC236}">
                <a16:creationId xmlns:a16="http://schemas.microsoft.com/office/drawing/2014/main" id="{F8E5945E-9421-6546-A826-23F3A196EB5B}"/>
              </a:ext>
            </a:extLst>
          </p:cNvPr>
          <p:cNvPicPr>
            <a:picLocks noChangeAspect="1"/>
          </p:cNvPicPr>
          <p:nvPr/>
        </p:nvPicPr>
        <p:blipFill>
          <a:blip r:embed="rId6"/>
          <a:stretch>
            <a:fillRect/>
          </a:stretch>
        </p:blipFill>
        <p:spPr>
          <a:xfrm>
            <a:off x="1083733" y="6068906"/>
            <a:ext cx="2144890" cy="2817707"/>
          </a:xfrm>
          <a:prstGeom prst="rect">
            <a:avLst/>
          </a:prstGeom>
          <a:ln w="12700">
            <a:miter lim="400000"/>
          </a:ln>
        </p:spPr>
      </p:pic>
      <p:pic>
        <p:nvPicPr>
          <p:cNvPr id="28" name="image-4.png" descr="image-4.png">
            <a:extLst>
              <a:ext uri="{FF2B5EF4-FFF2-40B4-BE49-F238E27FC236}">
                <a16:creationId xmlns:a16="http://schemas.microsoft.com/office/drawing/2014/main" id="{85DC252B-C46A-1D45-BB42-77D27458A70A}"/>
              </a:ext>
            </a:extLst>
          </p:cNvPr>
          <p:cNvPicPr>
            <a:picLocks noChangeAspect="1"/>
          </p:cNvPicPr>
          <p:nvPr/>
        </p:nvPicPr>
        <p:blipFill>
          <a:blip r:embed="rId7"/>
          <a:stretch>
            <a:fillRect/>
          </a:stretch>
        </p:blipFill>
        <p:spPr>
          <a:xfrm>
            <a:off x="4768426" y="6177279"/>
            <a:ext cx="7694508" cy="2765779"/>
          </a:xfrm>
          <a:prstGeom prst="rect">
            <a:avLst/>
          </a:prstGeom>
          <a:ln w="12700">
            <a:miter lim="400000"/>
          </a:ln>
        </p:spPr>
      </p:pic>
    </p:spTree>
    <p:extLst>
      <p:ext uri="{BB962C8B-B14F-4D97-AF65-F5344CB8AC3E}">
        <p14:creationId xmlns:p14="http://schemas.microsoft.com/office/powerpoint/2010/main" val="6109083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advAuto="0"/>
      <p:bldP spid="21"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9" name="生 薬 学 総 論 (1-3)"/>
          <p:cNvSpPr>
            <a:spLocks noGrp="1"/>
          </p:cNvSpPr>
          <p:nvPr>
            <p:ph type="title"/>
          </p:nvPr>
        </p:nvSpPr>
        <p:spPr>
          <a:xfrm>
            <a:off x="2492586" y="325119"/>
            <a:ext cx="8344748" cy="1300481"/>
          </a:xfrm>
          <a:prstGeom prst="rect">
            <a:avLst/>
          </a:prstGeom>
          <a:solidFill>
            <a:srgbClr val="008080"/>
          </a:solidFill>
          <a:ln w="9525">
            <a:round/>
          </a:ln>
          <a:effectLst>
            <a:outerShdw blurRad="127000" dist="152399" dir="18900000" rotWithShape="0">
              <a:srgbClr val="003366">
                <a:alpha val="79998"/>
              </a:srgbClr>
            </a:outerShdw>
          </a:effectLst>
        </p:spPr>
        <p:txBody>
          <a:bodyPr lIns="126435" tIns="72248" rIns="126435" bIns="72248"/>
          <a:lstStyle>
            <a:lvl1pPr defTabSz="1300480">
              <a:defRPr sz="6257">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生 薬 学 総 論 (1-3)</a:t>
            </a:r>
          </a:p>
        </p:txBody>
      </p:sp>
      <p:sp>
        <p:nvSpPr>
          <p:cNvPr id="130" name="生薬総則第１条（続）"/>
          <p:cNvSpPr txBox="1"/>
          <p:nvPr/>
        </p:nvSpPr>
        <p:spPr>
          <a:xfrm>
            <a:off x="1408853" y="1950719"/>
            <a:ext cx="10078721"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dirty="0">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生薬総則第１条（続）</a:t>
            </a:r>
          </a:p>
        </p:txBody>
      </p:sp>
      <p:sp>
        <p:nvSpPr>
          <p:cNvPr id="131" name="●動物を基原とする生薬"/>
          <p:cNvSpPr txBox="1"/>
          <p:nvPr/>
        </p:nvSpPr>
        <p:spPr>
          <a:xfrm>
            <a:off x="2492586" y="2817706"/>
            <a:ext cx="4903894"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3000">
                <a:solidFill>
                  <a:srgbClr val="FFFFFF"/>
                </a:solidFill>
                <a:uFill>
                  <a:solidFill>
                    <a:srgbClr val="FFFFFF"/>
                  </a:solidFill>
                </a:uFill>
                <a:latin typeface="Tahoma"/>
                <a:ea typeface="Tahoma"/>
                <a:cs typeface="Tahoma"/>
                <a:sym typeface="Tahoma"/>
              </a:defRPr>
            </a:pPr>
            <a:r>
              <a:rPr>
                <a:effectLst>
                  <a:outerShdw blurRad="12700" dist="25400" dir="2700000" rotWithShape="0">
                    <a:srgbClr val="000000"/>
                  </a:outerShdw>
                </a:effectLst>
              </a:rPr>
              <a:t>●</a:t>
            </a:r>
            <a:r>
              <a:rPr>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動物を基原とする生薬</a:t>
            </a:r>
          </a:p>
        </p:txBody>
      </p:sp>
      <p:sp>
        <p:nvSpPr>
          <p:cNvPr id="132" name="ゴオウ・センソ・ハチミツ・ユウタン・ボレイ・（リュウコツ）"/>
          <p:cNvSpPr txBox="1"/>
          <p:nvPr/>
        </p:nvSpPr>
        <p:spPr>
          <a:xfrm>
            <a:off x="3359572" y="3576320"/>
            <a:ext cx="6827522" cy="10306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spcBef>
                <a:spcPts val="1000"/>
              </a:spcBef>
              <a:defRPr sz="2844">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latin typeface="Tahoma"/>
                <a:ea typeface="Tahoma"/>
                <a:cs typeface="Tahoma"/>
                <a:sym typeface="Tahoma"/>
              </a:defRPr>
            </a:pPr>
            <a:r>
              <a:rPr sz="2844">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ゴオウ・センソ・ハチミツ・ユウタン・ボレイ・（リュウコツ）</a:t>
            </a:r>
          </a:p>
        </p:txBody>
      </p:sp>
      <p:sp>
        <p:nvSpPr>
          <p:cNvPr id="133" name="★純薬の種類"/>
          <p:cNvSpPr txBox="1"/>
          <p:nvPr/>
        </p:nvSpPr>
        <p:spPr>
          <a:xfrm>
            <a:off x="1363169" y="4720731"/>
            <a:ext cx="3467948"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defRPr>
                <a:solidFill>
                  <a:srgbClr val="FFFFFF"/>
                </a:solidFill>
                <a:uFill>
                  <a:solidFill>
                    <a:srgbClr val="FFFFFF"/>
                  </a:solidFill>
                </a:uFill>
                <a:latin typeface="Tahoma"/>
                <a:ea typeface="Tahoma"/>
                <a:cs typeface="Tahoma"/>
                <a:sym typeface="Tahoma"/>
              </a:defRPr>
            </a:pPr>
            <a:r>
              <a:rPr>
                <a:solidFill>
                  <a:srgbClr val="FF0000"/>
                </a:solidFill>
                <a:effectLst>
                  <a:outerShdw blurRad="12700" dist="25400" dir="2700000" rotWithShape="0">
                    <a:srgbClr val="000000"/>
                  </a:outerShdw>
                </a:effectLst>
                <a:uFill>
                  <a:solidFill>
                    <a:srgbClr val="FF0000"/>
                  </a:solidFill>
                </a:uFill>
              </a:rPr>
              <a:t>★</a:t>
            </a:r>
            <a:r>
              <a:rPr>
                <a:solidFill>
                  <a:srgbClr val="FF6600"/>
                </a:solidFill>
                <a:effectLst>
                  <a:outerShdw blurRad="12700" dist="25400" dir="2700000" rotWithShape="0">
                    <a:srgbClr val="000000"/>
                  </a:outerShdw>
                </a:effectLst>
                <a:uFill>
                  <a:solidFill>
                    <a:srgbClr val="FF6600"/>
                  </a:solidFill>
                </a:uFill>
                <a:latin typeface="ヒラギノ明朝 ProN W6"/>
                <a:ea typeface="ヒラギノ明朝 ProN W6"/>
                <a:cs typeface="ヒラギノ明朝 ProN W6"/>
                <a:sym typeface="ヒラギノ明朝 ProN W6"/>
              </a:rPr>
              <a:t>純薬の種類</a:t>
            </a:r>
          </a:p>
        </p:txBody>
      </p:sp>
      <p:sp>
        <p:nvSpPr>
          <p:cNvPr id="134" name="歴史的には生薬から派生！"/>
          <p:cNvSpPr txBox="1"/>
          <p:nvPr/>
        </p:nvSpPr>
        <p:spPr>
          <a:xfrm>
            <a:off x="5217147" y="4720731"/>
            <a:ext cx="7802882"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spcBef>
                <a:spcPts val="1000"/>
              </a:spcBef>
              <a:defRPr sz="3200">
                <a:solidFill>
                  <a:srgbClr val="FFFFFF"/>
                </a:solidFill>
                <a:effectLst>
                  <a:outerShdw blurRad="12700" dist="25400" dir="2700000" rotWithShape="0">
                    <a:srgbClr val="000000"/>
                  </a:outerShdw>
                </a:effectLst>
                <a:uFill>
                  <a:solidFill>
                    <a:srgbClr val="FFFFFF"/>
                  </a:solidFill>
                </a:uFill>
                <a:latin typeface="ヒラギノ明朝 ProN W6"/>
                <a:ea typeface="ヒラギノ明朝 ProN W6"/>
                <a:cs typeface="ヒラギノ明朝 ProN W6"/>
                <a:sym typeface="ヒラギノ明朝 ProN W6"/>
              </a:defRPr>
            </a:lvl1pPr>
          </a:lstStyle>
          <a:p>
            <a:pPr>
              <a:defRPr>
                <a:effectLst/>
                <a:latin typeface="Tahoma"/>
                <a:ea typeface="Tahoma"/>
                <a:cs typeface="Tahoma"/>
                <a:sym typeface="Tahoma"/>
              </a:defRPr>
            </a:pPr>
            <a:r>
              <a:rPr>
                <a:effectLst>
                  <a:outerShdw blurRad="12700" dist="25400" dir="2700000" rotWithShape="0">
                    <a:srgbClr val="000000"/>
                  </a:outerShdw>
                </a:effectLst>
                <a:latin typeface="ヒラギノ明朝 ProN W6"/>
                <a:ea typeface="ヒラギノ明朝 ProN W6"/>
                <a:cs typeface="ヒラギノ明朝 ProN W6"/>
                <a:sym typeface="ヒラギノ明朝 ProN W6"/>
              </a:rPr>
              <a:t>歴史的には生薬から派生！</a:t>
            </a:r>
          </a:p>
        </p:txBody>
      </p:sp>
      <p:sp>
        <p:nvSpPr>
          <p:cNvPr id="135" name="１．生薬の薬効成分を精製したもの"/>
          <p:cNvSpPr txBox="1"/>
          <p:nvPr/>
        </p:nvSpPr>
        <p:spPr>
          <a:xfrm>
            <a:off x="2167466" y="5418666"/>
            <a:ext cx="10078722"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defRPr sz="3000">
                <a:solidFill>
                  <a:srgbClr val="FFFFFF"/>
                </a:solidFill>
                <a:uFill>
                  <a:solidFill>
                    <a:srgbClr val="FFFFFF"/>
                  </a:solidFill>
                </a:uFill>
                <a:latin typeface="Tahoma"/>
                <a:ea typeface="Tahoma"/>
                <a:cs typeface="Tahoma"/>
                <a:sym typeface="Tahoma"/>
              </a:defRPr>
            </a:pPr>
            <a:r>
              <a: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１．</a:t>
            </a:r>
            <a:r>
              <a:rPr>
                <a:solidFill>
                  <a:srgbClr val="008000"/>
                </a:solidFill>
                <a:effectLst>
                  <a:outerShdw blurRad="12700" dist="25400" dir="2700000" rotWithShape="0">
                    <a:srgbClr val="000000"/>
                  </a:outerShdw>
                </a:effectLst>
                <a:uFill>
                  <a:solidFill>
                    <a:srgbClr val="008000"/>
                  </a:solidFill>
                </a:uFill>
                <a:latin typeface="ヒラギノ明朝 ProN W6"/>
                <a:ea typeface="ヒラギノ明朝 ProN W6"/>
                <a:cs typeface="ヒラギノ明朝 ProN W6"/>
                <a:sym typeface="ヒラギノ明朝 ProN W6"/>
              </a:rPr>
              <a:t>生薬の薬効成分を精製したもの</a:t>
            </a:r>
          </a:p>
        </p:txBody>
      </p:sp>
      <p:sp>
        <p:nvSpPr>
          <p:cNvPr id="136" name="アヘン→モルヒネ・コデイン・パパベリン・ノスカピン"/>
          <p:cNvSpPr txBox="1"/>
          <p:nvPr/>
        </p:nvSpPr>
        <p:spPr>
          <a:xfrm>
            <a:off x="3142826" y="6068906"/>
            <a:ext cx="9351717" cy="5762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solidFill>
                  <a:srgbClr val="FFFFFF"/>
                </a:solidFill>
                <a:uFill>
                  <a:solidFill>
                    <a:srgbClr val="FFFFFF"/>
                  </a:solidFill>
                </a:uFill>
                <a:latin typeface="Tahoma"/>
                <a:ea typeface="Tahoma"/>
                <a:cs typeface="Tahoma"/>
                <a:sym typeface="Tahoma"/>
              </a:defRPr>
            </a:pPr>
            <a:r>
              <a:rPr sz="2844">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アヘン</a:t>
            </a:r>
            <a:r>
              <a:rPr sz="2844">
                <a:solidFill>
                  <a:srgbClr val="FF0000"/>
                </a:solidFill>
                <a:effectLst>
                  <a:outerShdw blurRad="12700" dist="25400" dir="2700000" rotWithShape="0">
                    <a:srgbClr val="000000"/>
                  </a:outerShdw>
                </a:effectLst>
                <a:uFill>
                  <a:solidFill>
                    <a:srgbClr val="FF0000"/>
                  </a:solidFill>
                </a:uFill>
              </a:rPr>
              <a:t>→</a:t>
            </a:r>
            <a:r>
              <a:rPr sz="2844">
                <a:solidFill>
                  <a:srgbClr val="001933"/>
                </a:solidFill>
                <a:effectLst>
                  <a:outerShdw blurRad="12700" dist="25400" dir="2700000" rotWithShape="0">
                    <a:srgbClr val="000000"/>
                  </a:outerShdw>
                </a:effectLst>
                <a:uFill>
                  <a:solidFill>
                    <a:srgbClr val="001933"/>
                  </a:solidFill>
                </a:uFill>
                <a:latin typeface="ヒラギノ明朝 ProN W6"/>
                <a:ea typeface="ヒラギノ明朝 ProN W6"/>
                <a:cs typeface="ヒラギノ明朝 ProN W6"/>
                <a:sym typeface="ヒラギノ明朝 ProN W6"/>
              </a:rPr>
              <a:t>モルヒネ・コデイン・パパベリン・ノスカピン</a:t>
            </a:r>
          </a:p>
        </p:txBody>
      </p:sp>
      <p:sp>
        <p:nvSpPr>
          <p:cNvPr id="137" name="２．生薬などの天然成分を化学的に修飾したもの"/>
          <p:cNvSpPr txBox="1"/>
          <p:nvPr/>
        </p:nvSpPr>
        <p:spPr>
          <a:xfrm>
            <a:off x="2167466" y="6610773"/>
            <a:ext cx="10078722"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defRPr sz="3000">
                <a:solidFill>
                  <a:srgbClr val="FFFFFF"/>
                </a:solidFill>
                <a:uFill>
                  <a:solidFill>
                    <a:srgbClr val="FFFFFF"/>
                  </a:solidFill>
                </a:uFill>
                <a:latin typeface="Tahoma"/>
                <a:ea typeface="Tahoma"/>
                <a:cs typeface="Tahoma"/>
                <a:sym typeface="Tahoma"/>
              </a:defRPr>
            </a:pPr>
            <a:r>
              <a: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２．</a:t>
            </a:r>
            <a:r>
              <a:rPr>
                <a:solidFill>
                  <a:srgbClr val="008000"/>
                </a:solidFill>
                <a:effectLst>
                  <a:outerShdw blurRad="12700" dist="25400" dir="2700000" rotWithShape="0">
                    <a:srgbClr val="000000"/>
                  </a:outerShdw>
                </a:effectLst>
                <a:uFill>
                  <a:solidFill>
                    <a:srgbClr val="008000"/>
                  </a:solidFill>
                </a:uFill>
                <a:latin typeface="ヒラギノ明朝 ProN W6"/>
                <a:ea typeface="ヒラギノ明朝 ProN W6"/>
                <a:cs typeface="ヒラギノ明朝 ProN W6"/>
                <a:sym typeface="ヒラギノ明朝 ProN W6"/>
              </a:rPr>
              <a:t>生薬などの天然成分を化学的に修飾したもの</a:t>
            </a:r>
          </a:p>
        </p:txBody>
      </p:sp>
      <p:sp>
        <p:nvSpPr>
          <p:cNvPr id="138" name="アヘン→モルヒネ→ジヒドロコデイン（咳止め薬）"/>
          <p:cNvSpPr txBox="1"/>
          <p:nvPr/>
        </p:nvSpPr>
        <p:spPr>
          <a:xfrm>
            <a:off x="3142826" y="7261013"/>
            <a:ext cx="8622455" cy="5762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solidFill>
                  <a:srgbClr val="FFFFFF"/>
                </a:solidFill>
                <a:uFill>
                  <a:solidFill>
                    <a:srgbClr val="FFFFFF"/>
                  </a:solidFill>
                </a:uFill>
                <a:latin typeface="Tahoma"/>
                <a:ea typeface="Tahoma"/>
                <a:cs typeface="Tahoma"/>
                <a:sym typeface="Tahoma"/>
              </a:defRPr>
            </a:pPr>
            <a:r>
              <a:rPr sz="2844">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アヘン</a:t>
            </a:r>
            <a:r>
              <a:rPr sz="2844">
                <a:solidFill>
                  <a:srgbClr val="FF0000"/>
                </a:solidFill>
                <a:effectLst>
                  <a:outerShdw blurRad="12700" dist="25400" dir="2700000" rotWithShape="0">
                    <a:srgbClr val="000000"/>
                  </a:outerShdw>
                </a:effectLst>
                <a:uFill>
                  <a:solidFill>
                    <a:srgbClr val="FF0000"/>
                  </a:solidFill>
                </a:uFill>
              </a:rPr>
              <a:t>→</a:t>
            </a:r>
            <a:r>
              <a:rPr sz="2844">
                <a:solidFill>
                  <a:srgbClr val="001933"/>
                </a:solidFill>
                <a:effectLst>
                  <a:outerShdw blurRad="12700" dist="25400" dir="2700000" rotWithShape="0">
                    <a:srgbClr val="000000"/>
                  </a:outerShdw>
                </a:effectLst>
                <a:uFill>
                  <a:solidFill>
                    <a:srgbClr val="001933"/>
                  </a:solidFill>
                </a:uFill>
                <a:latin typeface="ヒラギノ明朝 ProN W6"/>
                <a:ea typeface="ヒラギノ明朝 ProN W6"/>
                <a:cs typeface="ヒラギノ明朝 ProN W6"/>
                <a:sym typeface="ヒラギノ明朝 ProN W6"/>
              </a:rPr>
              <a:t>モルヒネ</a:t>
            </a:r>
            <a:r>
              <a:rPr sz="2844">
                <a:effectLst>
                  <a:outerShdw blurRad="12700" dist="25400" dir="2700000" rotWithShape="0">
                    <a:srgbClr val="000000"/>
                  </a:outerShdw>
                </a:effectLst>
              </a:rPr>
              <a:t>→</a:t>
            </a:r>
            <a:r>
              <a:rPr sz="2844">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ジヒドロコデイン（咳止め薬）</a:t>
            </a:r>
          </a:p>
        </p:txBody>
      </p:sp>
      <p:sp>
        <p:nvSpPr>
          <p:cNvPr id="139" name="３．天然の成分をモデルとして創製したもの"/>
          <p:cNvSpPr txBox="1"/>
          <p:nvPr/>
        </p:nvSpPr>
        <p:spPr>
          <a:xfrm>
            <a:off x="2167466" y="7802880"/>
            <a:ext cx="10078722"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defRPr sz="3000">
                <a:solidFill>
                  <a:srgbClr val="FFFFFF"/>
                </a:solidFill>
                <a:uFill>
                  <a:solidFill>
                    <a:srgbClr val="FFFFFF"/>
                  </a:solidFill>
                </a:uFill>
                <a:latin typeface="Tahoma"/>
                <a:ea typeface="Tahoma"/>
                <a:cs typeface="Tahoma"/>
                <a:sym typeface="Tahoma"/>
              </a:defRPr>
            </a:pPr>
            <a:r>
              <a: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３．</a:t>
            </a:r>
            <a:r>
              <a:rPr>
                <a:solidFill>
                  <a:srgbClr val="008000"/>
                </a:solidFill>
                <a:effectLst>
                  <a:outerShdw blurRad="12700" dist="25400" dir="2700000" rotWithShape="0">
                    <a:srgbClr val="000000"/>
                  </a:outerShdw>
                </a:effectLst>
                <a:uFill>
                  <a:solidFill>
                    <a:srgbClr val="008000"/>
                  </a:solidFill>
                </a:uFill>
                <a:latin typeface="ヒラギノ明朝 ProN W6"/>
                <a:ea typeface="ヒラギノ明朝 ProN W6"/>
                <a:cs typeface="ヒラギノ明朝 ProN W6"/>
                <a:sym typeface="ヒラギノ明朝 ProN W6"/>
              </a:rPr>
              <a:t>天然の成分をモデルとして創製したもの</a:t>
            </a:r>
          </a:p>
        </p:txBody>
      </p:sp>
      <p:sp>
        <p:nvSpPr>
          <p:cNvPr id="140" name="ヤナギ樹皮→サリシン→アスピリン"/>
          <p:cNvSpPr txBox="1"/>
          <p:nvPr/>
        </p:nvSpPr>
        <p:spPr>
          <a:xfrm>
            <a:off x="3142826" y="8453119"/>
            <a:ext cx="6098259" cy="5762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solidFill>
                  <a:srgbClr val="FFFFFF"/>
                </a:solidFill>
                <a:uFill>
                  <a:solidFill>
                    <a:srgbClr val="FFFFFF"/>
                  </a:solidFill>
                </a:uFill>
                <a:latin typeface="Tahoma"/>
                <a:ea typeface="Tahoma"/>
                <a:cs typeface="Tahoma"/>
                <a:sym typeface="Tahoma"/>
              </a:defRPr>
            </a:pPr>
            <a:r>
              <a:rPr sz="2844">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ヤナギ樹皮</a:t>
            </a:r>
            <a:r>
              <a:rPr sz="2844">
                <a:solidFill>
                  <a:srgbClr val="FF0000"/>
                </a:solidFill>
                <a:effectLst>
                  <a:outerShdw blurRad="12700" dist="25400" dir="2700000" rotWithShape="0">
                    <a:srgbClr val="000000"/>
                  </a:outerShdw>
                </a:effectLst>
                <a:uFill>
                  <a:solidFill>
                    <a:srgbClr val="FF0000"/>
                  </a:solidFill>
                </a:uFill>
              </a:rPr>
              <a:t>→</a:t>
            </a:r>
            <a:r>
              <a:rPr sz="2844">
                <a:solidFill>
                  <a:srgbClr val="000000"/>
                </a:solidFill>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rPr>
              <a:t>サリシン</a:t>
            </a:r>
            <a:r>
              <a:rPr sz="2844">
                <a:effectLst>
                  <a:outerShdw blurRad="12700" dist="25400" dir="2700000" rotWithShape="0">
                    <a:srgbClr val="000000"/>
                  </a:outerShdw>
                </a:effectLst>
              </a:rPr>
              <a:t>→</a:t>
            </a:r>
            <a:r>
              <a:rPr sz="2844">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アスピリン</a:t>
            </a:r>
          </a:p>
        </p:txBody>
      </p:sp>
      <p:sp>
        <p:nvSpPr>
          <p:cNvPr id="141" name="４．合成薬品"/>
          <p:cNvSpPr txBox="1"/>
          <p:nvPr/>
        </p:nvSpPr>
        <p:spPr>
          <a:xfrm>
            <a:off x="2167466" y="9096586"/>
            <a:ext cx="3359575"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defRPr sz="3000">
                <a:solidFill>
                  <a:srgbClr val="FFFFFF"/>
                </a:solidFill>
                <a:uFill>
                  <a:solidFill>
                    <a:srgbClr val="FFFFFF"/>
                  </a:solidFill>
                </a:uFill>
                <a:latin typeface="Tahoma"/>
                <a:ea typeface="Tahoma"/>
                <a:cs typeface="Tahoma"/>
                <a:sym typeface="Tahoma"/>
              </a:defRPr>
            </a:pPr>
            <a:r>
              <a: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４．</a:t>
            </a:r>
            <a:r>
              <a:rPr>
                <a:solidFill>
                  <a:srgbClr val="008000"/>
                </a:solidFill>
                <a:effectLst>
                  <a:outerShdw blurRad="12700" dist="25400" dir="2700000" rotWithShape="0">
                    <a:srgbClr val="000000"/>
                  </a:outerShdw>
                </a:effectLst>
                <a:uFill>
                  <a:solidFill>
                    <a:srgbClr val="008000"/>
                  </a:solidFill>
                </a:uFill>
                <a:latin typeface="ヒラギノ明朝 ProN W6"/>
                <a:ea typeface="ヒラギノ明朝 ProN W6"/>
                <a:cs typeface="ヒラギノ明朝 ProN W6"/>
                <a:sym typeface="ヒラギノ明朝 ProN W6"/>
              </a:rPr>
              <a:t>合成薬品</a:t>
            </a:r>
          </a:p>
        </p:txBody>
      </p:sp>
      <p:sp>
        <p:nvSpPr>
          <p:cNvPr id="142" name="サルファ剤・マスタード系薬品"/>
          <p:cNvSpPr txBox="1"/>
          <p:nvPr/>
        </p:nvSpPr>
        <p:spPr>
          <a:xfrm>
            <a:off x="5201919" y="9184640"/>
            <a:ext cx="6719148" cy="571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defRPr sz="2560">
                <a:solidFill>
                  <a:srgbClr val="FFFFFF"/>
                </a:solidFill>
                <a:uFill>
                  <a:solidFill>
                    <a:srgbClr val="FFFFFF"/>
                  </a:solidFill>
                </a:uFill>
                <a:latin typeface="Tahoma"/>
                <a:ea typeface="Tahoma"/>
                <a:cs typeface="Tahoma"/>
                <a:sym typeface="Tahoma"/>
              </a:defRPr>
            </a:pPr>
            <a:r>
              <a:rPr sz="2844">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サルファ剤・マスタード系薬品</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1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1" animBg="1" advAuto="0"/>
      <p:bldP spid="134" grpId="2" animBg="1" advAuto="0"/>
      <p:bldP spid="136" grpId="3" animBg="1" advAuto="0"/>
      <p:bldP spid="138" grpId="4" animBg="1" advAuto="0"/>
      <p:bldP spid="140" grpId="5" animBg="1" advAuto="0"/>
      <p:bldP spid="142" grpId="6" animBg="1" advAuto="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 name="束生">
            <a:extLst>
              <a:ext uri="{FF2B5EF4-FFF2-40B4-BE49-F238E27FC236}">
                <a16:creationId xmlns:a16="http://schemas.microsoft.com/office/drawing/2014/main" id="{0AFE0D2A-2D47-D74D-A39A-0549031EF99C}"/>
              </a:ext>
            </a:extLst>
          </p:cNvPr>
          <p:cNvSpPr txBox="1"/>
          <p:nvPr/>
        </p:nvSpPr>
        <p:spPr>
          <a:xfrm>
            <a:off x="975359" y="4118186"/>
            <a:ext cx="121017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束生</a:t>
            </a:r>
          </a:p>
        </p:txBody>
      </p:sp>
      <p:sp>
        <p:nvSpPr>
          <p:cNvPr id="6" name="葉鞘のある">
            <a:extLst>
              <a:ext uri="{FF2B5EF4-FFF2-40B4-BE49-F238E27FC236}">
                <a16:creationId xmlns:a16="http://schemas.microsoft.com/office/drawing/2014/main" id="{CDBB94D2-256F-544E-98D9-0BA60BCA4D78}"/>
              </a:ext>
            </a:extLst>
          </p:cNvPr>
          <p:cNvSpPr txBox="1"/>
          <p:nvPr/>
        </p:nvSpPr>
        <p:spPr>
          <a:xfrm>
            <a:off x="9861973" y="4118186"/>
            <a:ext cx="2387826"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r>
              <a:t>葉鞘のある</a:t>
            </a:r>
          </a:p>
        </p:txBody>
      </p:sp>
      <p:sp>
        <p:nvSpPr>
          <p:cNvPr id="7" name="沿着">
            <a:extLst>
              <a:ext uri="{FF2B5EF4-FFF2-40B4-BE49-F238E27FC236}">
                <a16:creationId xmlns:a16="http://schemas.microsoft.com/office/drawing/2014/main" id="{16AEA6F0-6ED4-5340-9446-291043ED8188}"/>
              </a:ext>
            </a:extLst>
          </p:cNvPr>
          <p:cNvSpPr txBox="1"/>
          <p:nvPr/>
        </p:nvSpPr>
        <p:spPr>
          <a:xfrm>
            <a:off x="2709333" y="4118186"/>
            <a:ext cx="1087346"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r>
              <a:t>沿着</a:t>
            </a:r>
          </a:p>
        </p:txBody>
      </p:sp>
      <p:sp>
        <p:nvSpPr>
          <p:cNvPr id="8" name="茎を抱く">
            <a:extLst>
              <a:ext uri="{FF2B5EF4-FFF2-40B4-BE49-F238E27FC236}">
                <a16:creationId xmlns:a16="http://schemas.microsoft.com/office/drawing/2014/main" id="{0E22C200-735D-A841-89B5-F3C743B0DBEE}"/>
              </a:ext>
            </a:extLst>
          </p:cNvPr>
          <p:cNvSpPr txBox="1"/>
          <p:nvPr/>
        </p:nvSpPr>
        <p:spPr>
          <a:xfrm>
            <a:off x="4334933" y="4118186"/>
            <a:ext cx="1954333"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r>
              <a:t>茎を抱く</a:t>
            </a:r>
          </a:p>
        </p:txBody>
      </p:sp>
      <p:sp>
        <p:nvSpPr>
          <p:cNvPr id="9" name="楯状">
            <a:extLst>
              <a:ext uri="{FF2B5EF4-FFF2-40B4-BE49-F238E27FC236}">
                <a16:creationId xmlns:a16="http://schemas.microsoft.com/office/drawing/2014/main" id="{61AACFE4-8144-F045-8A80-84C4B7E45880}"/>
              </a:ext>
            </a:extLst>
          </p:cNvPr>
          <p:cNvSpPr txBox="1"/>
          <p:nvPr/>
        </p:nvSpPr>
        <p:spPr>
          <a:xfrm>
            <a:off x="7802880" y="4118186"/>
            <a:ext cx="1087347"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r>
              <a:t>楯状</a:t>
            </a:r>
          </a:p>
        </p:txBody>
      </p:sp>
      <p:sp>
        <p:nvSpPr>
          <p:cNvPr id="10" name="葉  序">
            <a:extLst>
              <a:ext uri="{FF2B5EF4-FFF2-40B4-BE49-F238E27FC236}">
                <a16:creationId xmlns:a16="http://schemas.microsoft.com/office/drawing/2014/main" id="{639A3A1D-2C6E-834A-A7C3-E36A2747ADDB}"/>
              </a:ext>
            </a:extLst>
          </p:cNvPr>
          <p:cNvSpPr txBox="1">
            <a:spLocks/>
          </p:cNvSpPr>
          <p:nvPr/>
        </p:nvSpPr>
        <p:spPr>
          <a:xfrm>
            <a:off x="0" y="-1"/>
            <a:ext cx="3251200" cy="830863"/>
          </a:xfrm>
          <a:prstGeom prst="rect">
            <a:avLst/>
          </a:prstGeom>
          <a:ln w="12700">
            <a:miter lim="400000"/>
          </a:ln>
          <a:effectLst>
            <a:outerShdw blurRad="63500" rotWithShape="0">
              <a:srgbClr val="80808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nchor="ctr">
            <a:normAutofit fontScale="97500"/>
          </a:bodyPr>
          <a:lstStyle>
            <a:lvl1pPr marL="40639" marR="40639" indent="0" algn="l" defTabSz="1300480" rtl="0" latinLnBrk="0">
              <a:lnSpc>
                <a:spcPct val="100000"/>
              </a:lnSpc>
              <a:spcBef>
                <a:spcPts val="0"/>
              </a:spcBef>
              <a:spcAft>
                <a:spcPts val="0"/>
              </a:spcAft>
              <a:buClr>
                <a:srgbClr val="FFFF00"/>
              </a:buClr>
              <a:buSzTx/>
              <a:buFont typeface="ヒラギノ明朝 ProN W3"/>
              <a:buNone/>
              <a:tabLst/>
              <a:defRPr sz="4551" b="0" i="0" u="none" strike="noStrike" cap="none" spc="0" baseline="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a:lstStyle>
          <a:p>
            <a:pPr hangingPunct="1"/>
            <a:r>
              <a:rPr lang="ja-JP" altLang="en-US"/>
              <a:t>葉　　序</a:t>
            </a:r>
          </a:p>
        </p:txBody>
      </p:sp>
      <p:sp>
        <p:nvSpPr>
          <p:cNvPr id="11" name="２列互生">
            <a:extLst>
              <a:ext uri="{FF2B5EF4-FFF2-40B4-BE49-F238E27FC236}">
                <a16:creationId xmlns:a16="http://schemas.microsoft.com/office/drawing/2014/main" id="{46039869-71B2-5D4B-A678-1E417DAB8696}"/>
              </a:ext>
            </a:extLst>
          </p:cNvPr>
          <p:cNvSpPr txBox="1"/>
          <p:nvPr/>
        </p:nvSpPr>
        <p:spPr>
          <a:xfrm>
            <a:off x="1842346" y="8886613"/>
            <a:ext cx="218553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２列互生</a:t>
            </a:r>
          </a:p>
        </p:txBody>
      </p:sp>
      <p:sp>
        <p:nvSpPr>
          <p:cNvPr id="12" name="互生">
            <a:extLst>
              <a:ext uri="{FF2B5EF4-FFF2-40B4-BE49-F238E27FC236}">
                <a16:creationId xmlns:a16="http://schemas.microsoft.com/office/drawing/2014/main" id="{F18B33F9-50C0-E845-A591-C33152C6B14B}"/>
              </a:ext>
            </a:extLst>
          </p:cNvPr>
          <p:cNvSpPr txBox="1"/>
          <p:nvPr/>
        </p:nvSpPr>
        <p:spPr>
          <a:xfrm>
            <a:off x="4009813" y="8886613"/>
            <a:ext cx="121017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互生</a:t>
            </a:r>
          </a:p>
        </p:txBody>
      </p:sp>
      <p:sp>
        <p:nvSpPr>
          <p:cNvPr id="13" name="対生">
            <a:extLst>
              <a:ext uri="{FF2B5EF4-FFF2-40B4-BE49-F238E27FC236}">
                <a16:creationId xmlns:a16="http://schemas.microsoft.com/office/drawing/2014/main" id="{3EC2B299-6D1D-0146-8974-E3F6485569B1}"/>
              </a:ext>
            </a:extLst>
          </p:cNvPr>
          <p:cNvSpPr txBox="1"/>
          <p:nvPr/>
        </p:nvSpPr>
        <p:spPr>
          <a:xfrm>
            <a:off x="5527040" y="8886613"/>
            <a:ext cx="121017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対生</a:t>
            </a:r>
          </a:p>
        </p:txBody>
      </p:sp>
      <p:sp>
        <p:nvSpPr>
          <p:cNvPr id="14" name="十字対生">
            <a:extLst>
              <a:ext uri="{FF2B5EF4-FFF2-40B4-BE49-F238E27FC236}">
                <a16:creationId xmlns:a16="http://schemas.microsoft.com/office/drawing/2014/main" id="{32E8EA2B-3F35-0D49-9130-A35E5AAC880E}"/>
              </a:ext>
            </a:extLst>
          </p:cNvPr>
          <p:cNvSpPr txBox="1"/>
          <p:nvPr/>
        </p:nvSpPr>
        <p:spPr>
          <a:xfrm>
            <a:off x="7044266" y="8886613"/>
            <a:ext cx="2077157"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十字対生</a:t>
            </a:r>
          </a:p>
        </p:txBody>
      </p:sp>
      <p:sp>
        <p:nvSpPr>
          <p:cNvPr id="15" name="輪生">
            <a:extLst>
              <a:ext uri="{FF2B5EF4-FFF2-40B4-BE49-F238E27FC236}">
                <a16:creationId xmlns:a16="http://schemas.microsoft.com/office/drawing/2014/main" id="{E4A2A742-BAFD-9F45-A7C5-65DC6F941F13}"/>
              </a:ext>
            </a:extLst>
          </p:cNvPr>
          <p:cNvSpPr txBox="1"/>
          <p:nvPr/>
        </p:nvSpPr>
        <p:spPr>
          <a:xfrm>
            <a:off x="9536852" y="8886613"/>
            <a:ext cx="121017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輪生</a:t>
            </a:r>
          </a:p>
        </p:txBody>
      </p:sp>
      <p:pic>
        <p:nvPicPr>
          <p:cNvPr id="16" name="image-5.png" descr="image-5.png">
            <a:extLst>
              <a:ext uri="{FF2B5EF4-FFF2-40B4-BE49-F238E27FC236}">
                <a16:creationId xmlns:a16="http://schemas.microsoft.com/office/drawing/2014/main" id="{1CF2865A-FB8E-B04C-8C48-57B488321250}"/>
              </a:ext>
            </a:extLst>
          </p:cNvPr>
          <p:cNvPicPr>
            <a:picLocks noChangeAspect="1"/>
          </p:cNvPicPr>
          <p:nvPr/>
        </p:nvPicPr>
        <p:blipFill>
          <a:blip r:embed="rId3"/>
          <a:stretch>
            <a:fillRect/>
          </a:stretch>
        </p:blipFill>
        <p:spPr>
          <a:xfrm>
            <a:off x="325119" y="866986"/>
            <a:ext cx="12354562" cy="3212819"/>
          </a:xfrm>
          <a:prstGeom prst="rect">
            <a:avLst/>
          </a:prstGeom>
          <a:ln w="12700">
            <a:miter lim="400000"/>
          </a:ln>
        </p:spPr>
      </p:pic>
      <p:pic>
        <p:nvPicPr>
          <p:cNvPr id="17" name="image-6.png" descr="image-6.png">
            <a:extLst>
              <a:ext uri="{FF2B5EF4-FFF2-40B4-BE49-F238E27FC236}">
                <a16:creationId xmlns:a16="http://schemas.microsoft.com/office/drawing/2014/main" id="{0D91E0AB-5FFF-9B41-8204-E06937E6589F}"/>
              </a:ext>
            </a:extLst>
          </p:cNvPr>
          <p:cNvPicPr>
            <a:picLocks noChangeAspect="1"/>
          </p:cNvPicPr>
          <p:nvPr/>
        </p:nvPicPr>
        <p:blipFill>
          <a:blip r:embed="rId4"/>
          <a:stretch>
            <a:fillRect/>
          </a:stretch>
        </p:blipFill>
        <p:spPr>
          <a:xfrm>
            <a:off x="2384212" y="4876800"/>
            <a:ext cx="8453122" cy="4021103"/>
          </a:xfrm>
          <a:prstGeom prst="rect">
            <a:avLst/>
          </a:prstGeom>
          <a:ln w="12700">
            <a:miter lim="400000"/>
          </a:ln>
        </p:spPr>
      </p:pic>
    </p:spTree>
    <p:extLst>
      <p:ext uri="{BB962C8B-B14F-4D97-AF65-F5344CB8AC3E}">
        <p14:creationId xmlns:p14="http://schemas.microsoft.com/office/powerpoint/2010/main" val="1178432955"/>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 name="糸状">
            <a:extLst>
              <a:ext uri="{FF2B5EF4-FFF2-40B4-BE49-F238E27FC236}">
                <a16:creationId xmlns:a16="http://schemas.microsoft.com/office/drawing/2014/main" id="{2BB579D0-A9CC-004F-B9E5-825B9FBBFB3A}"/>
              </a:ext>
            </a:extLst>
          </p:cNvPr>
          <p:cNvSpPr txBox="1"/>
          <p:nvPr/>
        </p:nvSpPr>
        <p:spPr>
          <a:xfrm>
            <a:off x="975359" y="4443306"/>
            <a:ext cx="121017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糸状</a:t>
            </a:r>
          </a:p>
        </p:txBody>
      </p:sp>
      <p:sp>
        <p:nvSpPr>
          <p:cNvPr id="16" name="披針形">
            <a:extLst>
              <a:ext uri="{FF2B5EF4-FFF2-40B4-BE49-F238E27FC236}">
                <a16:creationId xmlns:a16="http://schemas.microsoft.com/office/drawing/2014/main" id="{AA20F6FF-B281-5148-8D53-9287A3BB8F6D}"/>
              </a:ext>
            </a:extLst>
          </p:cNvPr>
          <p:cNvSpPr txBox="1"/>
          <p:nvPr/>
        </p:nvSpPr>
        <p:spPr>
          <a:xfrm>
            <a:off x="6394026" y="4443306"/>
            <a:ext cx="152084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r>
              <a:t>披針形</a:t>
            </a:r>
          </a:p>
        </p:txBody>
      </p:sp>
      <p:sp>
        <p:nvSpPr>
          <p:cNvPr id="17" name="針形">
            <a:extLst>
              <a:ext uri="{FF2B5EF4-FFF2-40B4-BE49-F238E27FC236}">
                <a16:creationId xmlns:a16="http://schemas.microsoft.com/office/drawing/2014/main" id="{7B43421E-7A13-A74E-BFA8-16FA8B06C581}"/>
              </a:ext>
            </a:extLst>
          </p:cNvPr>
          <p:cNvSpPr txBox="1"/>
          <p:nvPr/>
        </p:nvSpPr>
        <p:spPr>
          <a:xfrm>
            <a:off x="2167466" y="4443306"/>
            <a:ext cx="1087347"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00FF"/>
              </a:buClr>
              <a:buFont typeface="ヒラギノ明朝 ProN W3"/>
              <a:defRPr sz="3413">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r>
              <a:t>針形</a:t>
            </a:r>
          </a:p>
        </p:txBody>
      </p:sp>
      <p:sp>
        <p:nvSpPr>
          <p:cNvPr id="18" name="線形">
            <a:extLst>
              <a:ext uri="{FF2B5EF4-FFF2-40B4-BE49-F238E27FC236}">
                <a16:creationId xmlns:a16="http://schemas.microsoft.com/office/drawing/2014/main" id="{A4943A23-1B6A-E046-9DA4-6763138EC195}"/>
              </a:ext>
            </a:extLst>
          </p:cNvPr>
          <p:cNvSpPr txBox="1"/>
          <p:nvPr/>
        </p:nvSpPr>
        <p:spPr>
          <a:xfrm>
            <a:off x="3467946" y="4443306"/>
            <a:ext cx="1087347"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r>
              <a:t>線形</a:t>
            </a:r>
          </a:p>
        </p:txBody>
      </p:sp>
      <p:sp>
        <p:nvSpPr>
          <p:cNvPr id="19" name="広線形">
            <a:extLst>
              <a:ext uri="{FF2B5EF4-FFF2-40B4-BE49-F238E27FC236}">
                <a16:creationId xmlns:a16="http://schemas.microsoft.com/office/drawing/2014/main" id="{79F05CFF-792F-8946-8D2A-EB14BC36A0C9}"/>
              </a:ext>
            </a:extLst>
          </p:cNvPr>
          <p:cNvSpPr txBox="1"/>
          <p:nvPr/>
        </p:nvSpPr>
        <p:spPr>
          <a:xfrm>
            <a:off x="4660053" y="4443306"/>
            <a:ext cx="152084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00FF"/>
              </a:buClr>
              <a:buFont typeface="ヒラギノ明朝 ProN W3"/>
              <a:defRPr sz="3413">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r>
              <a:t>広線形</a:t>
            </a:r>
          </a:p>
        </p:txBody>
      </p:sp>
      <p:sp>
        <p:nvSpPr>
          <p:cNvPr id="20" name="単葉、小葉の形態(1)">
            <a:extLst>
              <a:ext uri="{FF2B5EF4-FFF2-40B4-BE49-F238E27FC236}">
                <a16:creationId xmlns:a16="http://schemas.microsoft.com/office/drawing/2014/main" id="{8ECE5922-4D8E-C74A-A563-3D67CB98D599}"/>
              </a:ext>
            </a:extLst>
          </p:cNvPr>
          <p:cNvSpPr txBox="1">
            <a:spLocks/>
          </p:cNvSpPr>
          <p:nvPr/>
        </p:nvSpPr>
        <p:spPr>
          <a:xfrm>
            <a:off x="-1" y="-1"/>
            <a:ext cx="5852162" cy="740553"/>
          </a:xfrm>
          <a:prstGeom prst="rect">
            <a:avLst/>
          </a:prstGeom>
          <a:ln w="12700">
            <a:miter lim="400000"/>
          </a:ln>
          <a:effectLst>
            <a:outerShdw blurRad="63500" rotWithShape="0">
              <a:srgbClr val="80808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nchor="ctr">
            <a:normAutofit fontScale="90000" lnSpcReduction="10000"/>
          </a:bodyPr>
          <a:lstStyle>
            <a:lvl1pPr marL="40639" marR="40639" indent="0" algn="ctr" defTabSz="1300480" rtl="0" latinLnBrk="0">
              <a:lnSpc>
                <a:spcPct val="100000"/>
              </a:lnSpc>
              <a:spcBef>
                <a:spcPts val="0"/>
              </a:spcBef>
              <a:spcAft>
                <a:spcPts val="0"/>
              </a:spcAft>
              <a:buClr>
                <a:srgbClr val="FFFF00"/>
              </a:buClr>
              <a:buSzTx/>
              <a:buFont typeface="ヒラギノ明朝 ProN W3"/>
              <a:buNone/>
              <a:tabLst/>
              <a:defRPr sz="4551" b="0" i="0" u="none" strike="noStrike" cap="none" spc="0" baseline="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a:lstStyle>
          <a:p>
            <a:pPr hangingPunct="1"/>
            <a:r>
              <a:rPr lang="ja-JP" altLang="en-US"/>
              <a:t>単葉、小葉の形態</a:t>
            </a:r>
            <a:r>
              <a:rPr lang="en-US" altLang="ja-JP"/>
              <a:t>(1)</a:t>
            </a:r>
          </a:p>
        </p:txBody>
      </p:sp>
      <p:sp>
        <p:nvSpPr>
          <p:cNvPr id="21" name="楕円形">
            <a:extLst>
              <a:ext uri="{FF2B5EF4-FFF2-40B4-BE49-F238E27FC236}">
                <a16:creationId xmlns:a16="http://schemas.microsoft.com/office/drawing/2014/main" id="{BA3F1ADC-3C46-D24C-82F1-77F1F5D69AD5}"/>
              </a:ext>
            </a:extLst>
          </p:cNvPr>
          <p:cNvSpPr txBox="1"/>
          <p:nvPr/>
        </p:nvSpPr>
        <p:spPr>
          <a:xfrm>
            <a:off x="1625600" y="8886613"/>
            <a:ext cx="1752036"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楕円形</a:t>
            </a:r>
          </a:p>
        </p:txBody>
      </p:sp>
      <p:sp>
        <p:nvSpPr>
          <p:cNvPr id="22" name="卵形">
            <a:extLst>
              <a:ext uri="{FF2B5EF4-FFF2-40B4-BE49-F238E27FC236}">
                <a16:creationId xmlns:a16="http://schemas.microsoft.com/office/drawing/2014/main" id="{1B042A81-F35B-654E-927B-618E626087EC}"/>
              </a:ext>
            </a:extLst>
          </p:cNvPr>
          <p:cNvSpPr txBox="1"/>
          <p:nvPr/>
        </p:nvSpPr>
        <p:spPr>
          <a:xfrm>
            <a:off x="4551679" y="8886613"/>
            <a:ext cx="121017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0000FF"/>
              </a:buClr>
              <a:buFont typeface="Arial"/>
              <a:defRPr sz="3413">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卵形</a:t>
            </a:r>
          </a:p>
        </p:txBody>
      </p:sp>
      <p:sp>
        <p:nvSpPr>
          <p:cNvPr id="23" name="倒卵形">
            <a:extLst>
              <a:ext uri="{FF2B5EF4-FFF2-40B4-BE49-F238E27FC236}">
                <a16:creationId xmlns:a16="http://schemas.microsoft.com/office/drawing/2014/main" id="{AE8FC768-4079-5948-A1A9-09669CE8E3E1}"/>
              </a:ext>
            </a:extLst>
          </p:cNvPr>
          <p:cNvSpPr txBox="1"/>
          <p:nvPr/>
        </p:nvSpPr>
        <p:spPr>
          <a:xfrm>
            <a:off x="7261013" y="8886613"/>
            <a:ext cx="2077156"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倒卵形</a:t>
            </a:r>
          </a:p>
        </p:txBody>
      </p:sp>
      <p:sp>
        <p:nvSpPr>
          <p:cNvPr id="24" name="へら形">
            <a:extLst>
              <a:ext uri="{FF2B5EF4-FFF2-40B4-BE49-F238E27FC236}">
                <a16:creationId xmlns:a16="http://schemas.microsoft.com/office/drawing/2014/main" id="{CB4ED6F0-9CB0-E647-AA52-16242DE54285}"/>
              </a:ext>
            </a:extLst>
          </p:cNvPr>
          <p:cNvSpPr txBox="1"/>
          <p:nvPr/>
        </p:nvSpPr>
        <p:spPr>
          <a:xfrm>
            <a:off x="9861973" y="8886613"/>
            <a:ext cx="218553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0000FF"/>
              </a:buClr>
              <a:buFont typeface="Arial"/>
              <a:defRPr sz="3413">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へら形</a:t>
            </a:r>
          </a:p>
        </p:txBody>
      </p:sp>
      <p:sp>
        <p:nvSpPr>
          <p:cNvPr id="25" name="倒披針形">
            <a:extLst>
              <a:ext uri="{FF2B5EF4-FFF2-40B4-BE49-F238E27FC236}">
                <a16:creationId xmlns:a16="http://schemas.microsoft.com/office/drawing/2014/main" id="{87D24C7C-AEE6-E044-8EDB-56B66EDBE2D4}"/>
              </a:ext>
            </a:extLst>
          </p:cNvPr>
          <p:cNvSpPr txBox="1"/>
          <p:nvPr/>
        </p:nvSpPr>
        <p:spPr>
          <a:xfrm>
            <a:off x="8128000" y="4443306"/>
            <a:ext cx="1954333"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00FF"/>
              </a:buClr>
              <a:buFont typeface="ヒラギノ明朝 ProN W3"/>
              <a:defRPr sz="3413">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r>
              <a:t>倒披針形</a:t>
            </a:r>
          </a:p>
        </p:txBody>
      </p:sp>
      <p:sp>
        <p:nvSpPr>
          <p:cNvPr id="26" name="長楕円形">
            <a:extLst>
              <a:ext uri="{FF2B5EF4-FFF2-40B4-BE49-F238E27FC236}">
                <a16:creationId xmlns:a16="http://schemas.microsoft.com/office/drawing/2014/main" id="{70448209-752B-3E4D-B413-A2EB1571F739}"/>
              </a:ext>
            </a:extLst>
          </p:cNvPr>
          <p:cNvSpPr txBox="1"/>
          <p:nvPr/>
        </p:nvSpPr>
        <p:spPr>
          <a:xfrm>
            <a:off x="10295466" y="4443306"/>
            <a:ext cx="1954334"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r>
              <a:t>長楕円形</a:t>
            </a:r>
          </a:p>
        </p:txBody>
      </p:sp>
      <p:pic>
        <p:nvPicPr>
          <p:cNvPr id="27" name="image-9.png" descr="image-9.png">
            <a:extLst>
              <a:ext uri="{FF2B5EF4-FFF2-40B4-BE49-F238E27FC236}">
                <a16:creationId xmlns:a16="http://schemas.microsoft.com/office/drawing/2014/main" id="{8E15586F-DB8C-9E47-9D9F-E13ADFD4E801}"/>
              </a:ext>
            </a:extLst>
          </p:cNvPr>
          <p:cNvPicPr>
            <a:picLocks noChangeAspect="1"/>
          </p:cNvPicPr>
          <p:nvPr/>
        </p:nvPicPr>
        <p:blipFill>
          <a:blip r:embed="rId3"/>
          <a:stretch>
            <a:fillRect/>
          </a:stretch>
        </p:blipFill>
        <p:spPr>
          <a:xfrm>
            <a:off x="866986" y="758613"/>
            <a:ext cx="10945708" cy="3666632"/>
          </a:xfrm>
          <a:prstGeom prst="rect">
            <a:avLst/>
          </a:prstGeom>
          <a:ln w="12700">
            <a:miter lim="400000"/>
          </a:ln>
        </p:spPr>
      </p:pic>
      <p:pic>
        <p:nvPicPr>
          <p:cNvPr id="28" name="image-10.png" descr="image-10.png">
            <a:extLst>
              <a:ext uri="{FF2B5EF4-FFF2-40B4-BE49-F238E27FC236}">
                <a16:creationId xmlns:a16="http://schemas.microsoft.com/office/drawing/2014/main" id="{B86C6715-1AAF-D246-A7C9-6E3C84178230}"/>
              </a:ext>
            </a:extLst>
          </p:cNvPr>
          <p:cNvPicPr>
            <a:picLocks noChangeAspect="1"/>
          </p:cNvPicPr>
          <p:nvPr/>
        </p:nvPicPr>
        <p:blipFill>
          <a:blip r:embed="rId4"/>
          <a:stretch>
            <a:fillRect/>
          </a:stretch>
        </p:blipFill>
        <p:spPr>
          <a:xfrm>
            <a:off x="975359" y="5093546"/>
            <a:ext cx="10837335" cy="3822419"/>
          </a:xfrm>
          <a:prstGeom prst="rect">
            <a:avLst/>
          </a:prstGeom>
          <a:ln w="12700">
            <a:miter lim="400000"/>
          </a:ln>
        </p:spPr>
      </p:pic>
    </p:spTree>
    <p:extLst>
      <p:ext uri="{BB962C8B-B14F-4D97-AF65-F5344CB8AC3E}">
        <p14:creationId xmlns:p14="http://schemas.microsoft.com/office/powerpoint/2010/main" val="2430819114"/>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心形">
            <a:extLst>
              <a:ext uri="{FF2B5EF4-FFF2-40B4-BE49-F238E27FC236}">
                <a16:creationId xmlns:a16="http://schemas.microsoft.com/office/drawing/2014/main" id="{7839572E-D483-9D43-8256-274E49EE2104}"/>
              </a:ext>
            </a:extLst>
          </p:cNvPr>
          <p:cNvSpPr txBox="1"/>
          <p:nvPr/>
        </p:nvSpPr>
        <p:spPr>
          <a:xfrm>
            <a:off x="1517226" y="4334933"/>
            <a:ext cx="121017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心形</a:t>
            </a:r>
          </a:p>
        </p:txBody>
      </p:sp>
      <p:sp>
        <p:nvSpPr>
          <p:cNvPr id="3" name="倒心形">
            <a:extLst>
              <a:ext uri="{FF2B5EF4-FFF2-40B4-BE49-F238E27FC236}">
                <a16:creationId xmlns:a16="http://schemas.microsoft.com/office/drawing/2014/main" id="{89D02270-33E8-7F45-8817-CCEB3D85D106}"/>
              </a:ext>
            </a:extLst>
          </p:cNvPr>
          <p:cNvSpPr txBox="1"/>
          <p:nvPr/>
        </p:nvSpPr>
        <p:spPr>
          <a:xfrm>
            <a:off x="4334933" y="4334933"/>
            <a:ext cx="152084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00FF"/>
              </a:buClr>
              <a:buFont typeface="ヒラギノ明朝 ProN W3"/>
              <a:defRPr sz="3413">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r>
              <a:t>倒心形</a:t>
            </a:r>
          </a:p>
        </p:txBody>
      </p:sp>
      <p:sp>
        <p:nvSpPr>
          <p:cNvPr id="4" name="ひし形">
            <a:extLst>
              <a:ext uri="{FF2B5EF4-FFF2-40B4-BE49-F238E27FC236}">
                <a16:creationId xmlns:a16="http://schemas.microsoft.com/office/drawing/2014/main" id="{85FB6985-5557-AE40-A66C-63014ED5683A}"/>
              </a:ext>
            </a:extLst>
          </p:cNvPr>
          <p:cNvSpPr txBox="1"/>
          <p:nvPr/>
        </p:nvSpPr>
        <p:spPr>
          <a:xfrm>
            <a:off x="7152640" y="4334933"/>
            <a:ext cx="152084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r>
              <a:t>ひし形</a:t>
            </a:r>
          </a:p>
        </p:txBody>
      </p:sp>
      <p:sp>
        <p:nvSpPr>
          <p:cNvPr id="5" name="ひし状卵形">
            <a:extLst>
              <a:ext uri="{FF2B5EF4-FFF2-40B4-BE49-F238E27FC236}">
                <a16:creationId xmlns:a16="http://schemas.microsoft.com/office/drawing/2014/main" id="{64808B67-DD07-7242-8568-9B8CCDC1C9A3}"/>
              </a:ext>
            </a:extLst>
          </p:cNvPr>
          <p:cNvSpPr txBox="1"/>
          <p:nvPr/>
        </p:nvSpPr>
        <p:spPr>
          <a:xfrm>
            <a:off x="9753600" y="4334933"/>
            <a:ext cx="2387826"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00FF"/>
              </a:buClr>
              <a:buFont typeface="ヒラギノ明朝 ProN W3"/>
              <a:defRPr sz="3413">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r>
              <a:t>ひし状卵形</a:t>
            </a:r>
          </a:p>
        </p:txBody>
      </p:sp>
      <p:sp>
        <p:nvSpPr>
          <p:cNvPr id="6" name="単葉、小葉の形態(2)">
            <a:extLst>
              <a:ext uri="{FF2B5EF4-FFF2-40B4-BE49-F238E27FC236}">
                <a16:creationId xmlns:a16="http://schemas.microsoft.com/office/drawing/2014/main" id="{6C3A494D-07F4-954D-A251-D38A1D2B2222}"/>
              </a:ext>
            </a:extLst>
          </p:cNvPr>
          <p:cNvSpPr txBox="1">
            <a:spLocks/>
          </p:cNvSpPr>
          <p:nvPr/>
        </p:nvSpPr>
        <p:spPr>
          <a:xfrm>
            <a:off x="-1" y="0"/>
            <a:ext cx="5852162" cy="758614"/>
          </a:xfrm>
          <a:prstGeom prst="rect">
            <a:avLst/>
          </a:prstGeom>
          <a:ln w="12700">
            <a:miter lim="400000"/>
          </a:ln>
          <a:effectLst>
            <a:outerShdw blurRad="63500" rotWithShape="0">
              <a:srgbClr val="80808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nchor="ctr">
            <a:normAutofit fontScale="90000" lnSpcReduction="10000"/>
          </a:bodyPr>
          <a:lstStyle>
            <a:lvl1pPr marL="40639" marR="40639" indent="0" algn="ctr" defTabSz="1300480" rtl="0" latinLnBrk="0">
              <a:lnSpc>
                <a:spcPct val="100000"/>
              </a:lnSpc>
              <a:spcBef>
                <a:spcPts val="0"/>
              </a:spcBef>
              <a:spcAft>
                <a:spcPts val="0"/>
              </a:spcAft>
              <a:buClr>
                <a:srgbClr val="FFFF00"/>
              </a:buClr>
              <a:buSzTx/>
              <a:buFont typeface="ヒラギノ明朝 ProN W3"/>
              <a:buNone/>
              <a:tabLst/>
              <a:defRPr sz="4551" b="0" i="0" u="none" strike="noStrike" cap="none" spc="0" baseline="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a:lstStyle>
          <a:p>
            <a:pPr hangingPunct="1"/>
            <a:r>
              <a:rPr lang="ja-JP" altLang="en-US"/>
              <a:t>単葉、小葉の形態</a:t>
            </a:r>
            <a:r>
              <a:rPr lang="en-US" altLang="ja-JP"/>
              <a:t>(2)</a:t>
            </a:r>
          </a:p>
        </p:txBody>
      </p:sp>
      <p:sp>
        <p:nvSpPr>
          <p:cNvPr id="7" name="円形">
            <a:extLst>
              <a:ext uri="{FF2B5EF4-FFF2-40B4-BE49-F238E27FC236}">
                <a16:creationId xmlns:a16="http://schemas.microsoft.com/office/drawing/2014/main" id="{10C76009-65FC-2B4E-A13F-D76ADC9C5B89}"/>
              </a:ext>
            </a:extLst>
          </p:cNvPr>
          <p:cNvSpPr txBox="1"/>
          <p:nvPr/>
        </p:nvSpPr>
        <p:spPr>
          <a:xfrm>
            <a:off x="2492586" y="8669866"/>
            <a:ext cx="1752037"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円形</a:t>
            </a:r>
          </a:p>
        </p:txBody>
      </p:sp>
      <p:sp>
        <p:nvSpPr>
          <p:cNvPr id="8" name="扁円形">
            <a:extLst>
              <a:ext uri="{FF2B5EF4-FFF2-40B4-BE49-F238E27FC236}">
                <a16:creationId xmlns:a16="http://schemas.microsoft.com/office/drawing/2014/main" id="{9F291D81-5F7D-434A-9446-2A5DCF31EFA5}"/>
              </a:ext>
            </a:extLst>
          </p:cNvPr>
          <p:cNvSpPr txBox="1"/>
          <p:nvPr/>
        </p:nvSpPr>
        <p:spPr>
          <a:xfrm>
            <a:off x="5527040" y="8669866"/>
            <a:ext cx="1968783"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0000FF"/>
              </a:buClr>
              <a:buFont typeface="Arial"/>
              <a:defRPr sz="3413">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扁円形</a:t>
            </a:r>
          </a:p>
        </p:txBody>
      </p:sp>
      <p:sp>
        <p:nvSpPr>
          <p:cNvPr id="9" name="腎形">
            <a:extLst>
              <a:ext uri="{FF2B5EF4-FFF2-40B4-BE49-F238E27FC236}">
                <a16:creationId xmlns:a16="http://schemas.microsoft.com/office/drawing/2014/main" id="{E98E39C8-B3B5-B14F-81EB-59E3CDEB43E9}"/>
              </a:ext>
            </a:extLst>
          </p:cNvPr>
          <p:cNvSpPr txBox="1"/>
          <p:nvPr/>
        </p:nvSpPr>
        <p:spPr>
          <a:xfrm>
            <a:off x="9103359" y="8669866"/>
            <a:ext cx="2077157"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腎形</a:t>
            </a:r>
          </a:p>
        </p:txBody>
      </p:sp>
      <p:pic>
        <p:nvPicPr>
          <p:cNvPr id="10" name="image-11.png" descr="image-11.png">
            <a:extLst>
              <a:ext uri="{FF2B5EF4-FFF2-40B4-BE49-F238E27FC236}">
                <a16:creationId xmlns:a16="http://schemas.microsoft.com/office/drawing/2014/main" id="{63F90396-3149-C845-9995-47CB019BAAC9}"/>
              </a:ext>
            </a:extLst>
          </p:cNvPr>
          <p:cNvPicPr>
            <a:picLocks noChangeAspect="1"/>
          </p:cNvPicPr>
          <p:nvPr/>
        </p:nvPicPr>
        <p:blipFill>
          <a:blip r:embed="rId3"/>
          <a:stretch>
            <a:fillRect/>
          </a:stretch>
        </p:blipFill>
        <p:spPr>
          <a:xfrm>
            <a:off x="650239" y="1083733"/>
            <a:ext cx="11704322" cy="3257974"/>
          </a:xfrm>
          <a:prstGeom prst="rect">
            <a:avLst/>
          </a:prstGeom>
          <a:ln w="12700">
            <a:miter lim="400000"/>
          </a:ln>
        </p:spPr>
      </p:pic>
      <p:pic>
        <p:nvPicPr>
          <p:cNvPr id="11" name="image-12.png" descr="image-12.png">
            <a:extLst>
              <a:ext uri="{FF2B5EF4-FFF2-40B4-BE49-F238E27FC236}">
                <a16:creationId xmlns:a16="http://schemas.microsoft.com/office/drawing/2014/main" id="{F71DF447-B35F-024A-BE19-85CA1FB9053F}"/>
              </a:ext>
            </a:extLst>
          </p:cNvPr>
          <p:cNvPicPr>
            <a:picLocks noChangeAspect="1"/>
          </p:cNvPicPr>
          <p:nvPr/>
        </p:nvPicPr>
        <p:blipFill>
          <a:blip r:embed="rId4"/>
          <a:stretch>
            <a:fillRect/>
          </a:stretch>
        </p:blipFill>
        <p:spPr>
          <a:xfrm>
            <a:off x="1517226" y="5093546"/>
            <a:ext cx="9970348" cy="3517619"/>
          </a:xfrm>
          <a:prstGeom prst="rect">
            <a:avLst/>
          </a:prstGeom>
          <a:ln w="12700">
            <a:miter lim="400000"/>
          </a:ln>
        </p:spPr>
      </p:pic>
    </p:spTree>
    <p:extLst>
      <p:ext uri="{BB962C8B-B14F-4D97-AF65-F5344CB8AC3E}">
        <p14:creationId xmlns:p14="http://schemas.microsoft.com/office/powerpoint/2010/main" val="1752391502"/>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 name="鋭尖頭">
            <a:extLst>
              <a:ext uri="{FF2B5EF4-FFF2-40B4-BE49-F238E27FC236}">
                <a16:creationId xmlns:a16="http://schemas.microsoft.com/office/drawing/2014/main" id="{D85CE953-6FF8-2148-BB79-DB5583FE74DD}"/>
              </a:ext>
            </a:extLst>
          </p:cNvPr>
          <p:cNvSpPr txBox="1"/>
          <p:nvPr/>
        </p:nvSpPr>
        <p:spPr>
          <a:xfrm>
            <a:off x="1192106" y="3901440"/>
            <a:ext cx="186041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鋭尖頭</a:t>
            </a:r>
          </a:p>
        </p:txBody>
      </p:sp>
      <p:sp>
        <p:nvSpPr>
          <p:cNvPr id="13" name="鋭頭">
            <a:extLst>
              <a:ext uri="{FF2B5EF4-FFF2-40B4-BE49-F238E27FC236}">
                <a16:creationId xmlns:a16="http://schemas.microsoft.com/office/drawing/2014/main" id="{962E7829-BA32-2C4A-B296-0E40447C1FCC}"/>
              </a:ext>
            </a:extLst>
          </p:cNvPr>
          <p:cNvSpPr txBox="1"/>
          <p:nvPr/>
        </p:nvSpPr>
        <p:spPr>
          <a:xfrm>
            <a:off x="4334933" y="3901440"/>
            <a:ext cx="1087346"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00FF"/>
              </a:buClr>
              <a:buFont typeface="ヒラギノ明朝 ProN W3"/>
              <a:defRPr sz="3413">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r>
              <a:t>鋭頭</a:t>
            </a:r>
          </a:p>
        </p:txBody>
      </p:sp>
      <p:sp>
        <p:nvSpPr>
          <p:cNvPr id="14" name="鈍頭">
            <a:extLst>
              <a:ext uri="{FF2B5EF4-FFF2-40B4-BE49-F238E27FC236}">
                <a16:creationId xmlns:a16="http://schemas.microsoft.com/office/drawing/2014/main" id="{1759D8EC-C16C-484D-8783-F944C5C12939}"/>
              </a:ext>
            </a:extLst>
          </p:cNvPr>
          <p:cNvSpPr txBox="1"/>
          <p:nvPr/>
        </p:nvSpPr>
        <p:spPr>
          <a:xfrm>
            <a:off x="7586133" y="3901440"/>
            <a:ext cx="1087346"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r>
              <a:t>鈍頭</a:t>
            </a:r>
          </a:p>
        </p:txBody>
      </p:sp>
      <p:sp>
        <p:nvSpPr>
          <p:cNvPr id="15" name="円頭">
            <a:extLst>
              <a:ext uri="{FF2B5EF4-FFF2-40B4-BE49-F238E27FC236}">
                <a16:creationId xmlns:a16="http://schemas.microsoft.com/office/drawing/2014/main" id="{D7386166-C79C-494D-8E14-CB3F86E4ED4C}"/>
              </a:ext>
            </a:extLst>
          </p:cNvPr>
          <p:cNvSpPr txBox="1"/>
          <p:nvPr/>
        </p:nvSpPr>
        <p:spPr>
          <a:xfrm>
            <a:off x="10620586" y="3901440"/>
            <a:ext cx="1087347"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00FF"/>
              </a:buClr>
              <a:buFont typeface="ヒラギノ明朝 ProN W3"/>
              <a:defRPr sz="3413">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r>
              <a:t>円頭</a:t>
            </a:r>
          </a:p>
        </p:txBody>
      </p:sp>
      <p:sp>
        <p:nvSpPr>
          <p:cNvPr id="16" name="葉先の形態">
            <a:extLst>
              <a:ext uri="{FF2B5EF4-FFF2-40B4-BE49-F238E27FC236}">
                <a16:creationId xmlns:a16="http://schemas.microsoft.com/office/drawing/2014/main" id="{7F719A10-C781-AD41-9DB9-284A3275327E}"/>
              </a:ext>
            </a:extLst>
          </p:cNvPr>
          <p:cNvSpPr txBox="1">
            <a:spLocks/>
          </p:cNvSpPr>
          <p:nvPr/>
        </p:nvSpPr>
        <p:spPr>
          <a:xfrm>
            <a:off x="0" y="0"/>
            <a:ext cx="3901441" cy="812800"/>
          </a:xfrm>
          <a:prstGeom prst="rect">
            <a:avLst/>
          </a:prstGeom>
          <a:ln w="12700">
            <a:miter lim="400000"/>
          </a:ln>
          <a:effectLst>
            <a:outerShdw blurRad="63500" rotWithShape="0">
              <a:srgbClr val="80808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nchor="ctr">
            <a:normAutofit fontScale="97500" lnSpcReduction="10000"/>
          </a:bodyPr>
          <a:lstStyle>
            <a:lvl1pPr marL="40639" marR="40639" indent="0" algn="ctr" defTabSz="1300480" rtl="0" latinLnBrk="0">
              <a:lnSpc>
                <a:spcPct val="100000"/>
              </a:lnSpc>
              <a:spcBef>
                <a:spcPts val="0"/>
              </a:spcBef>
              <a:spcAft>
                <a:spcPts val="0"/>
              </a:spcAft>
              <a:buClr>
                <a:srgbClr val="FFFF00"/>
              </a:buClr>
              <a:buSzTx/>
              <a:buFont typeface="ヒラギノ明朝 ProN W3"/>
              <a:buNone/>
              <a:tabLst/>
              <a:defRPr sz="4551" b="0" i="0" u="none" strike="noStrike" cap="none" spc="0" baseline="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a:lstStyle>
          <a:p>
            <a:pPr hangingPunct="1"/>
            <a:r>
              <a:rPr lang="ja-JP" altLang="en-US"/>
              <a:t>葉先の形態</a:t>
            </a:r>
          </a:p>
        </p:txBody>
      </p:sp>
      <p:sp>
        <p:nvSpPr>
          <p:cNvPr id="17" name="凹頭">
            <a:extLst>
              <a:ext uri="{FF2B5EF4-FFF2-40B4-BE49-F238E27FC236}">
                <a16:creationId xmlns:a16="http://schemas.microsoft.com/office/drawing/2014/main" id="{7E05005B-120B-AE4B-98F8-F815D9000609}"/>
              </a:ext>
            </a:extLst>
          </p:cNvPr>
          <p:cNvSpPr txBox="1"/>
          <p:nvPr/>
        </p:nvSpPr>
        <p:spPr>
          <a:xfrm>
            <a:off x="1408853" y="7694507"/>
            <a:ext cx="121017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凹頭</a:t>
            </a:r>
          </a:p>
        </p:txBody>
      </p:sp>
      <p:sp>
        <p:nvSpPr>
          <p:cNvPr id="18" name="凸頭">
            <a:extLst>
              <a:ext uri="{FF2B5EF4-FFF2-40B4-BE49-F238E27FC236}">
                <a16:creationId xmlns:a16="http://schemas.microsoft.com/office/drawing/2014/main" id="{449F42B1-98B6-634D-AAA0-CF3E93F981F3}"/>
              </a:ext>
            </a:extLst>
          </p:cNvPr>
          <p:cNvSpPr txBox="1"/>
          <p:nvPr/>
        </p:nvSpPr>
        <p:spPr>
          <a:xfrm>
            <a:off x="4443306" y="7694507"/>
            <a:ext cx="1087347"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00FF"/>
              </a:buClr>
              <a:buFont typeface="ヒラギノ明朝 ProN W3"/>
              <a:defRPr sz="3413">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r>
              <a:t>凸頭</a:t>
            </a:r>
          </a:p>
        </p:txBody>
      </p:sp>
      <p:sp>
        <p:nvSpPr>
          <p:cNvPr id="19" name="円頭凸端">
            <a:extLst>
              <a:ext uri="{FF2B5EF4-FFF2-40B4-BE49-F238E27FC236}">
                <a16:creationId xmlns:a16="http://schemas.microsoft.com/office/drawing/2014/main" id="{8AC20F6E-15CF-B842-9140-CE1D9E2FB7C7}"/>
              </a:ext>
            </a:extLst>
          </p:cNvPr>
          <p:cNvSpPr txBox="1"/>
          <p:nvPr/>
        </p:nvSpPr>
        <p:spPr>
          <a:xfrm>
            <a:off x="7261013" y="7694507"/>
            <a:ext cx="1954333"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r>
              <a:t>円頭凸端</a:t>
            </a:r>
          </a:p>
        </p:txBody>
      </p:sp>
      <p:sp>
        <p:nvSpPr>
          <p:cNvPr id="20" name="尾状">
            <a:extLst>
              <a:ext uri="{FF2B5EF4-FFF2-40B4-BE49-F238E27FC236}">
                <a16:creationId xmlns:a16="http://schemas.microsoft.com/office/drawing/2014/main" id="{F67A739B-18F8-3443-A583-2D5E0AC72754}"/>
              </a:ext>
            </a:extLst>
          </p:cNvPr>
          <p:cNvSpPr txBox="1"/>
          <p:nvPr/>
        </p:nvSpPr>
        <p:spPr>
          <a:xfrm>
            <a:off x="10620586" y="7694507"/>
            <a:ext cx="1087347"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00FF"/>
              </a:buClr>
              <a:buFont typeface="ヒラギノ明朝 ProN W3"/>
              <a:defRPr sz="3413">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r>
              <a:t>尾状</a:t>
            </a:r>
          </a:p>
        </p:txBody>
      </p:sp>
      <p:pic>
        <p:nvPicPr>
          <p:cNvPr id="21" name="image-13.png" descr="image-13.png">
            <a:extLst>
              <a:ext uri="{FF2B5EF4-FFF2-40B4-BE49-F238E27FC236}">
                <a16:creationId xmlns:a16="http://schemas.microsoft.com/office/drawing/2014/main" id="{E6B3B236-08BD-7D4B-A86A-327DCD7793B3}"/>
              </a:ext>
            </a:extLst>
          </p:cNvPr>
          <p:cNvPicPr>
            <a:picLocks noChangeAspect="1"/>
          </p:cNvPicPr>
          <p:nvPr/>
        </p:nvPicPr>
        <p:blipFill>
          <a:blip r:embed="rId3"/>
          <a:stretch>
            <a:fillRect/>
          </a:stretch>
        </p:blipFill>
        <p:spPr>
          <a:xfrm>
            <a:off x="541866" y="1300479"/>
            <a:ext cx="12137814" cy="2589673"/>
          </a:xfrm>
          <a:prstGeom prst="rect">
            <a:avLst/>
          </a:prstGeom>
          <a:ln w="12700">
            <a:miter lim="400000"/>
          </a:ln>
        </p:spPr>
      </p:pic>
      <p:pic>
        <p:nvPicPr>
          <p:cNvPr id="22" name="image-14.png" descr="image-14.png">
            <a:extLst>
              <a:ext uri="{FF2B5EF4-FFF2-40B4-BE49-F238E27FC236}">
                <a16:creationId xmlns:a16="http://schemas.microsoft.com/office/drawing/2014/main" id="{AA16C526-9779-6D42-9876-B215AF2B828E}"/>
              </a:ext>
            </a:extLst>
          </p:cNvPr>
          <p:cNvPicPr>
            <a:picLocks noChangeAspect="1"/>
          </p:cNvPicPr>
          <p:nvPr/>
        </p:nvPicPr>
        <p:blipFill>
          <a:blip r:embed="rId4"/>
          <a:stretch>
            <a:fillRect/>
          </a:stretch>
        </p:blipFill>
        <p:spPr>
          <a:xfrm>
            <a:off x="541866" y="5093546"/>
            <a:ext cx="12029441" cy="2567094"/>
          </a:xfrm>
          <a:prstGeom prst="rect">
            <a:avLst/>
          </a:prstGeom>
          <a:ln w="12700">
            <a:miter lim="400000"/>
          </a:ln>
        </p:spPr>
      </p:pic>
    </p:spTree>
    <p:extLst>
      <p:ext uri="{BB962C8B-B14F-4D97-AF65-F5344CB8AC3E}">
        <p14:creationId xmlns:p14="http://schemas.microsoft.com/office/powerpoint/2010/main" val="891429731"/>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漸鋭尖形">
            <a:extLst>
              <a:ext uri="{FF2B5EF4-FFF2-40B4-BE49-F238E27FC236}">
                <a16:creationId xmlns:a16="http://schemas.microsoft.com/office/drawing/2014/main" id="{18A21DB3-FF2C-2B41-B128-47DC35D00FDA}"/>
              </a:ext>
            </a:extLst>
          </p:cNvPr>
          <p:cNvSpPr txBox="1"/>
          <p:nvPr/>
        </p:nvSpPr>
        <p:spPr>
          <a:xfrm>
            <a:off x="1192106" y="3901440"/>
            <a:ext cx="218553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漸鋭尖形</a:t>
            </a:r>
          </a:p>
        </p:txBody>
      </p:sp>
      <p:sp>
        <p:nvSpPr>
          <p:cNvPr id="3" name="くさび形">
            <a:extLst>
              <a:ext uri="{FF2B5EF4-FFF2-40B4-BE49-F238E27FC236}">
                <a16:creationId xmlns:a16="http://schemas.microsoft.com/office/drawing/2014/main" id="{C4CD3882-E73B-BA41-8AB8-741CEF8C3CCE}"/>
              </a:ext>
            </a:extLst>
          </p:cNvPr>
          <p:cNvSpPr txBox="1"/>
          <p:nvPr/>
        </p:nvSpPr>
        <p:spPr>
          <a:xfrm>
            <a:off x="4009813" y="3901440"/>
            <a:ext cx="1954333"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00FF"/>
              </a:buClr>
              <a:buFont typeface="ヒラギノ明朝 ProN W3"/>
              <a:defRPr sz="3413">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r>
              <a:t>くさび形</a:t>
            </a:r>
          </a:p>
        </p:txBody>
      </p:sp>
      <p:sp>
        <p:nvSpPr>
          <p:cNvPr id="4" name="切形">
            <a:extLst>
              <a:ext uri="{FF2B5EF4-FFF2-40B4-BE49-F238E27FC236}">
                <a16:creationId xmlns:a16="http://schemas.microsoft.com/office/drawing/2014/main" id="{C9F7206C-A085-0B49-917A-4B5AE96F797D}"/>
              </a:ext>
            </a:extLst>
          </p:cNvPr>
          <p:cNvSpPr txBox="1"/>
          <p:nvPr/>
        </p:nvSpPr>
        <p:spPr>
          <a:xfrm>
            <a:off x="7261013" y="3901440"/>
            <a:ext cx="1087347"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r>
              <a:t>切形</a:t>
            </a:r>
          </a:p>
        </p:txBody>
      </p:sp>
      <p:sp>
        <p:nvSpPr>
          <p:cNvPr id="5" name="心形">
            <a:extLst>
              <a:ext uri="{FF2B5EF4-FFF2-40B4-BE49-F238E27FC236}">
                <a16:creationId xmlns:a16="http://schemas.microsoft.com/office/drawing/2014/main" id="{5610FF98-4759-D74C-A85D-25F2B9710D8A}"/>
              </a:ext>
            </a:extLst>
          </p:cNvPr>
          <p:cNvSpPr txBox="1"/>
          <p:nvPr/>
        </p:nvSpPr>
        <p:spPr>
          <a:xfrm>
            <a:off x="10295466" y="3901440"/>
            <a:ext cx="1087347"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00FF"/>
              </a:buClr>
              <a:buFont typeface="ヒラギノ明朝 ProN W3"/>
              <a:defRPr sz="3413">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r>
              <a:t>心形</a:t>
            </a:r>
          </a:p>
        </p:txBody>
      </p:sp>
      <p:sp>
        <p:nvSpPr>
          <p:cNvPr id="6" name="葉の基部の形態">
            <a:extLst>
              <a:ext uri="{FF2B5EF4-FFF2-40B4-BE49-F238E27FC236}">
                <a16:creationId xmlns:a16="http://schemas.microsoft.com/office/drawing/2014/main" id="{53616B06-9F4E-6142-B7F2-FD57E7FCF060}"/>
              </a:ext>
            </a:extLst>
          </p:cNvPr>
          <p:cNvSpPr txBox="1">
            <a:spLocks/>
          </p:cNvSpPr>
          <p:nvPr/>
        </p:nvSpPr>
        <p:spPr>
          <a:xfrm>
            <a:off x="0" y="-1"/>
            <a:ext cx="4768427" cy="794739"/>
          </a:xfrm>
          <a:prstGeom prst="rect">
            <a:avLst/>
          </a:prstGeom>
          <a:ln w="12700">
            <a:miter lim="400000"/>
          </a:ln>
          <a:effectLst>
            <a:outerShdw blurRad="63500" rotWithShape="0">
              <a:srgbClr val="80808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nchor="ctr">
            <a:normAutofit fontScale="97500" lnSpcReduction="10000"/>
          </a:bodyPr>
          <a:lstStyle>
            <a:lvl1pPr marL="40639" marR="40639" indent="0" algn="ctr" defTabSz="1300480" rtl="0" latinLnBrk="0">
              <a:lnSpc>
                <a:spcPct val="100000"/>
              </a:lnSpc>
              <a:spcBef>
                <a:spcPts val="0"/>
              </a:spcBef>
              <a:spcAft>
                <a:spcPts val="0"/>
              </a:spcAft>
              <a:buClr>
                <a:srgbClr val="FFFF00"/>
              </a:buClr>
              <a:buSzTx/>
              <a:buFont typeface="ヒラギノ明朝 ProN W3"/>
              <a:buNone/>
              <a:tabLst/>
              <a:defRPr sz="4551" b="0" i="0" u="none" strike="noStrike" cap="none" spc="0" baseline="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a:lstStyle>
          <a:p>
            <a:pPr hangingPunct="1"/>
            <a:r>
              <a:rPr lang="ja-JP" altLang="en-US"/>
              <a:t>葉の基部の形態</a:t>
            </a:r>
          </a:p>
        </p:txBody>
      </p:sp>
      <p:sp>
        <p:nvSpPr>
          <p:cNvPr id="7" name="耳形">
            <a:extLst>
              <a:ext uri="{FF2B5EF4-FFF2-40B4-BE49-F238E27FC236}">
                <a16:creationId xmlns:a16="http://schemas.microsoft.com/office/drawing/2014/main" id="{7E73D9AE-4A74-824D-80C6-45F7DAC53AB7}"/>
              </a:ext>
            </a:extLst>
          </p:cNvPr>
          <p:cNvSpPr txBox="1"/>
          <p:nvPr/>
        </p:nvSpPr>
        <p:spPr>
          <a:xfrm>
            <a:off x="1733973" y="8236373"/>
            <a:ext cx="121017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耳形</a:t>
            </a:r>
          </a:p>
        </p:txBody>
      </p:sp>
      <p:sp>
        <p:nvSpPr>
          <p:cNvPr id="8" name="矢じり形">
            <a:extLst>
              <a:ext uri="{FF2B5EF4-FFF2-40B4-BE49-F238E27FC236}">
                <a16:creationId xmlns:a16="http://schemas.microsoft.com/office/drawing/2014/main" id="{18EC29FD-0791-F645-BA8A-D96C9AD15D67}"/>
              </a:ext>
            </a:extLst>
          </p:cNvPr>
          <p:cNvSpPr txBox="1"/>
          <p:nvPr/>
        </p:nvSpPr>
        <p:spPr>
          <a:xfrm>
            <a:off x="5418666" y="8128000"/>
            <a:ext cx="1954333" cy="584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00FF"/>
              </a:buClr>
              <a:buFont typeface="ヒラギノ明朝 ProN W3"/>
              <a:defRPr sz="3413">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r>
              <a:t>矢じり形</a:t>
            </a:r>
          </a:p>
        </p:txBody>
      </p:sp>
      <p:sp>
        <p:nvSpPr>
          <p:cNvPr id="9" name="ほこ形">
            <a:extLst>
              <a:ext uri="{FF2B5EF4-FFF2-40B4-BE49-F238E27FC236}">
                <a16:creationId xmlns:a16="http://schemas.microsoft.com/office/drawing/2014/main" id="{41EBEAF1-9AB5-CC44-B38E-0BD6844BA3AB}"/>
              </a:ext>
            </a:extLst>
          </p:cNvPr>
          <p:cNvSpPr txBox="1"/>
          <p:nvPr/>
        </p:nvSpPr>
        <p:spPr>
          <a:xfrm>
            <a:off x="9428480" y="8128000"/>
            <a:ext cx="1520840" cy="584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r>
              <a:t>ほこ形</a:t>
            </a:r>
          </a:p>
        </p:txBody>
      </p:sp>
      <p:pic>
        <p:nvPicPr>
          <p:cNvPr id="10" name="image-15.png" descr="image-15.png">
            <a:extLst>
              <a:ext uri="{FF2B5EF4-FFF2-40B4-BE49-F238E27FC236}">
                <a16:creationId xmlns:a16="http://schemas.microsoft.com/office/drawing/2014/main" id="{D28CCCA4-A764-854F-92C2-17183B241FC5}"/>
              </a:ext>
            </a:extLst>
          </p:cNvPr>
          <p:cNvPicPr>
            <a:picLocks noChangeAspect="1"/>
          </p:cNvPicPr>
          <p:nvPr/>
        </p:nvPicPr>
        <p:blipFill>
          <a:blip r:embed="rId3"/>
          <a:stretch>
            <a:fillRect/>
          </a:stretch>
        </p:blipFill>
        <p:spPr>
          <a:xfrm>
            <a:off x="541866" y="1083733"/>
            <a:ext cx="11704322" cy="2790614"/>
          </a:xfrm>
          <a:prstGeom prst="rect">
            <a:avLst/>
          </a:prstGeom>
          <a:ln w="12700">
            <a:miter lim="400000"/>
          </a:ln>
        </p:spPr>
      </p:pic>
      <p:pic>
        <p:nvPicPr>
          <p:cNvPr id="11" name="image-16.png" descr="image-16.png">
            <a:extLst>
              <a:ext uri="{FF2B5EF4-FFF2-40B4-BE49-F238E27FC236}">
                <a16:creationId xmlns:a16="http://schemas.microsoft.com/office/drawing/2014/main" id="{3CAFBD1D-ACB1-584A-94D9-8C89FFDAF70F}"/>
              </a:ext>
            </a:extLst>
          </p:cNvPr>
          <p:cNvPicPr>
            <a:picLocks noChangeAspect="1"/>
          </p:cNvPicPr>
          <p:nvPr/>
        </p:nvPicPr>
        <p:blipFill>
          <a:blip r:embed="rId4"/>
          <a:stretch>
            <a:fillRect/>
          </a:stretch>
        </p:blipFill>
        <p:spPr>
          <a:xfrm>
            <a:off x="541866" y="4551680"/>
            <a:ext cx="11704322" cy="3607929"/>
          </a:xfrm>
          <a:prstGeom prst="rect">
            <a:avLst/>
          </a:prstGeom>
          <a:ln w="12700">
            <a:miter lim="400000"/>
          </a:ln>
        </p:spPr>
      </p:pic>
    </p:spTree>
    <p:extLst>
      <p:ext uri="{BB962C8B-B14F-4D97-AF65-F5344CB8AC3E}">
        <p14:creationId xmlns:p14="http://schemas.microsoft.com/office/powerpoint/2010/main" val="2695165940"/>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全縁">
            <a:extLst>
              <a:ext uri="{FF2B5EF4-FFF2-40B4-BE49-F238E27FC236}">
                <a16:creationId xmlns:a16="http://schemas.microsoft.com/office/drawing/2014/main" id="{922760C0-F3D0-0045-8556-360AF3645673}"/>
              </a:ext>
            </a:extLst>
          </p:cNvPr>
          <p:cNvSpPr txBox="1"/>
          <p:nvPr/>
        </p:nvSpPr>
        <p:spPr>
          <a:xfrm>
            <a:off x="1083733" y="4009813"/>
            <a:ext cx="121017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全縁</a:t>
            </a:r>
          </a:p>
        </p:txBody>
      </p:sp>
      <p:sp>
        <p:nvSpPr>
          <p:cNvPr id="3" name="波状縁">
            <a:extLst>
              <a:ext uri="{FF2B5EF4-FFF2-40B4-BE49-F238E27FC236}">
                <a16:creationId xmlns:a16="http://schemas.microsoft.com/office/drawing/2014/main" id="{3D09EBFC-5FD4-3749-AEFC-AA447C7E8D5B}"/>
              </a:ext>
            </a:extLst>
          </p:cNvPr>
          <p:cNvSpPr txBox="1"/>
          <p:nvPr/>
        </p:nvSpPr>
        <p:spPr>
          <a:xfrm>
            <a:off x="2275839" y="4009813"/>
            <a:ext cx="152084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00FF"/>
              </a:buClr>
              <a:buFont typeface="ヒラギノ明朝 ProN W3"/>
              <a:defRPr sz="3413">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r>
              <a:t>波状縁</a:t>
            </a:r>
          </a:p>
        </p:txBody>
      </p:sp>
      <p:sp>
        <p:nvSpPr>
          <p:cNvPr id="4" name="↑…">
            <a:extLst>
              <a:ext uri="{FF2B5EF4-FFF2-40B4-BE49-F238E27FC236}">
                <a16:creationId xmlns:a16="http://schemas.microsoft.com/office/drawing/2014/main" id="{5C8282E3-444C-794D-A284-15A0C0143F08}"/>
              </a:ext>
            </a:extLst>
          </p:cNvPr>
          <p:cNvSpPr txBox="1"/>
          <p:nvPr/>
        </p:nvSpPr>
        <p:spPr>
          <a:xfrm>
            <a:off x="3172629" y="4009813"/>
            <a:ext cx="2387826" cy="1231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p>
            <a:pPr marL="40639" marR="40639"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pPr>
            <a:r>
              <a:t>↑</a:t>
            </a:r>
          </a:p>
          <a:p>
            <a:pPr marL="40639" marR="40639"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pPr>
            <a:r>
              <a:t>波状鋸歯縁</a:t>
            </a:r>
          </a:p>
        </p:txBody>
      </p:sp>
      <p:sp>
        <p:nvSpPr>
          <p:cNvPr id="5" name="鋸歯縁">
            <a:extLst>
              <a:ext uri="{FF2B5EF4-FFF2-40B4-BE49-F238E27FC236}">
                <a16:creationId xmlns:a16="http://schemas.microsoft.com/office/drawing/2014/main" id="{B6CCF715-68D8-5B49-8B89-8102C65E791D}"/>
              </a:ext>
            </a:extLst>
          </p:cNvPr>
          <p:cNvSpPr txBox="1"/>
          <p:nvPr/>
        </p:nvSpPr>
        <p:spPr>
          <a:xfrm>
            <a:off x="4985173" y="4009813"/>
            <a:ext cx="152084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00FF"/>
              </a:buClr>
              <a:buFont typeface="ヒラギノ明朝 ProN W3"/>
              <a:defRPr sz="3413">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r>
              <a:t>鋸歯縁</a:t>
            </a:r>
          </a:p>
        </p:txBody>
      </p:sp>
      <p:sp>
        <p:nvSpPr>
          <p:cNvPr id="6" name="葉の縁の形と裂け方">
            <a:extLst>
              <a:ext uri="{FF2B5EF4-FFF2-40B4-BE49-F238E27FC236}">
                <a16:creationId xmlns:a16="http://schemas.microsoft.com/office/drawing/2014/main" id="{A97A71E9-7F3D-B84E-A92F-806050A9E8EE}"/>
              </a:ext>
            </a:extLst>
          </p:cNvPr>
          <p:cNvSpPr txBox="1">
            <a:spLocks/>
          </p:cNvSpPr>
          <p:nvPr/>
        </p:nvSpPr>
        <p:spPr>
          <a:xfrm>
            <a:off x="-1" y="-1"/>
            <a:ext cx="6068908" cy="830863"/>
          </a:xfrm>
          <a:prstGeom prst="rect">
            <a:avLst/>
          </a:prstGeom>
          <a:ln w="12700">
            <a:miter lim="400000"/>
          </a:ln>
          <a:effectLst>
            <a:outerShdw blurRad="63500" rotWithShape="0">
              <a:srgbClr val="80808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nchor="ctr">
            <a:normAutofit fontScale="97500"/>
          </a:bodyPr>
          <a:lstStyle>
            <a:lvl1pPr marL="40639" marR="40639" indent="0" algn="ctr" defTabSz="1300480" rtl="0" latinLnBrk="0">
              <a:lnSpc>
                <a:spcPct val="100000"/>
              </a:lnSpc>
              <a:spcBef>
                <a:spcPts val="0"/>
              </a:spcBef>
              <a:spcAft>
                <a:spcPts val="0"/>
              </a:spcAft>
              <a:buClr>
                <a:srgbClr val="FFFF00"/>
              </a:buClr>
              <a:buSzTx/>
              <a:buFont typeface="ヒラギノ明朝 ProN W3"/>
              <a:buNone/>
              <a:tabLst/>
              <a:defRPr sz="4551" b="0" i="0" u="none" strike="noStrike" cap="none" spc="0" baseline="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a:lstStyle>
          <a:p>
            <a:pPr hangingPunct="1"/>
            <a:r>
              <a:rPr lang="ja-JP" altLang="en-US"/>
              <a:t>葉の縁の形と裂け方</a:t>
            </a:r>
          </a:p>
        </p:txBody>
      </p:sp>
      <p:sp>
        <p:nvSpPr>
          <p:cNvPr id="7" name="歯牙縁">
            <a:extLst>
              <a:ext uri="{FF2B5EF4-FFF2-40B4-BE49-F238E27FC236}">
                <a16:creationId xmlns:a16="http://schemas.microsoft.com/office/drawing/2014/main" id="{0021DC69-CE87-0F4B-8F8F-DCA1E05ED692}"/>
              </a:ext>
            </a:extLst>
          </p:cNvPr>
          <p:cNvSpPr txBox="1"/>
          <p:nvPr/>
        </p:nvSpPr>
        <p:spPr>
          <a:xfrm>
            <a:off x="6502400" y="4009813"/>
            <a:ext cx="1643663"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歯牙縁</a:t>
            </a:r>
          </a:p>
        </p:txBody>
      </p:sp>
      <p:sp>
        <p:nvSpPr>
          <p:cNvPr id="8" name="↑…">
            <a:extLst>
              <a:ext uri="{FF2B5EF4-FFF2-40B4-BE49-F238E27FC236}">
                <a16:creationId xmlns:a16="http://schemas.microsoft.com/office/drawing/2014/main" id="{BB0BE2BF-48E3-9342-A3B2-6E48CF5D649D}"/>
              </a:ext>
            </a:extLst>
          </p:cNvPr>
          <p:cNvSpPr txBox="1"/>
          <p:nvPr/>
        </p:nvSpPr>
        <p:spPr>
          <a:xfrm>
            <a:off x="7507562" y="4009813"/>
            <a:ext cx="1954333" cy="1231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p>
            <a:pPr marL="40639" marR="40639" defTabSz="1300480">
              <a:buClr>
                <a:srgbClr val="0000FF"/>
              </a:buClr>
              <a:buFont typeface="ヒラギノ明朝 ProN W3"/>
              <a:defRPr sz="3413">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pPr>
            <a:r>
              <a:t>↑</a:t>
            </a:r>
          </a:p>
          <a:p>
            <a:pPr marL="40639" marR="40639" defTabSz="1300480">
              <a:buClr>
                <a:srgbClr val="0000FF"/>
              </a:buClr>
              <a:buFont typeface="ヒラギノ明朝 ProN W3"/>
              <a:defRPr sz="3413">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pPr>
            <a:r>
              <a:t>重鋸歯縁</a:t>
            </a:r>
          </a:p>
        </p:txBody>
      </p:sp>
      <p:sp>
        <p:nvSpPr>
          <p:cNvPr id="9" name="欠刻">
            <a:extLst>
              <a:ext uri="{FF2B5EF4-FFF2-40B4-BE49-F238E27FC236}">
                <a16:creationId xmlns:a16="http://schemas.microsoft.com/office/drawing/2014/main" id="{4062ADA1-5897-F744-9461-6C1D58E49864}"/>
              </a:ext>
            </a:extLst>
          </p:cNvPr>
          <p:cNvSpPr txBox="1"/>
          <p:nvPr/>
        </p:nvSpPr>
        <p:spPr>
          <a:xfrm>
            <a:off x="9320107" y="4009813"/>
            <a:ext cx="1087346"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r>
              <a:t>欠刻</a:t>
            </a:r>
          </a:p>
        </p:txBody>
      </p:sp>
      <p:sp>
        <p:nvSpPr>
          <p:cNvPr id="10" name="浅裂">
            <a:extLst>
              <a:ext uri="{FF2B5EF4-FFF2-40B4-BE49-F238E27FC236}">
                <a16:creationId xmlns:a16="http://schemas.microsoft.com/office/drawing/2014/main" id="{50558296-6BDC-9A49-9CDD-F7312EC63E8F}"/>
              </a:ext>
            </a:extLst>
          </p:cNvPr>
          <p:cNvSpPr txBox="1"/>
          <p:nvPr/>
        </p:nvSpPr>
        <p:spPr>
          <a:xfrm>
            <a:off x="3467946" y="8886613"/>
            <a:ext cx="121017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浅裂</a:t>
            </a:r>
          </a:p>
        </p:txBody>
      </p:sp>
      <p:sp>
        <p:nvSpPr>
          <p:cNvPr id="11" name="中裂">
            <a:extLst>
              <a:ext uri="{FF2B5EF4-FFF2-40B4-BE49-F238E27FC236}">
                <a16:creationId xmlns:a16="http://schemas.microsoft.com/office/drawing/2014/main" id="{257D53D6-5F6E-8344-9A91-775B9DEAA87D}"/>
              </a:ext>
            </a:extLst>
          </p:cNvPr>
          <p:cNvSpPr txBox="1"/>
          <p:nvPr/>
        </p:nvSpPr>
        <p:spPr>
          <a:xfrm>
            <a:off x="4876800" y="8868551"/>
            <a:ext cx="1087346"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00FF"/>
              </a:buClr>
              <a:buFont typeface="ヒラギノ明朝 ProN W3"/>
              <a:defRPr sz="3413">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r>
              <a:t>中裂</a:t>
            </a:r>
          </a:p>
        </p:txBody>
      </p:sp>
      <p:sp>
        <p:nvSpPr>
          <p:cNvPr id="12" name="深裂">
            <a:extLst>
              <a:ext uri="{FF2B5EF4-FFF2-40B4-BE49-F238E27FC236}">
                <a16:creationId xmlns:a16="http://schemas.microsoft.com/office/drawing/2014/main" id="{0519B64E-07D1-6D4C-8D85-2F323B351A6C}"/>
              </a:ext>
            </a:extLst>
          </p:cNvPr>
          <p:cNvSpPr txBox="1"/>
          <p:nvPr/>
        </p:nvSpPr>
        <p:spPr>
          <a:xfrm>
            <a:off x="6394026" y="8886613"/>
            <a:ext cx="1643664"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深裂</a:t>
            </a:r>
          </a:p>
        </p:txBody>
      </p:sp>
      <p:sp>
        <p:nvSpPr>
          <p:cNvPr id="13" name="全裂">
            <a:extLst>
              <a:ext uri="{FF2B5EF4-FFF2-40B4-BE49-F238E27FC236}">
                <a16:creationId xmlns:a16="http://schemas.microsoft.com/office/drawing/2014/main" id="{D1AA5A99-F909-EA4C-B6AC-C1E481C0EBF8}"/>
              </a:ext>
            </a:extLst>
          </p:cNvPr>
          <p:cNvSpPr txBox="1"/>
          <p:nvPr/>
        </p:nvSpPr>
        <p:spPr>
          <a:xfrm>
            <a:off x="7802880" y="8886613"/>
            <a:ext cx="1087347"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r>
              <a:t>全裂</a:t>
            </a:r>
          </a:p>
        </p:txBody>
      </p:sp>
      <p:pic>
        <p:nvPicPr>
          <p:cNvPr id="14" name="image-17.png" descr="image-17.png">
            <a:extLst>
              <a:ext uri="{FF2B5EF4-FFF2-40B4-BE49-F238E27FC236}">
                <a16:creationId xmlns:a16="http://schemas.microsoft.com/office/drawing/2014/main" id="{CD48117C-BC9A-EA45-BF84-59E83450B5EE}"/>
              </a:ext>
            </a:extLst>
          </p:cNvPr>
          <p:cNvPicPr>
            <a:picLocks noChangeAspect="1"/>
          </p:cNvPicPr>
          <p:nvPr/>
        </p:nvPicPr>
        <p:blipFill>
          <a:blip r:embed="rId3"/>
          <a:stretch>
            <a:fillRect/>
          </a:stretch>
        </p:blipFill>
        <p:spPr>
          <a:xfrm>
            <a:off x="541866" y="975359"/>
            <a:ext cx="10512214" cy="2991557"/>
          </a:xfrm>
          <a:prstGeom prst="rect">
            <a:avLst/>
          </a:prstGeom>
          <a:ln w="12700">
            <a:miter lim="400000"/>
          </a:ln>
        </p:spPr>
      </p:pic>
      <p:pic>
        <p:nvPicPr>
          <p:cNvPr id="15" name="image-18.png" descr="image-18.png">
            <a:extLst>
              <a:ext uri="{FF2B5EF4-FFF2-40B4-BE49-F238E27FC236}">
                <a16:creationId xmlns:a16="http://schemas.microsoft.com/office/drawing/2014/main" id="{24CDCC81-BE41-C242-9D24-6980298883A1}"/>
              </a:ext>
            </a:extLst>
          </p:cNvPr>
          <p:cNvPicPr>
            <a:picLocks noChangeAspect="1"/>
          </p:cNvPicPr>
          <p:nvPr/>
        </p:nvPicPr>
        <p:blipFill>
          <a:blip r:embed="rId4"/>
          <a:stretch>
            <a:fillRect/>
          </a:stretch>
        </p:blipFill>
        <p:spPr>
          <a:xfrm>
            <a:off x="2600959" y="5418666"/>
            <a:ext cx="7152641" cy="3316677"/>
          </a:xfrm>
          <a:prstGeom prst="rect">
            <a:avLst/>
          </a:prstGeom>
          <a:ln w="12700">
            <a:miter lim="400000"/>
          </a:ln>
        </p:spPr>
      </p:pic>
    </p:spTree>
    <p:extLst>
      <p:ext uri="{BB962C8B-B14F-4D97-AF65-F5344CB8AC3E}">
        <p14:creationId xmlns:p14="http://schemas.microsoft.com/office/powerpoint/2010/main" val="2268854310"/>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やく">
            <a:extLst>
              <a:ext uri="{FF2B5EF4-FFF2-40B4-BE49-F238E27FC236}">
                <a16:creationId xmlns:a16="http://schemas.microsoft.com/office/drawing/2014/main" id="{98EF040A-357A-E448-B32C-C3D5488DB459}"/>
              </a:ext>
            </a:extLst>
          </p:cNvPr>
          <p:cNvSpPr txBox="1"/>
          <p:nvPr/>
        </p:nvSpPr>
        <p:spPr>
          <a:xfrm>
            <a:off x="975359" y="2384213"/>
            <a:ext cx="121017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FF00"/>
              </a:buClr>
              <a:buFont typeface="Arial"/>
              <a:defRPr sz="3413">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やく</a:t>
            </a:r>
          </a:p>
        </p:txBody>
      </p:sp>
      <p:sp>
        <p:nvSpPr>
          <p:cNvPr id="3" name="花糸">
            <a:extLst>
              <a:ext uri="{FF2B5EF4-FFF2-40B4-BE49-F238E27FC236}">
                <a16:creationId xmlns:a16="http://schemas.microsoft.com/office/drawing/2014/main" id="{684D2BDE-B8E7-0C48-AF43-7A7FEBA97FB8}"/>
              </a:ext>
            </a:extLst>
          </p:cNvPr>
          <p:cNvSpPr txBox="1"/>
          <p:nvPr/>
        </p:nvSpPr>
        <p:spPr>
          <a:xfrm>
            <a:off x="975359" y="3901440"/>
            <a:ext cx="1087347"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FF00"/>
              </a:buClr>
              <a:buFont typeface="ヒラギノ明朝 ProN W3"/>
              <a:defRPr sz="3413">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r>
              <a:t>花糸</a:t>
            </a:r>
          </a:p>
        </p:txBody>
      </p:sp>
      <p:sp>
        <p:nvSpPr>
          <p:cNvPr id="4" name="胚のう">
            <a:extLst>
              <a:ext uri="{FF2B5EF4-FFF2-40B4-BE49-F238E27FC236}">
                <a16:creationId xmlns:a16="http://schemas.microsoft.com/office/drawing/2014/main" id="{1A7296C8-AF1B-B143-B1FE-00A6B94425EC}"/>
              </a:ext>
            </a:extLst>
          </p:cNvPr>
          <p:cNvSpPr txBox="1"/>
          <p:nvPr/>
        </p:nvSpPr>
        <p:spPr>
          <a:xfrm>
            <a:off x="10542016" y="6935892"/>
            <a:ext cx="152084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r>
              <a:t>胚のう</a:t>
            </a:r>
          </a:p>
        </p:txBody>
      </p:sp>
      <p:sp>
        <p:nvSpPr>
          <p:cNvPr id="5" name="卵細胞">
            <a:extLst>
              <a:ext uri="{FF2B5EF4-FFF2-40B4-BE49-F238E27FC236}">
                <a16:creationId xmlns:a16="http://schemas.microsoft.com/office/drawing/2014/main" id="{D32275E3-4D71-A340-B2F7-92244C12EF05}"/>
              </a:ext>
            </a:extLst>
          </p:cNvPr>
          <p:cNvSpPr txBox="1"/>
          <p:nvPr/>
        </p:nvSpPr>
        <p:spPr>
          <a:xfrm>
            <a:off x="10512213" y="7477759"/>
            <a:ext cx="152084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r>
              <a:t>卵細胞</a:t>
            </a:r>
          </a:p>
        </p:txBody>
      </p:sp>
      <p:sp>
        <p:nvSpPr>
          <p:cNvPr id="6" name="花の構造">
            <a:extLst>
              <a:ext uri="{FF2B5EF4-FFF2-40B4-BE49-F238E27FC236}">
                <a16:creationId xmlns:a16="http://schemas.microsoft.com/office/drawing/2014/main" id="{97B0E32D-C8F8-DB41-8216-9533106845E7}"/>
              </a:ext>
            </a:extLst>
          </p:cNvPr>
          <p:cNvSpPr txBox="1">
            <a:spLocks/>
          </p:cNvSpPr>
          <p:nvPr/>
        </p:nvSpPr>
        <p:spPr>
          <a:xfrm>
            <a:off x="-1" y="-1"/>
            <a:ext cx="2709335" cy="794739"/>
          </a:xfrm>
          <a:prstGeom prst="rect">
            <a:avLst/>
          </a:prstGeom>
          <a:ln w="12700">
            <a:miter lim="400000"/>
          </a:ln>
          <a:effectLst>
            <a:outerShdw blurRad="63500" rotWithShape="0">
              <a:srgbClr val="80808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nchor="ctr">
            <a:normAutofit fontScale="97500" lnSpcReduction="10000"/>
          </a:bodyPr>
          <a:lstStyle>
            <a:lvl1pPr marL="40639" marR="40639" indent="0" algn="ctr" defTabSz="1300480" rtl="0" latinLnBrk="0">
              <a:lnSpc>
                <a:spcPct val="100000"/>
              </a:lnSpc>
              <a:spcBef>
                <a:spcPts val="0"/>
              </a:spcBef>
              <a:spcAft>
                <a:spcPts val="0"/>
              </a:spcAft>
              <a:buClr>
                <a:srgbClr val="FFFF00"/>
              </a:buClr>
              <a:buSzTx/>
              <a:buFont typeface="ヒラギノ明朝 ProN W3"/>
              <a:buNone/>
              <a:tabLst/>
              <a:defRPr sz="4551" b="0" i="0" u="none" strike="noStrike" cap="none" spc="0" baseline="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a:lstStyle>
          <a:p>
            <a:pPr hangingPunct="1"/>
            <a:r>
              <a:rPr lang="ja-JP" altLang="en-US"/>
              <a:t>花の構造</a:t>
            </a:r>
          </a:p>
        </p:txBody>
      </p:sp>
      <p:sp>
        <p:nvSpPr>
          <p:cNvPr id="7" name="珠孔">
            <a:extLst>
              <a:ext uri="{FF2B5EF4-FFF2-40B4-BE49-F238E27FC236}">
                <a16:creationId xmlns:a16="http://schemas.microsoft.com/office/drawing/2014/main" id="{E27CF7FF-58E7-214A-9D47-43AF337EDF93}"/>
              </a:ext>
            </a:extLst>
          </p:cNvPr>
          <p:cNvSpPr txBox="1"/>
          <p:nvPr/>
        </p:nvSpPr>
        <p:spPr>
          <a:xfrm>
            <a:off x="10512213" y="8019626"/>
            <a:ext cx="1643663"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珠孔</a:t>
            </a:r>
          </a:p>
        </p:txBody>
      </p:sp>
      <p:sp>
        <p:nvSpPr>
          <p:cNvPr id="8" name="極核">
            <a:extLst>
              <a:ext uri="{FF2B5EF4-FFF2-40B4-BE49-F238E27FC236}">
                <a16:creationId xmlns:a16="http://schemas.microsoft.com/office/drawing/2014/main" id="{2E2385F5-83E3-044D-8899-FB09BD97B382}"/>
              </a:ext>
            </a:extLst>
          </p:cNvPr>
          <p:cNvSpPr txBox="1"/>
          <p:nvPr/>
        </p:nvSpPr>
        <p:spPr>
          <a:xfrm>
            <a:off x="10542016" y="6394026"/>
            <a:ext cx="1087347"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r>
              <a:t>極核</a:t>
            </a:r>
          </a:p>
        </p:txBody>
      </p:sp>
      <p:sp>
        <p:nvSpPr>
          <p:cNvPr id="9" name="珠柄">
            <a:extLst>
              <a:ext uri="{FF2B5EF4-FFF2-40B4-BE49-F238E27FC236}">
                <a16:creationId xmlns:a16="http://schemas.microsoft.com/office/drawing/2014/main" id="{77A47DC4-AC54-0942-9386-09730FA38E66}"/>
              </a:ext>
            </a:extLst>
          </p:cNvPr>
          <p:cNvSpPr txBox="1"/>
          <p:nvPr/>
        </p:nvSpPr>
        <p:spPr>
          <a:xfrm>
            <a:off x="9536853" y="8886613"/>
            <a:ext cx="1087347"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r>
              <a:t>珠柄</a:t>
            </a:r>
          </a:p>
        </p:txBody>
      </p:sp>
      <p:sp>
        <p:nvSpPr>
          <p:cNvPr id="10" name="花冠">
            <a:extLst>
              <a:ext uri="{FF2B5EF4-FFF2-40B4-BE49-F238E27FC236}">
                <a16:creationId xmlns:a16="http://schemas.microsoft.com/office/drawing/2014/main" id="{795468EB-55C2-1C46-9EA3-2B7C7780F0F8}"/>
              </a:ext>
            </a:extLst>
          </p:cNvPr>
          <p:cNvSpPr txBox="1"/>
          <p:nvPr/>
        </p:nvSpPr>
        <p:spPr>
          <a:xfrm>
            <a:off x="975359" y="5527040"/>
            <a:ext cx="121017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800000"/>
              </a:buClr>
              <a:buFont typeface="Arial"/>
              <a:defRPr sz="3413">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花冠</a:t>
            </a:r>
          </a:p>
        </p:txBody>
      </p:sp>
      <p:sp>
        <p:nvSpPr>
          <p:cNvPr id="11" name="がく">
            <a:extLst>
              <a:ext uri="{FF2B5EF4-FFF2-40B4-BE49-F238E27FC236}">
                <a16:creationId xmlns:a16="http://schemas.microsoft.com/office/drawing/2014/main" id="{A0EA15EF-FCCD-504C-A66C-95CC2539ED33}"/>
              </a:ext>
            </a:extLst>
          </p:cNvPr>
          <p:cNvSpPr txBox="1"/>
          <p:nvPr/>
        </p:nvSpPr>
        <p:spPr>
          <a:xfrm>
            <a:off x="975359" y="7586133"/>
            <a:ext cx="1087347"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800000"/>
              </a:buClr>
              <a:buFont typeface="ヒラギノ明朝 ProN W3"/>
              <a:defRPr sz="3413">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defRPr>
            </a:lvl1pPr>
          </a:lstStyle>
          <a:p>
            <a:r>
              <a:t>がく</a:t>
            </a:r>
          </a:p>
        </p:txBody>
      </p:sp>
      <p:sp>
        <p:nvSpPr>
          <p:cNvPr id="12" name="花柄">
            <a:extLst>
              <a:ext uri="{FF2B5EF4-FFF2-40B4-BE49-F238E27FC236}">
                <a16:creationId xmlns:a16="http://schemas.microsoft.com/office/drawing/2014/main" id="{2098F4E7-59D4-544E-A262-5CF311C326E4}"/>
              </a:ext>
            </a:extLst>
          </p:cNvPr>
          <p:cNvSpPr txBox="1"/>
          <p:nvPr/>
        </p:nvSpPr>
        <p:spPr>
          <a:xfrm>
            <a:off x="6394026" y="8886613"/>
            <a:ext cx="1643664"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0000FF"/>
              </a:buClr>
              <a:buFont typeface="Arial"/>
              <a:defRPr sz="3413">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花柄</a:t>
            </a:r>
          </a:p>
        </p:txBody>
      </p:sp>
      <p:sp>
        <p:nvSpPr>
          <p:cNvPr id="13" name="花床">
            <a:extLst>
              <a:ext uri="{FF2B5EF4-FFF2-40B4-BE49-F238E27FC236}">
                <a16:creationId xmlns:a16="http://schemas.microsoft.com/office/drawing/2014/main" id="{DEA87E8E-65BB-3D4A-AA1C-DA797EB5C795}"/>
              </a:ext>
            </a:extLst>
          </p:cNvPr>
          <p:cNvSpPr txBox="1"/>
          <p:nvPr/>
        </p:nvSpPr>
        <p:spPr>
          <a:xfrm>
            <a:off x="2600959" y="8886613"/>
            <a:ext cx="1087347"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00FF"/>
              </a:buClr>
              <a:buFont typeface="ヒラギノ明朝 ProN W3"/>
              <a:defRPr sz="3413">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r>
              <a:t>花床</a:t>
            </a:r>
          </a:p>
        </p:txBody>
      </p:sp>
      <p:sp>
        <p:nvSpPr>
          <p:cNvPr id="14" name="珠心">
            <a:extLst>
              <a:ext uri="{FF2B5EF4-FFF2-40B4-BE49-F238E27FC236}">
                <a16:creationId xmlns:a16="http://schemas.microsoft.com/office/drawing/2014/main" id="{92F7F31F-596F-6242-B26C-A70466B75A3F}"/>
              </a:ext>
            </a:extLst>
          </p:cNvPr>
          <p:cNvSpPr txBox="1"/>
          <p:nvPr/>
        </p:nvSpPr>
        <p:spPr>
          <a:xfrm>
            <a:off x="10512213" y="5852159"/>
            <a:ext cx="1087347"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r>
              <a:t>珠心</a:t>
            </a:r>
          </a:p>
        </p:txBody>
      </p:sp>
      <p:sp>
        <p:nvSpPr>
          <p:cNvPr id="15" name="内珠皮">
            <a:extLst>
              <a:ext uri="{FF2B5EF4-FFF2-40B4-BE49-F238E27FC236}">
                <a16:creationId xmlns:a16="http://schemas.microsoft.com/office/drawing/2014/main" id="{79CC6CB9-B30F-F243-9012-FFB6AA3E68D9}"/>
              </a:ext>
            </a:extLst>
          </p:cNvPr>
          <p:cNvSpPr txBox="1"/>
          <p:nvPr/>
        </p:nvSpPr>
        <p:spPr>
          <a:xfrm>
            <a:off x="10512213" y="5093546"/>
            <a:ext cx="152084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r>
              <a:t>内珠皮</a:t>
            </a:r>
          </a:p>
        </p:txBody>
      </p:sp>
      <p:sp>
        <p:nvSpPr>
          <p:cNvPr id="16" name="外珠皮">
            <a:extLst>
              <a:ext uri="{FF2B5EF4-FFF2-40B4-BE49-F238E27FC236}">
                <a16:creationId xmlns:a16="http://schemas.microsoft.com/office/drawing/2014/main" id="{87BCC5E7-DD15-E546-885E-1A22252262C8}"/>
              </a:ext>
            </a:extLst>
          </p:cNvPr>
          <p:cNvSpPr txBox="1"/>
          <p:nvPr/>
        </p:nvSpPr>
        <p:spPr>
          <a:xfrm>
            <a:off x="10512213" y="4334933"/>
            <a:ext cx="152084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0000"/>
              </a:buClr>
              <a:buFont typeface="ヒラギノ明朝 ProN W3"/>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r>
              <a:t>外珠皮</a:t>
            </a:r>
          </a:p>
        </p:txBody>
      </p:sp>
      <p:sp>
        <p:nvSpPr>
          <p:cNvPr id="17" name="子房">
            <a:extLst>
              <a:ext uri="{FF2B5EF4-FFF2-40B4-BE49-F238E27FC236}">
                <a16:creationId xmlns:a16="http://schemas.microsoft.com/office/drawing/2014/main" id="{04B163C1-1027-8A4A-9686-BB1CFCDA11FD}"/>
              </a:ext>
            </a:extLst>
          </p:cNvPr>
          <p:cNvSpPr txBox="1"/>
          <p:nvPr/>
        </p:nvSpPr>
        <p:spPr>
          <a:xfrm>
            <a:off x="10512213" y="3359573"/>
            <a:ext cx="121017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子房</a:t>
            </a:r>
          </a:p>
        </p:txBody>
      </p:sp>
      <p:sp>
        <p:nvSpPr>
          <p:cNvPr id="18" name="合点">
            <a:extLst>
              <a:ext uri="{FF2B5EF4-FFF2-40B4-BE49-F238E27FC236}">
                <a16:creationId xmlns:a16="http://schemas.microsoft.com/office/drawing/2014/main" id="{5096FE25-166B-FB4C-96AA-3E4907B25F08}"/>
              </a:ext>
            </a:extLst>
          </p:cNvPr>
          <p:cNvSpPr txBox="1"/>
          <p:nvPr/>
        </p:nvSpPr>
        <p:spPr>
          <a:xfrm>
            <a:off x="10512213" y="2384213"/>
            <a:ext cx="121017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合点</a:t>
            </a:r>
          </a:p>
        </p:txBody>
      </p:sp>
      <p:sp>
        <p:nvSpPr>
          <p:cNvPr id="19" name="花柱">
            <a:extLst>
              <a:ext uri="{FF2B5EF4-FFF2-40B4-BE49-F238E27FC236}">
                <a16:creationId xmlns:a16="http://schemas.microsoft.com/office/drawing/2014/main" id="{D0C77D4E-5106-654F-92A1-2C5A25FF034A}"/>
              </a:ext>
            </a:extLst>
          </p:cNvPr>
          <p:cNvSpPr txBox="1"/>
          <p:nvPr/>
        </p:nvSpPr>
        <p:spPr>
          <a:xfrm>
            <a:off x="10512213" y="1300479"/>
            <a:ext cx="121017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花柱</a:t>
            </a:r>
          </a:p>
        </p:txBody>
      </p:sp>
      <p:sp>
        <p:nvSpPr>
          <p:cNvPr id="20" name="柱頭">
            <a:extLst>
              <a:ext uri="{FF2B5EF4-FFF2-40B4-BE49-F238E27FC236}">
                <a16:creationId xmlns:a16="http://schemas.microsoft.com/office/drawing/2014/main" id="{62F20B52-7B64-234C-A209-B551E6BB1212}"/>
              </a:ext>
            </a:extLst>
          </p:cNvPr>
          <p:cNvSpPr txBox="1"/>
          <p:nvPr/>
        </p:nvSpPr>
        <p:spPr>
          <a:xfrm>
            <a:off x="9103359" y="216746"/>
            <a:ext cx="121017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柱頭</a:t>
            </a:r>
          </a:p>
        </p:txBody>
      </p:sp>
      <p:sp>
        <p:nvSpPr>
          <p:cNvPr id="21" name="花被">
            <a:extLst>
              <a:ext uri="{FF2B5EF4-FFF2-40B4-BE49-F238E27FC236}">
                <a16:creationId xmlns:a16="http://schemas.microsoft.com/office/drawing/2014/main" id="{36F9D9F6-9338-8D42-B63E-147AC83CF948}"/>
              </a:ext>
            </a:extLst>
          </p:cNvPr>
          <p:cNvSpPr txBox="1"/>
          <p:nvPr/>
        </p:nvSpPr>
        <p:spPr>
          <a:xfrm>
            <a:off x="-1" y="6285653"/>
            <a:ext cx="776677" cy="1231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800000"/>
              </a:buClr>
              <a:buFont typeface="Arial"/>
              <a:defRPr sz="3413">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花被</a:t>
            </a:r>
          </a:p>
        </p:txBody>
      </p:sp>
      <p:pic>
        <p:nvPicPr>
          <p:cNvPr id="22" name="image-19.png" descr="image-19.png">
            <a:extLst>
              <a:ext uri="{FF2B5EF4-FFF2-40B4-BE49-F238E27FC236}">
                <a16:creationId xmlns:a16="http://schemas.microsoft.com/office/drawing/2014/main" id="{E1BB1F6D-1519-624E-8CA1-C0E04DFF40CA}"/>
              </a:ext>
            </a:extLst>
          </p:cNvPr>
          <p:cNvPicPr>
            <a:picLocks noChangeAspect="1"/>
          </p:cNvPicPr>
          <p:nvPr/>
        </p:nvPicPr>
        <p:blipFill>
          <a:blip r:embed="rId3"/>
          <a:stretch>
            <a:fillRect/>
          </a:stretch>
        </p:blipFill>
        <p:spPr>
          <a:xfrm>
            <a:off x="2167466" y="871501"/>
            <a:ext cx="8344748" cy="8030917"/>
          </a:xfrm>
          <a:prstGeom prst="rect">
            <a:avLst/>
          </a:prstGeom>
          <a:ln w="12700">
            <a:miter lim="400000"/>
          </a:ln>
        </p:spPr>
      </p:pic>
      <p:pic>
        <p:nvPicPr>
          <p:cNvPr id="23" name="括弧１.png" descr="括弧１.png">
            <a:extLst>
              <a:ext uri="{FF2B5EF4-FFF2-40B4-BE49-F238E27FC236}">
                <a16:creationId xmlns:a16="http://schemas.microsoft.com/office/drawing/2014/main" id="{00997749-7F8A-BB4E-99A7-42377DA02318}"/>
              </a:ext>
            </a:extLst>
          </p:cNvPr>
          <p:cNvPicPr>
            <a:picLocks noChangeAspect="1"/>
          </p:cNvPicPr>
          <p:nvPr/>
        </p:nvPicPr>
        <p:blipFill>
          <a:blip r:embed="rId4"/>
          <a:stretch>
            <a:fillRect/>
          </a:stretch>
        </p:blipFill>
        <p:spPr>
          <a:xfrm>
            <a:off x="650239" y="5743786"/>
            <a:ext cx="390597" cy="2041032"/>
          </a:xfrm>
          <a:prstGeom prst="rect">
            <a:avLst/>
          </a:prstGeom>
          <a:ln w="12700">
            <a:miter lim="400000"/>
          </a:ln>
        </p:spPr>
      </p:pic>
    </p:spTree>
    <p:extLst>
      <p:ext uri="{BB962C8B-B14F-4D97-AF65-F5344CB8AC3E}">
        <p14:creationId xmlns:p14="http://schemas.microsoft.com/office/powerpoint/2010/main" val="130613049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23"/>
                                        </p:tgtEl>
                                        <p:attrNameLst>
                                          <p:attrName>style.visibility</p:attrName>
                                        </p:attrNameLst>
                                      </p:cBhvr>
                                      <p:to>
                                        <p:strVal val="visible"/>
                                      </p:to>
                                    </p:set>
                                    <p:animEffect transition="in" filter="fade">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21"/>
                                        </p:tgtEl>
                                        <p:attrNameLst>
                                          <p:attrName>style.visibility</p:attrName>
                                        </p:attrNameLst>
                                      </p:cBhvr>
                                      <p:to>
                                        <p:strVal val="visible"/>
                                      </p:to>
                                    </p:set>
                                    <p:animEffect transition="in" filter="fade">
                                      <p:cBhvr>
                                        <p:cTn id="1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advAuto="0"/>
      <p:bldP spid="23" grpId="0" animBg="1" advAuto="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主な植物の花の構造(1)">
            <a:extLst>
              <a:ext uri="{FF2B5EF4-FFF2-40B4-BE49-F238E27FC236}">
                <a16:creationId xmlns:a16="http://schemas.microsoft.com/office/drawing/2014/main" id="{E1EB0488-3698-5C40-9476-AEEF097A2655}"/>
              </a:ext>
            </a:extLst>
          </p:cNvPr>
          <p:cNvSpPr txBox="1">
            <a:spLocks/>
          </p:cNvSpPr>
          <p:nvPr/>
        </p:nvSpPr>
        <p:spPr>
          <a:xfrm>
            <a:off x="0" y="-1"/>
            <a:ext cx="6285654" cy="794739"/>
          </a:xfrm>
          <a:prstGeom prst="rect">
            <a:avLst/>
          </a:prstGeom>
          <a:ln w="12700">
            <a:miter lim="400000"/>
          </a:ln>
          <a:effectLst>
            <a:outerShdw blurRad="63500" rotWithShape="0">
              <a:srgbClr val="80808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nchor="ctr">
            <a:normAutofit fontScale="97500" lnSpcReduction="10000"/>
          </a:bodyPr>
          <a:lstStyle>
            <a:lvl1pPr marL="40639" marR="40639" indent="0" algn="ctr" defTabSz="1300480" rtl="0" latinLnBrk="0">
              <a:lnSpc>
                <a:spcPct val="100000"/>
              </a:lnSpc>
              <a:spcBef>
                <a:spcPts val="0"/>
              </a:spcBef>
              <a:spcAft>
                <a:spcPts val="0"/>
              </a:spcAft>
              <a:buClr>
                <a:srgbClr val="FFFF00"/>
              </a:buClr>
              <a:buSzTx/>
              <a:buFont typeface="ヒラギノ明朝 ProN W3"/>
              <a:buNone/>
              <a:tabLst/>
              <a:defRPr sz="4551" b="0" i="0" u="none" strike="noStrike" cap="none" spc="0" baseline="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a:lstStyle>
          <a:p>
            <a:pPr hangingPunct="1"/>
            <a:r>
              <a:rPr lang="ja-JP" altLang="en-US"/>
              <a:t>主な植物の花の構造</a:t>
            </a:r>
            <a:r>
              <a:rPr lang="en-US" altLang="ja-JP"/>
              <a:t>(1)</a:t>
            </a:r>
          </a:p>
        </p:txBody>
      </p:sp>
      <p:sp>
        <p:nvSpPr>
          <p:cNvPr id="3" name="花">
            <a:extLst>
              <a:ext uri="{FF2B5EF4-FFF2-40B4-BE49-F238E27FC236}">
                <a16:creationId xmlns:a16="http://schemas.microsoft.com/office/drawing/2014/main" id="{61158516-4B33-6044-B521-3810BD98E76C}"/>
              </a:ext>
            </a:extLst>
          </p:cNvPr>
          <p:cNvSpPr txBox="1"/>
          <p:nvPr/>
        </p:nvSpPr>
        <p:spPr>
          <a:xfrm>
            <a:off x="1192106" y="2600960"/>
            <a:ext cx="668303"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花</a:t>
            </a:r>
          </a:p>
        </p:txBody>
      </p:sp>
      <p:sp>
        <p:nvSpPr>
          <p:cNvPr id="4" name="付属体">
            <a:extLst>
              <a:ext uri="{FF2B5EF4-FFF2-40B4-BE49-F238E27FC236}">
                <a16:creationId xmlns:a16="http://schemas.microsoft.com/office/drawing/2014/main" id="{735A8E64-7537-8E4B-AA1C-248A4CE270F2}"/>
              </a:ext>
            </a:extLst>
          </p:cNvPr>
          <p:cNvSpPr txBox="1"/>
          <p:nvPr/>
        </p:nvSpPr>
        <p:spPr>
          <a:xfrm>
            <a:off x="4443306" y="2492586"/>
            <a:ext cx="1752037"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付属体</a:t>
            </a:r>
          </a:p>
        </p:txBody>
      </p:sp>
      <p:sp>
        <p:nvSpPr>
          <p:cNvPr id="5" name="仏炎苞">
            <a:extLst>
              <a:ext uri="{FF2B5EF4-FFF2-40B4-BE49-F238E27FC236}">
                <a16:creationId xmlns:a16="http://schemas.microsoft.com/office/drawing/2014/main" id="{4915DDD6-6481-1641-9162-A3CAE8914955}"/>
              </a:ext>
            </a:extLst>
          </p:cNvPr>
          <p:cNvSpPr txBox="1"/>
          <p:nvPr/>
        </p:nvSpPr>
        <p:spPr>
          <a:xfrm>
            <a:off x="4443306" y="1517226"/>
            <a:ext cx="1752037"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仏炎苞</a:t>
            </a:r>
          </a:p>
        </p:txBody>
      </p:sp>
      <p:sp>
        <p:nvSpPr>
          <p:cNvPr id="6" name="外花被片">
            <a:extLst>
              <a:ext uri="{FF2B5EF4-FFF2-40B4-BE49-F238E27FC236}">
                <a16:creationId xmlns:a16="http://schemas.microsoft.com/office/drawing/2014/main" id="{8677FF8D-AFC6-2647-8BC8-37428E51F526}"/>
              </a:ext>
            </a:extLst>
          </p:cNvPr>
          <p:cNvSpPr txBox="1"/>
          <p:nvPr/>
        </p:nvSpPr>
        <p:spPr>
          <a:xfrm>
            <a:off x="5201919" y="866986"/>
            <a:ext cx="2293903"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外花被片</a:t>
            </a:r>
          </a:p>
        </p:txBody>
      </p:sp>
      <p:sp>
        <p:nvSpPr>
          <p:cNvPr id="7" name="外花被片">
            <a:extLst>
              <a:ext uri="{FF2B5EF4-FFF2-40B4-BE49-F238E27FC236}">
                <a16:creationId xmlns:a16="http://schemas.microsoft.com/office/drawing/2014/main" id="{851AA76D-6A42-1B4F-BBEC-05B2EE7FA6A7}"/>
              </a:ext>
            </a:extLst>
          </p:cNvPr>
          <p:cNvSpPr txBox="1"/>
          <p:nvPr/>
        </p:nvSpPr>
        <p:spPr>
          <a:xfrm>
            <a:off x="10945707" y="975359"/>
            <a:ext cx="2293903"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外花被片</a:t>
            </a:r>
          </a:p>
        </p:txBody>
      </p:sp>
      <p:sp>
        <p:nvSpPr>
          <p:cNvPr id="8" name="外花被片">
            <a:extLst>
              <a:ext uri="{FF2B5EF4-FFF2-40B4-BE49-F238E27FC236}">
                <a16:creationId xmlns:a16="http://schemas.microsoft.com/office/drawing/2014/main" id="{1843E712-4599-CB4C-86A3-6FD028A59457}"/>
              </a:ext>
            </a:extLst>
          </p:cNvPr>
          <p:cNvSpPr txBox="1"/>
          <p:nvPr/>
        </p:nvSpPr>
        <p:spPr>
          <a:xfrm>
            <a:off x="8128000" y="4334933"/>
            <a:ext cx="2293903"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外花被片</a:t>
            </a:r>
          </a:p>
        </p:txBody>
      </p:sp>
      <p:sp>
        <p:nvSpPr>
          <p:cNvPr id="9" name="内花被片">
            <a:extLst>
              <a:ext uri="{FF2B5EF4-FFF2-40B4-BE49-F238E27FC236}">
                <a16:creationId xmlns:a16="http://schemas.microsoft.com/office/drawing/2014/main" id="{4835B581-267D-B44D-9476-EAE126F5276F}"/>
              </a:ext>
            </a:extLst>
          </p:cNvPr>
          <p:cNvSpPr txBox="1"/>
          <p:nvPr/>
        </p:nvSpPr>
        <p:spPr>
          <a:xfrm>
            <a:off x="9211733" y="0"/>
            <a:ext cx="2293903" cy="584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内花被片</a:t>
            </a:r>
          </a:p>
        </p:txBody>
      </p:sp>
      <p:sp>
        <p:nvSpPr>
          <p:cNvPr id="10" name="内花被片">
            <a:extLst>
              <a:ext uri="{FF2B5EF4-FFF2-40B4-BE49-F238E27FC236}">
                <a16:creationId xmlns:a16="http://schemas.microsoft.com/office/drawing/2014/main" id="{E78FC40D-EA65-494C-8DCD-8BEC0436CC17}"/>
              </a:ext>
            </a:extLst>
          </p:cNvPr>
          <p:cNvSpPr txBox="1"/>
          <p:nvPr/>
        </p:nvSpPr>
        <p:spPr>
          <a:xfrm>
            <a:off x="5527040" y="4334933"/>
            <a:ext cx="2293903"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内花被片</a:t>
            </a:r>
          </a:p>
        </p:txBody>
      </p:sp>
      <p:pic>
        <p:nvPicPr>
          <p:cNvPr id="11" name="image.png" descr="image.png">
            <a:extLst>
              <a:ext uri="{FF2B5EF4-FFF2-40B4-BE49-F238E27FC236}">
                <a16:creationId xmlns:a16="http://schemas.microsoft.com/office/drawing/2014/main" id="{022EC3D3-EEF2-F64E-ADBB-01731A817111}"/>
              </a:ext>
            </a:extLst>
          </p:cNvPr>
          <p:cNvPicPr>
            <a:picLocks noChangeAspect="1"/>
          </p:cNvPicPr>
          <p:nvPr/>
        </p:nvPicPr>
        <p:blipFill>
          <a:blip r:embed="rId3"/>
          <a:stretch>
            <a:fillRect/>
          </a:stretch>
        </p:blipFill>
        <p:spPr>
          <a:xfrm>
            <a:off x="1950720" y="758613"/>
            <a:ext cx="2492587" cy="3793068"/>
          </a:xfrm>
          <a:prstGeom prst="rect">
            <a:avLst/>
          </a:prstGeom>
          <a:ln w="12700">
            <a:miter lim="400000"/>
          </a:ln>
        </p:spPr>
      </p:pic>
      <p:sp>
        <p:nvSpPr>
          <p:cNvPr id="12" name="サトイモ科">
            <a:extLst>
              <a:ext uri="{FF2B5EF4-FFF2-40B4-BE49-F238E27FC236}">
                <a16:creationId xmlns:a16="http://schemas.microsoft.com/office/drawing/2014/main" id="{D82D2787-A1EF-734D-940F-327EA3E96F2E}"/>
              </a:ext>
            </a:extLst>
          </p:cNvPr>
          <p:cNvSpPr txBox="1"/>
          <p:nvPr/>
        </p:nvSpPr>
        <p:spPr>
          <a:xfrm>
            <a:off x="3142826" y="3467946"/>
            <a:ext cx="2387827"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00FF"/>
              </a:buClr>
              <a:buFont typeface="ヒラギノ明朝 ProN W3"/>
              <a:defRPr sz="3413">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r>
              <a:t>サトイモ科</a:t>
            </a:r>
          </a:p>
        </p:txBody>
      </p:sp>
      <p:pic>
        <p:nvPicPr>
          <p:cNvPr id="13" name="image-23.png" descr="image-23.png">
            <a:extLst>
              <a:ext uri="{FF2B5EF4-FFF2-40B4-BE49-F238E27FC236}">
                <a16:creationId xmlns:a16="http://schemas.microsoft.com/office/drawing/2014/main" id="{91462976-8440-1A4B-A921-D8A18FCFBCB0}"/>
              </a:ext>
            </a:extLst>
          </p:cNvPr>
          <p:cNvPicPr>
            <a:picLocks noChangeAspect="1"/>
          </p:cNvPicPr>
          <p:nvPr/>
        </p:nvPicPr>
        <p:blipFill>
          <a:blip r:embed="rId4"/>
          <a:stretch>
            <a:fillRect/>
          </a:stretch>
        </p:blipFill>
        <p:spPr>
          <a:xfrm>
            <a:off x="7044266" y="650239"/>
            <a:ext cx="3901441" cy="3790810"/>
          </a:xfrm>
          <a:prstGeom prst="rect">
            <a:avLst/>
          </a:prstGeom>
          <a:ln w="12700">
            <a:miter lim="400000"/>
          </a:ln>
        </p:spPr>
      </p:pic>
      <p:sp>
        <p:nvSpPr>
          <p:cNvPr id="14" name="ユリ科">
            <a:extLst>
              <a:ext uri="{FF2B5EF4-FFF2-40B4-BE49-F238E27FC236}">
                <a16:creationId xmlns:a16="http://schemas.microsoft.com/office/drawing/2014/main" id="{1B0E29D1-6157-4C45-B416-86AB5AB988C8}"/>
              </a:ext>
            </a:extLst>
          </p:cNvPr>
          <p:cNvSpPr txBox="1"/>
          <p:nvPr/>
        </p:nvSpPr>
        <p:spPr>
          <a:xfrm>
            <a:off x="6502400" y="3034453"/>
            <a:ext cx="152084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00FF"/>
              </a:buClr>
              <a:buFont typeface="ヒラギノ明朝 ProN W3"/>
              <a:defRPr sz="3413">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r>
              <a:t>ユリ科</a:t>
            </a:r>
          </a:p>
        </p:txBody>
      </p:sp>
      <p:pic>
        <p:nvPicPr>
          <p:cNvPr id="15" name="image-24.png" descr="image-24.png">
            <a:extLst>
              <a:ext uri="{FF2B5EF4-FFF2-40B4-BE49-F238E27FC236}">
                <a16:creationId xmlns:a16="http://schemas.microsoft.com/office/drawing/2014/main" id="{5FF8846F-7B67-3542-980D-8E13F0E5F880}"/>
              </a:ext>
            </a:extLst>
          </p:cNvPr>
          <p:cNvPicPr>
            <a:picLocks noChangeAspect="1"/>
          </p:cNvPicPr>
          <p:nvPr/>
        </p:nvPicPr>
        <p:blipFill>
          <a:blip r:embed="rId5"/>
          <a:stretch>
            <a:fillRect/>
          </a:stretch>
        </p:blipFill>
        <p:spPr>
          <a:xfrm>
            <a:off x="1408853" y="4876800"/>
            <a:ext cx="3454401" cy="4443307"/>
          </a:xfrm>
          <a:prstGeom prst="rect">
            <a:avLst/>
          </a:prstGeom>
          <a:ln w="12700">
            <a:miter lim="400000"/>
          </a:ln>
        </p:spPr>
      </p:pic>
      <p:sp>
        <p:nvSpPr>
          <p:cNvPr id="16" name="ラン科">
            <a:extLst>
              <a:ext uri="{FF2B5EF4-FFF2-40B4-BE49-F238E27FC236}">
                <a16:creationId xmlns:a16="http://schemas.microsoft.com/office/drawing/2014/main" id="{81461B06-CE60-B54B-91B1-866D2AC3188D}"/>
              </a:ext>
            </a:extLst>
          </p:cNvPr>
          <p:cNvSpPr txBox="1"/>
          <p:nvPr/>
        </p:nvSpPr>
        <p:spPr>
          <a:xfrm>
            <a:off x="866986" y="8561492"/>
            <a:ext cx="152084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00FF"/>
              </a:buClr>
              <a:buFont typeface="ヒラギノ明朝 ProN W3"/>
              <a:defRPr sz="3413">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r>
              <a:t>ラン科</a:t>
            </a:r>
          </a:p>
        </p:txBody>
      </p:sp>
      <p:pic>
        <p:nvPicPr>
          <p:cNvPr id="17" name="image-25.png" descr="image-25.png">
            <a:extLst>
              <a:ext uri="{FF2B5EF4-FFF2-40B4-BE49-F238E27FC236}">
                <a16:creationId xmlns:a16="http://schemas.microsoft.com/office/drawing/2014/main" id="{E94C0F3A-A5D5-8240-9A6C-52AEFBB05F92}"/>
              </a:ext>
            </a:extLst>
          </p:cNvPr>
          <p:cNvPicPr>
            <a:picLocks noChangeAspect="1"/>
          </p:cNvPicPr>
          <p:nvPr/>
        </p:nvPicPr>
        <p:blipFill>
          <a:blip r:embed="rId6"/>
          <a:stretch>
            <a:fillRect/>
          </a:stretch>
        </p:blipFill>
        <p:spPr>
          <a:xfrm>
            <a:off x="7477759" y="4985173"/>
            <a:ext cx="3504073" cy="4443307"/>
          </a:xfrm>
          <a:prstGeom prst="rect">
            <a:avLst/>
          </a:prstGeom>
          <a:ln w="12700">
            <a:miter lim="400000"/>
          </a:ln>
        </p:spPr>
      </p:pic>
      <p:sp>
        <p:nvSpPr>
          <p:cNvPr id="18" name="アヤメ科">
            <a:extLst>
              <a:ext uri="{FF2B5EF4-FFF2-40B4-BE49-F238E27FC236}">
                <a16:creationId xmlns:a16="http://schemas.microsoft.com/office/drawing/2014/main" id="{DF82EC79-A0D2-9944-A333-565EE11261D5}"/>
              </a:ext>
            </a:extLst>
          </p:cNvPr>
          <p:cNvSpPr txBox="1"/>
          <p:nvPr/>
        </p:nvSpPr>
        <p:spPr>
          <a:xfrm>
            <a:off x="6068906" y="8561492"/>
            <a:ext cx="1941329"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00FF"/>
              </a:buClr>
              <a:buFont typeface="ヒラギノ明朝 ProN W3"/>
              <a:defRPr sz="3413">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r>
              <a:t>アヤメ科</a:t>
            </a:r>
          </a:p>
        </p:txBody>
      </p:sp>
      <p:sp>
        <p:nvSpPr>
          <p:cNvPr id="19" name="めしべ">
            <a:extLst>
              <a:ext uri="{FF2B5EF4-FFF2-40B4-BE49-F238E27FC236}">
                <a16:creationId xmlns:a16="http://schemas.microsoft.com/office/drawing/2014/main" id="{8967C07E-7D32-A141-A814-5C5816A788A9}"/>
              </a:ext>
            </a:extLst>
          </p:cNvPr>
          <p:cNvSpPr txBox="1"/>
          <p:nvPr/>
        </p:nvSpPr>
        <p:spPr>
          <a:xfrm>
            <a:off x="6177279" y="5418666"/>
            <a:ext cx="1643663"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めしべ</a:t>
            </a:r>
          </a:p>
        </p:txBody>
      </p:sp>
    </p:spTree>
    <p:extLst>
      <p:ext uri="{BB962C8B-B14F-4D97-AF65-F5344CB8AC3E}">
        <p14:creationId xmlns:p14="http://schemas.microsoft.com/office/powerpoint/2010/main" val="1133834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0" nodeType="clickEffect">
                                  <p:stCondLst>
                                    <p:cond delay="0"/>
                                  </p:stCondLst>
                                  <p:iterate>
                                    <p:tmAbs val="0"/>
                                  </p:iterate>
                                  <p:childTnLst>
                                    <p:set>
                                      <p:cBhvr>
                                        <p:cTn id="16" fill="hold"/>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grpId="0" nodeType="clickEffect">
                                  <p:stCondLst>
                                    <p:cond delay="0"/>
                                  </p:stCondLst>
                                  <p:iterate>
                                    <p:tmAbs val="0"/>
                                  </p:iterate>
                                  <p:childTnLst>
                                    <p:set>
                                      <p:cBhvr>
                                        <p:cTn id="21" fill="hold"/>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4" grpId="0" animBg="1" advAuto="0"/>
      <p:bldP spid="16" grpId="0" animBg="1" advAuto="0"/>
      <p:bldP spid="18" grpId="0" animBg="1" advAuto="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主な植物の花の構造(2)">
            <a:extLst>
              <a:ext uri="{FF2B5EF4-FFF2-40B4-BE49-F238E27FC236}">
                <a16:creationId xmlns:a16="http://schemas.microsoft.com/office/drawing/2014/main" id="{C346F455-4329-C243-98BB-8BE466850E8D}"/>
              </a:ext>
            </a:extLst>
          </p:cNvPr>
          <p:cNvSpPr txBox="1">
            <a:spLocks/>
          </p:cNvSpPr>
          <p:nvPr/>
        </p:nvSpPr>
        <p:spPr>
          <a:xfrm>
            <a:off x="0" y="-1"/>
            <a:ext cx="6610774" cy="830863"/>
          </a:xfrm>
          <a:prstGeom prst="rect">
            <a:avLst/>
          </a:prstGeom>
          <a:ln w="12700">
            <a:miter lim="400000"/>
          </a:ln>
          <a:effectLst>
            <a:outerShdw blurRad="63500" rotWithShape="0">
              <a:srgbClr val="80808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nchor="ctr">
            <a:normAutofit fontScale="97500"/>
          </a:bodyPr>
          <a:lstStyle>
            <a:lvl1pPr marL="40639" marR="40639" indent="0" algn="ctr" defTabSz="1300480" rtl="0" latinLnBrk="0">
              <a:lnSpc>
                <a:spcPct val="100000"/>
              </a:lnSpc>
              <a:spcBef>
                <a:spcPts val="0"/>
              </a:spcBef>
              <a:spcAft>
                <a:spcPts val="0"/>
              </a:spcAft>
              <a:buClr>
                <a:srgbClr val="FFFF00"/>
              </a:buClr>
              <a:buSzTx/>
              <a:buFont typeface="ヒラギノ明朝 ProN W3"/>
              <a:buNone/>
              <a:tabLst/>
              <a:defRPr sz="4551" b="0" i="0" u="none" strike="noStrike" cap="none" spc="0" baseline="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a:lstStyle>
          <a:p>
            <a:pPr hangingPunct="1"/>
            <a:r>
              <a:rPr lang="ja-JP" altLang="en-US"/>
              <a:t>主な植物の花の構造</a:t>
            </a:r>
            <a:r>
              <a:rPr lang="en-US" altLang="ja-JP"/>
              <a:t>(2)</a:t>
            </a:r>
          </a:p>
        </p:txBody>
      </p:sp>
      <p:sp>
        <p:nvSpPr>
          <p:cNvPr id="3" name="舌状花">
            <a:extLst>
              <a:ext uri="{FF2B5EF4-FFF2-40B4-BE49-F238E27FC236}">
                <a16:creationId xmlns:a16="http://schemas.microsoft.com/office/drawing/2014/main" id="{B5382A0D-52B4-304F-8CE2-4F96A3FF3685}"/>
              </a:ext>
            </a:extLst>
          </p:cNvPr>
          <p:cNvSpPr txBox="1"/>
          <p:nvPr/>
        </p:nvSpPr>
        <p:spPr>
          <a:xfrm>
            <a:off x="866986" y="1192106"/>
            <a:ext cx="1752037"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舌状花</a:t>
            </a:r>
          </a:p>
        </p:txBody>
      </p:sp>
      <p:sp>
        <p:nvSpPr>
          <p:cNvPr id="4" name="筒状花">
            <a:extLst>
              <a:ext uri="{FF2B5EF4-FFF2-40B4-BE49-F238E27FC236}">
                <a16:creationId xmlns:a16="http://schemas.microsoft.com/office/drawing/2014/main" id="{4216339F-70D6-BF41-866C-670033A867DD}"/>
              </a:ext>
            </a:extLst>
          </p:cNvPr>
          <p:cNvSpPr txBox="1"/>
          <p:nvPr/>
        </p:nvSpPr>
        <p:spPr>
          <a:xfrm>
            <a:off x="3576319" y="1192106"/>
            <a:ext cx="1752037"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筒状花</a:t>
            </a:r>
          </a:p>
        </p:txBody>
      </p:sp>
      <p:sp>
        <p:nvSpPr>
          <p:cNvPr id="5" name="総苞">
            <a:extLst>
              <a:ext uri="{FF2B5EF4-FFF2-40B4-BE49-F238E27FC236}">
                <a16:creationId xmlns:a16="http://schemas.microsoft.com/office/drawing/2014/main" id="{C52E8CD7-794B-FD4A-882E-DDCF1D962802}"/>
              </a:ext>
            </a:extLst>
          </p:cNvPr>
          <p:cNvSpPr txBox="1"/>
          <p:nvPr/>
        </p:nvSpPr>
        <p:spPr>
          <a:xfrm>
            <a:off x="1300479" y="4443306"/>
            <a:ext cx="121017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総苞</a:t>
            </a:r>
          </a:p>
        </p:txBody>
      </p:sp>
      <p:sp>
        <p:nvSpPr>
          <p:cNvPr id="6" name="リュウノウギク">
            <a:extLst>
              <a:ext uri="{FF2B5EF4-FFF2-40B4-BE49-F238E27FC236}">
                <a16:creationId xmlns:a16="http://schemas.microsoft.com/office/drawing/2014/main" id="{0D52C1DC-D7D7-014A-81C7-E3CC47BF0D3F}"/>
              </a:ext>
            </a:extLst>
          </p:cNvPr>
          <p:cNvSpPr txBox="1"/>
          <p:nvPr/>
        </p:nvSpPr>
        <p:spPr>
          <a:xfrm>
            <a:off x="650239" y="8778240"/>
            <a:ext cx="3194125"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FF00"/>
              </a:buClr>
              <a:buFont typeface="ヒラギノ明朝 ProN W3"/>
              <a:defRPr sz="3413">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r>
              <a:t>リュウノウギク</a:t>
            </a:r>
          </a:p>
        </p:txBody>
      </p:sp>
      <p:sp>
        <p:nvSpPr>
          <p:cNvPr id="7" name="カントウタンポポ">
            <a:extLst>
              <a:ext uri="{FF2B5EF4-FFF2-40B4-BE49-F238E27FC236}">
                <a16:creationId xmlns:a16="http://schemas.microsoft.com/office/drawing/2014/main" id="{16003162-41EA-264F-BBFF-DE0119A7536F}"/>
              </a:ext>
            </a:extLst>
          </p:cNvPr>
          <p:cNvSpPr txBox="1"/>
          <p:nvPr/>
        </p:nvSpPr>
        <p:spPr>
          <a:xfrm>
            <a:off x="4660053" y="8778240"/>
            <a:ext cx="3688307"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FF00"/>
              </a:buClr>
              <a:buFont typeface="ヒラギノ明朝 ProN W3"/>
              <a:defRPr sz="3413">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r>
              <a:t>カントウタンポポ</a:t>
            </a:r>
          </a:p>
        </p:txBody>
      </p:sp>
      <p:sp>
        <p:nvSpPr>
          <p:cNvPr id="8" name="イソギク">
            <a:extLst>
              <a:ext uri="{FF2B5EF4-FFF2-40B4-BE49-F238E27FC236}">
                <a16:creationId xmlns:a16="http://schemas.microsoft.com/office/drawing/2014/main" id="{A5882CCD-7DED-794D-857F-6B4C6BB4F837}"/>
              </a:ext>
            </a:extLst>
          </p:cNvPr>
          <p:cNvSpPr txBox="1"/>
          <p:nvPr/>
        </p:nvSpPr>
        <p:spPr>
          <a:xfrm>
            <a:off x="9536853" y="8778240"/>
            <a:ext cx="1954333"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FF00"/>
              </a:buClr>
              <a:buFont typeface="ヒラギノ明朝 ProN W3"/>
              <a:defRPr sz="3413">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r>
              <a:t>イソギク</a:t>
            </a:r>
          </a:p>
        </p:txBody>
      </p:sp>
      <p:sp>
        <p:nvSpPr>
          <p:cNvPr id="9" name="筒状花">
            <a:extLst>
              <a:ext uri="{FF2B5EF4-FFF2-40B4-BE49-F238E27FC236}">
                <a16:creationId xmlns:a16="http://schemas.microsoft.com/office/drawing/2014/main" id="{D8267401-D6A1-B540-96E5-067232A1D483}"/>
              </a:ext>
            </a:extLst>
          </p:cNvPr>
          <p:cNvSpPr txBox="1"/>
          <p:nvPr/>
        </p:nvSpPr>
        <p:spPr>
          <a:xfrm>
            <a:off x="7802880" y="4876800"/>
            <a:ext cx="1752037" cy="584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筒状花</a:t>
            </a:r>
          </a:p>
        </p:txBody>
      </p:sp>
      <p:sp>
        <p:nvSpPr>
          <p:cNvPr id="10" name="舌状花">
            <a:extLst>
              <a:ext uri="{FF2B5EF4-FFF2-40B4-BE49-F238E27FC236}">
                <a16:creationId xmlns:a16="http://schemas.microsoft.com/office/drawing/2014/main" id="{FB471411-F7CB-1944-AA32-8EB849872786}"/>
              </a:ext>
            </a:extLst>
          </p:cNvPr>
          <p:cNvSpPr txBox="1"/>
          <p:nvPr/>
        </p:nvSpPr>
        <p:spPr>
          <a:xfrm>
            <a:off x="9861973" y="4876800"/>
            <a:ext cx="1752036" cy="584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舌状花</a:t>
            </a:r>
          </a:p>
        </p:txBody>
      </p:sp>
      <p:pic>
        <p:nvPicPr>
          <p:cNvPr id="11" name="image.png" descr="image.png">
            <a:extLst>
              <a:ext uri="{FF2B5EF4-FFF2-40B4-BE49-F238E27FC236}">
                <a16:creationId xmlns:a16="http://schemas.microsoft.com/office/drawing/2014/main" id="{0544A643-7B7B-7640-9494-D366F345E511}"/>
              </a:ext>
            </a:extLst>
          </p:cNvPr>
          <p:cNvPicPr>
            <a:picLocks noChangeAspect="1"/>
          </p:cNvPicPr>
          <p:nvPr/>
        </p:nvPicPr>
        <p:blipFill>
          <a:blip r:embed="rId3"/>
          <a:stretch>
            <a:fillRect/>
          </a:stretch>
        </p:blipFill>
        <p:spPr>
          <a:xfrm>
            <a:off x="1192106" y="1950720"/>
            <a:ext cx="4768428" cy="2551290"/>
          </a:xfrm>
          <a:prstGeom prst="rect">
            <a:avLst/>
          </a:prstGeom>
          <a:ln w="12700">
            <a:miter lim="400000"/>
          </a:ln>
        </p:spPr>
      </p:pic>
      <p:pic>
        <p:nvPicPr>
          <p:cNvPr id="12" name="image.png" descr="image.png">
            <a:extLst>
              <a:ext uri="{FF2B5EF4-FFF2-40B4-BE49-F238E27FC236}">
                <a16:creationId xmlns:a16="http://schemas.microsoft.com/office/drawing/2014/main" id="{97538BF6-0622-6145-9070-774F145F3EC3}"/>
              </a:ext>
            </a:extLst>
          </p:cNvPr>
          <p:cNvPicPr>
            <a:picLocks noChangeAspect="1"/>
          </p:cNvPicPr>
          <p:nvPr/>
        </p:nvPicPr>
        <p:blipFill>
          <a:blip r:embed="rId4"/>
          <a:stretch>
            <a:fillRect/>
          </a:stretch>
        </p:blipFill>
        <p:spPr>
          <a:xfrm>
            <a:off x="7802880" y="1300479"/>
            <a:ext cx="3793067" cy="3621477"/>
          </a:xfrm>
          <a:prstGeom prst="rect">
            <a:avLst/>
          </a:prstGeom>
          <a:ln w="12700">
            <a:miter lim="400000"/>
          </a:ln>
        </p:spPr>
      </p:pic>
      <p:sp>
        <p:nvSpPr>
          <p:cNvPr id="13" name="キク科">
            <a:extLst>
              <a:ext uri="{FF2B5EF4-FFF2-40B4-BE49-F238E27FC236}">
                <a16:creationId xmlns:a16="http://schemas.microsoft.com/office/drawing/2014/main" id="{CB818B44-7402-2E47-BC16-AE50ED6B44B1}"/>
              </a:ext>
            </a:extLst>
          </p:cNvPr>
          <p:cNvSpPr txBox="1"/>
          <p:nvPr/>
        </p:nvSpPr>
        <p:spPr>
          <a:xfrm>
            <a:off x="5745563" y="2708768"/>
            <a:ext cx="2171080" cy="800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00FF"/>
              </a:buClr>
              <a:buFont typeface="ヒラギノ明朝 ProN W3"/>
              <a:defRPr sz="5120">
                <a:solidFill>
                  <a:srgbClr val="0000FF"/>
                </a:solidFill>
                <a:effectLst>
                  <a:outerShdw blurRad="12700" dist="25400" dir="2700000" rotWithShape="0">
                    <a:srgbClr val="000000"/>
                  </a:outerShdw>
                </a:effectLst>
                <a:uFill>
                  <a:solidFill>
                    <a:srgbClr val="0000FF"/>
                  </a:solidFill>
                </a:uFill>
                <a:latin typeface="ヒラギノ明朝 ProN W6"/>
                <a:ea typeface="ヒラギノ明朝 ProN W6"/>
                <a:cs typeface="ヒラギノ明朝 ProN W6"/>
                <a:sym typeface="ヒラギノ明朝 ProN W6"/>
              </a:defRPr>
            </a:lvl1pPr>
          </a:lstStyle>
          <a:p>
            <a:r>
              <a:t>キク科</a:t>
            </a:r>
          </a:p>
        </p:txBody>
      </p:sp>
      <p:pic>
        <p:nvPicPr>
          <p:cNvPr id="14" name="image-28.png" descr="image-28.png">
            <a:extLst>
              <a:ext uri="{FF2B5EF4-FFF2-40B4-BE49-F238E27FC236}">
                <a16:creationId xmlns:a16="http://schemas.microsoft.com/office/drawing/2014/main" id="{D7A772C8-840F-6143-B2E3-C884100F385A}"/>
              </a:ext>
            </a:extLst>
          </p:cNvPr>
          <p:cNvPicPr>
            <a:picLocks noChangeAspect="1"/>
          </p:cNvPicPr>
          <p:nvPr/>
        </p:nvPicPr>
        <p:blipFill>
          <a:blip r:embed="rId5"/>
          <a:stretch>
            <a:fillRect/>
          </a:stretch>
        </p:blipFill>
        <p:spPr>
          <a:xfrm>
            <a:off x="325119" y="5960533"/>
            <a:ext cx="3793068" cy="2853832"/>
          </a:xfrm>
          <a:prstGeom prst="rect">
            <a:avLst/>
          </a:prstGeom>
          <a:ln w="12700">
            <a:miter lim="400000"/>
          </a:ln>
        </p:spPr>
      </p:pic>
      <p:pic>
        <p:nvPicPr>
          <p:cNvPr id="15" name="image-29.png" descr="image-29.png">
            <a:extLst>
              <a:ext uri="{FF2B5EF4-FFF2-40B4-BE49-F238E27FC236}">
                <a16:creationId xmlns:a16="http://schemas.microsoft.com/office/drawing/2014/main" id="{9EC8CB3F-98AA-3840-8AFB-07B595151CD1}"/>
              </a:ext>
            </a:extLst>
          </p:cNvPr>
          <p:cNvPicPr>
            <a:picLocks noChangeAspect="1"/>
          </p:cNvPicPr>
          <p:nvPr/>
        </p:nvPicPr>
        <p:blipFill>
          <a:blip r:embed="rId6"/>
          <a:stretch>
            <a:fillRect/>
          </a:stretch>
        </p:blipFill>
        <p:spPr>
          <a:xfrm>
            <a:off x="4551679" y="5960533"/>
            <a:ext cx="3793068" cy="2853832"/>
          </a:xfrm>
          <a:prstGeom prst="rect">
            <a:avLst/>
          </a:prstGeom>
          <a:ln w="12700">
            <a:miter lim="400000"/>
          </a:ln>
        </p:spPr>
      </p:pic>
      <p:pic>
        <p:nvPicPr>
          <p:cNvPr id="16" name="image-30.png" descr="image-30.png">
            <a:extLst>
              <a:ext uri="{FF2B5EF4-FFF2-40B4-BE49-F238E27FC236}">
                <a16:creationId xmlns:a16="http://schemas.microsoft.com/office/drawing/2014/main" id="{4E678473-90D7-EA4B-9A4C-B5C56AE6AAAC}"/>
              </a:ext>
            </a:extLst>
          </p:cNvPr>
          <p:cNvPicPr>
            <a:picLocks noChangeAspect="1"/>
          </p:cNvPicPr>
          <p:nvPr/>
        </p:nvPicPr>
        <p:blipFill>
          <a:blip r:embed="rId7"/>
          <a:stretch>
            <a:fillRect/>
          </a:stretch>
        </p:blipFill>
        <p:spPr>
          <a:xfrm>
            <a:off x="8778239" y="5960533"/>
            <a:ext cx="3793068" cy="2853832"/>
          </a:xfrm>
          <a:prstGeom prst="rect">
            <a:avLst/>
          </a:prstGeom>
          <a:ln w="12700">
            <a:miter lim="400000"/>
          </a:ln>
        </p:spPr>
      </p:pic>
    </p:spTree>
    <p:extLst>
      <p:ext uri="{BB962C8B-B14F-4D97-AF65-F5344CB8AC3E}">
        <p14:creationId xmlns:p14="http://schemas.microsoft.com/office/powerpoint/2010/main" val="39779438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0" nodeType="clickEffect">
                                  <p:stCondLst>
                                    <p:cond delay="0"/>
                                  </p:stCondLst>
                                  <p:iterate>
                                    <p:tmAbs val="0"/>
                                  </p:iterate>
                                  <p:childTnLst>
                                    <p:set>
                                      <p:cBhvr>
                                        <p:cTn id="16" fill="hold"/>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grpId="0" nodeType="clickEffect">
                                  <p:stCondLst>
                                    <p:cond delay="0"/>
                                  </p:stCondLst>
                                  <p:iterate>
                                    <p:tmAbs val="0"/>
                                  </p:iterate>
                                  <p:childTnLst>
                                    <p:set>
                                      <p:cBhvr>
                                        <p:cTn id="21" fill="hold"/>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fill="hold" grpId="0" nodeType="clickEffect">
                                  <p:stCondLst>
                                    <p:cond delay="0"/>
                                  </p:stCondLst>
                                  <p:iterate>
                                    <p:tmAbs val="0"/>
                                  </p:iterate>
                                  <p:childTnLst>
                                    <p:set>
                                      <p:cBhvr>
                                        <p:cTn id="26" fill="hold"/>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fill="hold" grpId="0" nodeType="clickEffect">
                                  <p:stCondLst>
                                    <p:cond delay="0"/>
                                  </p:stCondLst>
                                  <p:iterate>
                                    <p:tmAbs val="0"/>
                                  </p:iterate>
                                  <p:childTnLst>
                                    <p:set>
                                      <p:cBhvr>
                                        <p:cTn id="31" fill="hold"/>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fill="hold" grpId="0" nodeType="clickEffect">
                                  <p:stCondLst>
                                    <p:cond delay="0"/>
                                  </p:stCondLst>
                                  <p:iterate>
                                    <p:tmAbs val="0"/>
                                  </p:iterate>
                                  <p:childTnLst>
                                    <p:set>
                                      <p:cBhvr>
                                        <p:cTn id="36" fill="hold"/>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dvAuto="0"/>
      <p:bldP spid="7" grpId="0" animBg="1" advAuto="0"/>
      <p:bldP spid="8" grpId="0" animBg="1" advAuto="0"/>
      <p:bldP spid="13" grpId="0" animBg="1" advAuto="0"/>
      <p:bldP spid="14" grpId="0" animBg="1" advAuto="0"/>
      <p:bldP spid="15" grpId="0" animBg="1" advAuto="0"/>
      <p:bldP spid="16" grpId="0" animBg="1" advAuto="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花の付き方（花序）(1)">
            <a:extLst>
              <a:ext uri="{FF2B5EF4-FFF2-40B4-BE49-F238E27FC236}">
                <a16:creationId xmlns:a16="http://schemas.microsoft.com/office/drawing/2014/main" id="{E1C00127-B45B-0E42-8A06-D16903333D7E}"/>
              </a:ext>
            </a:extLst>
          </p:cNvPr>
          <p:cNvSpPr txBox="1">
            <a:spLocks/>
          </p:cNvSpPr>
          <p:nvPr/>
        </p:nvSpPr>
        <p:spPr>
          <a:xfrm>
            <a:off x="0" y="-1"/>
            <a:ext cx="6610774" cy="885050"/>
          </a:xfrm>
          <a:prstGeom prst="rect">
            <a:avLst/>
          </a:prstGeom>
          <a:ln w="12700">
            <a:miter lim="400000"/>
          </a:ln>
          <a:effectLst>
            <a:outerShdw blurRad="63500" rotWithShape="0">
              <a:srgbClr val="808080">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nchor="ctr">
            <a:normAutofit/>
          </a:bodyPr>
          <a:lstStyle>
            <a:lvl1pPr marL="40639" marR="40639" indent="0" algn="ctr" defTabSz="1300480" rtl="0" latinLnBrk="0">
              <a:lnSpc>
                <a:spcPct val="100000"/>
              </a:lnSpc>
              <a:spcBef>
                <a:spcPts val="0"/>
              </a:spcBef>
              <a:spcAft>
                <a:spcPts val="0"/>
              </a:spcAft>
              <a:buClr>
                <a:srgbClr val="FFFF00"/>
              </a:buClr>
              <a:buSzTx/>
              <a:buFont typeface="ヒラギノ明朝 ProN W3"/>
              <a:buNone/>
              <a:tabLst/>
              <a:defRPr sz="4551" b="0" i="0" u="none" strike="noStrike" cap="none" spc="0" baseline="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a:lstStyle>
          <a:p>
            <a:pPr hangingPunct="1"/>
            <a:r>
              <a:rPr lang="ja-JP" altLang="en-US"/>
              <a:t>花の付き方（花序）</a:t>
            </a:r>
            <a:r>
              <a:rPr lang="en-US" altLang="ja-JP"/>
              <a:t>(1)</a:t>
            </a:r>
          </a:p>
        </p:txBody>
      </p:sp>
      <p:sp>
        <p:nvSpPr>
          <p:cNvPr id="3" name="散房状">
            <a:extLst>
              <a:ext uri="{FF2B5EF4-FFF2-40B4-BE49-F238E27FC236}">
                <a16:creationId xmlns:a16="http://schemas.microsoft.com/office/drawing/2014/main" id="{5DDE7B16-9368-E648-B5BA-2DE8599DAD5F}"/>
              </a:ext>
            </a:extLst>
          </p:cNvPr>
          <p:cNvSpPr txBox="1"/>
          <p:nvPr/>
        </p:nvSpPr>
        <p:spPr>
          <a:xfrm>
            <a:off x="5852159" y="8647289"/>
            <a:ext cx="1752037"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散房状</a:t>
            </a:r>
          </a:p>
        </p:txBody>
      </p:sp>
      <p:sp>
        <p:nvSpPr>
          <p:cNvPr id="4" name="尾状">
            <a:extLst>
              <a:ext uri="{FF2B5EF4-FFF2-40B4-BE49-F238E27FC236}">
                <a16:creationId xmlns:a16="http://schemas.microsoft.com/office/drawing/2014/main" id="{44EDA709-E6AD-5845-8CA1-420FAF7AB575}"/>
              </a:ext>
            </a:extLst>
          </p:cNvPr>
          <p:cNvSpPr txBox="1"/>
          <p:nvPr/>
        </p:nvSpPr>
        <p:spPr>
          <a:xfrm>
            <a:off x="650239" y="8669866"/>
            <a:ext cx="121017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尾状</a:t>
            </a:r>
          </a:p>
        </p:txBody>
      </p:sp>
      <p:sp>
        <p:nvSpPr>
          <p:cNvPr id="5" name="穂状">
            <a:extLst>
              <a:ext uri="{FF2B5EF4-FFF2-40B4-BE49-F238E27FC236}">
                <a16:creationId xmlns:a16="http://schemas.microsoft.com/office/drawing/2014/main" id="{2432AF42-BE93-354C-985A-79CA0D46E13A}"/>
              </a:ext>
            </a:extLst>
          </p:cNvPr>
          <p:cNvSpPr txBox="1"/>
          <p:nvPr/>
        </p:nvSpPr>
        <p:spPr>
          <a:xfrm>
            <a:off x="2167466" y="8647289"/>
            <a:ext cx="121017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穂状</a:t>
            </a:r>
          </a:p>
        </p:txBody>
      </p:sp>
      <p:sp>
        <p:nvSpPr>
          <p:cNvPr id="6" name="総状">
            <a:extLst>
              <a:ext uri="{FF2B5EF4-FFF2-40B4-BE49-F238E27FC236}">
                <a16:creationId xmlns:a16="http://schemas.microsoft.com/office/drawing/2014/main" id="{72B833FA-67D7-804B-B16B-CFFD9DC39BBD}"/>
              </a:ext>
            </a:extLst>
          </p:cNvPr>
          <p:cNvSpPr txBox="1"/>
          <p:nvPr/>
        </p:nvSpPr>
        <p:spPr>
          <a:xfrm>
            <a:off x="3576320" y="8647289"/>
            <a:ext cx="121017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総状</a:t>
            </a:r>
          </a:p>
        </p:txBody>
      </p:sp>
      <p:sp>
        <p:nvSpPr>
          <p:cNvPr id="7" name="頭状">
            <a:extLst>
              <a:ext uri="{FF2B5EF4-FFF2-40B4-BE49-F238E27FC236}">
                <a16:creationId xmlns:a16="http://schemas.microsoft.com/office/drawing/2014/main" id="{E2650E4E-68A3-C64A-95D2-8701C0893DF4}"/>
              </a:ext>
            </a:extLst>
          </p:cNvPr>
          <p:cNvSpPr txBox="1"/>
          <p:nvPr/>
        </p:nvSpPr>
        <p:spPr>
          <a:xfrm>
            <a:off x="8778240" y="8647289"/>
            <a:ext cx="121017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頭状</a:t>
            </a:r>
          </a:p>
        </p:txBody>
      </p:sp>
      <p:sp>
        <p:nvSpPr>
          <p:cNvPr id="8" name="A．有限花序">
            <a:extLst>
              <a:ext uri="{FF2B5EF4-FFF2-40B4-BE49-F238E27FC236}">
                <a16:creationId xmlns:a16="http://schemas.microsoft.com/office/drawing/2014/main" id="{DB11A284-E326-0C4C-ABC1-59A2E7352D3C}"/>
              </a:ext>
            </a:extLst>
          </p:cNvPr>
          <p:cNvSpPr txBox="1"/>
          <p:nvPr/>
        </p:nvSpPr>
        <p:spPr>
          <a:xfrm>
            <a:off x="3142826" y="1083733"/>
            <a:ext cx="3147090" cy="653627"/>
          </a:xfrm>
          <a:prstGeom prst="rect">
            <a:avLst/>
          </a:prstGeom>
          <a:solidFill>
            <a:srgbClr val="FFFF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0000"/>
              </a:buClr>
              <a:buFont typeface="ヒラギノ明朝 ProN W3"/>
              <a:defRPr sz="3982">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defRPr>
            </a:lvl1pPr>
          </a:lstStyle>
          <a:p>
            <a:r>
              <a:t>A．有限花序</a:t>
            </a:r>
          </a:p>
        </p:txBody>
      </p:sp>
      <p:sp>
        <p:nvSpPr>
          <p:cNvPr id="9" name="B．無限花序">
            <a:extLst>
              <a:ext uri="{FF2B5EF4-FFF2-40B4-BE49-F238E27FC236}">
                <a16:creationId xmlns:a16="http://schemas.microsoft.com/office/drawing/2014/main" id="{74A2BAF5-C799-3B4D-A0EA-9B2B72A37F05}"/>
              </a:ext>
            </a:extLst>
          </p:cNvPr>
          <p:cNvSpPr txBox="1"/>
          <p:nvPr/>
        </p:nvSpPr>
        <p:spPr>
          <a:xfrm>
            <a:off x="3142826" y="3034453"/>
            <a:ext cx="3105114" cy="653627"/>
          </a:xfrm>
          <a:prstGeom prst="rect">
            <a:avLst/>
          </a:prstGeom>
          <a:solidFill>
            <a:srgbClr val="FFFF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000000"/>
              </a:buClr>
              <a:buFont typeface="ヒラギノ明朝 ProN W3"/>
              <a:defRPr sz="3982">
                <a:effectLst>
                  <a:outerShdw blurRad="12700" dist="254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defRPr>
            </a:lvl1pPr>
          </a:lstStyle>
          <a:p>
            <a:r>
              <a:t>B．無限花序</a:t>
            </a:r>
          </a:p>
        </p:txBody>
      </p:sp>
      <p:sp>
        <p:nvSpPr>
          <p:cNvPr id="10" name="上位 → 下位の順に開花する">
            <a:extLst>
              <a:ext uri="{FF2B5EF4-FFF2-40B4-BE49-F238E27FC236}">
                <a16:creationId xmlns:a16="http://schemas.microsoft.com/office/drawing/2014/main" id="{90E66584-6DC0-2E48-A089-E5454C6ACFC9}"/>
              </a:ext>
            </a:extLst>
          </p:cNvPr>
          <p:cNvSpPr txBox="1"/>
          <p:nvPr/>
        </p:nvSpPr>
        <p:spPr>
          <a:xfrm>
            <a:off x="4226560" y="2059093"/>
            <a:ext cx="7387450"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400"/>
              </a:spcBef>
              <a:buClr>
                <a:srgbClr val="FFFFFF"/>
              </a:buClr>
              <a:buFont typeface="Arial"/>
              <a:defRPr sz="3413">
                <a:solidFill>
                  <a:srgbClr val="FFFFFF"/>
                </a:solidFill>
                <a:effectLst>
                  <a:outerShdw blurRad="12700" dist="25400" dir="2700000" rotWithShape="0">
                    <a:srgbClr val="000000"/>
                  </a:outerShdw>
                </a:effectLst>
                <a:uFill>
                  <a:solidFill>
                    <a:srgbClr val="FFFFFF"/>
                  </a:solidFill>
                </a:uFill>
                <a:latin typeface="Arial"/>
                <a:ea typeface="Arial"/>
                <a:cs typeface="Arial"/>
                <a:sym typeface="Arial"/>
              </a:defRPr>
            </a:pPr>
            <a:r>
              <a:rPr>
                <a:latin typeface="ヒラギノ明朝 ProN W6"/>
                <a:ea typeface="ヒラギノ明朝 ProN W6"/>
                <a:cs typeface="ヒラギノ明朝 ProN W6"/>
                <a:sym typeface="ヒラギノ明朝 ProN W6"/>
              </a:rPr>
              <a:t>上位　</a:t>
            </a:r>
            <a:r>
              <a:t>→</a:t>
            </a:r>
            <a:r>
              <a:rPr>
                <a:latin typeface="ヒラギノ明朝 ProN W6"/>
                <a:ea typeface="ヒラギノ明朝 ProN W6"/>
                <a:cs typeface="ヒラギノ明朝 ProN W6"/>
                <a:sym typeface="ヒラギノ明朝 ProN W6"/>
              </a:rPr>
              <a:t>　下位の順に開花する</a:t>
            </a:r>
          </a:p>
        </p:txBody>
      </p:sp>
      <p:sp>
        <p:nvSpPr>
          <p:cNvPr id="11" name="下位 → 上位の順に開花する">
            <a:extLst>
              <a:ext uri="{FF2B5EF4-FFF2-40B4-BE49-F238E27FC236}">
                <a16:creationId xmlns:a16="http://schemas.microsoft.com/office/drawing/2014/main" id="{82B52D66-3530-AD49-BAA0-AB1AF43CDC9D}"/>
              </a:ext>
            </a:extLst>
          </p:cNvPr>
          <p:cNvSpPr txBox="1"/>
          <p:nvPr/>
        </p:nvSpPr>
        <p:spPr>
          <a:xfrm>
            <a:off x="4226560" y="4009813"/>
            <a:ext cx="7387450"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spcBef>
                <a:spcPts val="1400"/>
              </a:spcBef>
              <a:buClr>
                <a:srgbClr val="FFFFFF"/>
              </a:buClr>
              <a:buFont typeface="Arial"/>
              <a:defRPr sz="3413">
                <a:solidFill>
                  <a:srgbClr val="FFFFFF"/>
                </a:solidFill>
                <a:effectLst>
                  <a:outerShdw blurRad="12700" dist="25400" dir="2700000" rotWithShape="0">
                    <a:srgbClr val="000000"/>
                  </a:outerShdw>
                </a:effectLst>
                <a:uFill>
                  <a:solidFill>
                    <a:srgbClr val="FFFFFF"/>
                  </a:solidFill>
                </a:uFill>
                <a:latin typeface="Arial"/>
                <a:ea typeface="Arial"/>
                <a:cs typeface="Arial"/>
                <a:sym typeface="Arial"/>
              </a:defRPr>
            </a:pPr>
            <a:r>
              <a:rPr>
                <a:latin typeface="ヒラギノ明朝 ProN W6"/>
                <a:ea typeface="ヒラギノ明朝 ProN W6"/>
                <a:cs typeface="ヒラギノ明朝 ProN W6"/>
                <a:sym typeface="ヒラギノ明朝 ProN W6"/>
              </a:rPr>
              <a:t>下位　</a:t>
            </a:r>
            <a:r>
              <a:t>→</a:t>
            </a:r>
            <a:r>
              <a:rPr>
                <a:latin typeface="ヒラギノ明朝 ProN W6"/>
                <a:ea typeface="ヒラギノ明朝 ProN W6"/>
                <a:cs typeface="ヒラギノ明朝 ProN W6"/>
                <a:sym typeface="ヒラギノ明朝 ProN W6"/>
              </a:rPr>
              <a:t>　上位の順に開花する</a:t>
            </a:r>
          </a:p>
        </p:txBody>
      </p:sp>
      <p:sp>
        <p:nvSpPr>
          <p:cNvPr id="12" name="肉穂">
            <a:extLst>
              <a:ext uri="{FF2B5EF4-FFF2-40B4-BE49-F238E27FC236}">
                <a16:creationId xmlns:a16="http://schemas.microsoft.com/office/drawing/2014/main" id="{23969BC5-CEB5-CC4B-BC28-BED65774BD70}"/>
              </a:ext>
            </a:extLst>
          </p:cNvPr>
          <p:cNvSpPr txBox="1"/>
          <p:nvPr/>
        </p:nvSpPr>
        <p:spPr>
          <a:xfrm>
            <a:off x="11379199" y="8561492"/>
            <a:ext cx="121017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肉穂</a:t>
            </a:r>
          </a:p>
        </p:txBody>
      </p:sp>
      <p:pic>
        <p:nvPicPr>
          <p:cNvPr id="13" name="image.png" descr="image.png">
            <a:extLst>
              <a:ext uri="{FF2B5EF4-FFF2-40B4-BE49-F238E27FC236}">
                <a16:creationId xmlns:a16="http://schemas.microsoft.com/office/drawing/2014/main" id="{4EB6811E-A262-CA4E-8863-D1314BDDD502}"/>
              </a:ext>
            </a:extLst>
          </p:cNvPr>
          <p:cNvPicPr>
            <a:picLocks noChangeAspect="1"/>
          </p:cNvPicPr>
          <p:nvPr/>
        </p:nvPicPr>
        <p:blipFill>
          <a:blip r:embed="rId3"/>
          <a:stretch>
            <a:fillRect/>
          </a:stretch>
        </p:blipFill>
        <p:spPr>
          <a:xfrm>
            <a:off x="541866" y="3576319"/>
            <a:ext cx="1194365" cy="5093548"/>
          </a:xfrm>
          <a:prstGeom prst="rect">
            <a:avLst/>
          </a:prstGeom>
          <a:ln w="12700">
            <a:miter lim="400000"/>
          </a:ln>
        </p:spPr>
      </p:pic>
      <p:pic>
        <p:nvPicPr>
          <p:cNvPr id="14" name="image-34.png" descr="image-34.png">
            <a:extLst>
              <a:ext uri="{FF2B5EF4-FFF2-40B4-BE49-F238E27FC236}">
                <a16:creationId xmlns:a16="http://schemas.microsoft.com/office/drawing/2014/main" id="{C6BFA9A5-13E8-0B41-A053-F1DD6E8711E1}"/>
              </a:ext>
            </a:extLst>
          </p:cNvPr>
          <p:cNvPicPr>
            <a:picLocks noChangeAspect="1"/>
          </p:cNvPicPr>
          <p:nvPr/>
        </p:nvPicPr>
        <p:blipFill>
          <a:blip r:embed="rId4"/>
          <a:stretch>
            <a:fillRect/>
          </a:stretch>
        </p:blipFill>
        <p:spPr>
          <a:xfrm>
            <a:off x="2059093" y="5201919"/>
            <a:ext cx="9103361" cy="3452144"/>
          </a:xfrm>
          <a:prstGeom prst="rect">
            <a:avLst/>
          </a:prstGeom>
          <a:ln w="12700">
            <a:miter lim="400000"/>
          </a:ln>
        </p:spPr>
      </p:pic>
      <p:pic>
        <p:nvPicPr>
          <p:cNvPr id="15" name="image-35.png" descr="image-35.png">
            <a:extLst>
              <a:ext uri="{FF2B5EF4-FFF2-40B4-BE49-F238E27FC236}">
                <a16:creationId xmlns:a16="http://schemas.microsoft.com/office/drawing/2014/main" id="{E1A6FA2A-ECBF-CA46-8388-A4357CEEFFD0}"/>
              </a:ext>
            </a:extLst>
          </p:cNvPr>
          <p:cNvPicPr>
            <a:picLocks noChangeAspect="1"/>
          </p:cNvPicPr>
          <p:nvPr/>
        </p:nvPicPr>
        <p:blipFill>
          <a:blip r:embed="rId5"/>
          <a:stretch>
            <a:fillRect/>
          </a:stretch>
        </p:blipFill>
        <p:spPr>
          <a:xfrm>
            <a:off x="11087946" y="5201919"/>
            <a:ext cx="1916854" cy="3467948"/>
          </a:xfrm>
          <a:prstGeom prst="rect">
            <a:avLst/>
          </a:prstGeom>
          <a:ln w="12700">
            <a:miter lim="400000"/>
          </a:ln>
        </p:spPr>
      </p:pic>
    </p:spTree>
    <p:extLst>
      <p:ext uri="{BB962C8B-B14F-4D97-AF65-F5344CB8AC3E}">
        <p14:creationId xmlns:p14="http://schemas.microsoft.com/office/powerpoint/2010/main" val="1273013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dvAuto="0"/>
      <p:bldP spid="11"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4" name="生 薬 学 総 論 (1-4)"/>
          <p:cNvSpPr>
            <a:spLocks noGrp="1"/>
          </p:cNvSpPr>
          <p:nvPr>
            <p:ph type="title"/>
          </p:nvPr>
        </p:nvSpPr>
        <p:spPr>
          <a:xfrm>
            <a:off x="2492586" y="325119"/>
            <a:ext cx="8344748" cy="1300481"/>
          </a:xfrm>
          <a:prstGeom prst="rect">
            <a:avLst/>
          </a:prstGeom>
          <a:solidFill>
            <a:srgbClr val="008080"/>
          </a:solidFill>
          <a:ln w="9525">
            <a:round/>
          </a:ln>
          <a:effectLst>
            <a:outerShdw blurRad="127000" dist="152399" dir="18900000" rotWithShape="0">
              <a:srgbClr val="003366">
                <a:alpha val="79998"/>
              </a:srgbClr>
            </a:outerShdw>
          </a:effectLst>
        </p:spPr>
        <p:txBody>
          <a:bodyPr lIns="126435" tIns="72248" rIns="126435" bIns="72248"/>
          <a:lstStyle>
            <a:lvl1pPr defTabSz="1300480">
              <a:defRPr sz="6257">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生 薬 学 総 論 (1-4)</a:t>
            </a:r>
          </a:p>
        </p:txBody>
      </p:sp>
      <p:sp>
        <p:nvSpPr>
          <p:cNvPr id="145" name="２．生薬と食品との区別（食薬区分）"/>
          <p:cNvSpPr txBox="1"/>
          <p:nvPr/>
        </p:nvSpPr>
        <p:spPr>
          <a:xfrm>
            <a:off x="1408853" y="1950719"/>
            <a:ext cx="10078721"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lvl1pPr algn="l" defTabSz="650240">
              <a:def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２．生薬と食品との区別（食薬区分）</a:t>
            </a:r>
          </a:p>
        </p:txBody>
      </p:sp>
      <p:graphicFrame>
        <p:nvGraphicFramePr>
          <p:cNvPr id="2" name="表 4">
            <a:extLst>
              <a:ext uri="{FF2B5EF4-FFF2-40B4-BE49-F238E27FC236}">
                <a16:creationId xmlns:a16="http://schemas.microsoft.com/office/drawing/2014/main" id="{77E1A4C2-134B-594A-9AAF-12C1D51AC314}"/>
              </a:ext>
            </a:extLst>
          </p:cNvPr>
          <p:cNvGraphicFramePr>
            <a:graphicFrameLocks noGrp="1"/>
          </p:cNvGraphicFramePr>
          <p:nvPr>
            <p:extLst>
              <p:ext uri="{D42A27DB-BD31-4B8C-83A1-F6EECF244321}">
                <p14:modId xmlns:p14="http://schemas.microsoft.com/office/powerpoint/2010/main" val="3489155916"/>
              </p:ext>
            </p:extLst>
          </p:nvPr>
        </p:nvGraphicFramePr>
        <p:xfrm>
          <a:off x="515647" y="2984826"/>
          <a:ext cx="11990986" cy="5996943"/>
        </p:xfrm>
        <a:graphic>
          <a:graphicData uri="http://schemas.openxmlformats.org/drawingml/2006/table">
            <a:tbl>
              <a:tblPr firstRow="1" bandRow="1">
                <a:tableStyleId>{5940675A-B579-460E-94D1-54222C63F5DA}</a:tableStyleId>
              </a:tblPr>
              <a:tblGrid>
                <a:gridCol w="4734780">
                  <a:extLst>
                    <a:ext uri="{9D8B030D-6E8A-4147-A177-3AD203B41FA5}">
                      <a16:colId xmlns:a16="http://schemas.microsoft.com/office/drawing/2014/main" val="89802242"/>
                    </a:ext>
                  </a:extLst>
                </a:gridCol>
                <a:gridCol w="7256206">
                  <a:extLst>
                    <a:ext uri="{9D8B030D-6E8A-4147-A177-3AD203B41FA5}">
                      <a16:colId xmlns:a16="http://schemas.microsoft.com/office/drawing/2014/main" val="3645218735"/>
                    </a:ext>
                  </a:extLst>
                </a:gridCol>
              </a:tblGrid>
              <a:tr h="666327">
                <a:tc gridSpan="2">
                  <a:txBody>
                    <a:bodyPr/>
                    <a:lstStyle/>
                    <a:p>
                      <a:pPr marL="0" marR="0" indent="0" algn="ctr" defTabSz="584200" rtl="0" eaLnBrk="1" fontAlgn="auto" latinLnBrk="0" hangingPunct="1">
                        <a:lnSpc>
                          <a:spcPct val="100000"/>
                        </a:lnSpc>
                        <a:spcBef>
                          <a:spcPts val="0"/>
                        </a:spcBef>
                        <a:spcAft>
                          <a:spcPts val="0"/>
                        </a:spcAft>
                        <a:buClrTx/>
                        <a:buSzTx/>
                        <a:buFontTx/>
                        <a:buNone/>
                        <a:tabLst/>
                        <a:defRPr/>
                      </a:pPr>
                      <a:r>
                        <a:rPr kumimoji="1" lang="ja-JP" altLang="en-US" sz="3600">
                          <a:solidFill>
                            <a:schemeClr val="bg1"/>
                          </a:solidFill>
                          <a:effectLst>
                            <a:outerShdw blurRad="25400" dist="50800" dir="2400000" algn="ctr" rotWithShape="0">
                              <a:srgbClr val="000000">
                                <a:alpha val="43137"/>
                              </a:srgbClr>
                            </a:outerShdw>
                          </a:effectLst>
                          <a:latin typeface="MS Gothic" panose="020B0609070205080204" pitchFamily="49" charset="-128"/>
                          <a:ea typeface="MS Gothic" panose="020B0609070205080204" pitchFamily="49" charset="-128"/>
                        </a:rPr>
                        <a:t>生薬が食品として用いられる例</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3"/>
                    </a:solidFill>
                  </a:tcPr>
                </a:tc>
                <a:tc hMerge="1">
                  <a:txBody>
                    <a:bodyPr/>
                    <a:lstStyle/>
                    <a:p>
                      <a:endParaRPr kumimoji="1" lang="ja-JP" altLang="en-US"/>
                    </a:p>
                  </a:txBody>
                  <a:tcPr/>
                </a:tc>
                <a:extLst>
                  <a:ext uri="{0D108BD9-81ED-4DB2-BD59-A6C34878D82A}">
                    <a16:rowId xmlns:a16="http://schemas.microsoft.com/office/drawing/2014/main" val="4144591369"/>
                  </a:ext>
                </a:extLst>
              </a:tr>
              <a:tr h="666327">
                <a:tc>
                  <a:txBody>
                    <a:bodyPr/>
                    <a:lstStyle/>
                    <a:p>
                      <a:r>
                        <a:rPr lang="ja-JP" altLang="en-US" sz="3200" b="1">
                          <a:solidFill>
                            <a:srgbClr val="FFFF00"/>
                          </a:solidFill>
                          <a:effectLst>
                            <a:outerShdw blurRad="25400" dist="50800" dir="3000000" algn="ctr" rotWithShape="0">
                              <a:srgbClr val="000000">
                                <a:alpha val="43137"/>
                              </a:srgbClr>
                            </a:outerShdw>
                          </a:effectLst>
                          <a:latin typeface="MS Mincho" panose="02020609040205080304" pitchFamily="49" charset="-128"/>
                          <a:ea typeface="MS Mincho" panose="02020609040205080304" pitchFamily="49" charset="-128"/>
                        </a:rPr>
                        <a:t>食　品（用　途）</a:t>
                      </a:r>
                      <a:endParaRPr lang="ja-JP" altLang="en-US" sz="3200" b="1">
                        <a:effectLst>
                          <a:outerShdw blurRad="25400" dist="50800" dir="3000000" algn="ctr" rotWithShape="0">
                            <a:srgbClr val="000000">
                              <a:alpha val="43137"/>
                            </a:srgbClr>
                          </a:outerShdw>
                        </a:effectLst>
                        <a:latin typeface="MS Mincho" panose="02020609040205080304" pitchFamily="49" charset="-128"/>
                        <a:ea typeface="MS Mincho" panose="02020609040205080304" pitchFamily="49" charset="-128"/>
                      </a:endParaRPr>
                    </a:p>
                  </a:txBody>
                  <a:tcPr anchor="ctr">
                    <a:lnL w="38100" cap="flat" cmpd="sng" algn="ctr">
                      <a:solidFill>
                        <a:schemeClr val="bg1"/>
                      </a:solidFill>
                      <a:prstDash val="solid"/>
                      <a:round/>
                      <a:headEnd type="none" w="med" len="med"/>
                      <a:tailEnd type="none" w="med" len="med"/>
                    </a:lnL>
                    <a:solidFill>
                      <a:schemeClr val="tx1"/>
                    </a:solidFill>
                  </a:tcPr>
                </a:tc>
                <a:tc>
                  <a:txBody>
                    <a:bodyPr/>
                    <a:lstStyle/>
                    <a:p>
                      <a:r>
                        <a:rPr lang="ja-JP" altLang="en-US" sz="3200" b="1">
                          <a:solidFill>
                            <a:srgbClr val="FFFF00"/>
                          </a:solidFill>
                          <a:effectLst>
                            <a:outerShdw blurRad="25400" dist="50800" dir="3000000" algn="ctr" rotWithShape="0">
                              <a:srgbClr val="000000">
                                <a:alpha val="43137"/>
                              </a:srgbClr>
                            </a:outerShdw>
                          </a:effectLst>
                          <a:latin typeface="MS Mincho" panose="02020609040205080304" pitchFamily="49" charset="-128"/>
                          <a:ea typeface="MS Mincho" panose="02020609040205080304" pitchFamily="49" charset="-128"/>
                        </a:rPr>
                        <a:t>生　薬（用　途）</a:t>
                      </a:r>
                      <a:endParaRPr lang="ja-JP" altLang="en-US" sz="3200" b="1">
                        <a:effectLst>
                          <a:outerShdw blurRad="25400" dist="50800" dir="3000000" algn="ctr" rotWithShape="0">
                            <a:srgbClr val="000000">
                              <a:alpha val="43137"/>
                            </a:srgbClr>
                          </a:outerShdw>
                        </a:effectLst>
                        <a:latin typeface="MS Mincho" panose="02020609040205080304" pitchFamily="49" charset="-128"/>
                        <a:ea typeface="MS Mincho" panose="02020609040205080304" pitchFamily="49" charset="-128"/>
                      </a:endParaRPr>
                    </a:p>
                  </a:txBody>
                  <a:tcPr anchor="ctr">
                    <a:lnR w="38100" cap="flat" cmpd="sng" algn="ctr">
                      <a:solidFill>
                        <a:schemeClr val="bg1"/>
                      </a:solidFill>
                      <a:prstDash val="solid"/>
                      <a:round/>
                      <a:headEnd type="none" w="med" len="med"/>
                      <a:tailEnd type="none" w="med" len="med"/>
                    </a:lnR>
                    <a:solidFill>
                      <a:schemeClr val="tx1"/>
                    </a:solidFill>
                  </a:tcPr>
                </a:tc>
                <a:extLst>
                  <a:ext uri="{0D108BD9-81ED-4DB2-BD59-A6C34878D82A}">
                    <a16:rowId xmlns:a16="http://schemas.microsoft.com/office/drawing/2014/main" val="2009395882"/>
                  </a:ext>
                </a:extLst>
              </a:tr>
              <a:tr h="666327">
                <a:tc>
                  <a:txBody>
                    <a:bodyPr/>
                    <a:lstStyle/>
                    <a:p>
                      <a:pPr algn="l"/>
                      <a:r>
                        <a:rPr lang="ja-JP" altLang="en-US" sz="2800" b="1">
                          <a:solidFill>
                            <a:srgbClr val="FFFFFF"/>
                          </a:solidFill>
                          <a:effectLst>
                            <a:outerShdw blurRad="25400" dist="50800" dir="3000000" algn="ctr" rotWithShape="0">
                              <a:srgbClr val="000000">
                                <a:alpha val="43137"/>
                              </a:srgbClr>
                            </a:outerShdw>
                          </a:effectLst>
                          <a:latin typeface="MS Mincho" panose="02020609040205080304" pitchFamily="49" charset="-128"/>
                          <a:ea typeface="MS Mincho" panose="02020609040205080304" pitchFamily="49" charset="-128"/>
                        </a:rPr>
                        <a:t>ショウガ</a:t>
                      </a:r>
                      <a:r>
                        <a:rPr lang="ja-JP" altLang="en-US" sz="2400" b="1">
                          <a:solidFill>
                            <a:srgbClr val="FFFFFF"/>
                          </a:solidFill>
                          <a:effectLst>
                            <a:outerShdw blurRad="25400" dist="50800" dir="3000000" algn="ctr" rotWithShape="0">
                              <a:srgbClr val="000000">
                                <a:alpha val="43137"/>
                              </a:srgbClr>
                            </a:outerShdw>
                          </a:effectLst>
                          <a:latin typeface="MS Mincho" panose="02020609040205080304" pitchFamily="49" charset="-128"/>
                          <a:ea typeface="MS Mincho" panose="02020609040205080304" pitchFamily="49" charset="-128"/>
                        </a:rPr>
                        <a:t>（香辛料）</a:t>
                      </a:r>
                      <a:endParaRPr lang="ja-JP" altLang="en-US" sz="2400" b="1">
                        <a:effectLst>
                          <a:outerShdw blurRad="25400" dist="50800" dir="3000000" algn="ctr" rotWithShape="0">
                            <a:srgbClr val="000000">
                              <a:alpha val="43137"/>
                            </a:srgbClr>
                          </a:outerShdw>
                        </a:effectLst>
                        <a:latin typeface="MS Mincho" panose="02020609040205080304" pitchFamily="49" charset="-128"/>
                        <a:ea typeface="MS Mincho" panose="02020609040205080304" pitchFamily="49" charset="-128"/>
                      </a:endParaRPr>
                    </a:p>
                  </a:txBody>
                  <a:tcPr anchor="ctr">
                    <a:lnL w="38100" cap="flat" cmpd="sng" algn="ctr">
                      <a:solidFill>
                        <a:schemeClr val="bg1"/>
                      </a:solidFill>
                      <a:prstDash val="solid"/>
                      <a:round/>
                      <a:headEnd type="none" w="med" len="med"/>
                      <a:tailEnd type="none" w="med" len="med"/>
                    </a:lnL>
                    <a:solidFill>
                      <a:schemeClr val="accent2">
                        <a:lumMod val="75000"/>
                      </a:schemeClr>
                    </a:solidFill>
                  </a:tcPr>
                </a:tc>
                <a:tc>
                  <a:txBody>
                    <a:bodyPr/>
                    <a:lstStyle/>
                    <a:p>
                      <a:pPr algn="l"/>
                      <a:r>
                        <a:rPr lang="ja-JP" altLang="en-US" sz="2800" b="1">
                          <a:solidFill>
                            <a:srgbClr val="FFFFFF"/>
                          </a:solidFill>
                          <a:effectLst>
                            <a:outerShdw blurRad="25400" dist="50800" dir="3000000" algn="ctr" rotWithShape="0">
                              <a:srgbClr val="000000">
                                <a:alpha val="43137"/>
                              </a:srgbClr>
                            </a:outerShdw>
                          </a:effectLst>
                          <a:latin typeface="MS Mincho" panose="02020609040205080304" pitchFamily="49" charset="-128"/>
                          <a:ea typeface="MS Mincho" panose="02020609040205080304" pitchFamily="49" charset="-128"/>
                        </a:rPr>
                        <a:t>ショウキョウ</a:t>
                      </a:r>
                      <a:r>
                        <a:rPr lang="ja-JP" altLang="en-US" sz="2400" b="1">
                          <a:solidFill>
                            <a:srgbClr val="FFFFFF"/>
                          </a:solidFill>
                          <a:effectLst>
                            <a:outerShdw blurRad="25400" dist="50800" dir="3000000" algn="ctr" rotWithShape="0">
                              <a:srgbClr val="000000">
                                <a:alpha val="43137"/>
                              </a:srgbClr>
                            </a:outerShdw>
                          </a:effectLst>
                          <a:latin typeface="MS Mincho" panose="02020609040205080304" pitchFamily="49" charset="-128"/>
                          <a:ea typeface="MS Mincho" panose="02020609040205080304" pitchFamily="49" charset="-128"/>
                        </a:rPr>
                        <a:t>（芳香健胃薬、漢方薬）</a:t>
                      </a:r>
                      <a:endParaRPr lang="ja-JP" altLang="en-US" sz="2400" b="1">
                        <a:effectLst>
                          <a:outerShdw blurRad="25400" dist="50800" dir="3000000" algn="ctr" rotWithShape="0">
                            <a:srgbClr val="000000">
                              <a:alpha val="43137"/>
                            </a:srgbClr>
                          </a:outerShdw>
                        </a:effectLst>
                        <a:latin typeface="MS Mincho" panose="02020609040205080304" pitchFamily="49" charset="-128"/>
                        <a:ea typeface="MS Mincho" panose="02020609040205080304" pitchFamily="49" charset="-128"/>
                      </a:endParaRPr>
                    </a:p>
                  </a:txBody>
                  <a:tcPr anchor="ctr">
                    <a:lnR w="38100" cap="flat" cmpd="sng" algn="ctr">
                      <a:solidFill>
                        <a:schemeClr val="bg1"/>
                      </a:solidFill>
                      <a:prstDash val="solid"/>
                      <a:round/>
                      <a:headEnd type="none" w="med" len="med"/>
                      <a:tailEnd type="none" w="med" len="med"/>
                    </a:lnR>
                    <a:solidFill>
                      <a:srgbClr val="0432FF"/>
                    </a:solidFill>
                  </a:tcPr>
                </a:tc>
                <a:extLst>
                  <a:ext uri="{0D108BD9-81ED-4DB2-BD59-A6C34878D82A}">
                    <a16:rowId xmlns:a16="http://schemas.microsoft.com/office/drawing/2014/main" val="3730843606"/>
                  </a:ext>
                </a:extLst>
              </a:tr>
              <a:tr h="666327">
                <a:tc>
                  <a:txBody>
                    <a:bodyPr/>
                    <a:lstStyle/>
                    <a:p>
                      <a:pPr algn="l"/>
                      <a:r>
                        <a:rPr lang="ja-JP" altLang="en-US" sz="2800" b="1">
                          <a:solidFill>
                            <a:srgbClr val="FFFFFF"/>
                          </a:solidFill>
                          <a:effectLst>
                            <a:outerShdw blurRad="25400" dist="50800" dir="3000000" algn="ctr" rotWithShape="0">
                              <a:srgbClr val="000000">
                                <a:alpha val="43137"/>
                              </a:srgbClr>
                            </a:outerShdw>
                          </a:effectLst>
                          <a:latin typeface="MS Mincho" panose="02020609040205080304" pitchFamily="49" charset="-128"/>
                          <a:ea typeface="MS Mincho" panose="02020609040205080304" pitchFamily="49" charset="-128"/>
                        </a:rPr>
                        <a:t>トウガラシ</a:t>
                      </a:r>
                      <a:r>
                        <a:rPr lang="ja-JP" altLang="en-US" sz="2400" b="1">
                          <a:solidFill>
                            <a:srgbClr val="FFFFFF"/>
                          </a:solidFill>
                          <a:effectLst>
                            <a:outerShdw blurRad="25400" dist="50800" dir="3000000" algn="ctr" rotWithShape="0">
                              <a:srgbClr val="000000">
                                <a:alpha val="43137"/>
                              </a:srgbClr>
                            </a:outerShdw>
                          </a:effectLst>
                          <a:latin typeface="MS Mincho" panose="02020609040205080304" pitchFamily="49" charset="-128"/>
                          <a:ea typeface="MS Mincho" panose="02020609040205080304" pitchFamily="49" charset="-128"/>
                        </a:rPr>
                        <a:t>（香辛料）</a:t>
                      </a:r>
                      <a:endParaRPr lang="ja-JP" altLang="en-US" sz="2400" b="1">
                        <a:effectLst>
                          <a:outerShdw blurRad="25400" dist="50800" dir="3000000" algn="ctr" rotWithShape="0">
                            <a:srgbClr val="000000">
                              <a:alpha val="43137"/>
                            </a:srgbClr>
                          </a:outerShdw>
                        </a:effectLst>
                        <a:latin typeface="MS Mincho" panose="02020609040205080304" pitchFamily="49" charset="-128"/>
                        <a:ea typeface="MS Mincho" panose="02020609040205080304" pitchFamily="49" charset="-128"/>
                      </a:endParaRPr>
                    </a:p>
                  </a:txBody>
                  <a:tcPr anchor="ctr">
                    <a:lnL w="38100" cap="flat" cmpd="sng" algn="ctr">
                      <a:solidFill>
                        <a:schemeClr val="bg1"/>
                      </a:solidFill>
                      <a:prstDash val="solid"/>
                      <a:round/>
                      <a:headEnd type="none" w="med" len="med"/>
                      <a:tailEnd type="none" w="med" len="med"/>
                    </a:lnL>
                    <a:solidFill>
                      <a:schemeClr val="accent2">
                        <a:lumMod val="75000"/>
                      </a:schemeClr>
                    </a:solidFill>
                  </a:tcPr>
                </a:tc>
                <a:tc>
                  <a:txBody>
                    <a:bodyPr/>
                    <a:lstStyle/>
                    <a:p>
                      <a:pPr algn="l"/>
                      <a:r>
                        <a:rPr lang="ja-JP" altLang="en-US" sz="2800" b="1">
                          <a:solidFill>
                            <a:srgbClr val="FFFFFF"/>
                          </a:solidFill>
                          <a:effectLst>
                            <a:outerShdw blurRad="25400" dist="50800" dir="3000000" algn="ctr" rotWithShape="0">
                              <a:srgbClr val="000000">
                                <a:alpha val="43137"/>
                              </a:srgbClr>
                            </a:outerShdw>
                          </a:effectLst>
                          <a:latin typeface="MS Mincho" panose="02020609040205080304" pitchFamily="49" charset="-128"/>
                          <a:ea typeface="MS Mincho" panose="02020609040205080304" pitchFamily="49" charset="-128"/>
                        </a:rPr>
                        <a:t>トウガラシ</a:t>
                      </a:r>
                      <a:r>
                        <a:rPr lang="ja-JP" altLang="en-US" sz="2400" b="1">
                          <a:solidFill>
                            <a:srgbClr val="FFFFFF"/>
                          </a:solidFill>
                          <a:effectLst>
                            <a:outerShdw blurRad="25400" dist="50800" dir="3000000" algn="ctr" rotWithShape="0">
                              <a:srgbClr val="000000">
                                <a:alpha val="43137"/>
                              </a:srgbClr>
                            </a:outerShdw>
                          </a:effectLst>
                          <a:latin typeface="MS Mincho" panose="02020609040205080304" pitchFamily="49" charset="-128"/>
                          <a:ea typeface="MS Mincho" panose="02020609040205080304" pitchFamily="49" charset="-128"/>
                        </a:rPr>
                        <a:t>（皮膚刺激薬、トウガラシチンキ）</a:t>
                      </a:r>
                      <a:endParaRPr lang="ja-JP" altLang="en-US" sz="2400" b="1">
                        <a:effectLst>
                          <a:outerShdw blurRad="25400" dist="50800" dir="3000000" algn="ctr" rotWithShape="0">
                            <a:srgbClr val="000000">
                              <a:alpha val="43137"/>
                            </a:srgbClr>
                          </a:outerShdw>
                        </a:effectLst>
                        <a:latin typeface="MS Mincho" panose="02020609040205080304" pitchFamily="49" charset="-128"/>
                        <a:ea typeface="MS Mincho" panose="02020609040205080304" pitchFamily="49" charset="-128"/>
                      </a:endParaRPr>
                    </a:p>
                  </a:txBody>
                  <a:tcPr anchor="ctr">
                    <a:lnR w="38100" cap="flat" cmpd="sng" algn="ctr">
                      <a:solidFill>
                        <a:schemeClr val="bg1"/>
                      </a:solidFill>
                      <a:prstDash val="solid"/>
                      <a:round/>
                      <a:headEnd type="none" w="med" len="med"/>
                      <a:tailEnd type="none" w="med" len="med"/>
                    </a:lnR>
                    <a:solidFill>
                      <a:srgbClr val="0432FF"/>
                    </a:solidFill>
                  </a:tcPr>
                </a:tc>
                <a:extLst>
                  <a:ext uri="{0D108BD9-81ED-4DB2-BD59-A6C34878D82A}">
                    <a16:rowId xmlns:a16="http://schemas.microsoft.com/office/drawing/2014/main" val="950025170"/>
                  </a:ext>
                </a:extLst>
              </a:tr>
              <a:tr h="666327">
                <a:tc>
                  <a:txBody>
                    <a:bodyPr/>
                    <a:lstStyle/>
                    <a:p>
                      <a:pPr algn="l"/>
                      <a:r>
                        <a:rPr lang="ja-JP" altLang="en-US" sz="2800" b="1">
                          <a:solidFill>
                            <a:srgbClr val="FFFFFF"/>
                          </a:solidFill>
                          <a:effectLst>
                            <a:outerShdw blurRad="25400" dist="50800" dir="3000000" algn="ctr" rotWithShape="0">
                              <a:srgbClr val="000000">
                                <a:alpha val="43137"/>
                              </a:srgbClr>
                            </a:outerShdw>
                          </a:effectLst>
                          <a:latin typeface="MS Mincho" panose="02020609040205080304" pitchFamily="49" charset="-128"/>
                          <a:ea typeface="MS Mincho" panose="02020609040205080304" pitchFamily="49" charset="-128"/>
                        </a:rPr>
                        <a:t>クチナシ実</a:t>
                      </a:r>
                      <a:r>
                        <a:rPr lang="ja-JP" altLang="en-US" sz="2400" b="1">
                          <a:solidFill>
                            <a:srgbClr val="FFFFFF"/>
                          </a:solidFill>
                          <a:effectLst>
                            <a:outerShdw blurRad="25400" dist="50800" dir="3000000" algn="ctr" rotWithShape="0">
                              <a:srgbClr val="000000">
                                <a:alpha val="43137"/>
                              </a:srgbClr>
                            </a:outerShdw>
                          </a:effectLst>
                          <a:latin typeface="MS Mincho" panose="02020609040205080304" pitchFamily="49" charset="-128"/>
                          <a:ea typeface="MS Mincho" panose="02020609040205080304" pitchFamily="49" charset="-128"/>
                        </a:rPr>
                        <a:t>（食品染色）</a:t>
                      </a:r>
                      <a:endParaRPr lang="ja-JP" altLang="en-US" sz="2400" b="1">
                        <a:effectLst>
                          <a:outerShdw blurRad="25400" dist="50800" dir="3000000" algn="ctr" rotWithShape="0">
                            <a:srgbClr val="000000">
                              <a:alpha val="43137"/>
                            </a:srgbClr>
                          </a:outerShdw>
                        </a:effectLst>
                        <a:latin typeface="MS Mincho" panose="02020609040205080304" pitchFamily="49" charset="-128"/>
                        <a:ea typeface="MS Mincho" panose="02020609040205080304" pitchFamily="49" charset="-128"/>
                      </a:endParaRPr>
                    </a:p>
                  </a:txBody>
                  <a:tcPr anchor="ctr">
                    <a:lnL w="38100" cap="flat" cmpd="sng" algn="ctr">
                      <a:solidFill>
                        <a:schemeClr val="bg1"/>
                      </a:solidFill>
                      <a:prstDash val="solid"/>
                      <a:round/>
                      <a:headEnd type="none" w="med" len="med"/>
                      <a:tailEnd type="none" w="med" len="med"/>
                    </a:lnL>
                    <a:lnB w="12700" cmpd="sng">
                      <a:noFill/>
                    </a:lnB>
                    <a:solidFill>
                      <a:schemeClr val="accent2">
                        <a:lumMod val="75000"/>
                      </a:schemeClr>
                    </a:solidFill>
                  </a:tcPr>
                </a:tc>
                <a:tc>
                  <a:txBody>
                    <a:bodyPr/>
                    <a:lstStyle/>
                    <a:p>
                      <a:pPr algn="l"/>
                      <a:r>
                        <a:rPr lang="ja-JP" altLang="en-US" sz="2800" b="1">
                          <a:solidFill>
                            <a:srgbClr val="FFFFFF"/>
                          </a:solidFill>
                          <a:effectLst>
                            <a:outerShdw blurRad="25400" dist="50800" dir="3000000" algn="ctr" rotWithShape="0">
                              <a:srgbClr val="000000">
                                <a:alpha val="43137"/>
                              </a:srgbClr>
                            </a:outerShdw>
                          </a:effectLst>
                          <a:latin typeface="MS Mincho" panose="02020609040205080304" pitchFamily="49" charset="-128"/>
                          <a:ea typeface="MS Mincho" panose="02020609040205080304" pitchFamily="49" charset="-128"/>
                        </a:rPr>
                        <a:t>サンシシ</a:t>
                      </a:r>
                      <a:r>
                        <a:rPr lang="ja-JP" altLang="en-US" sz="2400" b="1">
                          <a:solidFill>
                            <a:srgbClr val="FFFFFF"/>
                          </a:solidFill>
                          <a:effectLst>
                            <a:outerShdw blurRad="25400" dist="50800" dir="3000000" algn="ctr" rotWithShape="0">
                              <a:srgbClr val="000000">
                                <a:alpha val="43137"/>
                              </a:srgbClr>
                            </a:outerShdw>
                          </a:effectLst>
                          <a:latin typeface="MS Mincho" panose="02020609040205080304" pitchFamily="49" charset="-128"/>
                          <a:ea typeface="MS Mincho" panose="02020609040205080304" pitchFamily="49" charset="-128"/>
                        </a:rPr>
                        <a:t>（漢方薬）</a:t>
                      </a:r>
                      <a:endParaRPr lang="ja-JP" altLang="en-US" sz="2400" b="1">
                        <a:effectLst>
                          <a:outerShdw blurRad="25400" dist="50800" dir="3000000" algn="ctr" rotWithShape="0">
                            <a:srgbClr val="000000">
                              <a:alpha val="43137"/>
                            </a:srgbClr>
                          </a:outerShdw>
                        </a:effectLst>
                        <a:latin typeface="MS Mincho" panose="02020609040205080304" pitchFamily="49" charset="-128"/>
                        <a:ea typeface="MS Mincho" panose="02020609040205080304" pitchFamily="49" charset="-128"/>
                      </a:endParaRPr>
                    </a:p>
                  </a:txBody>
                  <a:tcPr anchor="ctr">
                    <a:lnR w="38100" cap="flat" cmpd="sng" algn="ctr">
                      <a:solidFill>
                        <a:schemeClr val="bg1"/>
                      </a:solidFill>
                      <a:prstDash val="solid"/>
                      <a:round/>
                      <a:headEnd type="none" w="med" len="med"/>
                      <a:tailEnd type="none" w="med" len="med"/>
                    </a:lnR>
                    <a:solidFill>
                      <a:srgbClr val="0432FF"/>
                    </a:solidFill>
                  </a:tcPr>
                </a:tc>
                <a:extLst>
                  <a:ext uri="{0D108BD9-81ED-4DB2-BD59-A6C34878D82A}">
                    <a16:rowId xmlns:a16="http://schemas.microsoft.com/office/drawing/2014/main" val="1461726806"/>
                  </a:ext>
                </a:extLst>
              </a:tr>
              <a:tr h="666327">
                <a:tc>
                  <a:txBody>
                    <a:bodyPr/>
                    <a:lstStyle/>
                    <a:p>
                      <a:pPr algn="l"/>
                      <a:r>
                        <a:rPr lang="ja-JP" altLang="en-US" sz="2800" b="1">
                          <a:solidFill>
                            <a:srgbClr val="FFFFFF"/>
                          </a:solidFill>
                          <a:effectLst>
                            <a:outerShdw blurRad="25400" dist="50800" dir="3000000" algn="ctr" rotWithShape="0">
                              <a:srgbClr val="000000">
                                <a:alpha val="43137"/>
                              </a:srgbClr>
                            </a:outerShdw>
                          </a:effectLst>
                          <a:latin typeface="MS Mincho" panose="02020609040205080304" pitchFamily="49" charset="-128"/>
                          <a:ea typeface="MS Mincho" panose="02020609040205080304" pitchFamily="49" charset="-128"/>
                        </a:rPr>
                        <a:t>甘茶</a:t>
                      </a:r>
                      <a:r>
                        <a:rPr lang="ja-JP" altLang="en-US" sz="2400" b="1">
                          <a:solidFill>
                            <a:srgbClr val="FFFFFF"/>
                          </a:solidFill>
                          <a:effectLst>
                            <a:outerShdw blurRad="25400" dist="50800" dir="3000000" algn="ctr" rotWithShape="0">
                              <a:srgbClr val="000000">
                                <a:alpha val="43137"/>
                              </a:srgbClr>
                            </a:outerShdw>
                          </a:effectLst>
                          <a:latin typeface="MS Mincho" panose="02020609040205080304" pitchFamily="49" charset="-128"/>
                          <a:ea typeface="MS Mincho" panose="02020609040205080304" pitchFamily="49" charset="-128"/>
                        </a:rPr>
                        <a:t>（お茶）</a:t>
                      </a:r>
                      <a:endParaRPr lang="ja-JP" altLang="en-US" sz="2400" b="1">
                        <a:effectLst>
                          <a:outerShdw blurRad="25400" dist="50800" dir="3000000" algn="ctr" rotWithShape="0">
                            <a:srgbClr val="000000">
                              <a:alpha val="43137"/>
                            </a:srgbClr>
                          </a:outerShdw>
                        </a:effectLst>
                        <a:latin typeface="MS Mincho" panose="02020609040205080304" pitchFamily="49" charset="-128"/>
                        <a:ea typeface="MS Mincho" panose="02020609040205080304" pitchFamily="49" charset="-128"/>
                      </a:endParaRPr>
                    </a:p>
                  </a:txBody>
                  <a:tcPr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lumMod val="75000"/>
                      </a:schemeClr>
                    </a:solidFill>
                  </a:tcPr>
                </a:tc>
                <a:tc>
                  <a:txBody>
                    <a:bodyPr/>
                    <a:lstStyle/>
                    <a:p>
                      <a:pPr algn="l"/>
                      <a:r>
                        <a:rPr lang="ja-JP" altLang="en-US" sz="2800" b="1">
                          <a:solidFill>
                            <a:srgbClr val="FFFFFF"/>
                          </a:solidFill>
                          <a:effectLst>
                            <a:outerShdw blurRad="25400" dist="50800" dir="3000000" algn="ctr" rotWithShape="0">
                              <a:srgbClr val="000000">
                                <a:alpha val="43137"/>
                              </a:srgbClr>
                            </a:outerShdw>
                          </a:effectLst>
                          <a:latin typeface="MS Mincho" panose="02020609040205080304" pitchFamily="49" charset="-128"/>
                          <a:ea typeface="MS Mincho" panose="02020609040205080304" pitchFamily="49" charset="-128"/>
                        </a:rPr>
                        <a:t>アマチャ</a:t>
                      </a:r>
                      <a:r>
                        <a:rPr lang="ja-JP" altLang="en-US" sz="2400" b="1">
                          <a:solidFill>
                            <a:srgbClr val="FFFFFF"/>
                          </a:solidFill>
                          <a:effectLst>
                            <a:outerShdw blurRad="25400" dist="50800" dir="3000000" algn="ctr" rotWithShape="0">
                              <a:srgbClr val="000000">
                                <a:alpha val="43137"/>
                              </a:srgbClr>
                            </a:outerShdw>
                          </a:effectLst>
                          <a:latin typeface="MS Mincho" panose="02020609040205080304" pitchFamily="49" charset="-128"/>
                          <a:ea typeface="MS Mincho" panose="02020609040205080304" pitchFamily="49" charset="-128"/>
                        </a:rPr>
                        <a:t>（甘味、矯味料）</a:t>
                      </a:r>
                      <a:endParaRPr lang="ja-JP" altLang="en-US" sz="2400" b="1">
                        <a:effectLst>
                          <a:outerShdw blurRad="25400" dist="50800" dir="3000000" algn="ctr" rotWithShape="0">
                            <a:srgbClr val="000000">
                              <a:alpha val="43137"/>
                            </a:srgbClr>
                          </a:outerShdw>
                        </a:effectLst>
                        <a:latin typeface="MS Mincho" panose="02020609040205080304" pitchFamily="49" charset="-128"/>
                        <a:ea typeface="MS Mincho" panose="02020609040205080304" pitchFamily="49" charset="-128"/>
                      </a:endParaRPr>
                    </a:p>
                  </a:txBody>
                  <a:tcPr anchor="ctr">
                    <a:lnL w="12700" cmpd="sng">
                      <a:noFill/>
                    </a:lnL>
                    <a:lnR w="38100" cap="flat" cmpd="sng" algn="ctr">
                      <a:solidFill>
                        <a:schemeClr val="bg1"/>
                      </a:solidFill>
                      <a:prstDash val="solid"/>
                      <a:round/>
                      <a:headEnd type="none" w="med" len="med"/>
                      <a:tailEnd type="none" w="med" len="med"/>
                    </a:lnR>
                    <a:solidFill>
                      <a:srgbClr val="0432FF"/>
                    </a:solidFill>
                  </a:tcPr>
                </a:tc>
                <a:extLst>
                  <a:ext uri="{0D108BD9-81ED-4DB2-BD59-A6C34878D82A}">
                    <a16:rowId xmlns:a16="http://schemas.microsoft.com/office/drawing/2014/main" val="791143438"/>
                  </a:ext>
                </a:extLst>
              </a:tr>
              <a:tr h="666327">
                <a:tc>
                  <a:txBody>
                    <a:bodyPr/>
                    <a:lstStyle/>
                    <a:p>
                      <a:pPr algn="l"/>
                      <a:r>
                        <a:rPr lang="ja-JP" altLang="en-US" sz="2800" b="1">
                          <a:solidFill>
                            <a:srgbClr val="FFFFFF"/>
                          </a:solidFill>
                          <a:effectLst>
                            <a:outerShdw blurRad="25400" dist="50800" dir="3000000" algn="ctr" rotWithShape="0">
                              <a:srgbClr val="000000">
                                <a:alpha val="43137"/>
                              </a:srgbClr>
                            </a:outerShdw>
                          </a:effectLst>
                          <a:latin typeface="MS Mincho" panose="02020609040205080304" pitchFamily="49" charset="-128"/>
                          <a:ea typeface="MS Mincho" panose="02020609040205080304" pitchFamily="49" charset="-128"/>
                        </a:rPr>
                        <a:t>ヤマノイモ</a:t>
                      </a:r>
                      <a:r>
                        <a:rPr lang="ja-JP" altLang="en-US" sz="2400" b="1">
                          <a:solidFill>
                            <a:srgbClr val="FFFFFF"/>
                          </a:solidFill>
                          <a:effectLst>
                            <a:outerShdw blurRad="25400" dist="50800" dir="3000000" algn="ctr" rotWithShape="0">
                              <a:srgbClr val="000000">
                                <a:alpha val="43137"/>
                              </a:srgbClr>
                            </a:outerShdw>
                          </a:effectLst>
                          <a:latin typeface="MS Mincho" panose="02020609040205080304" pitchFamily="49" charset="-128"/>
                          <a:ea typeface="MS Mincho" panose="02020609040205080304" pitchFamily="49" charset="-128"/>
                        </a:rPr>
                        <a:t>（食品）</a:t>
                      </a:r>
                      <a:endParaRPr lang="ja-JP" altLang="en-US" sz="2400" b="1">
                        <a:effectLst>
                          <a:outerShdw blurRad="25400" dist="50800" dir="3000000" algn="ctr" rotWithShape="0">
                            <a:srgbClr val="000000">
                              <a:alpha val="43137"/>
                            </a:srgbClr>
                          </a:outerShdw>
                        </a:effectLst>
                        <a:latin typeface="MS Mincho" panose="02020609040205080304" pitchFamily="49" charset="-128"/>
                        <a:ea typeface="MS Mincho" panose="02020609040205080304" pitchFamily="49" charset="-128"/>
                      </a:endParaRPr>
                    </a:p>
                  </a:txBody>
                  <a:tcPr anchor="ctr">
                    <a:lnL w="38100" cap="flat" cmpd="sng" algn="ctr">
                      <a:solidFill>
                        <a:schemeClr val="bg1"/>
                      </a:solidFill>
                      <a:prstDash val="solid"/>
                      <a:round/>
                      <a:headEnd type="none" w="med" len="med"/>
                      <a:tailEnd type="none" w="med" len="med"/>
                    </a:lnL>
                    <a:lnT w="12700" cmpd="sng">
                      <a:noFill/>
                    </a:lnT>
                    <a:solidFill>
                      <a:schemeClr val="accent2">
                        <a:lumMod val="75000"/>
                      </a:schemeClr>
                    </a:solidFill>
                  </a:tcPr>
                </a:tc>
                <a:tc>
                  <a:txBody>
                    <a:bodyPr/>
                    <a:lstStyle/>
                    <a:p>
                      <a:pPr algn="l"/>
                      <a:r>
                        <a:rPr lang="ja-JP" altLang="en-US" sz="2800" b="1">
                          <a:solidFill>
                            <a:srgbClr val="FFFFFF"/>
                          </a:solidFill>
                          <a:effectLst>
                            <a:outerShdw blurRad="25400" dist="50800" dir="3000000" algn="ctr" rotWithShape="0">
                              <a:srgbClr val="000000">
                                <a:alpha val="43137"/>
                              </a:srgbClr>
                            </a:outerShdw>
                          </a:effectLst>
                          <a:latin typeface="MS Mincho" panose="02020609040205080304" pitchFamily="49" charset="-128"/>
                          <a:ea typeface="MS Mincho" panose="02020609040205080304" pitchFamily="49" charset="-128"/>
                        </a:rPr>
                        <a:t>サンヤク</a:t>
                      </a:r>
                      <a:r>
                        <a:rPr lang="ja-JP" altLang="en-US" sz="2400" b="1">
                          <a:solidFill>
                            <a:srgbClr val="FFFFFF"/>
                          </a:solidFill>
                          <a:effectLst>
                            <a:outerShdw blurRad="25400" dist="50800" dir="3000000" algn="ctr" rotWithShape="0">
                              <a:srgbClr val="000000">
                                <a:alpha val="43137"/>
                              </a:srgbClr>
                            </a:outerShdw>
                          </a:effectLst>
                          <a:latin typeface="MS Mincho" panose="02020609040205080304" pitchFamily="49" charset="-128"/>
                          <a:ea typeface="MS Mincho" panose="02020609040205080304" pitchFamily="49" charset="-128"/>
                        </a:rPr>
                        <a:t>（漢方薬）</a:t>
                      </a:r>
                      <a:endParaRPr lang="ja-JP" altLang="en-US" sz="2400" b="1">
                        <a:effectLst>
                          <a:outerShdw blurRad="25400" dist="50800" dir="3000000" algn="ctr" rotWithShape="0">
                            <a:srgbClr val="000000">
                              <a:alpha val="43137"/>
                            </a:srgbClr>
                          </a:outerShdw>
                        </a:effectLst>
                        <a:latin typeface="MS Mincho" panose="02020609040205080304" pitchFamily="49" charset="-128"/>
                        <a:ea typeface="MS Mincho" panose="02020609040205080304" pitchFamily="49" charset="-128"/>
                      </a:endParaRPr>
                    </a:p>
                  </a:txBody>
                  <a:tcPr anchor="ctr">
                    <a:lnR w="38100" cap="flat" cmpd="sng" algn="ctr">
                      <a:solidFill>
                        <a:schemeClr val="bg1"/>
                      </a:solidFill>
                      <a:prstDash val="solid"/>
                      <a:round/>
                      <a:headEnd type="none" w="med" len="med"/>
                      <a:tailEnd type="none" w="med" len="med"/>
                    </a:lnR>
                    <a:solidFill>
                      <a:srgbClr val="0432FF"/>
                    </a:solidFill>
                  </a:tcPr>
                </a:tc>
                <a:extLst>
                  <a:ext uri="{0D108BD9-81ED-4DB2-BD59-A6C34878D82A}">
                    <a16:rowId xmlns:a16="http://schemas.microsoft.com/office/drawing/2014/main" val="703256008"/>
                  </a:ext>
                </a:extLst>
              </a:tr>
              <a:tr h="666327">
                <a:tc>
                  <a:txBody>
                    <a:bodyPr/>
                    <a:lstStyle/>
                    <a:p>
                      <a:pPr algn="l"/>
                      <a:r>
                        <a:rPr lang="ja-JP" altLang="en-US" sz="2800" b="1">
                          <a:solidFill>
                            <a:srgbClr val="FFFFFF"/>
                          </a:solidFill>
                          <a:effectLst>
                            <a:outerShdw blurRad="25400" dist="50800" dir="3000000" algn="ctr" rotWithShape="0">
                              <a:srgbClr val="000000">
                                <a:alpha val="43137"/>
                              </a:srgbClr>
                            </a:outerShdw>
                          </a:effectLst>
                          <a:latin typeface="MS Mincho" panose="02020609040205080304" pitchFamily="49" charset="-128"/>
                          <a:ea typeface="MS Mincho" panose="02020609040205080304" pitchFamily="49" charset="-128"/>
                        </a:rPr>
                        <a:t>ナガイモ</a:t>
                      </a:r>
                      <a:r>
                        <a:rPr lang="ja-JP" altLang="en-US" sz="2400" b="1">
                          <a:solidFill>
                            <a:srgbClr val="FFFFFF"/>
                          </a:solidFill>
                          <a:effectLst>
                            <a:outerShdw blurRad="25400" dist="50800" dir="3000000" algn="ctr" rotWithShape="0">
                              <a:srgbClr val="000000">
                                <a:alpha val="43137"/>
                              </a:srgbClr>
                            </a:outerShdw>
                          </a:effectLst>
                          <a:latin typeface="MS Mincho" panose="02020609040205080304" pitchFamily="49" charset="-128"/>
                          <a:ea typeface="MS Mincho" panose="02020609040205080304" pitchFamily="49" charset="-128"/>
                        </a:rPr>
                        <a:t>（食品）</a:t>
                      </a:r>
                      <a:endParaRPr lang="ja-JP" altLang="en-US" sz="2400" b="1">
                        <a:effectLst>
                          <a:outerShdw blurRad="25400" dist="50800" dir="3000000" algn="ctr" rotWithShape="0">
                            <a:srgbClr val="000000">
                              <a:alpha val="43137"/>
                            </a:srgbClr>
                          </a:outerShdw>
                        </a:effectLst>
                        <a:latin typeface="MS Mincho" panose="02020609040205080304" pitchFamily="49" charset="-128"/>
                        <a:ea typeface="MS Mincho" panose="02020609040205080304" pitchFamily="49" charset="-128"/>
                      </a:endParaRPr>
                    </a:p>
                  </a:txBody>
                  <a:tcPr anchor="ctr">
                    <a:lnL w="38100" cap="flat" cmpd="sng" algn="ctr">
                      <a:solidFill>
                        <a:schemeClr val="bg1"/>
                      </a:solidFill>
                      <a:prstDash val="solid"/>
                      <a:round/>
                      <a:headEnd type="none" w="med" len="med"/>
                      <a:tailEnd type="none" w="med" len="med"/>
                    </a:lnL>
                    <a:solidFill>
                      <a:schemeClr val="accent2">
                        <a:lumMod val="75000"/>
                      </a:schemeClr>
                    </a:solidFill>
                  </a:tcPr>
                </a:tc>
                <a:tc>
                  <a:txBody>
                    <a:bodyPr/>
                    <a:lstStyle/>
                    <a:p>
                      <a:pPr algn="l"/>
                      <a:r>
                        <a:rPr lang="ja-JP" altLang="en-US" sz="2800" b="1">
                          <a:effectLst>
                            <a:outerShdw blurRad="25400" dist="50800" dir="3000000" algn="ctr" rotWithShape="0">
                              <a:srgbClr val="000000">
                                <a:alpha val="43137"/>
                              </a:srgbClr>
                            </a:outerShdw>
                          </a:effectLst>
                          <a:latin typeface="MS Mincho" panose="02020609040205080304" pitchFamily="49" charset="-128"/>
                          <a:ea typeface="MS Mincho" panose="02020609040205080304" pitchFamily="49" charset="-128"/>
                        </a:rPr>
                        <a:t>     </a:t>
                      </a:r>
                    </a:p>
                  </a:txBody>
                  <a:tcPr anchor="ctr">
                    <a:lnR w="38100" cap="flat" cmpd="sng" algn="ctr">
                      <a:solidFill>
                        <a:schemeClr val="bg1"/>
                      </a:solidFill>
                      <a:prstDash val="solid"/>
                      <a:round/>
                      <a:headEnd type="none" w="med" len="med"/>
                      <a:tailEnd type="none" w="med" len="med"/>
                    </a:lnR>
                    <a:solidFill>
                      <a:srgbClr val="0432FF"/>
                    </a:solidFill>
                  </a:tcPr>
                </a:tc>
                <a:extLst>
                  <a:ext uri="{0D108BD9-81ED-4DB2-BD59-A6C34878D82A}">
                    <a16:rowId xmlns:a16="http://schemas.microsoft.com/office/drawing/2014/main" val="1899188987"/>
                  </a:ext>
                </a:extLst>
              </a:tr>
              <a:tr h="666327">
                <a:tc>
                  <a:txBody>
                    <a:bodyPr/>
                    <a:lstStyle/>
                    <a:p>
                      <a:pPr algn="l"/>
                      <a:r>
                        <a:rPr lang="ja-JP" altLang="en-US" sz="2800" b="1">
                          <a:solidFill>
                            <a:srgbClr val="FFFFFF"/>
                          </a:solidFill>
                          <a:effectLst>
                            <a:outerShdw blurRad="25400" dist="50800" dir="3000000" algn="ctr" rotWithShape="0">
                              <a:srgbClr val="000000">
                                <a:alpha val="43137"/>
                              </a:srgbClr>
                            </a:outerShdw>
                          </a:effectLst>
                          <a:latin typeface="MS Mincho" panose="02020609040205080304" pitchFamily="49" charset="-128"/>
                          <a:ea typeface="MS Mincho" panose="02020609040205080304" pitchFamily="49" charset="-128"/>
                        </a:rPr>
                        <a:t>ミカンの皮</a:t>
                      </a:r>
                      <a:r>
                        <a:rPr lang="ja-JP" altLang="en-US" sz="2400" b="1">
                          <a:solidFill>
                            <a:srgbClr val="FFFFFF"/>
                          </a:solidFill>
                          <a:effectLst>
                            <a:outerShdw blurRad="25400" dist="50800" dir="3000000" algn="ctr" rotWithShape="0">
                              <a:srgbClr val="000000">
                                <a:alpha val="43137"/>
                              </a:srgbClr>
                            </a:outerShdw>
                          </a:effectLst>
                          <a:latin typeface="MS Mincho" panose="02020609040205080304" pitchFamily="49" charset="-128"/>
                          <a:ea typeface="MS Mincho" panose="02020609040205080304" pitchFamily="49" charset="-128"/>
                        </a:rPr>
                        <a:t>（ジャム原料）</a:t>
                      </a:r>
                      <a:endParaRPr lang="ja-JP" altLang="en-US" sz="2400" b="1">
                        <a:effectLst>
                          <a:outerShdw blurRad="25400" dist="50800" dir="3000000" algn="ctr" rotWithShape="0">
                            <a:srgbClr val="000000">
                              <a:alpha val="43137"/>
                            </a:srgbClr>
                          </a:outerShdw>
                        </a:effectLst>
                        <a:latin typeface="MS Mincho" panose="02020609040205080304" pitchFamily="49" charset="-128"/>
                        <a:ea typeface="MS Mincho" panose="02020609040205080304" pitchFamily="49" charset="-128"/>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l"/>
                      <a:r>
                        <a:rPr lang="ja-JP" altLang="en-US" sz="2800" b="1">
                          <a:solidFill>
                            <a:srgbClr val="FFFFFF"/>
                          </a:solidFill>
                          <a:effectLst>
                            <a:outerShdw blurRad="25400" dist="50800" dir="3000000" algn="ctr" rotWithShape="0">
                              <a:srgbClr val="000000">
                                <a:alpha val="43137"/>
                              </a:srgbClr>
                            </a:outerShdw>
                          </a:effectLst>
                          <a:latin typeface="MS Mincho" panose="02020609040205080304" pitchFamily="49" charset="-128"/>
                          <a:ea typeface="MS Mincho" panose="02020609040205080304" pitchFamily="49" charset="-128"/>
                        </a:rPr>
                        <a:t>チンピ、トウヒ</a:t>
                      </a:r>
                      <a:r>
                        <a:rPr lang="ja-JP" altLang="en-US" sz="2400" b="1">
                          <a:solidFill>
                            <a:srgbClr val="FFFFFF"/>
                          </a:solidFill>
                          <a:effectLst>
                            <a:outerShdw blurRad="25400" dist="50800" dir="3000000" algn="ctr" rotWithShape="0">
                              <a:srgbClr val="000000">
                                <a:alpha val="43137"/>
                              </a:srgbClr>
                            </a:outerShdw>
                          </a:effectLst>
                          <a:latin typeface="MS Mincho" panose="02020609040205080304" pitchFamily="49" charset="-128"/>
                          <a:ea typeface="MS Mincho" panose="02020609040205080304" pitchFamily="49" charset="-128"/>
                        </a:rPr>
                        <a:t>（芳香健胃薬）</a:t>
                      </a:r>
                      <a:endParaRPr lang="ja-JP" altLang="en-US" sz="2400" b="1">
                        <a:effectLst>
                          <a:outerShdw blurRad="25400" dist="50800" dir="3000000" algn="ctr" rotWithShape="0">
                            <a:srgbClr val="000000">
                              <a:alpha val="43137"/>
                            </a:srgbClr>
                          </a:outerShdw>
                        </a:effectLst>
                        <a:latin typeface="MS Mincho" panose="02020609040205080304" pitchFamily="49" charset="-128"/>
                        <a:ea typeface="MS Mincho" panose="02020609040205080304" pitchFamily="49" charset="-128"/>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432FF"/>
                    </a:solidFill>
                  </a:tcPr>
                </a:tc>
                <a:extLst>
                  <a:ext uri="{0D108BD9-81ED-4DB2-BD59-A6C34878D82A}">
                    <a16:rowId xmlns:a16="http://schemas.microsoft.com/office/drawing/2014/main" val="1863612024"/>
                  </a:ext>
                </a:extLst>
              </a:tr>
            </a:tbl>
          </a:graphicData>
        </a:graphic>
      </p:graphicFrame>
      <p:pic>
        <p:nvPicPr>
          <p:cNvPr id="7" name="図 6">
            <a:extLst>
              <a:ext uri="{FF2B5EF4-FFF2-40B4-BE49-F238E27FC236}">
                <a16:creationId xmlns:a16="http://schemas.microsoft.com/office/drawing/2014/main" id="{BB4C4BF4-A63F-6D41-9C3E-CD73C9406A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004800" cy="97536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 name="花の付き方（花序）(2)">
            <a:extLst>
              <a:ext uri="{FF2B5EF4-FFF2-40B4-BE49-F238E27FC236}">
                <a16:creationId xmlns:a16="http://schemas.microsoft.com/office/drawing/2014/main" id="{AD78D9FC-FA64-9140-B76E-EE7A25461A4D}"/>
              </a:ext>
            </a:extLst>
          </p:cNvPr>
          <p:cNvSpPr txBox="1">
            <a:spLocks/>
          </p:cNvSpPr>
          <p:nvPr/>
        </p:nvSpPr>
        <p:spPr>
          <a:xfrm>
            <a:off x="0" y="0"/>
            <a:ext cx="6610774" cy="758614"/>
          </a:xfrm>
          <a:prstGeom prst="rect">
            <a:avLst/>
          </a:prstGeom>
          <a:ln w="12700">
            <a:miter lim="400000"/>
          </a:ln>
          <a:effectLst>
            <a:outerShdw blurRad="63500" rotWithShape="0">
              <a:srgbClr val="80808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248" tIns="72248" rIns="72248" bIns="72248" anchor="ctr">
            <a:normAutofit fontScale="90000" lnSpcReduction="10000"/>
          </a:bodyPr>
          <a:lstStyle>
            <a:lvl1pPr marL="40639" marR="40639" indent="0" algn="ctr" defTabSz="1300480" rtl="0" latinLnBrk="0">
              <a:lnSpc>
                <a:spcPct val="100000"/>
              </a:lnSpc>
              <a:spcBef>
                <a:spcPts val="0"/>
              </a:spcBef>
              <a:spcAft>
                <a:spcPts val="0"/>
              </a:spcAft>
              <a:buClr>
                <a:srgbClr val="FFFF00"/>
              </a:buClr>
              <a:buSzTx/>
              <a:buFont typeface="ヒラギノ明朝 ProN W3"/>
              <a:buNone/>
              <a:tabLst/>
              <a:defRPr sz="4551" b="0" i="0" u="none" strike="noStrike" cap="none" spc="0" baseline="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a:lstStyle>
          <a:p>
            <a:pPr hangingPunct="1"/>
            <a:r>
              <a:rPr lang="ja-JP" altLang="en-US"/>
              <a:t>花の付き方（花序）</a:t>
            </a:r>
            <a:r>
              <a:rPr lang="en-US" altLang="ja-JP"/>
              <a:t>(2)</a:t>
            </a:r>
          </a:p>
        </p:txBody>
      </p:sp>
      <p:sp>
        <p:nvSpPr>
          <p:cNvPr id="4" name="円錐状">
            <a:extLst>
              <a:ext uri="{FF2B5EF4-FFF2-40B4-BE49-F238E27FC236}">
                <a16:creationId xmlns:a16="http://schemas.microsoft.com/office/drawing/2014/main" id="{27AA4453-91EF-C543-BF08-F0288A739286}"/>
              </a:ext>
            </a:extLst>
          </p:cNvPr>
          <p:cNvSpPr txBox="1"/>
          <p:nvPr/>
        </p:nvSpPr>
        <p:spPr>
          <a:xfrm>
            <a:off x="3359573" y="4660053"/>
            <a:ext cx="1752036" cy="584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円錐状</a:t>
            </a:r>
          </a:p>
        </p:txBody>
      </p:sp>
      <p:sp>
        <p:nvSpPr>
          <p:cNvPr id="5" name="散形状">
            <a:extLst>
              <a:ext uri="{FF2B5EF4-FFF2-40B4-BE49-F238E27FC236}">
                <a16:creationId xmlns:a16="http://schemas.microsoft.com/office/drawing/2014/main" id="{79E7A2B6-EC1B-4C4E-861D-F6C94A30D0DD}"/>
              </a:ext>
            </a:extLst>
          </p:cNvPr>
          <p:cNvSpPr txBox="1"/>
          <p:nvPr/>
        </p:nvSpPr>
        <p:spPr>
          <a:xfrm>
            <a:off x="5635413" y="4660053"/>
            <a:ext cx="1752037" cy="584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散形状</a:t>
            </a:r>
          </a:p>
        </p:txBody>
      </p:sp>
      <p:sp>
        <p:nvSpPr>
          <p:cNvPr id="6" name="複散形状">
            <a:extLst>
              <a:ext uri="{FF2B5EF4-FFF2-40B4-BE49-F238E27FC236}">
                <a16:creationId xmlns:a16="http://schemas.microsoft.com/office/drawing/2014/main" id="{CD509C59-CE75-B740-B338-B34E61F89A7F}"/>
              </a:ext>
            </a:extLst>
          </p:cNvPr>
          <p:cNvSpPr txBox="1"/>
          <p:nvPr/>
        </p:nvSpPr>
        <p:spPr>
          <a:xfrm>
            <a:off x="8128000" y="4660053"/>
            <a:ext cx="2185530" cy="584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複散形状</a:t>
            </a:r>
          </a:p>
        </p:txBody>
      </p:sp>
      <p:sp>
        <p:nvSpPr>
          <p:cNvPr id="7" name="単２出集散">
            <a:extLst>
              <a:ext uri="{FF2B5EF4-FFF2-40B4-BE49-F238E27FC236}">
                <a16:creationId xmlns:a16="http://schemas.microsoft.com/office/drawing/2014/main" id="{8BA83150-C21A-6C47-94FD-BADC48288916}"/>
              </a:ext>
            </a:extLst>
          </p:cNvPr>
          <p:cNvSpPr txBox="1"/>
          <p:nvPr/>
        </p:nvSpPr>
        <p:spPr>
          <a:xfrm>
            <a:off x="2817706" y="8561492"/>
            <a:ext cx="2619024" cy="584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単２出集散</a:t>
            </a:r>
          </a:p>
        </p:txBody>
      </p:sp>
      <p:sp>
        <p:nvSpPr>
          <p:cNvPr id="8" name="巻尾状">
            <a:extLst>
              <a:ext uri="{FF2B5EF4-FFF2-40B4-BE49-F238E27FC236}">
                <a16:creationId xmlns:a16="http://schemas.microsoft.com/office/drawing/2014/main" id="{97F7FC22-48A0-1A4B-9E57-5FC14639BD1E}"/>
              </a:ext>
            </a:extLst>
          </p:cNvPr>
          <p:cNvSpPr txBox="1"/>
          <p:nvPr/>
        </p:nvSpPr>
        <p:spPr>
          <a:xfrm>
            <a:off x="8453120" y="8561492"/>
            <a:ext cx="2185530" cy="584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巻尾状</a:t>
            </a:r>
          </a:p>
        </p:txBody>
      </p:sp>
      <p:sp>
        <p:nvSpPr>
          <p:cNvPr id="9" name="複２出集散">
            <a:extLst>
              <a:ext uri="{FF2B5EF4-FFF2-40B4-BE49-F238E27FC236}">
                <a16:creationId xmlns:a16="http://schemas.microsoft.com/office/drawing/2014/main" id="{DFFC2819-656B-CC41-88CE-0CCC1E5E5FC0}"/>
              </a:ext>
            </a:extLst>
          </p:cNvPr>
          <p:cNvSpPr txBox="1"/>
          <p:nvPr/>
        </p:nvSpPr>
        <p:spPr>
          <a:xfrm>
            <a:off x="5527039" y="8561492"/>
            <a:ext cx="2619024" cy="584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複２出集散</a:t>
            </a:r>
          </a:p>
        </p:txBody>
      </p:sp>
      <p:sp>
        <p:nvSpPr>
          <p:cNvPr id="10" name="単頂">
            <a:extLst>
              <a:ext uri="{FF2B5EF4-FFF2-40B4-BE49-F238E27FC236}">
                <a16:creationId xmlns:a16="http://schemas.microsoft.com/office/drawing/2014/main" id="{B6BD6D93-5A5A-894A-8643-C319DEC2E692}"/>
              </a:ext>
            </a:extLst>
          </p:cNvPr>
          <p:cNvSpPr txBox="1"/>
          <p:nvPr/>
        </p:nvSpPr>
        <p:spPr>
          <a:xfrm>
            <a:off x="1625599" y="8561492"/>
            <a:ext cx="1210170" cy="584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単頂</a:t>
            </a:r>
          </a:p>
        </p:txBody>
      </p:sp>
      <p:pic>
        <p:nvPicPr>
          <p:cNvPr id="11" name="image-36.png" descr="image-36.png">
            <a:extLst>
              <a:ext uri="{FF2B5EF4-FFF2-40B4-BE49-F238E27FC236}">
                <a16:creationId xmlns:a16="http://schemas.microsoft.com/office/drawing/2014/main" id="{4EC9CF24-31CC-5540-8E2E-BC0C2782E0F2}"/>
              </a:ext>
            </a:extLst>
          </p:cNvPr>
          <p:cNvPicPr>
            <a:picLocks noChangeAspect="1"/>
          </p:cNvPicPr>
          <p:nvPr/>
        </p:nvPicPr>
        <p:blipFill>
          <a:blip r:embed="rId3"/>
          <a:stretch>
            <a:fillRect/>
          </a:stretch>
        </p:blipFill>
        <p:spPr>
          <a:xfrm>
            <a:off x="2492587" y="758613"/>
            <a:ext cx="8886614" cy="3903698"/>
          </a:xfrm>
          <a:prstGeom prst="rect">
            <a:avLst/>
          </a:prstGeom>
          <a:ln w="12700">
            <a:miter lim="400000"/>
          </a:ln>
        </p:spPr>
      </p:pic>
      <p:pic>
        <p:nvPicPr>
          <p:cNvPr id="12" name="image-37.png" descr="image-37.png">
            <a:extLst>
              <a:ext uri="{FF2B5EF4-FFF2-40B4-BE49-F238E27FC236}">
                <a16:creationId xmlns:a16="http://schemas.microsoft.com/office/drawing/2014/main" id="{3D8F2BC9-80FC-4049-B324-FCE228B8D276}"/>
              </a:ext>
            </a:extLst>
          </p:cNvPr>
          <p:cNvPicPr>
            <a:picLocks noChangeAspect="1"/>
          </p:cNvPicPr>
          <p:nvPr/>
        </p:nvPicPr>
        <p:blipFill>
          <a:blip r:embed="rId4"/>
          <a:stretch>
            <a:fillRect/>
          </a:stretch>
        </p:blipFill>
        <p:spPr>
          <a:xfrm>
            <a:off x="2600960" y="5527040"/>
            <a:ext cx="8669868" cy="3014134"/>
          </a:xfrm>
          <a:prstGeom prst="rect">
            <a:avLst/>
          </a:prstGeom>
          <a:ln w="12700">
            <a:miter lim="400000"/>
          </a:ln>
        </p:spPr>
      </p:pic>
      <p:pic>
        <p:nvPicPr>
          <p:cNvPr id="13" name="image.png" descr="image.png">
            <a:extLst>
              <a:ext uri="{FF2B5EF4-FFF2-40B4-BE49-F238E27FC236}">
                <a16:creationId xmlns:a16="http://schemas.microsoft.com/office/drawing/2014/main" id="{63F9489E-070F-754E-8A7B-FF050482666A}"/>
              </a:ext>
            </a:extLst>
          </p:cNvPr>
          <p:cNvPicPr>
            <a:picLocks noChangeAspect="1"/>
          </p:cNvPicPr>
          <p:nvPr/>
        </p:nvPicPr>
        <p:blipFill>
          <a:blip r:embed="rId5"/>
          <a:stretch>
            <a:fillRect/>
          </a:stretch>
        </p:blipFill>
        <p:spPr>
          <a:xfrm>
            <a:off x="1810737" y="5527040"/>
            <a:ext cx="862472" cy="3034454"/>
          </a:xfrm>
          <a:prstGeom prst="rect">
            <a:avLst/>
          </a:prstGeom>
          <a:ln w="12700">
            <a:miter lim="400000"/>
          </a:ln>
        </p:spPr>
      </p:pic>
    </p:spTree>
    <p:extLst>
      <p:ext uri="{BB962C8B-B14F-4D97-AF65-F5344CB8AC3E}">
        <p14:creationId xmlns:p14="http://schemas.microsoft.com/office/powerpoint/2010/main" val="2540423401"/>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 name="果実の分類(1)">
            <a:extLst>
              <a:ext uri="{FF2B5EF4-FFF2-40B4-BE49-F238E27FC236}">
                <a16:creationId xmlns:a16="http://schemas.microsoft.com/office/drawing/2014/main" id="{DFC19126-57AF-E778-7E1C-C2F70EBA9B7B}"/>
              </a:ext>
            </a:extLst>
          </p:cNvPr>
          <p:cNvSpPr txBox="1">
            <a:spLocks/>
          </p:cNvSpPr>
          <p:nvPr/>
        </p:nvSpPr>
        <p:spPr>
          <a:xfrm>
            <a:off x="0" y="0"/>
            <a:ext cx="6610774" cy="939236"/>
          </a:xfrm>
          <a:prstGeom prst="rect">
            <a:avLst/>
          </a:prstGeom>
          <a:ln w="12700">
            <a:miter lim="400000"/>
          </a:ln>
          <a:effectLst>
            <a:outerShdw blurRad="63500" rotWithShape="0">
              <a:srgbClr val="80808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248" tIns="72248" rIns="72248" bIns="72248" anchor="ctr">
            <a:normAutofit/>
          </a:bodyPr>
          <a:lstStyle>
            <a:lvl1pPr marL="40639" marR="40639" indent="0" algn="l" defTabSz="1300480" rtl="0" latinLnBrk="0">
              <a:lnSpc>
                <a:spcPct val="100000"/>
              </a:lnSpc>
              <a:spcBef>
                <a:spcPts val="0"/>
              </a:spcBef>
              <a:spcAft>
                <a:spcPts val="0"/>
              </a:spcAft>
              <a:buClr>
                <a:srgbClr val="FFFF00"/>
              </a:buClr>
              <a:buSzTx/>
              <a:buFont typeface="ヒラギノ明朝 ProN W3"/>
              <a:buNone/>
              <a:tabLst/>
              <a:defRPr sz="4551" b="0" i="0" u="none" strike="noStrike" cap="none" spc="0" baseline="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a:lstStyle>
          <a:p>
            <a:pPr hangingPunct="1"/>
            <a:r>
              <a:rPr lang="ja-JP" altLang="en-US"/>
              <a:t>果実の分類</a:t>
            </a:r>
            <a:r>
              <a:rPr lang="en-US" altLang="ja-JP"/>
              <a:t>(1)</a:t>
            </a:r>
          </a:p>
        </p:txBody>
      </p:sp>
      <p:sp>
        <p:nvSpPr>
          <p:cNvPr id="17" name="１．果実を構成する器官による分類">
            <a:extLst>
              <a:ext uri="{FF2B5EF4-FFF2-40B4-BE49-F238E27FC236}">
                <a16:creationId xmlns:a16="http://schemas.microsoft.com/office/drawing/2014/main" id="{0DD35F36-913A-E843-18CF-69F7F45734ED}"/>
              </a:ext>
            </a:extLst>
          </p:cNvPr>
          <p:cNvSpPr txBox="1"/>
          <p:nvPr/>
        </p:nvSpPr>
        <p:spPr>
          <a:xfrm>
            <a:off x="1192106" y="1192106"/>
            <a:ext cx="8796303"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buClr>
                <a:srgbClr val="FF0000"/>
              </a:buClr>
              <a:buFont typeface="Arial"/>
              <a:defRPr sz="3982">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dirty="0">
                <a:latin typeface="ヒラギノ明朝 ProN W6"/>
                <a:ea typeface="ヒラギノ明朝 ProN W6"/>
                <a:cs typeface="ヒラギノ明朝 ProN W6"/>
                <a:sym typeface="ヒラギノ明朝 ProN W6"/>
              </a:rPr>
              <a:t>１．果実を構成する器官による分類</a:t>
            </a:r>
          </a:p>
        </p:txBody>
      </p:sp>
      <p:sp>
        <p:nvSpPr>
          <p:cNvPr id="18" name="A．真正果実">
            <a:extLst>
              <a:ext uri="{FF2B5EF4-FFF2-40B4-BE49-F238E27FC236}">
                <a16:creationId xmlns:a16="http://schemas.microsoft.com/office/drawing/2014/main" id="{BF8B64CC-E274-755A-49B0-EFB4B11352B8}"/>
              </a:ext>
            </a:extLst>
          </p:cNvPr>
          <p:cNvSpPr txBox="1"/>
          <p:nvPr/>
        </p:nvSpPr>
        <p:spPr>
          <a:xfrm>
            <a:off x="2817706" y="1980070"/>
            <a:ext cx="3147090" cy="6536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FF00"/>
              </a:buClr>
              <a:buFont typeface="ヒラギノ明朝 ProN W3"/>
              <a:defRPr sz="3982">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r>
              <a:t>A．真正果実</a:t>
            </a:r>
          </a:p>
        </p:txBody>
      </p:sp>
      <p:sp>
        <p:nvSpPr>
          <p:cNvPr id="19" name="子房だけから構成される果実">
            <a:extLst>
              <a:ext uri="{FF2B5EF4-FFF2-40B4-BE49-F238E27FC236}">
                <a16:creationId xmlns:a16="http://schemas.microsoft.com/office/drawing/2014/main" id="{F576BF23-0292-0467-3383-0F0007A32E5A}"/>
              </a:ext>
            </a:extLst>
          </p:cNvPr>
          <p:cNvSpPr txBox="1"/>
          <p:nvPr/>
        </p:nvSpPr>
        <p:spPr>
          <a:xfrm>
            <a:off x="3793066" y="2926079"/>
            <a:ext cx="8362810" cy="6536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buClr>
                <a:srgbClr val="800000"/>
              </a:buClr>
              <a:buFont typeface="Arial"/>
              <a:defRPr sz="3982">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子房だけから構成される果実</a:t>
            </a:r>
          </a:p>
        </p:txBody>
      </p:sp>
      <p:sp>
        <p:nvSpPr>
          <p:cNvPr id="20" name="B．偽果">
            <a:extLst>
              <a:ext uri="{FF2B5EF4-FFF2-40B4-BE49-F238E27FC236}">
                <a16:creationId xmlns:a16="http://schemas.microsoft.com/office/drawing/2014/main" id="{AEB150D4-51FF-1313-B6BF-B28F2E740EE8}"/>
              </a:ext>
            </a:extLst>
          </p:cNvPr>
          <p:cNvSpPr txBox="1"/>
          <p:nvPr/>
        </p:nvSpPr>
        <p:spPr>
          <a:xfrm>
            <a:off x="2817706" y="3901440"/>
            <a:ext cx="2093629"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FF00"/>
              </a:buClr>
              <a:buFont typeface="ヒラギノ明朝 ProN W3"/>
              <a:defRPr sz="3982">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r>
              <a:t>B．偽果</a:t>
            </a:r>
          </a:p>
        </p:txBody>
      </p:sp>
      <p:sp>
        <p:nvSpPr>
          <p:cNvPr id="21" name="子房と子房以外から構成される果実">
            <a:extLst>
              <a:ext uri="{FF2B5EF4-FFF2-40B4-BE49-F238E27FC236}">
                <a16:creationId xmlns:a16="http://schemas.microsoft.com/office/drawing/2014/main" id="{1A17FE7D-59A0-8E86-0C1F-B137936F3ACE}"/>
              </a:ext>
            </a:extLst>
          </p:cNvPr>
          <p:cNvSpPr txBox="1"/>
          <p:nvPr/>
        </p:nvSpPr>
        <p:spPr>
          <a:xfrm>
            <a:off x="3793066" y="4847449"/>
            <a:ext cx="9229797"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buClr>
                <a:srgbClr val="800000"/>
              </a:buClr>
              <a:buFont typeface="Arial"/>
              <a:defRPr sz="3982">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子房と子房以外から構成される果実</a:t>
            </a:r>
          </a:p>
        </p:txBody>
      </p:sp>
      <p:sp>
        <p:nvSpPr>
          <p:cNvPr id="22" name="クサイチゴ">
            <a:extLst>
              <a:ext uri="{FF2B5EF4-FFF2-40B4-BE49-F238E27FC236}">
                <a16:creationId xmlns:a16="http://schemas.microsoft.com/office/drawing/2014/main" id="{62DDD1F6-96AB-6C4B-0D6B-0B64592B7841}"/>
              </a:ext>
            </a:extLst>
          </p:cNvPr>
          <p:cNvSpPr txBox="1"/>
          <p:nvPr/>
        </p:nvSpPr>
        <p:spPr>
          <a:xfrm>
            <a:off x="2600960" y="8778240"/>
            <a:ext cx="3052516"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クサイチゴ</a:t>
            </a:r>
          </a:p>
        </p:txBody>
      </p:sp>
      <p:sp>
        <p:nvSpPr>
          <p:cNvPr id="23" name="ハマナス">
            <a:extLst>
              <a:ext uri="{FF2B5EF4-FFF2-40B4-BE49-F238E27FC236}">
                <a16:creationId xmlns:a16="http://schemas.microsoft.com/office/drawing/2014/main" id="{508DAA6F-232C-1822-6A0B-98029057E67D}"/>
              </a:ext>
            </a:extLst>
          </p:cNvPr>
          <p:cNvSpPr txBox="1"/>
          <p:nvPr/>
        </p:nvSpPr>
        <p:spPr>
          <a:xfrm>
            <a:off x="8778240" y="8778240"/>
            <a:ext cx="2293903"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ハマナス</a:t>
            </a:r>
          </a:p>
        </p:txBody>
      </p:sp>
      <p:pic>
        <p:nvPicPr>
          <p:cNvPr id="24" name="image.png" descr="image.png">
            <a:extLst>
              <a:ext uri="{FF2B5EF4-FFF2-40B4-BE49-F238E27FC236}">
                <a16:creationId xmlns:a16="http://schemas.microsoft.com/office/drawing/2014/main" id="{4A82ED08-82C6-0B93-D9AA-A42D3B040D7F}"/>
              </a:ext>
            </a:extLst>
          </p:cNvPr>
          <p:cNvPicPr>
            <a:picLocks noChangeAspect="1"/>
          </p:cNvPicPr>
          <p:nvPr/>
        </p:nvPicPr>
        <p:blipFill>
          <a:blip r:embed="rId3"/>
          <a:stretch>
            <a:fillRect/>
          </a:stretch>
        </p:blipFill>
        <p:spPr>
          <a:xfrm>
            <a:off x="1733973" y="5743787"/>
            <a:ext cx="4118187" cy="3102187"/>
          </a:xfrm>
          <a:prstGeom prst="rect">
            <a:avLst/>
          </a:prstGeom>
          <a:ln w="12700">
            <a:miter lim="400000"/>
          </a:ln>
        </p:spPr>
      </p:pic>
      <p:pic>
        <p:nvPicPr>
          <p:cNvPr id="25" name="image-1.png" descr="image-1.png">
            <a:extLst>
              <a:ext uri="{FF2B5EF4-FFF2-40B4-BE49-F238E27FC236}">
                <a16:creationId xmlns:a16="http://schemas.microsoft.com/office/drawing/2014/main" id="{D48AD0D2-2443-7C03-61C1-679B27E333C9}"/>
              </a:ext>
            </a:extLst>
          </p:cNvPr>
          <p:cNvPicPr>
            <a:picLocks noChangeAspect="1"/>
          </p:cNvPicPr>
          <p:nvPr/>
        </p:nvPicPr>
        <p:blipFill>
          <a:blip r:embed="rId4"/>
          <a:stretch>
            <a:fillRect/>
          </a:stretch>
        </p:blipFill>
        <p:spPr>
          <a:xfrm>
            <a:off x="7694507" y="5852159"/>
            <a:ext cx="4009814" cy="3020908"/>
          </a:xfrm>
          <a:prstGeom prst="rect">
            <a:avLst/>
          </a:prstGeom>
          <a:ln w="12700">
            <a:miter lim="400000"/>
          </a:ln>
        </p:spPr>
      </p:pic>
    </p:spTree>
    <p:extLst>
      <p:ext uri="{BB962C8B-B14F-4D97-AF65-F5344CB8AC3E}">
        <p14:creationId xmlns:p14="http://schemas.microsoft.com/office/powerpoint/2010/main" val="17455904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0" nodeType="clickEffect">
                                  <p:stCondLst>
                                    <p:cond delay="0"/>
                                  </p:stCondLst>
                                  <p:iterate>
                                    <p:tmAbs val="0"/>
                                  </p:iterate>
                                  <p:childTnLst>
                                    <p:set>
                                      <p:cBhvr>
                                        <p:cTn id="16" fill="hold"/>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grpId="0" nodeType="clickEffect">
                                  <p:stCondLst>
                                    <p:cond delay="0"/>
                                  </p:stCondLst>
                                  <p:iterate>
                                    <p:tmAbs val="0"/>
                                  </p:iterate>
                                  <p:childTnLst>
                                    <p:set>
                                      <p:cBhvr>
                                        <p:cTn id="21" fill="hold"/>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advAuto="0"/>
      <p:bldP spid="23" grpId="0" animBg="1" advAuto="0"/>
      <p:bldP spid="24" grpId="0" animBg="1" advAuto="0"/>
      <p:bldP spid="25" grpId="0" animBg="1" advAuto="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果実の分類(2-1)">
            <a:extLst>
              <a:ext uri="{FF2B5EF4-FFF2-40B4-BE49-F238E27FC236}">
                <a16:creationId xmlns:a16="http://schemas.microsoft.com/office/drawing/2014/main" id="{25CB6AD4-1CCD-E8C2-0B37-DD3397CDB13F}"/>
              </a:ext>
            </a:extLst>
          </p:cNvPr>
          <p:cNvSpPr txBox="1">
            <a:spLocks/>
          </p:cNvSpPr>
          <p:nvPr/>
        </p:nvSpPr>
        <p:spPr>
          <a:xfrm>
            <a:off x="0" y="-1"/>
            <a:ext cx="6610774" cy="903112"/>
          </a:xfrm>
          <a:prstGeom prst="rect">
            <a:avLst/>
          </a:prstGeom>
          <a:ln w="12700">
            <a:miter lim="400000"/>
          </a:ln>
          <a:effectLst>
            <a:outerShdw blurRad="63500" rotWithShape="0">
              <a:srgbClr val="80808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248" tIns="72248" rIns="72248" bIns="72248" anchor="ctr">
            <a:normAutofit/>
          </a:bodyPr>
          <a:lstStyle>
            <a:lvl1pPr marL="40639" marR="40639" indent="0" algn="l" defTabSz="1300480" rtl="0" latinLnBrk="0">
              <a:lnSpc>
                <a:spcPct val="100000"/>
              </a:lnSpc>
              <a:spcBef>
                <a:spcPts val="0"/>
              </a:spcBef>
              <a:spcAft>
                <a:spcPts val="0"/>
              </a:spcAft>
              <a:buClr>
                <a:srgbClr val="FFFF00"/>
              </a:buClr>
              <a:buSzTx/>
              <a:buFont typeface="ヒラギノ明朝 ProN W3"/>
              <a:buNone/>
              <a:tabLst/>
              <a:defRPr sz="4551" b="0" i="0" u="none" strike="noStrike" cap="none" spc="0" baseline="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a:lstStyle>
          <a:p>
            <a:pPr hangingPunct="1"/>
            <a:r>
              <a:rPr lang="ja-JP" altLang="en-US"/>
              <a:t>果実の分類</a:t>
            </a:r>
            <a:r>
              <a:rPr lang="en-US" altLang="ja-JP"/>
              <a:t>(2-1)</a:t>
            </a:r>
          </a:p>
        </p:txBody>
      </p:sp>
      <p:sp>
        <p:nvSpPr>
          <p:cNvPr id="14" name="2．花と子房数による分類">
            <a:extLst>
              <a:ext uri="{FF2B5EF4-FFF2-40B4-BE49-F238E27FC236}">
                <a16:creationId xmlns:a16="http://schemas.microsoft.com/office/drawing/2014/main" id="{06907A9D-CEB4-CEDA-508E-CC1212B3A08D}"/>
              </a:ext>
            </a:extLst>
          </p:cNvPr>
          <p:cNvSpPr txBox="1"/>
          <p:nvPr/>
        </p:nvSpPr>
        <p:spPr>
          <a:xfrm>
            <a:off x="1192106" y="975359"/>
            <a:ext cx="8796303" cy="7044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p>
            <a:pPr marL="40639" marR="40639" algn="l" defTabSz="1300480">
              <a:buClr>
                <a:srgbClr val="FF0000"/>
              </a:buClr>
              <a:buFont typeface="Arial"/>
              <a:defRPr sz="3982">
                <a:solidFill>
                  <a:srgbClr val="FF0000"/>
                </a:solidFill>
                <a:effectLst>
                  <a:outerShdw blurRad="12700" dist="25400" dir="2700000" rotWithShape="0">
                    <a:srgbClr val="000000"/>
                  </a:outerShdw>
                </a:effectLst>
                <a:uFill>
                  <a:solidFill>
                    <a:srgbClr val="FF0000"/>
                  </a:solidFill>
                </a:uFill>
                <a:latin typeface="Arial"/>
                <a:ea typeface="Arial"/>
                <a:cs typeface="Arial"/>
                <a:sym typeface="Arial"/>
              </a:defRPr>
            </a:pPr>
            <a:r>
              <a:t>2</a:t>
            </a:r>
            <a:r>
              <a:rPr>
                <a:latin typeface="ヒラギノ明朝 ProN W6"/>
                <a:ea typeface="ヒラギノ明朝 ProN W6"/>
                <a:cs typeface="ヒラギノ明朝 ProN W6"/>
                <a:sym typeface="ヒラギノ明朝 ProN W6"/>
              </a:rPr>
              <a:t>．花と子房数による分類</a:t>
            </a:r>
          </a:p>
        </p:txBody>
      </p:sp>
      <p:sp>
        <p:nvSpPr>
          <p:cNvPr id="15" name="A．単花果">
            <a:extLst>
              <a:ext uri="{FF2B5EF4-FFF2-40B4-BE49-F238E27FC236}">
                <a16:creationId xmlns:a16="http://schemas.microsoft.com/office/drawing/2014/main" id="{B08D76D6-5AEA-E1DD-C180-AAD9445D7B45}"/>
              </a:ext>
            </a:extLst>
          </p:cNvPr>
          <p:cNvSpPr txBox="1"/>
          <p:nvPr/>
        </p:nvSpPr>
        <p:spPr>
          <a:xfrm>
            <a:off x="2817706" y="1763324"/>
            <a:ext cx="2641348"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FF00"/>
              </a:buClr>
              <a:buFont typeface="ヒラギノ明朝 ProN W3"/>
              <a:defRPr sz="3982">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r>
              <a:t>A．単花果</a:t>
            </a:r>
          </a:p>
        </p:txBody>
      </p:sp>
      <p:sp>
        <p:nvSpPr>
          <p:cNvPr id="16" name="一つの子房から生ずる果実">
            <a:extLst>
              <a:ext uri="{FF2B5EF4-FFF2-40B4-BE49-F238E27FC236}">
                <a16:creationId xmlns:a16="http://schemas.microsoft.com/office/drawing/2014/main" id="{A1B36BC2-67DC-DB92-0608-EF7048AB236A}"/>
              </a:ext>
            </a:extLst>
          </p:cNvPr>
          <p:cNvSpPr txBox="1"/>
          <p:nvPr/>
        </p:nvSpPr>
        <p:spPr>
          <a:xfrm>
            <a:off x="5635412" y="2600960"/>
            <a:ext cx="7062331"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buClr>
                <a:srgbClr val="800000"/>
              </a:buClr>
              <a:buFont typeface="Arial"/>
              <a:defRPr sz="3982">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一つの子房から生ずる果実</a:t>
            </a:r>
          </a:p>
        </p:txBody>
      </p:sp>
      <p:sp>
        <p:nvSpPr>
          <p:cNvPr id="17" name="B．多花果">
            <a:extLst>
              <a:ext uri="{FF2B5EF4-FFF2-40B4-BE49-F238E27FC236}">
                <a16:creationId xmlns:a16="http://schemas.microsoft.com/office/drawing/2014/main" id="{129D4E66-20A4-54FF-07FE-FABCDB3346BA}"/>
              </a:ext>
            </a:extLst>
          </p:cNvPr>
          <p:cNvSpPr txBox="1"/>
          <p:nvPr/>
        </p:nvSpPr>
        <p:spPr>
          <a:xfrm>
            <a:off x="2817706" y="4768426"/>
            <a:ext cx="2599372"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FF00"/>
              </a:buClr>
              <a:buFont typeface="ヒラギノ明朝 ProN W3"/>
              <a:defRPr sz="3982">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r>
              <a:t>B．多花果</a:t>
            </a:r>
          </a:p>
        </p:txBody>
      </p:sp>
      <p:sp>
        <p:nvSpPr>
          <p:cNvPr id="18" name="単 果">
            <a:extLst>
              <a:ext uri="{FF2B5EF4-FFF2-40B4-BE49-F238E27FC236}">
                <a16:creationId xmlns:a16="http://schemas.microsoft.com/office/drawing/2014/main" id="{CD2B5011-E2E7-AA82-2BFC-95AADA32DEFE}"/>
              </a:ext>
            </a:extLst>
          </p:cNvPr>
          <p:cNvSpPr txBox="1"/>
          <p:nvPr/>
        </p:nvSpPr>
        <p:spPr>
          <a:xfrm>
            <a:off x="3793066" y="2600960"/>
            <a:ext cx="1968784"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buClr>
                <a:srgbClr val="FF0000"/>
              </a:buClr>
              <a:buFont typeface="Arial"/>
              <a:defRPr sz="3982">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単　果</a:t>
            </a:r>
          </a:p>
        </p:txBody>
      </p:sp>
      <p:sp>
        <p:nvSpPr>
          <p:cNvPr id="19" name="多心皮分離めしべをもつ花から生ずる果実">
            <a:extLst>
              <a:ext uri="{FF2B5EF4-FFF2-40B4-BE49-F238E27FC236}">
                <a16:creationId xmlns:a16="http://schemas.microsoft.com/office/drawing/2014/main" id="{5E44E08A-CE10-64F4-AE7D-94C06B27278A}"/>
              </a:ext>
            </a:extLst>
          </p:cNvPr>
          <p:cNvSpPr txBox="1"/>
          <p:nvPr/>
        </p:nvSpPr>
        <p:spPr>
          <a:xfrm>
            <a:off x="5635412" y="3467946"/>
            <a:ext cx="7062331" cy="1415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buClr>
                <a:srgbClr val="800000"/>
              </a:buClr>
              <a:buFont typeface="Arial"/>
              <a:defRPr sz="3982">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多心皮分離めしべをもつ花から生ずる果実</a:t>
            </a:r>
          </a:p>
        </p:txBody>
      </p:sp>
      <p:sp>
        <p:nvSpPr>
          <p:cNvPr id="20" name="集合果">
            <a:extLst>
              <a:ext uri="{FF2B5EF4-FFF2-40B4-BE49-F238E27FC236}">
                <a16:creationId xmlns:a16="http://schemas.microsoft.com/office/drawing/2014/main" id="{981016A5-B458-07D7-95B1-135C576C2460}"/>
              </a:ext>
            </a:extLst>
          </p:cNvPr>
          <p:cNvSpPr txBox="1"/>
          <p:nvPr/>
        </p:nvSpPr>
        <p:spPr>
          <a:xfrm>
            <a:off x="3793066" y="3467946"/>
            <a:ext cx="1968784"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buClr>
                <a:srgbClr val="FF0000"/>
              </a:buClr>
              <a:buFont typeface="Arial"/>
              <a:defRPr sz="3982">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集合果</a:t>
            </a:r>
          </a:p>
        </p:txBody>
      </p:sp>
      <p:sp>
        <p:nvSpPr>
          <p:cNvPr id="21" name="集合花から生ずる果実">
            <a:extLst>
              <a:ext uri="{FF2B5EF4-FFF2-40B4-BE49-F238E27FC236}">
                <a16:creationId xmlns:a16="http://schemas.microsoft.com/office/drawing/2014/main" id="{C84B8DDA-9355-FCD4-9F55-9390A9369AA6}"/>
              </a:ext>
            </a:extLst>
          </p:cNvPr>
          <p:cNvSpPr txBox="1"/>
          <p:nvPr/>
        </p:nvSpPr>
        <p:spPr>
          <a:xfrm>
            <a:off x="5635412" y="5743786"/>
            <a:ext cx="7062331"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buClr>
                <a:srgbClr val="800000"/>
              </a:buClr>
              <a:buFont typeface="Arial"/>
              <a:defRPr sz="3982">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集合花から生ずる果実</a:t>
            </a:r>
          </a:p>
        </p:txBody>
      </p:sp>
      <p:sp>
        <p:nvSpPr>
          <p:cNvPr id="22" name="複 果">
            <a:extLst>
              <a:ext uri="{FF2B5EF4-FFF2-40B4-BE49-F238E27FC236}">
                <a16:creationId xmlns:a16="http://schemas.microsoft.com/office/drawing/2014/main" id="{499B14C1-5356-F512-B07D-B0022FA8DF5A}"/>
              </a:ext>
            </a:extLst>
          </p:cNvPr>
          <p:cNvSpPr txBox="1"/>
          <p:nvPr/>
        </p:nvSpPr>
        <p:spPr>
          <a:xfrm>
            <a:off x="3793066" y="5793458"/>
            <a:ext cx="1968784"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buClr>
                <a:srgbClr val="FF0000"/>
              </a:buClr>
              <a:buFont typeface="Arial"/>
              <a:defRPr sz="3982">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複　果</a:t>
            </a:r>
          </a:p>
        </p:txBody>
      </p:sp>
    </p:spTree>
    <p:extLst>
      <p:ext uri="{BB962C8B-B14F-4D97-AF65-F5344CB8AC3E}">
        <p14:creationId xmlns:p14="http://schemas.microsoft.com/office/powerpoint/2010/main" val="2918543917"/>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 name="果実の分類(2-2)">
            <a:extLst>
              <a:ext uri="{FF2B5EF4-FFF2-40B4-BE49-F238E27FC236}">
                <a16:creationId xmlns:a16="http://schemas.microsoft.com/office/drawing/2014/main" id="{7B0F318B-87D7-0704-5893-53D14DC2A05C}"/>
              </a:ext>
            </a:extLst>
          </p:cNvPr>
          <p:cNvSpPr txBox="1">
            <a:spLocks/>
          </p:cNvSpPr>
          <p:nvPr/>
        </p:nvSpPr>
        <p:spPr>
          <a:xfrm>
            <a:off x="0" y="-1"/>
            <a:ext cx="6610774" cy="848926"/>
          </a:xfrm>
          <a:prstGeom prst="rect">
            <a:avLst/>
          </a:prstGeom>
          <a:ln w="12700">
            <a:miter lim="400000"/>
          </a:ln>
          <a:effectLst>
            <a:outerShdw blurRad="63500" rotWithShape="0">
              <a:srgbClr val="80808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248" tIns="72248" rIns="72248" bIns="72248" anchor="ctr">
            <a:normAutofit/>
          </a:bodyPr>
          <a:lstStyle>
            <a:lvl1pPr marL="40639" marR="40639" indent="0" algn="l" defTabSz="1300480" rtl="0" latinLnBrk="0">
              <a:lnSpc>
                <a:spcPct val="100000"/>
              </a:lnSpc>
              <a:spcBef>
                <a:spcPts val="0"/>
              </a:spcBef>
              <a:spcAft>
                <a:spcPts val="0"/>
              </a:spcAft>
              <a:buClr>
                <a:srgbClr val="FFFF00"/>
              </a:buClr>
              <a:buSzTx/>
              <a:buFont typeface="ヒラギノ明朝 ProN W3"/>
              <a:buNone/>
              <a:tabLst/>
              <a:defRPr sz="4551" b="0" i="0" u="none" strike="noStrike" cap="none" spc="0" baseline="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a:lstStyle>
          <a:p>
            <a:pPr hangingPunct="1"/>
            <a:r>
              <a:rPr lang="ja-JP" altLang="en-US"/>
              <a:t>果実の分類</a:t>
            </a:r>
            <a:r>
              <a:rPr lang="en-US" altLang="ja-JP"/>
              <a:t>(2-2)</a:t>
            </a:r>
          </a:p>
        </p:txBody>
      </p:sp>
      <p:sp>
        <p:nvSpPr>
          <p:cNvPr id="4" name="クサイチゴ">
            <a:extLst>
              <a:ext uri="{FF2B5EF4-FFF2-40B4-BE49-F238E27FC236}">
                <a16:creationId xmlns:a16="http://schemas.microsoft.com/office/drawing/2014/main" id="{1449A40D-90D2-1169-7024-3780BAEE1832}"/>
              </a:ext>
            </a:extLst>
          </p:cNvPr>
          <p:cNvSpPr txBox="1"/>
          <p:nvPr/>
        </p:nvSpPr>
        <p:spPr>
          <a:xfrm>
            <a:off x="4876800" y="0"/>
            <a:ext cx="3702756" cy="723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800"/>
              </a:spcBef>
              <a:buClr>
                <a:srgbClr val="FF0000"/>
              </a:buClr>
              <a:buFont typeface="Arial"/>
              <a:defRPr sz="4551">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クサイチゴ</a:t>
            </a:r>
          </a:p>
        </p:txBody>
      </p:sp>
      <p:sp>
        <p:nvSpPr>
          <p:cNvPr id="5" name="キイチゴ状果">
            <a:extLst>
              <a:ext uri="{FF2B5EF4-FFF2-40B4-BE49-F238E27FC236}">
                <a16:creationId xmlns:a16="http://schemas.microsoft.com/office/drawing/2014/main" id="{09620CC6-7645-EAF9-9A2F-87D054F4DE73}"/>
              </a:ext>
            </a:extLst>
          </p:cNvPr>
          <p:cNvSpPr txBox="1"/>
          <p:nvPr/>
        </p:nvSpPr>
        <p:spPr>
          <a:xfrm>
            <a:off x="7802879" y="7261013"/>
            <a:ext cx="3052517"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キイチゴ状果</a:t>
            </a:r>
          </a:p>
        </p:txBody>
      </p:sp>
      <p:pic>
        <p:nvPicPr>
          <p:cNvPr id="6" name="image-2.png" descr="image-2.png">
            <a:extLst>
              <a:ext uri="{FF2B5EF4-FFF2-40B4-BE49-F238E27FC236}">
                <a16:creationId xmlns:a16="http://schemas.microsoft.com/office/drawing/2014/main" id="{F4152491-D932-1CF5-F03A-E17D084593A2}"/>
              </a:ext>
            </a:extLst>
          </p:cNvPr>
          <p:cNvPicPr>
            <a:picLocks noChangeAspect="1"/>
          </p:cNvPicPr>
          <p:nvPr/>
        </p:nvPicPr>
        <p:blipFill>
          <a:blip r:embed="rId3"/>
          <a:stretch>
            <a:fillRect/>
          </a:stretch>
        </p:blipFill>
        <p:spPr>
          <a:xfrm>
            <a:off x="325119" y="866986"/>
            <a:ext cx="6068908" cy="4562970"/>
          </a:xfrm>
          <a:prstGeom prst="rect">
            <a:avLst/>
          </a:prstGeom>
          <a:ln w="12700">
            <a:miter lim="400000"/>
          </a:ln>
        </p:spPr>
      </p:pic>
      <p:pic>
        <p:nvPicPr>
          <p:cNvPr id="7" name="image-3.png" descr="image-3.png">
            <a:extLst>
              <a:ext uri="{FF2B5EF4-FFF2-40B4-BE49-F238E27FC236}">
                <a16:creationId xmlns:a16="http://schemas.microsoft.com/office/drawing/2014/main" id="{22E5A682-9802-08E5-CB5A-70FD165A4139}"/>
              </a:ext>
            </a:extLst>
          </p:cNvPr>
          <p:cNvPicPr>
            <a:picLocks noChangeAspect="1"/>
          </p:cNvPicPr>
          <p:nvPr/>
        </p:nvPicPr>
        <p:blipFill>
          <a:blip r:embed="rId4"/>
          <a:stretch>
            <a:fillRect/>
          </a:stretch>
        </p:blipFill>
        <p:spPr>
          <a:xfrm>
            <a:off x="6610773" y="866986"/>
            <a:ext cx="6068907" cy="4562970"/>
          </a:xfrm>
          <a:prstGeom prst="rect">
            <a:avLst/>
          </a:prstGeom>
          <a:ln w="12700">
            <a:miter lim="400000"/>
          </a:ln>
        </p:spPr>
      </p:pic>
      <p:sp>
        <p:nvSpPr>
          <p:cNvPr id="8" name="集合果">
            <a:extLst>
              <a:ext uri="{FF2B5EF4-FFF2-40B4-BE49-F238E27FC236}">
                <a16:creationId xmlns:a16="http://schemas.microsoft.com/office/drawing/2014/main" id="{42258325-3100-BCD1-D470-38B6C077CC20}"/>
              </a:ext>
            </a:extLst>
          </p:cNvPr>
          <p:cNvSpPr txBox="1"/>
          <p:nvPr/>
        </p:nvSpPr>
        <p:spPr>
          <a:xfrm>
            <a:off x="8669866" y="866986"/>
            <a:ext cx="2171080" cy="800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FFFF"/>
              </a:buClr>
              <a:buFont typeface="Arial"/>
              <a:defRPr sz="5120">
                <a:solidFill>
                  <a:srgbClr val="FFFFFF"/>
                </a:solidFill>
                <a:effectLst>
                  <a:outerShdw blurRad="12700" dist="25400" dir="2700000" rotWithShape="0">
                    <a:srgbClr val="000000"/>
                  </a:outerShdw>
                </a:effectLst>
                <a:uFill>
                  <a:solidFill>
                    <a:srgbClr val="FFFFFF"/>
                  </a:solidFill>
                </a:uFill>
                <a:latin typeface="ヒラギノ明朝 ProN W6"/>
                <a:ea typeface="ヒラギノ明朝 ProN W6"/>
                <a:cs typeface="ヒラギノ明朝 ProN W6"/>
                <a:sym typeface="ヒラギノ明朝 ProN W6"/>
              </a:defRPr>
            </a:lvl1pPr>
          </a:lstStyle>
          <a:p>
            <a:pPr>
              <a:defRPr b="1">
                <a:latin typeface="Arial"/>
                <a:ea typeface="Arial"/>
                <a:cs typeface="Arial"/>
                <a:sym typeface="Arial"/>
              </a:defRPr>
            </a:pPr>
            <a:r>
              <a:rPr b="0">
                <a:latin typeface="ヒラギノ明朝 ProN W6"/>
                <a:ea typeface="ヒラギノ明朝 ProN W6"/>
                <a:cs typeface="ヒラギノ明朝 ProN W6"/>
                <a:sym typeface="ヒラギノ明朝 ProN W6"/>
              </a:rPr>
              <a:t>集合果</a:t>
            </a:r>
          </a:p>
        </p:txBody>
      </p:sp>
      <p:pic>
        <p:nvPicPr>
          <p:cNvPr id="9" name="image-4.png" descr="image-4.png">
            <a:extLst>
              <a:ext uri="{FF2B5EF4-FFF2-40B4-BE49-F238E27FC236}">
                <a16:creationId xmlns:a16="http://schemas.microsoft.com/office/drawing/2014/main" id="{4CD7BADC-A818-A2AD-3B8E-5F5C15762BC8}"/>
              </a:ext>
            </a:extLst>
          </p:cNvPr>
          <p:cNvPicPr>
            <a:picLocks noChangeAspect="1"/>
          </p:cNvPicPr>
          <p:nvPr/>
        </p:nvPicPr>
        <p:blipFill>
          <a:blip r:embed="rId5"/>
          <a:stretch>
            <a:fillRect/>
          </a:stretch>
        </p:blipFill>
        <p:spPr>
          <a:xfrm>
            <a:off x="1517226" y="5743786"/>
            <a:ext cx="6068908" cy="3718561"/>
          </a:xfrm>
          <a:prstGeom prst="rect">
            <a:avLst/>
          </a:prstGeom>
          <a:ln w="12700">
            <a:miter lim="400000"/>
          </a:ln>
        </p:spPr>
      </p:pic>
    </p:spTree>
    <p:extLst>
      <p:ext uri="{BB962C8B-B14F-4D97-AF65-F5344CB8AC3E}">
        <p14:creationId xmlns:p14="http://schemas.microsoft.com/office/powerpoint/2010/main" val="1756737655"/>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果実の分類(2-3)">
            <a:extLst>
              <a:ext uri="{FF2B5EF4-FFF2-40B4-BE49-F238E27FC236}">
                <a16:creationId xmlns:a16="http://schemas.microsoft.com/office/drawing/2014/main" id="{3437A0CF-DD6E-5041-1267-2CDACD72A272}"/>
              </a:ext>
            </a:extLst>
          </p:cNvPr>
          <p:cNvSpPr txBox="1">
            <a:spLocks/>
          </p:cNvSpPr>
          <p:nvPr/>
        </p:nvSpPr>
        <p:spPr>
          <a:xfrm>
            <a:off x="0" y="-1"/>
            <a:ext cx="6610774" cy="848926"/>
          </a:xfrm>
          <a:prstGeom prst="rect">
            <a:avLst/>
          </a:prstGeom>
          <a:ln w="12700">
            <a:miter lim="400000"/>
          </a:ln>
          <a:effectLst>
            <a:outerShdw blurRad="63500" rotWithShape="0">
              <a:srgbClr val="80808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248" tIns="72248" rIns="72248" bIns="72248" anchor="ctr">
            <a:normAutofit/>
          </a:bodyPr>
          <a:lstStyle>
            <a:lvl1pPr marL="40639" marR="40639" indent="0" algn="l" defTabSz="1300480" rtl="0" latinLnBrk="0">
              <a:lnSpc>
                <a:spcPct val="100000"/>
              </a:lnSpc>
              <a:spcBef>
                <a:spcPts val="0"/>
              </a:spcBef>
              <a:spcAft>
                <a:spcPts val="0"/>
              </a:spcAft>
              <a:buClr>
                <a:srgbClr val="FFFF00"/>
              </a:buClr>
              <a:buSzTx/>
              <a:buFont typeface="ヒラギノ明朝 ProN W3"/>
              <a:buNone/>
              <a:tabLst/>
              <a:defRPr sz="4551" b="0" i="0" u="none" strike="noStrike" cap="none" spc="0" baseline="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a:lstStyle>
          <a:p>
            <a:pPr hangingPunct="1"/>
            <a:r>
              <a:rPr lang="ja-JP" altLang="en-US"/>
              <a:t>果実の分類</a:t>
            </a:r>
            <a:r>
              <a:rPr lang="en-US" altLang="ja-JP"/>
              <a:t>(2-3)</a:t>
            </a:r>
          </a:p>
        </p:txBody>
      </p:sp>
      <p:sp>
        <p:nvSpPr>
          <p:cNvPr id="10" name="ハマナス">
            <a:extLst>
              <a:ext uri="{FF2B5EF4-FFF2-40B4-BE49-F238E27FC236}">
                <a16:creationId xmlns:a16="http://schemas.microsoft.com/office/drawing/2014/main" id="{86DDA8CF-B5A6-4E41-6662-7FF17FAD1C25}"/>
              </a:ext>
            </a:extLst>
          </p:cNvPr>
          <p:cNvSpPr txBox="1"/>
          <p:nvPr/>
        </p:nvSpPr>
        <p:spPr>
          <a:xfrm>
            <a:off x="4985173" y="0"/>
            <a:ext cx="3702757" cy="723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800"/>
              </a:spcBef>
              <a:buClr>
                <a:srgbClr val="FF0000"/>
              </a:buClr>
              <a:buFont typeface="Arial"/>
              <a:defRPr sz="4551">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ハマナス</a:t>
            </a:r>
          </a:p>
        </p:txBody>
      </p:sp>
      <p:sp>
        <p:nvSpPr>
          <p:cNvPr id="11" name="バラ状果">
            <a:extLst>
              <a:ext uri="{FF2B5EF4-FFF2-40B4-BE49-F238E27FC236}">
                <a16:creationId xmlns:a16="http://schemas.microsoft.com/office/drawing/2014/main" id="{7AB11C4A-D2D0-DA81-8687-9E93465CD3DF}"/>
              </a:ext>
            </a:extLst>
          </p:cNvPr>
          <p:cNvSpPr txBox="1"/>
          <p:nvPr/>
        </p:nvSpPr>
        <p:spPr>
          <a:xfrm>
            <a:off x="6394026" y="7152640"/>
            <a:ext cx="2293904"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バラ状果</a:t>
            </a:r>
          </a:p>
        </p:txBody>
      </p:sp>
      <p:pic>
        <p:nvPicPr>
          <p:cNvPr id="12" name="image-5.png" descr="image-5.png">
            <a:extLst>
              <a:ext uri="{FF2B5EF4-FFF2-40B4-BE49-F238E27FC236}">
                <a16:creationId xmlns:a16="http://schemas.microsoft.com/office/drawing/2014/main" id="{674B1FEF-3BC0-2D99-3575-30CBC5B7B934}"/>
              </a:ext>
            </a:extLst>
          </p:cNvPr>
          <p:cNvPicPr>
            <a:picLocks noChangeAspect="1"/>
          </p:cNvPicPr>
          <p:nvPr/>
        </p:nvPicPr>
        <p:blipFill>
          <a:blip r:embed="rId3"/>
          <a:stretch>
            <a:fillRect/>
          </a:stretch>
        </p:blipFill>
        <p:spPr>
          <a:xfrm>
            <a:off x="216746" y="975359"/>
            <a:ext cx="6177281" cy="4644250"/>
          </a:xfrm>
          <a:prstGeom prst="rect">
            <a:avLst/>
          </a:prstGeom>
          <a:ln w="12700">
            <a:miter lim="400000"/>
          </a:ln>
        </p:spPr>
      </p:pic>
      <p:pic>
        <p:nvPicPr>
          <p:cNvPr id="13" name="image-6.png" descr="image-6.png">
            <a:extLst>
              <a:ext uri="{FF2B5EF4-FFF2-40B4-BE49-F238E27FC236}">
                <a16:creationId xmlns:a16="http://schemas.microsoft.com/office/drawing/2014/main" id="{5DFD7993-9471-C3C4-1570-D2D5045C95CB}"/>
              </a:ext>
            </a:extLst>
          </p:cNvPr>
          <p:cNvPicPr>
            <a:picLocks noChangeAspect="1"/>
          </p:cNvPicPr>
          <p:nvPr/>
        </p:nvPicPr>
        <p:blipFill>
          <a:blip r:embed="rId4"/>
          <a:stretch>
            <a:fillRect/>
          </a:stretch>
        </p:blipFill>
        <p:spPr>
          <a:xfrm>
            <a:off x="6502400" y="975359"/>
            <a:ext cx="6177281" cy="4644250"/>
          </a:xfrm>
          <a:prstGeom prst="rect">
            <a:avLst/>
          </a:prstGeom>
          <a:ln w="12700">
            <a:miter lim="400000"/>
          </a:ln>
        </p:spPr>
      </p:pic>
      <p:sp>
        <p:nvSpPr>
          <p:cNvPr id="14" name="集合果">
            <a:extLst>
              <a:ext uri="{FF2B5EF4-FFF2-40B4-BE49-F238E27FC236}">
                <a16:creationId xmlns:a16="http://schemas.microsoft.com/office/drawing/2014/main" id="{C9FE0FF3-29AE-9819-E41D-D74112F82EB4}"/>
              </a:ext>
            </a:extLst>
          </p:cNvPr>
          <p:cNvSpPr txBox="1"/>
          <p:nvPr/>
        </p:nvSpPr>
        <p:spPr>
          <a:xfrm>
            <a:off x="10403840" y="975359"/>
            <a:ext cx="2171080" cy="800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FFFF"/>
              </a:buClr>
              <a:buFont typeface="Arial"/>
              <a:defRPr sz="5120">
                <a:solidFill>
                  <a:srgbClr val="FFFFFF"/>
                </a:solidFill>
                <a:effectLst>
                  <a:outerShdw blurRad="12700" dist="25400" dir="2700000" rotWithShape="0">
                    <a:srgbClr val="000000"/>
                  </a:outerShdw>
                </a:effectLst>
                <a:uFill>
                  <a:solidFill>
                    <a:srgbClr val="FFFFFF"/>
                  </a:solidFill>
                </a:uFill>
                <a:latin typeface="ヒラギノ明朝 ProN W6"/>
                <a:ea typeface="ヒラギノ明朝 ProN W6"/>
                <a:cs typeface="ヒラギノ明朝 ProN W6"/>
                <a:sym typeface="ヒラギノ明朝 ProN W6"/>
              </a:defRPr>
            </a:lvl1pPr>
          </a:lstStyle>
          <a:p>
            <a:pPr>
              <a:defRPr b="1">
                <a:latin typeface="Arial"/>
                <a:ea typeface="Arial"/>
                <a:cs typeface="Arial"/>
                <a:sym typeface="Arial"/>
              </a:defRPr>
            </a:pPr>
            <a:r>
              <a:rPr b="0">
                <a:latin typeface="ヒラギノ明朝 ProN W6"/>
                <a:ea typeface="ヒラギノ明朝 ProN W6"/>
                <a:cs typeface="ヒラギノ明朝 ProN W6"/>
                <a:sym typeface="ヒラギノ明朝 ProN W6"/>
              </a:rPr>
              <a:t>集合果</a:t>
            </a:r>
          </a:p>
        </p:txBody>
      </p:sp>
      <p:pic>
        <p:nvPicPr>
          <p:cNvPr id="15" name="image-7.png" descr="image-7.png">
            <a:extLst>
              <a:ext uri="{FF2B5EF4-FFF2-40B4-BE49-F238E27FC236}">
                <a16:creationId xmlns:a16="http://schemas.microsoft.com/office/drawing/2014/main" id="{74EC9934-0541-DD8A-8FC2-AD812B30B86A}"/>
              </a:ext>
            </a:extLst>
          </p:cNvPr>
          <p:cNvPicPr>
            <a:picLocks noChangeAspect="1"/>
          </p:cNvPicPr>
          <p:nvPr/>
        </p:nvPicPr>
        <p:blipFill>
          <a:blip r:embed="rId5"/>
          <a:stretch>
            <a:fillRect/>
          </a:stretch>
        </p:blipFill>
        <p:spPr>
          <a:xfrm>
            <a:off x="1192106" y="5743786"/>
            <a:ext cx="4443308" cy="3788552"/>
          </a:xfrm>
          <a:prstGeom prst="rect">
            <a:avLst/>
          </a:prstGeom>
          <a:ln w="12700">
            <a:miter lim="400000"/>
          </a:ln>
        </p:spPr>
      </p:pic>
    </p:spTree>
    <p:extLst>
      <p:ext uri="{BB962C8B-B14F-4D97-AF65-F5344CB8AC3E}">
        <p14:creationId xmlns:p14="http://schemas.microsoft.com/office/powerpoint/2010/main" val="1350784069"/>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 name="果実の分類(3-1)">
            <a:extLst>
              <a:ext uri="{FF2B5EF4-FFF2-40B4-BE49-F238E27FC236}">
                <a16:creationId xmlns:a16="http://schemas.microsoft.com/office/drawing/2014/main" id="{FA3095BC-D44A-EA77-9C05-239E2753B880}"/>
              </a:ext>
            </a:extLst>
          </p:cNvPr>
          <p:cNvSpPr txBox="1">
            <a:spLocks/>
          </p:cNvSpPr>
          <p:nvPr/>
        </p:nvSpPr>
        <p:spPr>
          <a:xfrm>
            <a:off x="0" y="-1"/>
            <a:ext cx="6610774" cy="903112"/>
          </a:xfrm>
          <a:prstGeom prst="rect">
            <a:avLst/>
          </a:prstGeom>
          <a:ln w="12700">
            <a:miter lim="400000"/>
          </a:ln>
          <a:effectLst>
            <a:outerShdw blurRad="63500" rotWithShape="0">
              <a:srgbClr val="80808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248" tIns="72248" rIns="72248" bIns="72248" anchor="ctr">
            <a:normAutofit/>
          </a:bodyPr>
          <a:lstStyle>
            <a:lvl1pPr marL="40639" marR="40639" indent="0" algn="l" defTabSz="1300480" rtl="0" latinLnBrk="0">
              <a:lnSpc>
                <a:spcPct val="100000"/>
              </a:lnSpc>
              <a:spcBef>
                <a:spcPts val="0"/>
              </a:spcBef>
              <a:spcAft>
                <a:spcPts val="0"/>
              </a:spcAft>
              <a:buClr>
                <a:srgbClr val="FFFF00"/>
              </a:buClr>
              <a:buSzTx/>
              <a:buFont typeface="ヒラギノ明朝 ProN W3"/>
              <a:buNone/>
              <a:tabLst/>
              <a:defRPr sz="4551" b="0" i="0" u="none" strike="noStrike" cap="none" spc="0" baseline="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a:lstStyle>
          <a:p>
            <a:pPr hangingPunct="1"/>
            <a:r>
              <a:rPr lang="ja-JP" altLang="en-US"/>
              <a:t>果実の分類</a:t>
            </a:r>
            <a:r>
              <a:rPr lang="en-US" altLang="ja-JP"/>
              <a:t>(3-1)</a:t>
            </a:r>
          </a:p>
        </p:txBody>
      </p:sp>
      <p:sp>
        <p:nvSpPr>
          <p:cNvPr id="4" name="堅果、痩果、穎果、翼果、双懸果">
            <a:extLst>
              <a:ext uri="{FF2B5EF4-FFF2-40B4-BE49-F238E27FC236}">
                <a16:creationId xmlns:a16="http://schemas.microsoft.com/office/drawing/2014/main" id="{15C19FC3-F972-51D7-86D7-417A97A7F373}"/>
              </a:ext>
            </a:extLst>
          </p:cNvPr>
          <p:cNvSpPr txBox="1"/>
          <p:nvPr/>
        </p:nvSpPr>
        <p:spPr>
          <a:xfrm>
            <a:off x="4768426" y="3467946"/>
            <a:ext cx="8254437"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000080"/>
              </a:buClr>
              <a:buFont typeface="Arial"/>
              <a:defRPr sz="3413">
                <a:solidFill>
                  <a:srgbClr val="000080"/>
                </a:solidFill>
                <a:effectLst>
                  <a:outerShdw blurRad="12700" dist="25400" dir="2700000" rotWithShape="0">
                    <a:srgbClr val="000000"/>
                  </a:outerShdw>
                </a:effectLst>
                <a:uFill>
                  <a:solidFill>
                    <a:srgbClr val="00008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堅果、痩果、穎果、翼果、双懸果</a:t>
            </a:r>
          </a:p>
        </p:txBody>
      </p:sp>
      <p:sp>
        <p:nvSpPr>
          <p:cNvPr id="5" name="３．果皮の性状による分類">
            <a:extLst>
              <a:ext uri="{FF2B5EF4-FFF2-40B4-BE49-F238E27FC236}">
                <a16:creationId xmlns:a16="http://schemas.microsoft.com/office/drawing/2014/main" id="{7DF244EA-E4B8-AE92-8413-39DA1E8C7BEB}"/>
              </a:ext>
            </a:extLst>
          </p:cNvPr>
          <p:cNvSpPr txBox="1"/>
          <p:nvPr/>
        </p:nvSpPr>
        <p:spPr>
          <a:xfrm>
            <a:off x="1192106" y="975359"/>
            <a:ext cx="8796303"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buClr>
                <a:srgbClr val="FF0000"/>
              </a:buClr>
              <a:buFont typeface="Arial"/>
              <a:defRPr sz="3982">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３．果皮の性状による分類</a:t>
            </a:r>
          </a:p>
        </p:txBody>
      </p:sp>
      <p:sp>
        <p:nvSpPr>
          <p:cNvPr id="6" name="A．乾果">
            <a:extLst>
              <a:ext uri="{FF2B5EF4-FFF2-40B4-BE49-F238E27FC236}">
                <a16:creationId xmlns:a16="http://schemas.microsoft.com/office/drawing/2014/main" id="{F3A28169-7C47-7D4E-F2DA-7E63F48B7EEB}"/>
              </a:ext>
            </a:extLst>
          </p:cNvPr>
          <p:cNvSpPr txBox="1"/>
          <p:nvPr/>
        </p:nvSpPr>
        <p:spPr>
          <a:xfrm>
            <a:off x="2817706" y="1763324"/>
            <a:ext cx="2135606"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FF00"/>
              </a:buClr>
              <a:buFont typeface="ヒラギノ明朝 ProN W3"/>
              <a:defRPr sz="3982">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r>
              <a:t>A．乾果</a:t>
            </a:r>
          </a:p>
        </p:txBody>
      </p:sp>
      <p:sp>
        <p:nvSpPr>
          <p:cNvPr id="7" name="成熟しても果皮が裂開しない">
            <a:extLst>
              <a:ext uri="{FF2B5EF4-FFF2-40B4-BE49-F238E27FC236}">
                <a16:creationId xmlns:a16="http://schemas.microsoft.com/office/drawing/2014/main" id="{8EB803EB-FA9E-B52E-6252-C1A9D89C7640}"/>
              </a:ext>
            </a:extLst>
          </p:cNvPr>
          <p:cNvSpPr txBox="1"/>
          <p:nvPr/>
        </p:nvSpPr>
        <p:spPr>
          <a:xfrm>
            <a:off x="5635412" y="2600960"/>
            <a:ext cx="7062331"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buClr>
                <a:srgbClr val="FFFFFF"/>
              </a:buClr>
              <a:buFont typeface="Arial"/>
              <a:defRPr sz="3982">
                <a:solidFill>
                  <a:srgbClr val="FFFFFF"/>
                </a:solidFill>
                <a:effectLst>
                  <a:outerShdw blurRad="12700" dist="25400" dir="2700000" rotWithShape="0">
                    <a:srgbClr val="000000"/>
                  </a:outerShdw>
                </a:effectLst>
                <a:uFill>
                  <a:solidFill>
                    <a:srgbClr val="FFFFFF"/>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成熟しても果皮が裂開しない</a:t>
            </a:r>
          </a:p>
        </p:txBody>
      </p:sp>
      <p:sp>
        <p:nvSpPr>
          <p:cNvPr id="8" name="閉 果">
            <a:extLst>
              <a:ext uri="{FF2B5EF4-FFF2-40B4-BE49-F238E27FC236}">
                <a16:creationId xmlns:a16="http://schemas.microsoft.com/office/drawing/2014/main" id="{88CC060B-0F62-A5E9-4957-7F776DD62080}"/>
              </a:ext>
            </a:extLst>
          </p:cNvPr>
          <p:cNvSpPr txBox="1"/>
          <p:nvPr/>
        </p:nvSpPr>
        <p:spPr>
          <a:xfrm>
            <a:off x="3793066" y="2600960"/>
            <a:ext cx="1968784"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buClr>
                <a:srgbClr val="FF0000"/>
              </a:buClr>
              <a:buFont typeface="Arial"/>
              <a:defRPr sz="3982">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閉　果</a:t>
            </a:r>
          </a:p>
        </p:txBody>
      </p:sp>
      <p:sp>
        <p:nvSpPr>
          <p:cNvPr id="9" name="成熟すると果皮が裂開する">
            <a:extLst>
              <a:ext uri="{FF2B5EF4-FFF2-40B4-BE49-F238E27FC236}">
                <a16:creationId xmlns:a16="http://schemas.microsoft.com/office/drawing/2014/main" id="{47AE1A72-2B69-59BE-9C14-522A93F58031}"/>
              </a:ext>
            </a:extLst>
          </p:cNvPr>
          <p:cNvSpPr txBox="1"/>
          <p:nvPr/>
        </p:nvSpPr>
        <p:spPr>
          <a:xfrm>
            <a:off x="5635412" y="4226559"/>
            <a:ext cx="7062331"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buClr>
                <a:srgbClr val="FFFFFF"/>
              </a:buClr>
              <a:buFont typeface="Arial"/>
              <a:defRPr sz="3982">
                <a:solidFill>
                  <a:srgbClr val="FFFFFF"/>
                </a:solidFill>
                <a:effectLst>
                  <a:outerShdw blurRad="12700" dist="25400" dir="2700000" rotWithShape="0">
                    <a:srgbClr val="000000"/>
                  </a:outerShdw>
                </a:effectLst>
                <a:uFill>
                  <a:solidFill>
                    <a:srgbClr val="FFFFFF"/>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成熟すると果皮が裂開する</a:t>
            </a:r>
          </a:p>
        </p:txBody>
      </p:sp>
      <p:sp>
        <p:nvSpPr>
          <p:cNvPr id="16" name="裂開果">
            <a:extLst>
              <a:ext uri="{FF2B5EF4-FFF2-40B4-BE49-F238E27FC236}">
                <a16:creationId xmlns:a16="http://schemas.microsoft.com/office/drawing/2014/main" id="{8B14114A-A2B0-7125-D5B0-080DAE2F5967}"/>
              </a:ext>
            </a:extLst>
          </p:cNvPr>
          <p:cNvSpPr txBox="1"/>
          <p:nvPr/>
        </p:nvSpPr>
        <p:spPr>
          <a:xfrm>
            <a:off x="3793066" y="4226559"/>
            <a:ext cx="1968784"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buClr>
                <a:srgbClr val="FF0000"/>
              </a:buClr>
              <a:buFont typeface="Arial"/>
              <a:defRPr sz="3982">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裂開果</a:t>
            </a:r>
          </a:p>
        </p:txBody>
      </p:sp>
      <p:sp>
        <p:nvSpPr>
          <p:cNvPr id="17" name="成熟果実の果皮は乾燥する">
            <a:extLst>
              <a:ext uri="{FF2B5EF4-FFF2-40B4-BE49-F238E27FC236}">
                <a16:creationId xmlns:a16="http://schemas.microsoft.com/office/drawing/2014/main" id="{97F28C07-7947-7FC2-6C25-4EDA131AFCD3}"/>
              </a:ext>
            </a:extLst>
          </p:cNvPr>
          <p:cNvSpPr txBox="1"/>
          <p:nvPr/>
        </p:nvSpPr>
        <p:spPr>
          <a:xfrm>
            <a:off x="5201920" y="1733973"/>
            <a:ext cx="7062330"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buClr>
                <a:srgbClr val="800000"/>
              </a:buClr>
              <a:buFont typeface="Arial"/>
              <a:defRPr sz="3982">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成熟果実の果皮は乾燥する</a:t>
            </a:r>
          </a:p>
        </p:txBody>
      </p:sp>
      <p:sp>
        <p:nvSpPr>
          <p:cNvPr id="18" name="多室子房果実で分果する">
            <a:extLst>
              <a:ext uri="{FF2B5EF4-FFF2-40B4-BE49-F238E27FC236}">
                <a16:creationId xmlns:a16="http://schemas.microsoft.com/office/drawing/2014/main" id="{960587C6-7CA7-2B77-31AF-B81E971B14A6}"/>
              </a:ext>
            </a:extLst>
          </p:cNvPr>
          <p:cNvSpPr txBox="1"/>
          <p:nvPr/>
        </p:nvSpPr>
        <p:spPr>
          <a:xfrm>
            <a:off x="5635412" y="5743786"/>
            <a:ext cx="7062331"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buClr>
                <a:srgbClr val="FFFFFF"/>
              </a:buClr>
              <a:buFont typeface="Arial"/>
              <a:defRPr sz="3982">
                <a:solidFill>
                  <a:srgbClr val="FFFFFF"/>
                </a:solidFill>
                <a:effectLst>
                  <a:outerShdw blurRad="12700" dist="25400" dir="2700000" rotWithShape="0">
                    <a:srgbClr val="000000"/>
                  </a:outerShdw>
                </a:effectLst>
                <a:uFill>
                  <a:solidFill>
                    <a:srgbClr val="FFFFFF"/>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多室子房果実で分果する</a:t>
            </a:r>
          </a:p>
        </p:txBody>
      </p:sp>
      <p:sp>
        <p:nvSpPr>
          <p:cNvPr id="19" name="分裂果">
            <a:extLst>
              <a:ext uri="{FF2B5EF4-FFF2-40B4-BE49-F238E27FC236}">
                <a16:creationId xmlns:a16="http://schemas.microsoft.com/office/drawing/2014/main" id="{FB40C72E-E7B7-AC70-2A4C-ED3F0EA56352}"/>
              </a:ext>
            </a:extLst>
          </p:cNvPr>
          <p:cNvSpPr txBox="1"/>
          <p:nvPr/>
        </p:nvSpPr>
        <p:spPr>
          <a:xfrm>
            <a:off x="3793066" y="5743786"/>
            <a:ext cx="1968784"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buClr>
                <a:srgbClr val="FF0000"/>
              </a:buClr>
              <a:buFont typeface="Arial"/>
              <a:defRPr sz="3982">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分裂果</a:t>
            </a:r>
          </a:p>
        </p:txBody>
      </p:sp>
      <p:sp>
        <p:nvSpPr>
          <p:cNvPr id="20" name="豆果、袋果、さく果、孔さく果">
            <a:extLst>
              <a:ext uri="{FF2B5EF4-FFF2-40B4-BE49-F238E27FC236}">
                <a16:creationId xmlns:a16="http://schemas.microsoft.com/office/drawing/2014/main" id="{C755E6D1-AFA4-BC75-97EB-A73FFB9DD31C}"/>
              </a:ext>
            </a:extLst>
          </p:cNvPr>
          <p:cNvSpPr txBox="1"/>
          <p:nvPr/>
        </p:nvSpPr>
        <p:spPr>
          <a:xfrm>
            <a:off x="4768426" y="4985173"/>
            <a:ext cx="8254437"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000080"/>
              </a:buClr>
              <a:buFont typeface="Arial"/>
              <a:defRPr sz="3413">
                <a:solidFill>
                  <a:srgbClr val="000080"/>
                </a:solidFill>
                <a:effectLst>
                  <a:outerShdw blurRad="12700" dist="25400" dir="2700000" rotWithShape="0">
                    <a:srgbClr val="000000"/>
                  </a:outerShdw>
                </a:effectLst>
                <a:uFill>
                  <a:solidFill>
                    <a:srgbClr val="00008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豆果、袋果、さく果、孔さく果</a:t>
            </a:r>
          </a:p>
        </p:txBody>
      </p:sp>
      <p:sp>
        <p:nvSpPr>
          <p:cNvPr id="21" name="節ざや果">
            <a:extLst>
              <a:ext uri="{FF2B5EF4-FFF2-40B4-BE49-F238E27FC236}">
                <a16:creationId xmlns:a16="http://schemas.microsoft.com/office/drawing/2014/main" id="{4D60776A-7196-5171-CF5C-46426C146B2A}"/>
              </a:ext>
            </a:extLst>
          </p:cNvPr>
          <p:cNvSpPr txBox="1"/>
          <p:nvPr/>
        </p:nvSpPr>
        <p:spPr>
          <a:xfrm>
            <a:off x="4768426" y="6610773"/>
            <a:ext cx="8254437"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000080"/>
              </a:buClr>
              <a:buFont typeface="Arial"/>
              <a:defRPr sz="3413">
                <a:solidFill>
                  <a:srgbClr val="000080"/>
                </a:solidFill>
                <a:effectLst>
                  <a:outerShdw blurRad="12700" dist="25400" dir="2700000" rotWithShape="0">
                    <a:srgbClr val="000000"/>
                  </a:outerShdw>
                </a:effectLst>
                <a:uFill>
                  <a:solidFill>
                    <a:srgbClr val="00008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節ざや果</a:t>
            </a:r>
          </a:p>
        </p:txBody>
      </p:sp>
    </p:spTree>
    <p:extLst>
      <p:ext uri="{BB962C8B-B14F-4D97-AF65-F5344CB8AC3E}">
        <p14:creationId xmlns:p14="http://schemas.microsoft.com/office/powerpoint/2010/main" val="959423788"/>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 name="果実の分類(3-2)">
            <a:extLst>
              <a:ext uri="{FF2B5EF4-FFF2-40B4-BE49-F238E27FC236}">
                <a16:creationId xmlns:a16="http://schemas.microsoft.com/office/drawing/2014/main" id="{71591A7A-D1EB-7156-0877-E64DF6ADED37}"/>
              </a:ext>
            </a:extLst>
          </p:cNvPr>
          <p:cNvSpPr txBox="1">
            <a:spLocks/>
          </p:cNvSpPr>
          <p:nvPr/>
        </p:nvSpPr>
        <p:spPr>
          <a:xfrm>
            <a:off x="0" y="-1"/>
            <a:ext cx="6610774" cy="848926"/>
          </a:xfrm>
          <a:prstGeom prst="rect">
            <a:avLst/>
          </a:prstGeom>
          <a:ln w="12700">
            <a:miter lim="400000"/>
          </a:ln>
          <a:effectLst>
            <a:outerShdw blurRad="63500" rotWithShape="0">
              <a:srgbClr val="80808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248" tIns="72248" rIns="72248" bIns="72248" anchor="ctr">
            <a:normAutofit/>
          </a:bodyPr>
          <a:lstStyle>
            <a:lvl1pPr marL="40639" marR="40639" indent="0" algn="l" defTabSz="1300480" rtl="0" latinLnBrk="0">
              <a:lnSpc>
                <a:spcPct val="100000"/>
              </a:lnSpc>
              <a:spcBef>
                <a:spcPts val="0"/>
              </a:spcBef>
              <a:spcAft>
                <a:spcPts val="0"/>
              </a:spcAft>
              <a:buClr>
                <a:srgbClr val="FFFF00"/>
              </a:buClr>
              <a:buSzTx/>
              <a:buFont typeface="ヒラギノ明朝 ProN W3"/>
              <a:buNone/>
              <a:tabLst/>
              <a:defRPr sz="4551" b="0" i="0" u="none" strike="noStrike" cap="none" spc="0" baseline="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a:lstStyle>
          <a:p>
            <a:pPr hangingPunct="1"/>
            <a:r>
              <a:rPr lang="ja-JP" altLang="en-US"/>
              <a:t>果実の分類</a:t>
            </a:r>
            <a:r>
              <a:rPr lang="en-US" altLang="ja-JP" dirty="0"/>
              <a:t>(3-2)</a:t>
            </a:r>
          </a:p>
        </p:txBody>
      </p:sp>
      <p:sp>
        <p:nvSpPr>
          <p:cNvPr id="4" name="堅果">
            <a:extLst>
              <a:ext uri="{FF2B5EF4-FFF2-40B4-BE49-F238E27FC236}">
                <a16:creationId xmlns:a16="http://schemas.microsoft.com/office/drawing/2014/main" id="{7109D4DA-BE22-97E7-1CBE-8E56365A48F9}"/>
              </a:ext>
            </a:extLst>
          </p:cNvPr>
          <p:cNvSpPr txBox="1"/>
          <p:nvPr/>
        </p:nvSpPr>
        <p:spPr>
          <a:xfrm>
            <a:off x="1386275" y="3488266"/>
            <a:ext cx="1087347"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堅果</a:t>
            </a:r>
          </a:p>
        </p:txBody>
      </p:sp>
      <p:sp>
        <p:nvSpPr>
          <p:cNvPr id="5" name="痩果">
            <a:extLst>
              <a:ext uri="{FF2B5EF4-FFF2-40B4-BE49-F238E27FC236}">
                <a16:creationId xmlns:a16="http://schemas.microsoft.com/office/drawing/2014/main" id="{2B59A7E7-C77D-3B03-EFCB-0C04EFCF2E5B}"/>
              </a:ext>
            </a:extLst>
          </p:cNvPr>
          <p:cNvSpPr txBox="1"/>
          <p:nvPr/>
        </p:nvSpPr>
        <p:spPr>
          <a:xfrm>
            <a:off x="3576319" y="3467946"/>
            <a:ext cx="1087347"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痩果</a:t>
            </a:r>
          </a:p>
        </p:txBody>
      </p:sp>
      <p:sp>
        <p:nvSpPr>
          <p:cNvPr id="6" name="穎果">
            <a:extLst>
              <a:ext uri="{FF2B5EF4-FFF2-40B4-BE49-F238E27FC236}">
                <a16:creationId xmlns:a16="http://schemas.microsoft.com/office/drawing/2014/main" id="{8544D006-E8B5-4E9C-9064-19919D15A34D}"/>
              </a:ext>
            </a:extLst>
          </p:cNvPr>
          <p:cNvSpPr txBox="1"/>
          <p:nvPr/>
        </p:nvSpPr>
        <p:spPr>
          <a:xfrm>
            <a:off x="5527040" y="3467946"/>
            <a:ext cx="1087346"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穎果</a:t>
            </a:r>
          </a:p>
        </p:txBody>
      </p:sp>
      <p:sp>
        <p:nvSpPr>
          <p:cNvPr id="7" name="翼果">
            <a:extLst>
              <a:ext uri="{FF2B5EF4-FFF2-40B4-BE49-F238E27FC236}">
                <a16:creationId xmlns:a16="http://schemas.microsoft.com/office/drawing/2014/main" id="{AFCC2F82-4B6A-5AB3-2D3A-981543CDA333}"/>
              </a:ext>
            </a:extLst>
          </p:cNvPr>
          <p:cNvSpPr txBox="1"/>
          <p:nvPr/>
        </p:nvSpPr>
        <p:spPr>
          <a:xfrm>
            <a:off x="7477759" y="3467946"/>
            <a:ext cx="1087347"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翼果</a:t>
            </a:r>
          </a:p>
        </p:txBody>
      </p:sp>
      <p:sp>
        <p:nvSpPr>
          <p:cNvPr id="8" name="双懸果">
            <a:extLst>
              <a:ext uri="{FF2B5EF4-FFF2-40B4-BE49-F238E27FC236}">
                <a16:creationId xmlns:a16="http://schemas.microsoft.com/office/drawing/2014/main" id="{E1081AB7-DF27-A87E-5859-E3004A65DE0C}"/>
              </a:ext>
            </a:extLst>
          </p:cNvPr>
          <p:cNvSpPr txBox="1"/>
          <p:nvPr/>
        </p:nvSpPr>
        <p:spPr>
          <a:xfrm>
            <a:off x="9536853" y="3467946"/>
            <a:ext cx="152084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双懸果</a:t>
            </a:r>
          </a:p>
        </p:txBody>
      </p:sp>
      <p:sp>
        <p:nvSpPr>
          <p:cNvPr id="9" name="豆果">
            <a:extLst>
              <a:ext uri="{FF2B5EF4-FFF2-40B4-BE49-F238E27FC236}">
                <a16:creationId xmlns:a16="http://schemas.microsoft.com/office/drawing/2014/main" id="{D54B8AF9-4135-5B12-4E99-C7382963BC1A}"/>
              </a:ext>
            </a:extLst>
          </p:cNvPr>
          <p:cNvSpPr txBox="1"/>
          <p:nvPr/>
        </p:nvSpPr>
        <p:spPr>
          <a:xfrm>
            <a:off x="3901440" y="6305973"/>
            <a:ext cx="1087346"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豆果</a:t>
            </a:r>
          </a:p>
        </p:txBody>
      </p:sp>
      <p:sp>
        <p:nvSpPr>
          <p:cNvPr id="16" name="さく果">
            <a:extLst>
              <a:ext uri="{FF2B5EF4-FFF2-40B4-BE49-F238E27FC236}">
                <a16:creationId xmlns:a16="http://schemas.microsoft.com/office/drawing/2014/main" id="{95AC0495-7F89-EE94-8053-FCEE9D7FAE56}"/>
              </a:ext>
            </a:extLst>
          </p:cNvPr>
          <p:cNvSpPr txBox="1"/>
          <p:nvPr/>
        </p:nvSpPr>
        <p:spPr>
          <a:xfrm>
            <a:off x="7802880" y="6285653"/>
            <a:ext cx="152084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さく果</a:t>
            </a:r>
          </a:p>
        </p:txBody>
      </p:sp>
      <p:sp>
        <p:nvSpPr>
          <p:cNvPr id="17" name="孔さく果">
            <a:extLst>
              <a:ext uri="{FF2B5EF4-FFF2-40B4-BE49-F238E27FC236}">
                <a16:creationId xmlns:a16="http://schemas.microsoft.com/office/drawing/2014/main" id="{75E42C73-A91D-892D-DB89-1E9EC9083F41}"/>
              </a:ext>
            </a:extLst>
          </p:cNvPr>
          <p:cNvSpPr txBox="1"/>
          <p:nvPr/>
        </p:nvSpPr>
        <p:spPr>
          <a:xfrm>
            <a:off x="9428480" y="6285653"/>
            <a:ext cx="1954333"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spcBef>
                <a:spcPts val="1400"/>
              </a:spcBef>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孔さく果</a:t>
            </a:r>
          </a:p>
        </p:txBody>
      </p:sp>
      <p:sp>
        <p:nvSpPr>
          <p:cNvPr id="18" name="袋果">
            <a:extLst>
              <a:ext uri="{FF2B5EF4-FFF2-40B4-BE49-F238E27FC236}">
                <a16:creationId xmlns:a16="http://schemas.microsoft.com/office/drawing/2014/main" id="{1CA87966-22AB-A219-2ECB-F866976040BE}"/>
              </a:ext>
            </a:extLst>
          </p:cNvPr>
          <p:cNvSpPr txBox="1"/>
          <p:nvPr/>
        </p:nvSpPr>
        <p:spPr>
          <a:xfrm>
            <a:off x="5852159" y="6285653"/>
            <a:ext cx="1087347"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袋果</a:t>
            </a:r>
          </a:p>
        </p:txBody>
      </p:sp>
      <p:sp>
        <p:nvSpPr>
          <p:cNvPr id="19" name="節ざや果">
            <a:extLst>
              <a:ext uri="{FF2B5EF4-FFF2-40B4-BE49-F238E27FC236}">
                <a16:creationId xmlns:a16="http://schemas.microsoft.com/office/drawing/2014/main" id="{1F17E526-8B04-6851-85DC-7A7FEF4BC94E}"/>
              </a:ext>
            </a:extLst>
          </p:cNvPr>
          <p:cNvSpPr txBox="1"/>
          <p:nvPr/>
        </p:nvSpPr>
        <p:spPr>
          <a:xfrm>
            <a:off x="4009813" y="8778240"/>
            <a:ext cx="1932659"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節ざや果</a:t>
            </a:r>
          </a:p>
        </p:txBody>
      </p:sp>
      <p:sp>
        <p:nvSpPr>
          <p:cNvPr id="20" name="閉 果">
            <a:extLst>
              <a:ext uri="{FF2B5EF4-FFF2-40B4-BE49-F238E27FC236}">
                <a16:creationId xmlns:a16="http://schemas.microsoft.com/office/drawing/2014/main" id="{68F2C5D9-B895-C839-EAC2-B56103F30898}"/>
              </a:ext>
            </a:extLst>
          </p:cNvPr>
          <p:cNvSpPr txBox="1"/>
          <p:nvPr/>
        </p:nvSpPr>
        <p:spPr>
          <a:xfrm>
            <a:off x="433493" y="758613"/>
            <a:ext cx="1968783"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buClr>
                <a:srgbClr val="003366"/>
              </a:buClr>
              <a:buFont typeface="Arial"/>
              <a:defRPr sz="3982">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閉　果</a:t>
            </a:r>
          </a:p>
        </p:txBody>
      </p:sp>
      <p:sp>
        <p:nvSpPr>
          <p:cNvPr id="21" name="裂開果">
            <a:extLst>
              <a:ext uri="{FF2B5EF4-FFF2-40B4-BE49-F238E27FC236}">
                <a16:creationId xmlns:a16="http://schemas.microsoft.com/office/drawing/2014/main" id="{3429E484-5491-42FF-7745-CA0AA4C50BC3}"/>
              </a:ext>
            </a:extLst>
          </p:cNvPr>
          <p:cNvSpPr txBox="1"/>
          <p:nvPr/>
        </p:nvSpPr>
        <p:spPr>
          <a:xfrm>
            <a:off x="1625599" y="4660053"/>
            <a:ext cx="1968784"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buClr>
                <a:srgbClr val="003366"/>
              </a:buClr>
              <a:buFont typeface="Arial"/>
              <a:defRPr sz="3982">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裂開果</a:t>
            </a:r>
          </a:p>
        </p:txBody>
      </p:sp>
      <p:sp>
        <p:nvSpPr>
          <p:cNvPr id="28" name="分裂果">
            <a:extLst>
              <a:ext uri="{FF2B5EF4-FFF2-40B4-BE49-F238E27FC236}">
                <a16:creationId xmlns:a16="http://schemas.microsoft.com/office/drawing/2014/main" id="{9CAE97AB-3A99-72F1-A3BD-F0B4471E5F90}"/>
              </a:ext>
            </a:extLst>
          </p:cNvPr>
          <p:cNvSpPr txBox="1"/>
          <p:nvPr/>
        </p:nvSpPr>
        <p:spPr>
          <a:xfrm>
            <a:off x="1625599" y="7044266"/>
            <a:ext cx="1968784" cy="6536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buClr>
                <a:srgbClr val="003366"/>
              </a:buClr>
              <a:buFont typeface="Arial"/>
              <a:defRPr sz="3982">
                <a:solidFill>
                  <a:srgbClr val="003366"/>
                </a:solidFill>
                <a:effectLst>
                  <a:outerShdw blurRad="12700" dist="25400" dir="2700000" rotWithShape="0">
                    <a:srgbClr val="000000"/>
                  </a:outerShdw>
                </a:effectLst>
                <a:uFill>
                  <a:solidFill>
                    <a:srgbClr val="003366"/>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分裂果</a:t>
            </a:r>
          </a:p>
        </p:txBody>
      </p:sp>
      <p:pic>
        <p:nvPicPr>
          <p:cNvPr id="29" name="image.png" descr="image.png">
            <a:extLst>
              <a:ext uri="{FF2B5EF4-FFF2-40B4-BE49-F238E27FC236}">
                <a16:creationId xmlns:a16="http://schemas.microsoft.com/office/drawing/2014/main" id="{F8502018-0381-A946-8AE0-82696530E970}"/>
              </a:ext>
            </a:extLst>
          </p:cNvPr>
          <p:cNvPicPr>
            <a:picLocks noChangeAspect="1"/>
          </p:cNvPicPr>
          <p:nvPr/>
        </p:nvPicPr>
        <p:blipFill>
          <a:blip r:embed="rId3"/>
          <a:stretch>
            <a:fillRect/>
          </a:stretch>
        </p:blipFill>
        <p:spPr>
          <a:xfrm>
            <a:off x="1329831" y="1625599"/>
            <a:ext cx="1356925" cy="1842348"/>
          </a:xfrm>
          <a:prstGeom prst="rect">
            <a:avLst/>
          </a:prstGeom>
          <a:ln w="12700">
            <a:miter lim="400000"/>
          </a:ln>
        </p:spPr>
      </p:pic>
      <p:pic>
        <p:nvPicPr>
          <p:cNvPr id="30" name="image.png" descr="image.png">
            <a:extLst>
              <a:ext uri="{FF2B5EF4-FFF2-40B4-BE49-F238E27FC236}">
                <a16:creationId xmlns:a16="http://schemas.microsoft.com/office/drawing/2014/main" id="{17802776-DB40-7F1D-FBFC-2CCF7C7210B6}"/>
              </a:ext>
            </a:extLst>
          </p:cNvPr>
          <p:cNvPicPr>
            <a:picLocks noChangeAspect="1"/>
          </p:cNvPicPr>
          <p:nvPr/>
        </p:nvPicPr>
        <p:blipFill>
          <a:blip r:embed="rId4"/>
          <a:stretch>
            <a:fillRect/>
          </a:stretch>
        </p:blipFill>
        <p:spPr>
          <a:xfrm>
            <a:off x="3359573" y="1625599"/>
            <a:ext cx="1679787" cy="1842348"/>
          </a:xfrm>
          <a:prstGeom prst="rect">
            <a:avLst/>
          </a:prstGeom>
          <a:ln w="12700">
            <a:miter lim="400000"/>
          </a:ln>
        </p:spPr>
      </p:pic>
      <p:pic>
        <p:nvPicPr>
          <p:cNvPr id="31" name="image.png" descr="image.png">
            <a:extLst>
              <a:ext uri="{FF2B5EF4-FFF2-40B4-BE49-F238E27FC236}">
                <a16:creationId xmlns:a16="http://schemas.microsoft.com/office/drawing/2014/main" id="{2B154BFA-9632-28D0-C6F8-BECAA817CB9F}"/>
              </a:ext>
            </a:extLst>
          </p:cNvPr>
          <p:cNvPicPr>
            <a:picLocks noChangeAspect="1"/>
          </p:cNvPicPr>
          <p:nvPr/>
        </p:nvPicPr>
        <p:blipFill>
          <a:blip r:embed="rId5"/>
          <a:stretch>
            <a:fillRect/>
          </a:stretch>
        </p:blipFill>
        <p:spPr>
          <a:xfrm>
            <a:off x="5527040" y="1625599"/>
            <a:ext cx="1176303" cy="1842348"/>
          </a:xfrm>
          <a:prstGeom prst="rect">
            <a:avLst/>
          </a:prstGeom>
          <a:ln w="12700">
            <a:miter lim="400000"/>
          </a:ln>
        </p:spPr>
      </p:pic>
      <p:pic>
        <p:nvPicPr>
          <p:cNvPr id="32" name="image.png" descr="image.png">
            <a:extLst>
              <a:ext uri="{FF2B5EF4-FFF2-40B4-BE49-F238E27FC236}">
                <a16:creationId xmlns:a16="http://schemas.microsoft.com/office/drawing/2014/main" id="{51F7FF93-B64C-2FF6-2206-C10262618CCA}"/>
              </a:ext>
            </a:extLst>
          </p:cNvPr>
          <p:cNvPicPr>
            <a:picLocks noChangeAspect="1"/>
          </p:cNvPicPr>
          <p:nvPr/>
        </p:nvPicPr>
        <p:blipFill>
          <a:blip r:embed="rId6"/>
          <a:stretch>
            <a:fillRect/>
          </a:stretch>
        </p:blipFill>
        <p:spPr>
          <a:xfrm>
            <a:off x="7152640" y="1625599"/>
            <a:ext cx="1842347" cy="1772357"/>
          </a:xfrm>
          <a:prstGeom prst="rect">
            <a:avLst/>
          </a:prstGeom>
          <a:ln w="12700">
            <a:miter lim="400000"/>
          </a:ln>
        </p:spPr>
      </p:pic>
      <p:pic>
        <p:nvPicPr>
          <p:cNvPr id="33" name="image.png" descr="image.png">
            <a:extLst>
              <a:ext uri="{FF2B5EF4-FFF2-40B4-BE49-F238E27FC236}">
                <a16:creationId xmlns:a16="http://schemas.microsoft.com/office/drawing/2014/main" id="{E2E94222-4D2D-5332-8E45-264FA4BE7C14}"/>
              </a:ext>
            </a:extLst>
          </p:cNvPr>
          <p:cNvPicPr>
            <a:picLocks noChangeAspect="1"/>
          </p:cNvPicPr>
          <p:nvPr/>
        </p:nvPicPr>
        <p:blipFill>
          <a:blip r:embed="rId7"/>
          <a:stretch>
            <a:fillRect/>
          </a:stretch>
        </p:blipFill>
        <p:spPr>
          <a:xfrm>
            <a:off x="9428479" y="1625599"/>
            <a:ext cx="1605281" cy="1733975"/>
          </a:xfrm>
          <a:prstGeom prst="rect">
            <a:avLst/>
          </a:prstGeom>
          <a:ln w="12700">
            <a:miter lim="400000"/>
          </a:ln>
        </p:spPr>
      </p:pic>
      <p:pic>
        <p:nvPicPr>
          <p:cNvPr id="34" name="image.png" descr="image.png">
            <a:extLst>
              <a:ext uri="{FF2B5EF4-FFF2-40B4-BE49-F238E27FC236}">
                <a16:creationId xmlns:a16="http://schemas.microsoft.com/office/drawing/2014/main" id="{0D88A9D8-AFE5-AE95-E573-B7B74078F8AA}"/>
              </a:ext>
            </a:extLst>
          </p:cNvPr>
          <p:cNvPicPr>
            <a:picLocks noChangeAspect="1"/>
          </p:cNvPicPr>
          <p:nvPr/>
        </p:nvPicPr>
        <p:blipFill>
          <a:blip r:embed="rId8"/>
          <a:stretch>
            <a:fillRect/>
          </a:stretch>
        </p:blipFill>
        <p:spPr>
          <a:xfrm>
            <a:off x="3684692" y="4660053"/>
            <a:ext cx="1402081" cy="1625601"/>
          </a:xfrm>
          <a:prstGeom prst="rect">
            <a:avLst/>
          </a:prstGeom>
          <a:ln w="12700">
            <a:miter lim="400000"/>
          </a:ln>
        </p:spPr>
      </p:pic>
      <p:pic>
        <p:nvPicPr>
          <p:cNvPr id="35" name="image.png" descr="image.png">
            <a:extLst>
              <a:ext uri="{FF2B5EF4-FFF2-40B4-BE49-F238E27FC236}">
                <a16:creationId xmlns:a16="http://schemas.microsoft.com/office/drawing/2014/main" id="{17B1B82B-5232-4B48-108B-207F00FC5128}"/>
              </a:ext>
            </a:extLst>
          </p:cNvPr>
          <p:cNvPicPr>
            <a:picLocks noChangeAspect="1"/>
          </p:cNvPicPr>
          <p:nvPr/>
        </p:nvPicPr>
        <p:blipFill>
          <a:blip r:embed="rId9"/>
          <a:stretch>
            <a:fillRect/>
          </a:stretch>
        </p:blipFill>
        <p:spPr>
          <a:xfrm>
            <a:off x="5527040" y="4660053"/>
            <a:ext cx="2059094" cy="1603023"/>
          </a:xfrm>
          <a:prstGeom prst="rect">
            <a:avLst/>
          </a:prstGeom>
          <a:ln w="12700">
            <a:miter lim="400000"/>
          </a:ln>
        </p:spPr>
      </p:pic>
      <p:pic>
        <p:nvPicPr>
          <p:cNvPr id="36" name="image.png" descr="image.png">
            <a:extLst>
              <a:ext uri="{FF2B5EF4-FFF2-40B4-BE49-F238E27FC236}">
                <a16:creationId xmlns:a16="http://schemas.microsoft.com/office/drawing/2014/main" id="{4EDBD9FF-FE6D-9414-2D88-3C0B92381886}"/>
              </a:ext>
            </a:extLst>
          </p:cNvPr>
          <p:cNvPicPr>
            <a:picLocks noChangeAspect="1"/>
          </p:cNvPicPr>
          <p:nvPr/>
        </p:nvPicPr>
        <p:blipFill>
          <a:blip r:embed="rId10"/>
          <a:stretch>
            <a:fillRect/>
          </a:stretch>
        </p:blipFill>
        <p:spPr>
          <a:xfrm>
            <a:off x="8128000" y="4660053"/>
            <a:ext cx="824089" cy="1607539"/>
          </a:xfrm>
          <a:prstGeom prst="rect">
            <a:avLst/>
          </a:prstGeom>
          <a:ln w="12700">
            <a:miter lim="400000"/>
          </a:ln>
        </p:spPr>
      </p:pic>
      <p:pic>
        <p:nvPicPr>
          <p:cNvPr id="37" name="image.png" descr="image.png">
            <a:extLst>
              <a:ext uri="{FF2B5EF4-FFF2-40B4-BE49-F238E27FC236}">
                <a16:creationId xmlns:a16="http://schemas.microsoft.com/office/drawing/2014/main" id="{A29A7A00-8831-4151-EB41-0C15AC0FED17}"/>
              </a:ext>
            </a:extLst>
          </p:cNvPr>
          <p:cNvPicPr>
            <a:picLocks noChangeAspect="1"/>
          </p:cNvPicPr>
          <p:nvPr/>
        </p:nvPicPr>
        <p:blipFill>
          <a:blip r:embed="rId11"/>
          <a:stretch>
            <a:fillRect/>
          </a:stretch>
        </p:blipFill>
        <p:spPr>
          <a:xfrm>
            <a:off x="9861973" y="4551680"/>
            <a:ext cx="1072445" cy="1715912"/>
          </a:xfrm>
          <a:prstGeom prst="rect">
            <a:avLst/>
          </a:prstGeom>
          <a:ln w="12700">
            <a:miter lim="400000"/>
          </a:ln>
        </p:spPr>
      </p:pic>
      <p:pic>
        <p:nvPicPr>
          <p:cNvPr id="38" name="image.png" descr="image.png">
            <a:extLst>
              <a:ext uri="{FF2B5EF4-FFF2-40B4-BE49-F238E27FC236}">
                <a16:creationId xmlns:a16="http://schemas.microsoft.com/office/drawing/2014/main" id="{59B89019-9F42-3A94-0B75-18A60F873431}"/>
              </a:ext>
            </a:extLst>
          </p:cNvPr>
          <p:cNvPicPr>
            <a:picLocks noChangeAspect="1"/>
          </p:cNvPicPr>
          <p:nvPr/>
        </p:nvPicPr>
        <p:blipFill>
          <a:blip r:embed="rId12"/>
          <a:stretch>
            <a:fillRect/>
          </a:stretch>
        </p:blipFill>
        <p:spPr>
          <a:xfrm>
            <a:off x="3901440" y="7044266"/>
            <a:ext cx="2059094" cy="1738489"/>
          </a:xfrm>
          <a:prstGeom prst="rect">
            <a:avLst/>
          </a:prstGeom>
          <a:ln w="12700">
            <a:miter lim="400000"/>
          </a:ln>
        </p:spPr>
      </p:pic>
    </p:spTree>
    <p:extLst>
      <p:ext uri="{BB962C8B-B14F-4D97-AF65-F5344CB8AC3E}">
        <p14:creationId xmlns:p14="http://schemas.microsoft.com/office/powerpoint/2010/main" val="949053269"/>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果実の分類(3-4)">
            <a:extLst>
              <a:ext uri="{FF2B5EF4-FFF2-40B4-BE49-F238E27FC236}">
                <a16:creationId xmlns:a16="http://schemas.microsoft.com/office/drawing/2014/main" id="{C2D3103D-4D28-1710-D61E-68EEA50A4EA1}"/>
              </a:ext>
            </a:extLst>
          </p:cNvPr>
          <p:cNvSpPr txBox="1">
            <a:spLocks/>
          </p:cNvSpPr>
          <p:nvPr/>
        </p:nvSpPr>
        <p:spPr>
          <a:xfrm>
            <a:off x="0" y="-1"/>
            <a:ext cx="6610774" cy="848926"/>
          </a:xfrm>
          <a:prstGeom prst="rect">
            <a:avLst/>
          </a:prstGeom>
          <a:ln w="12700">
            <a:miter lim="400000"/>
          </a:ln>
          <a:effectLst>
            <a:outerShdw blurRad="63500" rotWithShape="0">
              <a:srgbClr val="808080">
                <a:alpha val="7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2248" tIns="72248" rIns="72248" bIns="72248" anchor="ctr">
            <a:normAutofit/>
          </a:bodyPr>
          <a:lstStyle>
            <a:lvl1pPr marL="40639" marR="40639" indent="0" algn="l" defTabSz="1300480" rtl="0" latinLnBrk="0">
              <a:lnSpc>
                <a:spcPct val="100000"/>
              </a:lnSpc>
              <a:spcBef>
                <a:spcPts val="0"/>
              </a:spcBef>
              <a:spcAft>
                <a:spcPts val="0"/>
              </a:spcAft>
              <a:buClr>
                <a:srgbClr val="FFFF00"/>
              </a:buClr>
              <a:buSzTx/>
              <a:buFont typeface="ヒラギノ明朝 ProN W3"/>
              <a:buNone/>
              <a:tabLst/>
              <a:defRPr sz="4551" b="0" i="0" u="none" strike="noStrike" cap="none" spc="0" baseline="0">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a:lstStyle>
          <a:p>
            <a:pPr hangingPunct="1"/>
            <a:r>
              <a:rPr lang="ja-JP" altLang="en-US"/>
              <a:t>果実の分類</a:t>
            </a:r>
            <a:r>
              <a:rPr lang="en-US" altLang="ja-JP" dirty="0"/>
              <a:t>(3-3)</a:t>
            </a:r>
          </a:p>
        </p:txBody>
      </p:sp>
      <p:sp>
        <p:nvSpPr>
          <p:cNvPr id="10" name="B．湿果">
            <a:extLst>
              <a:ext uri="{FF2B5EF4-FFF2-40B4-BE49-F238E27FC236}">
                <a16:creationId xmlns:a16="http://schemas.microsoft.com/office/drawing/2014/main" id="{A4FFA6BD-F465-8353-A1B3-CB3FC5F4FA6A}"/>
              </a:ext>
            </a:extLst>
          </p:cNvPr>
          <p:cNvSpPr txBox="1"/>
          <p:nvPr/>
        </p:nvSpPr>
        <p:spPr>
          <a:xfrm>
            <a:off x="2926079" y="975359"/>
            <a:ext cx="2093630" cy="653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FF00"/>
              </a:buClr>
              <a:buFont typeface="ヒラギノ明朝 ProN W3"/>
              <a:defRPr sz="3982">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r>
              <a:t>B．湿果</a:t>
            </a:r>
          </a:p>
        </p:txBody>
      </p:sp>
      <p:sp>
        <p:nvSpPr>
          <p:cNvPr id="11" name="中果皮、内果皮が多肉〜多液質となる">
            <a:extLst>
              <a:ext uri="{FF2B5EF4-FFF2-40B4-BE49-F238E27FC236}">
                <a16:creationId xmlns:a16="http://schemas.microsoft.com/office/drawing/2014/main" id="{8FBA2495-11CC-1C44-DE7A-EC9FA98A13E3}"/>
              </a:ext>
            </a:extLst>
          </p:cNvPr>
          <p:cNvSpPr txBox="1"/>
          <p:nvPr/>
        </p:nvSpPr>
        <p:spPr>
          <a:xfrm>
            <a:off x="4547111" y="1685988"/>
            <a:ext cx="7062331" cy="1415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buClr>
                <a:srgbClr val="800000"/>
              </a:buClr>
              <a:buFont typeface="Arial"/>
              <a:defRPr sz="3982">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中果皮、内果皮が多肉〜多液質となる</a:t>
            </a:r>
          </a:p>
        </p:txBody>
      </p:sp>
      <p:sp>
        <p:nvSpPr>
          <p:cNvPr id="12" name="核果、液果、ミカン状果、ナシ状果">
            <a:extLst>
              <a:ext uri="{FF2B5EF4-FFF2-40B4-BE49-F238E27FC236}">
                <a16:creationId xmlns:a16="http://schemas.microsoft.com/office/drawing/2014/main" id="{7E123B88-4C95-0200-6E0A-0CB98533AD65}"/>
              </a:ext>
            </a:extLst>
          </p:cNvPr>
          <p:cNvSpPr txBox="1"/>
          <p:nvPr/>
        </p:nvSpPr>
        <p:spPr>
          <a:xfrm>
            <a:off x="4605867" y="3612597"/>
            <a:ext cx="8254437"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248" tIns="72248" rIns="72248" bIns="72248">
            <a:spAutoFit/>
          </a:bodyPr>
          <a:lstStyle>
            <a:lvl1pPr marL="40639" marR="40639" algn="l" defTabSz="1300480">
              <a:spcBef>
                <a:spcPts val="1400"/>
              </a:spcBef>
              <a:buClr>
                <a:srgbClr val="000080"/>
              </a:buClr>
              <a:buFont typeface="Arial"/>
              <a:defRPr sz="3413">
                <a:solidFill>
                  <a:srgbClr val="000080"/>
                </a:solidFill>
                <a:effectLst>
                  <a:outerShdw blurRad="12700" dist="25400" dir="2700000" rotWithShape="0">
                    <a:srgbClr val="000000"/>
                  </a:outerShdw>
                </a:effectLst>
                <a:uFill>
                  <a:solidFill>
                    <a:srgbClr val="00008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核果、液果、ミカン状果、ナシ状果</a:t>
            </a:r>
          </a:p>
        </p:txBody>
      </p:sp>
      <p:sp>
        <p:nvSpPr>
          <p:cNvPr id="13" name="核果">
            <a:extLst>
              <a:ext uri="{FF2B5EF4-FFF2-40B4-BE49-F238E27FC236}">
                <a16:creationId xmlns:a16="http://schemas.microsoft.com/office/drawing/2014/main" id="{56EDACCC-9AD5-2679-31AF-540E9B8776F0}"/>
              </a:ext>
            </a:extLst>
          </p:cNvPr>
          <p:cNvSpPr txBox="1"/>
          <p:nvPr/>
        </p:nvSpPr>
        <p:spPr>
          <a:xfrm>
            <a:off x="3313888" y="6306465"/>
            <a:ext cx="1087347"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核果</a:t>
            </a:r>
          </a:p>
        </p:txBody>
      </p:sp>
      <p:sp>
        <p:nvSpPr>
          <p:cNvPr id="14" name="液果">
            <a:extLst>
              <a:ext uri="{FF2B5EF4-FFF2-40B4-BE49-F238E27FC236}">
                <a16:creationId xmlns:a16="http://schemas.microsoft.com/office/drawing/2014/main" id="{FD5E24DA-0422-E77A-FF25-736E9621E6B3}"/>
              </a:ext>
            </a:extLst>
          </p:cNvPr>
          <p:cNvSpPr txBox="1"/>
          <p:nvPr/>
        </p:nvSpPr>
        <p:spPr>
          <a:xfrm>
            <a:off x="5760791" y="6306465"/>
            <a:ext cx="1087347"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液果</a:t>
            </a:r>
          </a:p>
        </p:txBody>
      </p:sp>
      <p:sp>
        <p:nvSpPr>
          <p:cNvPr id="15" name="ミカン状果">
            <a:extLst>
              <a:ext uri="{FF2B5EF4-FFF2-40B4-BE49-F238E27FC236}">
                <a16:creationId xmlns:a16="http://schemas.microsoft.com/office/drawing/2014/main" id="{011E4846-B4EA-E2C8-64CA-78C78A81516B}"/>
              </a:ext>
            </a:extLst>
          </p:cNvPr>
          <p:cNvSpPr txBox="1"/>
          <p:nvPr/>
        </p:nvSpPr>
        <p:spPr>
          <a:xfrm>
            <a:off x="7539172" y="6306465"/>
            <a:ext cx="2387827"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2248" tIns="72248" rIns="72248" bIns="72248">
            <a:spAutoFit/>
          </a:bodyPr>
          <a:lstStyle>
            <a:lvl1pPr marL="40639" marR="40639" algn="l" defTabSz="1300480">
              <a:buClr>
                <a:srgbClr val="FF0000"/>
              </a:buClr>
              <a:buFont typeface="Arial"/>
              <a:defRPr sz="3413">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defRPr>
            </a:lvl1pPr>
          </a:lstStyle>
          <a:p>
            <a:pPr>
              <a:defRPr>
                <a:latin typeface="Arial"/>
                <a:ea typeface="Arial"/>
                <a:cs typeface="Arial"/>
                <a:sym typeface="Arial"/>
              </a:defRPr>
            </a:pPr>
            <a:r>
              <a:rPr>
                <a:latin typeface="ヒラギノ明朝 ProN W6"/>
                <a:ea typeface="ヒラギノ明朝 ProN W6"/>
                <a:cs typeface="ヒラギノ明朝 ProN W6"/>
                <a:sym typeface="ヒラギノ明朝 ProN W6"/>
              </a:rPr>
              <a:t>ミカン状果</a:t>
            </a:r>
          </a:p>
        </p:txBody>
      </p:sp>
      <p:pic>
        <p:nvPicPr>
          <p:cNvPr id="22" name="image.png" descr="image.png">
            <a:extLst>
              <a:ext uri="{FF2B5EF4-FFF2-40B4-BE49-F238E27FC236}">
                <a16:creationId xmlns:a16="http://schemas.microsoft.com/office/drawing/2014/main" id="{D7A3AA1E-D20C-49CE-3505-FA9ECCB5E048}"/>
              </a:ext>
            </a:extLst>
          </p:cNvPr>
          <p:cNvPicPr>
            <a:picLocks noChangeAspect="1"/>
          </p:cNvPicPr>
          <p:nvPr/>
        </p:nvPicPr>
        <p:blipFill>
          <a:blip r:embed="rId3"/>
          <a:stretch>
            <a:fillRect/>
          </a:stretch>
        </p:blipFill>
        <p:spPr>
          <a:xfrm>
            <a:off x="3051720" y="4530361"/>
            <a:ext cx="1842348" cy="1555609"/>
          </a:xfrm>
          <a:prstGeom prst="rect">
            <a:avLst/>
          </a:prstGeom>
          <a:ln w="12700">
            <a:miter lim="400000"/>
          </a:ln>
        </p:spPr>
      </p:pic>
      <p:pic>
        <p:nvPicPr>
          <p:cNvPr id="23" name="image.png" descr="image.png">
            <a:extLst>
              <a:ext uri="{FF2B5EF4-FFF2-40B4-BE49-F238E27FC236}">
                <a16:creationId xmlns:a16="http://schemas.microsoft.com/office/drawing/2014/main" id="{14F4B683-C1DE-8FA2-1D63-CF63C9819E88}"/>
              </a:ext>
            </a:extLst>
          </p:cNvPr>
          <p:cNvPicPr>
            <a:picLocks noChangeAspect="1"/>
          </p:cNvPicPr>
          <p:nvPr/>
        </p:nvPicPr>
        <p:blipFill>
          <a:blip r:embed="rId4"/>
          <a:stretch>
            <a:fillRect/>
          </a:stretch>
        </p:blipFill>
        <p:spPr>
          <a:xfrm>
            <a:off x="5584232" y="4549552"/>
            <a:ext cx="1440464" cy="1517227"/>
          </a:xfrm>
          <a:prstGeom prst="rect">
            <a:avLst/>
          </a:prstGeom>
          <a:ln w="12700">
            <a:miter lim="400000"/>
          </a:ln>
        </p:spPr>
      </p:pic>
      <p:pic>
        <p:nvPicPr>
          <p:cNvPr id="24" name="image.png" descr="image.png">
            <a:extLst>
              <a:ext uri="{FF2B5EF4-FFF2-40B4-BE49-F238E27FC236}">
                <a16:creationId xmlns:a16="http://schemas.microsoft.com/office/drawing/2014/main" id="{CCD1E011-BA61-B534-B559-9208CB03E6E2}"/>
              </a:ext>
            </a:extLst>
          </p:cNvPr>
          <p:cNvPicPr>
            <a:picLocks noChangeAspect="1"/>
          </p:cNvPicPr>
          <p:nvPr/>
        </p:nvPicPr>
        <p:blipFill>
          <a:blip r:embed="rId5"/>
          <a:stretch>
            <a:fillRect/>
          </a:stretch>
        </p:blipFill>
        <p:spPr>
          <a:xfrm>
            <a:off x="7866098" y="4542778"/>
            <a:ext cx="2059094" cy="1530775"/>
          </a:xfrm>
          <a:prstGeom prst="rect">
            <a:avLst/>
          </a:prstGeom>
          <a:ln w="12700">
            <a:miter lim="400000"/>
          </a:ln>
        </p:spPr>
      </p:pic>
    </p:spTree>
    <p:extLst>
      <p:ext uri="{BB962C8B-B14F-4D97-AF65-F5344CB8AC3E}">
        <p14:creationId xmlns:p14="http://schemas.microsoft.com/office/powerpoint/2010/main" val="315998892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8" name="生 薬 学 総 論 (1-5)"/>
          <p:cNvSpPr>
            <a:spLocks noGrp="1"/>
          </p:cNvSpPr>
          <p:nvPr>
            <p:ph type="title"/>
          </p:nvPr>
        </p:nvSpPr>
        <p:spPr>
          <a:xfrm>
            <a:off x="2492586" y="325119"/>
            <a:ext cx="8344748" cy="1300481"/>
          </a:xfrm>
          <a:prstGeom prst="rect">
            <a:avLst/>
          </a:prstGeom>
          <a:solidFill>
            <a:srgbClr val="008080"/>
          </a:solidFill>
          <a:ln w="9525">
            <a:round/>
          </a:ln>
          <a:effectLst>
            <a:outerShdw blurRad="127000" dist="152399" dir="18900000" rotWithShape="0">
              <a:srgbClr val="003366">
                <a:alpha val="79998"/>
              </a:srgbClr>
            </a:outerShdw>
          </a:effectLst>
        </p:spPr>
        <p:txBody>
          <a:bodyPr lIns="126435" tIns="72248" rIns="126435" bIns="72248"/>
          <a:lstStyle>
            <a:lvl1pPr defTabSz="1300480">
              <a:defRPr sz="6257">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defRPr>
            </a:lvl1pPr>
          </a:lstStyle>
          <a:p>
            <a:pPr>
              <a:defRPr>
                <a:solidFill>
                  <a:srgbClr val="FFFFFF"/>
                </a:solidFill>
                <a:effectLst/>
                <a:uFill>
                  <a:solidFill>
                    <a:srgbClr val="FFFFFF"/>
                  </a:solidFill>
                </a:uFill>
                <a:latin typeface="Tahoma"/>
                <a:ea typeface="Tahoma"/>
                <a:cs typeface="Tahoma"/>
                <a:sym typeface="Tahoma"/>
              </a:defRPr>
            </a:pPr>
            <a:r>
              <a:rPr>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生 薬 学 総 論 (1-5)</a:t>
            </a:r>
          </a:p>
        </p:txBody>
      </p:sp>
      <p:sp>
        <p:nvSpPr>
          <p:cNvPr id="149" name="２−１．サプリメント・機能食品と生薬の違い"/>
          <p:cNvSpPr txBox="1"/>
          <p:nvPr/>
        </p:nvSpPr>
        <p:spPr>
          <a:xfrm>
            <a:off x="1408853" y="1950719"/>
            <a:ext cx="11595948" cy="749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defRPr>
                <a:solidFill>
                  <a:srgbClr val="FFFFFF"/>
                </a:solidFill>
                <a:uFill>
                  <a:solidFill>
                    <a:srgbClr val="FFFFFF"/>
                  </a:solidFill>
                </a:uFill>
                <a:latin typeface="Tahoma"/>
                <a:ea typeface="Tahoma"/>
                <a:cs typeface="Tahoma"/>
                <a:sym typeface="Tahoma"/>
              </a:defRPr>
            </a:pPr>
            <a:r>
              <a: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２−１．</a:t>
            </a:r>
            <a:r>
              <a:rPr u="sng">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サプリメント・機能食品</a:t>
            </a:r>
            <a:r>
              <a: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と生薬の違い</a:t>
            </a:r>
          </a:p>
        </p:txBody>
      </p:sp>
      <p:sp>
        <p:nvSpPr>
          <p:cNvPr id="150" name="↓"/>
          <p:cNvSpPr txBox="1"/>
          <p:nvPr/>
        </p:nvSpPr>
        <p:spPr>
          <a:xfrm>
            <a:off x="5960533" y="2709333"/>
            <a:ext cx="1248552" cy="13140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7680">
                <a:effectLst>
                  <a:outerShdw blurRad="12700" dist="381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latin typeface="Tahoma"/>
                <a:ea typeface="Tahoma"/>
                <a:cs typeface="Tahoma"/>
                <a:sym typeface="Tahoma"/>
              </a:defRPr>
            </a:pPr>
            <a:r>
              <a:rPr sz="7680">
                <a:solidFill>
                  <a:srgbClr val="000000"/>
                </a:solidFill>
                <a:effectLst>
                  <a:outerShdw blurRad="12700" dist="381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rPr>
              <a:t>↓</a:t>
            </a:r>
          </a:p>
        </p:txBody>
      </p:sp>
      <p:sp>
        <p:nvSpPr>
          <p:cNvPr id="151" name="三大栄養素以外の成分の機能を利用して健康増進・病気の予防を目的とした食品"/>
          <p:cNvSpPr txBox="1"/>
          <p:nvPr/>
        </p:nvSpPr>
        <p:spPr>
          <a:xfrm>
            <a:off x="1408853" y="3901440"/>
            <a:ext cx="11595948" cy="1358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defRPr>
                <a:solidFill>
                  <a:srgbClr val="FFFFFF"/>
                </a:solidFill>
                <a:uFill>
                  <a:solidFill>
                    <a:srgbClr val="FFFFFF"/>
                  </a:solidFill>
                </a:uFill>
                <a:latin typeface="Tahoma"/>
                <a:ea typeface="Tahoma"/>
                <a:cs typeface="Tahoma"/>
                <a:sym typeface="Tahoma"/>
              </a:defRPr>
            </a:pPr>
            <a:r>
              <a:rPr>
                <a:effectLst>
                  <a:outerShdw blurRad="12700" dist="25400" dir="2700000" rotWithShape="0">
                    <a:srgbClr val="000000"/>
                  </a:outerShdw>
                </a:effectLst>
                <a:latin typeface="ヒラギノ明朝 ProN W6"/>
                <a:ea typeface="ヒラギノ明朝 ProN W6"/>
                <a:cs typeface="ヒラギノ明朝 ProN W6"/>
                <a:sym typeface="ヒラギノ明朝 ProN W6"/>
              </a:rPr>
              <a:t>三大栄養素以外の成分の機能</a:t>
            </a:r>
            <a:r>
              <a:rPr>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を利用して健康増進・病気の予防を目的とした</a:t>
            </a:r>
            <a:r>
              <a:rPr u="sng">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食品</a:t>
            </a:r>
          </a:p>
        </p:txBody>
      </p:sp>
      <p:sp>
        <p:nvSpPr>
          <p:cNvPr id="152" name="●生薬が多く利用されている！"/>
          <p:cNvSpPr txBox="1"/>
          <p:nvPr/>
        </p:nvSpPr>
        <p:spPr>
          <a:xfrm>
            <a:off x="3793066" y="5418666"/>
            <a:ext cx="6610775"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defRPr sz="3000">
                <a:solidFill>
                  <a:srgbClr val="FFFFFF"/>
                </a:solidFill>
                <a:uFill>
                  <a:solidFill>
                    <a:srgbClr val="FFFFFF"/>
                  </a:solidFill>
                </a:uFill>
                <a:latin typeface="Tahoma"/>
                <a:ea typeface="Tahoma"/>
                <a:cs typeface="Tahoma"/>
                <a:sym typeface="Tahoma"/>
              </a:defRPr>
            </a:pPr>
            <a:r>
              <a:rPr>
                <a:effectLst>
                  <a:outerShdw blurRad="12700" dist="25400" dir="2700000" rotWithShape="0">
                    <a:srgbClr val="000000"/>
                  </a:outerShdw>
                </a:effectLst>
              </a:rPr>
              <a:t>●</a:t>
            </a:r>
            <a:r>
              <a:rPr u="sng">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生薬</a:t>
            </a:r>
            <a:r>
              <a:rPr>
                <a:solidFill>
                  <a:srgbClr val="008000"/>
                </a:solidFill>
                <a:effectLst>
                  <a:outerShdw blurRad="12700" dist="25400" dir="2700000" rotWithShape="0">
                    <a:srgbClr val="000000"/>
                  </a:outerShdw>
                </a:effectLst>
                <a:uFill>
                  <a:solidFill>
                    <a:srgbClr val="008000"/>
                  </a:solidFill>
                </a:uFill>
                <a:latin typeface="ヒラギノ明朝 ProN W6"/>
                <a:ea typeface="ヒラギノ明朝 ProN W6"/>
                <a:cs typeface="ヒラギノ明朝 ProN W6"/>
                <a:sym typeface="ヒラギノ明朝 ProN W6"/>
              </a:rPr>
              <a:t>が多く利用されている</a:t>
            </a:r>
            <a:r>
              <a: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a:t>
            </a:r>
          </a:p>
        </p:txBody>
      </p:sp>
      <p:sp>
        <p:nvSpPr>
          <p:cNvPr id="153" name="●いわゆる健康食品の存在！"/>
          <p:cNvSpPr txBox="1"/>
          <p:nvPr/>
        </p:nvSpPr>
        <p:spPr>
          <a:xfrm>
            <a:off x="3793066" y="6177279"/>
            <a:ext cx="6610775" cy="660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defRPr sz="3000">
                <a:solidFill>
                  <a:srgbClr val="FFFFFF"/>
                </a:solidFill>
                <a:uFill>
                  <a:solidFill>
                    <a:srgbClr val="FFFFFF"/>
                  </a:solidFill>
                </a:uFill>
                <a:latin typeface="Tahoma"/>
                <a:ea typeface="Tahoma"/>
                <a:cs typeface="Tahoma"/>
                <a:sym typeface="Tahoma"/>
              </a:defRPr>
            </a:pPr>
            <a:r>
              <a:rPr>
                <a:effectLst>
                  <a:outerShdw blurRad="12700" dist="25400" dir="2700000" rotWithShape="0">
                    <a:srgbClr val="000000"/>
                  </a:outerShdw>
                </a:effectLst>
              </a:rPr>
              <a:t>●</a:t>
            </a:r>
            <a:r>
              <a:rPr>
                <a:solidFill>
                  <a:srgbClr val="008000"/>
                </a:solidFill>
                <a:effectLst>
                  <a:outerShdw blurRad="12700" dist="25400" dir="2700000" rotWithShape="0">
                    <a:srgbClr val="000000"/>
                  </a:outerShdw>
                </a:effectLst>
                <a:uFill>
                  <a:solidFill>
                    <a:srgbClr val="008000"/>
                  </a:solidFill>
                </a:uFill>
                <a:latin typeface="ヒラギノ明朝 ProN W6"/>
                <a:ea typeface="ヒラギノ明朝 ProN W6"/>
                <a:cs typeface="ヒラギノ明朝 ProN W6"/>
                <a:sym typeface="ヒラギノ明朝 ProN W6"/>
              </a:rPr>
              <a:t>いわゆる</a:t>
            </a:r>
            <a:r>
              <a:rPr u="sng">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健康食品</a:t>
            </a:r>
            <a:r>
              <a:rPr>
                <a:solidFill>
                  <a:srgbClr val="008000"/>
                </a:solidFill>
                <a:effectLst>
                  <a:outerShdw blurRad="12700" dist="25400" dir="2700000" rotWithShape="0">
                    <a:srgbClr val="000000"/>
                  </a:outerShdw>
                </a:effectLst>
                <a:uFill>
                  <a:solidFill>
                    <a:srgbClr val="008000"/>
                  </a:solidFill>
                </a:uFill>
                <a:latin typeface="ヒラギノ明朝 ProN W6"/>
                <a:ea typeface="ヒラギノ明朝 ProN W6"/>
                <a:cs typeface="ヒラギノ明朝 ProN W6"/>
                <a:sym typeface="ヒラギノ明朝 ProN W6"/>
              </a:rPr>
              <a:t>の存在</a:t>
            </a:r>
            <a:r>
              <a: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a:t>
            </a:r>
          </a:p>
        </p:txBody>
      </p:sp>
      <p:sp>
        <p:nvSpPr>
          <p:cNvPr id="154" name="↓"/>
          <p:cNvSpPr txBox="1"/>
          <p:nvPr/>
        </p:nvSpPr>
        <p:spPr>
          <a:xfrm>
            <a:off x="5852159" y="6827519"/>
            <a:ext cx="1248552" cy="13140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7680">
                <a:effectLst>
                  <a:outerShdw blurRad="12700" dist="381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defRPr>
            </a:lvl1pPr>
          </a:lstStyle>
          <a:p>
            <a:pPr>
              <a:defRPr sz="2560">
                <a:solidFill>
                  <a:srgbClr val="FFFFFF"/>
                </a:solidFill>
                <a:effectLst/>
                <a:uFill>
                  <a:solidFill>
                    <a:srgbClr val="FFFFFF"/>
                  </a:solidFill>
                </a:uFill>
                <a:latin typeface="Tahoma"/>
                <a:ea typeface="Tahoma"/>
                <a:cs typeface="Tahoma"/>
                <a:sym typeface="Tahoma"/>
              </a:defRPr>
            </a:pPr>
            <a:r>
              <a:rPr sz="7680">
                <a:solidFill>
                  <a:srgbClr val="000000"/>
                </a:solidFill>
                <a:effectLst>
                  <a:outerShdw blurRad="12700" dist="38100" dir="2700000" rotWithShape="0">
                    <a:srgbClr val="FFFFFF"/>
                  </a:outerShdw>
                </a:effectLst>
                <a:uFill>
                  <a:solidFill>
                    <a:srgbClr val="000000"/>
                  </a:solidFill>
                </a:uFill>
                <a:latin typeface="ヒラギノ明朝 ProN W6"/>
                <a:ea typeface="ヒラギノ明朝 ProN W6"/>
                <a:cs typeface="ヒラギノ明朝 ProN W6"/>
                <a:sym typeface="ヒラギノ明朝 ProN W6"/>
              </a:rPr>
              <a:t>↓</a:t>
            </a:r>
          </a:p>
        </p:txBody>
      </p:sp>
      <p:sp>
        <p:nvSpPr>
          <p:cNvPr id="155" name="平成13年、健康食品を容認することを前提として食薬区分を改正 旧46通知の廃止"/>
          <p:cNvSpPr txBox="1"/>
          <p:nvPr/>
        </p:nvSpPr>
        <p:spPr>
          <a:xfrm>
            <a:off x="1408853" y="8128000"/>
            <a:ext cx="11595948" cy="1358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defRPr>
                <a:solidFill>
                  <a:srgbClr val="FFFFFF"/>
                </a:solidFill>
                <a:uFill>
                  <a:solidFill>
                    <a:srgbClr val="FFFFFF"/>
                  </a:solidFill>
                </a:uFill>
                <a:latin typeface="Tahoma"/>
                <a:ea typeface="Tahoma"/>
                <a:cs typeface="Tahoma"/>
                <a:sym typeface="Tahoma"/>
              </a:defRPr>
            </a:pPr>
            <a:r>
              <a:rPr>
                <a:effectLst>
                  <a:outerShdw blurRad="12700" dist="25400" dir="2700000" rotWithShape="0">
                    <a:srgbClr val="000000"/>
                  </a:outerShdw>
                </a:effectLst>
                <a:latin typeface="ヒラギノ明朝 ProN W6"/>
                <a:ea typeface="ヒラギノ明朝 ProN W6"/>
                <a:cs typeface="ヒラギノ明朝 ProN W6"/>
                <a:sym typeface="ヒラギノ明朝 ProN W6"/>
              </a:rPr>
              <a:t>平成13年、</a:t>
            </a:r>
            <a:r>
              <a:rPr>
                <a:solidFill>
                  <a:srgbClr val="FFFF00"/>
                </a:solidFill>
                <a:effectLst>
                  <a:outerShdw blurRad="12700" dist="25400" dir="2700000" rotWithShape="0">
                    <a:srgbClr val="000000"/>
                  </a:outerShdw>
                </a:effectLst>
                <a:uFill>
                  <a:solidFill>
                    <a:srgbClr val="FFFF00"/>
                  </a:solidFill>
                </a:uFill>
                <a:latin typeface="ヒラギノ明朝 ProN W6"/>
                <a:ea typeface="ヒラギノ明朝 ProN W6"/>
                <a:cs typeface="ヒラギノ明朝 ProN W6"/>
                <a:sym typeface="ヒラギノ明朝 ProN W6"/>
              </a:rPr>
              <a:t>健康食品を容認することを前提として</a:t>
            </a:r>
            <a:r>
              <a:rPr u="sng">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食薬区分を改正</a:t>
            </a:r>
            <a:r>
              <a:rPr>
                <a:solidFill>
                  <a:srgbClr val="FF0000"/>
                </a:solidFill>
                <a:effectLst>
                  <a:outerShdw blurRad="12700" dist="25400" dir="2700000" rotWithShape="0">
                    <a:srgbClr val="000000"/>
                  </a:outerShdw>
                </a:effectLst>
                <a:uFill>
                  <a:solidFill>
                    <a:srgbClr val="FF0000"/>
                  </a:solidFill>
                </a:uFill>
                <a:latin typeface="ヒラギノ明朝 ProN W6"/>
                <a:ea typeface="ヒラギノ明朝 ProN W6"/>
                <a:cs typeface="ヒラギノ明朝 ProN W6"/>
                <a:sym typeface="ヒラギノ明朝 ProN W6"/>
              </a:rPr>
              <a:t>　</a:t>
            </a:r>
            <a:r>
              <a:rPr>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旧46通知の廃止</a:t>
            </a:r>
          </a:p>
        </p:txBody>
      </p:sp>
      <p:sp>
        <p:nvSpPr>
          <p:cNvPr id="156" name="栄養補助食品…"/>
          <p:cNvSpPr txBox="1"/>
          <p:nvPr/>
        </p:nvSpPr>
        <p:spPr>
          <a:xfrm>
            <a:off x="2384971" y="2700020"/>
            <a:ext cx="3860688" cy="10969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3000">
                <a:solidFill>
                  <a:srgbClr val="FFFFFF"/>
                </a:solidFill>
                <a:uFill>
                  <a:solidFill>
                    <a:srgbClr val="FFFFFF"/>
                  </a:solidFill>
                </a:uFill>
                <a:latin typeface="Tahoma"/>
                <a:ea typeface="Tahoma"/>
                <a:cs typeface="Tahoma"/>
                <a:sym typeface="Tahoma"/>
              </a:defRPr>
            </a:pPr>
            <a:r>
              <a:rPr>
                <a:solidFill>
                  <a:srgbClr val="800000"/>
                </a:solidFill>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栄養補助食品</a:t>
            </a:r>
          </a:p>
          <a:p>
            <a:pPr algn="l" defTabSz="650240">
              <a:defRPr sz="3000">
                <a:solidFill>
                  <a:schemeClr val="accent2"/>
                </a:solidFill>
                <a:uFill>
                  <a:solidFill>
                    <a:srgbClr val="FFFFFF"/>
                  </a:solidFill>
                </a:uFill>
                <a:latin typeface="Tahoma"/>
                <a:ea typeface="Tahoma"/>
                <a:cs typeface="Tahoma"/>
                <a:sym typeface="Tahoma"/>
              </a:defRPr>
            </a:pPr>
            <a:r>
              <a:rPr>
                <a:effectLst>
                  <a:outerShdw blurRad="12700" dist="25400" dir="2700000" rotWithShape="0">
                    <a:srgbClr val="000000"/>
                  </a:outerShdw>
                </a:effectLst>
                <a:uFill>
                  <a:solidFill>
                    <a:srgbClr val="800000"/>
                  </a:solidFill>
                </a:uFill>
                <a:latin typeface="ヒラギノ明朝 ProN W6"/>
                <a:ea typeface="ヒラギノ明朝 ProN W6"/>
                <a:cs typeface="ヒラギノ明朝 ProN W6"/>
                <a:sym typeface="ヒラギノ明朝 ProN W6"/>
              </a:rPr>
              <a:t>dietary suppliment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食 薬 区 分"/>
          <p:cNvSpPr txBox="1"/>
          <p:nvPr/>
        </p:nvSpPr>
        <p:spPr>
          <a:xfrm>
            <a:off x="4241800" y="0"/>
            <a:ext cx="4503981" cy="8316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uFill>
                  <a:solidFill>
                    <a:srgbClr val="000000"/>
                  </a:solidFill>
                </a:uFill>
                <a:latin typeface="Calibri"/>
                <a:ea typeface="Calibri"/>
                <a:cs typeface="Calibri"/>
                <a:sym typeface="Calibri"/>
              </a:defRPr>
            </a:pPr>
            <a:r>
              <a:rPr sz="4551">
                <a:latin typeface="ヒラギノ明朝 ProN W3"/>
                <a:ea typeface="ヒラギノ明朝 ProN W3"/>
                <a:cs typeface="ヒラギノ明朝 ProN W3"/>
                <a:sym typeface="ヒラギノ明朝 ProN W3"/>
              </a:rPr>
              <a:t>食　薬　区　分 </a:t>
            </a:r>
          </a:p>
        </p:txBody>
      </p:sp>
      <p:sp>
        <p:nvSpPr>
          <p:cNvPr id="159" name="Ａ専ら医薬品として使われているものが含まれている（→医薬品とする）…"/>
          <p:cNvSpPr txBox="1"/>
          <p:nvPr/>
        </p:nvSpPr>
        <p:spPr>
          <a:xfrm>
            <a:off x="0" y="2997200"/>
            <a:ext cx="12409552" cy="64208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uFill>
                  <a:solidFill>
                    <a:srgbClr val="000000"/>
                  </a:solidFill>
                </a:uFill>
                <a:latin typeface="Calibri"/>
                <a:ea typeface="Calibri"/>
                <a:cs typeface="Calibri"/>
                <a:sym typeface="Calibri"/>
              </a:defRPr>
            </a:pPr>
            <a:r>
              <a:rPr>
                <a:latin typeface="ヒラギノ明朝 ProN W3"/>
                <a:ea typeface="ヒラギノ明朝 ProN W3"/>
                <a:cs typeface="ヒラギノ明朝 ProN W3"/>
                <a:sym typeface="ヒラギノ明朝 ProN W3"/>
              </a:rPr>
              <a:t>　　Ａ専ら医薬品として使われているものが含まれている（→医薬品とする）</a:t>
            </a:r>
          </a:p>
          <a:p>
            <a:pPr algn="l" defTabSz="650240">
              <a:defRPr sz="2560">
                <a:uFill>
                  <a:solidFill>
                    <a:srgbClr val="000000"/>
                  </a:solidFill>
                </a:uFill>
                <a:latin typeface="ヒラギノ明朝 ProN W3"/>
                <a:ea typeface="ヒラギノ明朝 ProN W3"/>
                <a:cs typeface="ヒラギノ明朝 ProN W3"/>
                <a:sym typeface="ヒラギノ明朝 ProN W3"/>
              </a:defRPr>
            </a:pPr>
            <a:endParaRPr>
              <a:latin typeface="ヒラギノ明朝 ProN W3"/>
              <a:ea typeface="ヒラギノ明朝 ProN W3"/>
              <a:cs typeface="ヒラギノ明朝 ProN W3"/>
              <a:sym typeface="ヒラギノ明朝 ProN W3"/>
            </a:endParaRPr>
          </a:p>
          <a:p>
            <a:pPr algn="l" defTabSz="650240">
              <a:defRPr sz="2560">
                <a:uFill>
                  <a:solidFill>
                    <a:srgbClr val="000000"/>
                  </a:solidFill>
                </a:uFill>
                <a:latin typeface="Calibri"/>
                <a:ea typeface="Calibri"/>
                <a:cs typeface="Calibri"/>
                <a:sym typeface="Calibri"/>
              </a:defRPr>
            </a:pPr>
            <a:r>
              <a:rPr>
                <a:latin typeface="ヒラギノ明朝 ProN W3"/>
                <a:ea typeface="ヒラギノ明朝 ProN W3"/>
                <a:cs typeface="ヒラギノ明朝 ProN W3"/>
                <a:sym typeface="ヒラギノ明朝 ProN W3"/>
              </a:rPr>
              <a:t>　　Ａ専ら医薬品として使われているものが含まれていない</a:t>
            </a:r>
          </a:p>
          <a:p>
            <a:pPr algn="l" defTabSz="650240">
              <a:defRPr sz="2560">
                <a:uFill>
                  <a:solidFill>
                    <a:srgbClr val="000000"/>
                  </a:solidFill>
                </a:uFill>
                <a:latin typeface="ヒラギノ明朝 ProN W3"/>
                <a:ea typeface="ヒラギノ明朝 ProN W3"/>
                <a:cs typeface="ヒラギノ明朝 ProN W3"/>
                <a:sym typeface="ヒラギノ明朝 ProN W3"/>
              </a:defRPr>
            </a:pPr>
            <a:endParaRPr>
              <a:latin typeface="ヒラギノ明朝 ProN W3"/>
              <a:ea typeface="ヒラギノ明朝 ProN W3"/>
              <a:cs typeface="ヒラギノ明朝 ProN W3"/>
              <a:sym typeface="ヒラギノ明朝 ProN W3"/>
            </a:endParaRPr>
          </a:p>
          <a:p>
            <a:pPr algn="l" defTabSz="650240">
              <a:defRPr sz="2560">
                <a:uFill>
                  <a:solidFill>
                    <a:srgbClr val="000000"/>
                  </a:solidFill>
                </a:uFill>
                <a:latin typeface="ヒラギノ明朝 ProN W3"/>
                <a:ea typeface="ヒラギノ明朝 ProN W3"/>
                <a:cs typeface="ヒラギノ明朝 ProN W3"/>
                <a:sym typeface="ヒラギノ明朝 ProN W3"/>
              </a:defRPr>
            </a:pPr>
            <a:endParaRPr>
              <a:latin typeface="ヒラギノ明朝 ProN W3"/>
              <a:ea typeface="ヒラギノ明朝 ProN W3"/>
              <a:cs typeface="ヒラギノ明朝 ProN W3"/>
              <a:sym typeface="ヒラギノ明朝 ProN W3"/>
            </a:endParaRPr>
          </a:p>
          <a:p>
            <a:pPr algn="l" defTabSz="650240">
              <a:defRPr sz="2560">
                <a:uFill>
                  <a:solidFill>
                    <a:srgbClr val="000000"/>
                  </a:solidFill>
                </a:uFill>
                <a:latin typeface="Calibri"/>
                <a:ea typeface="Calibri"/>
                <a:cs typeface="Calibri"/>
                <a:sym typeface="Calibri"/>
              </a:defRPr>
            </a:pPr>
            <a:r>
              <a:rPr>
                <a:latin typeface="ヒラギノ明朝 ProN W3"/>
                <a:ea typeface="ヒラギノ明朝 ProN W3"/>
                <a:cs typeface="ヒラギノ明朝 ProN W3"/>
                <a:sym typeface="ヒラギノ明朝 ProN W3"/>
              </a:rPr>
              <a:t>　　　　　Ｂ強い生物活性成分を含んでいる（→医薬品とする）</a:t>
            </a:r>
          </a:p>
          <a:p>
            <a:pPr algn="l" defTabSz="650240">
              <a:defRPr sz="2560">
                <a:uFill>
                  <a:solidFill>
                    <a:srgbClr val="000000"/>
                  </a:solidFill>
                </a:uFill>
                <a:latin typeface="ヒラギノ明朝 ProN W3"/>
                <a:ea typeface="ヒラギノ明朝 ProN W3"/>
                <a:cs typeface="ヒラギノ明朝 ProN W3"/>
                <a:sym typeface="ヒラギノ明朝 ProN W3"/>
              </a:defRPr>
            </a:pPr>
            <a:endParaRPr>
              <a:latin typeface="ヒラギノ明朝 ProN W3"/>
              <a:ea typeface="ヒラギノ明朝 ProN W3"/>
              <a:cs typeface="ヒラギノ明朝 ProN W3"/>
              <a:sym typeface="ヒラギノ明朝 ProN W3"/>
            </a:endParaRPr>
          </a:p>
          <a:p>
            <a:pPr algn="l" defTabSz="650240">
              <a:defRPr sz="2560">
                <a:uFill>
                  <a:solidFill>
                    <a:srgbClr val="000000"/>
                  </a:solidFill>
                </a:uFill>
                <a:latin typeface="Calibri"/>
                <a:ea typeface="Calibri"/>
                <a:cs typeface="Calibri"/>
                <a:sym typeface="Calibri"/>
              </a:defRPr>
            </a:pPr>
            <a:r>
              <a:rPr>
                <a:latin typeface="ヒラギノ明朝 ProN W3"/>
                <a:ea typeface="ヒラギノ明朝 ProN W3"/>
                <a:cs typeface="ヒラギノ明朝 ProN W3"/>
                <a:sym typeface="ヒラギノ明朝 ProN W3"/>
              </a:rPr>
              <a:t>　　　　　Ｂ強い生物活性成分を含んでいない</a:t>
            </a:r>
          </a:p>
          <a:p>
            <a:pPr algn="l" defTabSz="650240">
              <a:defRPr sz="2560">
                <a:uFill>
                  <a:solidFill>
                    <a:srgbClr val="000000"/>
                  </a:solidFill>
                </a:uFill>
                <a:latin typeface="ヒラギノ明朝 ProN W3"/>
                <a:ea typeface="ヒラギノ明朝 ProN W3"/>
                <a:cs typeface="ヒラギノ明朝 ProN W3"/>
                <a:sym typeface="ヒラギノ明朝 ProN W3"/>
              </a:defRPr>
            </a:pPr>
            <a:endParaRPr>
              <a:latin typeface="ヒラギノ明朝 ProN W3"/>
              <a:ea typeface="ヒラギノ明朝 ProN W3"/>
              <a:cs typeface="ヒラギノ明朝 ProN W3"/>
              <a:sym typeface="ヒラギノ明朝 ProN W3"/>
            </a:endParaRPr>
          </a:p>
          <a:p>
            <a:pPr algn="l" defTabSz="650240">
              <a:defRPr sz="2560">
                <a:uFill>
                  <a:solidFill>
                    <a:srgbClr val="000000"/>
                  </a:solidFill>
                </a:uFill>
                <a:latin typeface="ヒラギノ明朝 ProN W3"/>
                <a:ea typeface="ヒラギノ明朝 ProN W3"/>
                <a:cs typeface="ヒラギノ明朝 ProN W3"/>
                <a:sym typeface="ヒラギノ明朝 ProN W3"/>
              </a:defRPr>
            </a:pPr>
            <a:endParaRPr>
              <a:latin typeface="ヒラギノ明朝 ProN W3"/>
              <a:ea typeface="ヒラギノ明朝 ProN W3"/>
              <a:cs typeface="ヒラギノ明朝 ProN W3"/>
              <a:sym typeface="ヒラギノ明朝 ProN W3"/>
            </a:endParaRPr>
          </a:p>
          <a:p>
            <a:pPr algn="l" defTabSz="650240">
              <a:defRPr sz="2560">
                <a:uFill>
                  <a:solidFill>
                    <a:srgbClr val="000000"/>
                  </a:solidFill>
                </a:uFill>
                <a:latin typeface="Calibri"/>
                <a:ea typeface="Calibri"/>
                <a:cs typeface="Calibri"/>
                <a:sym typeface="Calibri"/>
              </a:defRPr>
            </a:pPr>
            <a:r>
              <a:rPr>
                <a:latin typeface="ヒラギノ明朝 ProN W3"/>
                <a:ea typeface="ヒラギノ明朝 ProN W3"/>
                <a:cs typeface="ヒラギノ明朝 ProN W3"/>
                <a:sym typeface="ヒラギノ明朝 ProN W3"/>
              </a:rPr>
              <a:t>　　　　　　　　Ｃ指定医薬品、要指示医薬品に相当する成分（→医薬品とする）</a:t>
            </a:r>
          </a:p>
          <a:p>
            <a:pPr algn="l" defTabSz="650240">
              <a:defRPr sz="2560">
                <a:uFill>
                  <a:solidFill>
                    <a:srgbClr val="000000"/>
                  </a:solidFill>
                </a:uFill>
                <a:latin typeface="ヒラギノ明朝 ProN W3"/>
                <a:ea typeface="ヒラギノ明朝 ProN W3"/>
                <a:cs typeface="ヒラギノ明朝 ProN W3"/>
                <a:sym typeface="ヒラギノ明朝 ProN W3"/>
              </a:defRPr>
            </a:pPr>
            <a:endParaRPr>
              <a:latin typeface="ヒラギノ明朝 ProN W3"/>
              <a:ea typeface="ヒラギノ明朝 ProN W3"/>
              <a:cs typeface="ヒラギノ明朝 ProN W3"/>
              <a:sym typeface="ヒラギノ明朝 ProN W3"/>
            </a:endParaRPr>
          </a:p>
          <a:p>
            <a:pPr algn="l" defTabSz="650240">
              <a:defRPr sz="2560">
                <a:uFill>
                  <a:solidFill>
                    <a:srgbClr val="000000"/>
                  </a:solidFill>
                </a:uFill>
                <a:latin typeface="Calibri"/>
                <a:ea typeface="Calibri"/>
                <a:cs typeface="Calibri"/>
                <a:sym typeface="Calibri"/>
              </a:defRPr>
            </a:pPr>
            <a:r>
              <a:rPr>
                <a:latin typeface="ヒラギノ明朝 ProN W3"/>
                <a:ea typeface="ヒラギノ明朝 ProN W3"/>
                <a:cs typeface="ヒラギノ明朝 ProN W3"/>
                <a:sym typeface="ヒラギノ明朝 ProN W3"/>
              </a:rPr>
              <a:t>　　　　　　　　Ｃ同上の成分を含まない（→事項へ進む）</a:t>
            </a:r>
          </a:p>
        </p:txBody>
      </p:sp>
      <p:sp>
        <p:nvSpPr>
          <p:cNvPr id="160" name="●医薬品の範囲に関する基準（平成１３年４月発布）"/>
          <p:cNvSpPr txBox="1"/>
          <p:nvPr/>
        </p:nvSpPr>
        <p:spPr>
          <a:xfrm>
            <a:off x="0" y="825500"/>
            <a:ext cx="10932239"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uFill>
                  <a:solidFill>
                    <a:srgbClr val="000000"/>
                  </a:solidFill>
                </a:uFill>
                <a:latin typeface="Calibri"/>
                <a:ea typeface="Calibri"/>
                <a:cs typeface="Calibri"/>
                <a:sym typeface="Calibri"/>
              </a:defRPr>
            </a:pPr>
            <a:r>
              <a:rPr sz="3413">
                <a:latin typeface="ヒラギノ明朝 ProN W6"/>
                <a:ea typeface="ヒラギノ明朝 ProN W6"/>
                <a:cs typeface="ヒラギノ明朝 ProN W6"/>
                <a:sym typeface="ヒラギノ明朝 ProN W6"/>
              </a:rPr>
              <a:t>●医薬品の範囲に関する基準（平成１３年４月発布）</a:t>
            </a:r>
          </a:p>
        </p:txBody>
      </p:sp>
      <p:sp>
        <p:nvSpPr>
          <p:cNvPr id="161" name="★原材料は何か？"/>
          <p:cNvSpPr txBox="1"/>
          <p:nvPr/>
        </p:nvSpPr>
        <p:spPr>
          <a:xfrm>
            <a:off x="0" y="1917700"/>
            <a:ext cx="3764449"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uFill>
                  <a:solidFill>
                    <a:srgbClr val="000000"/>
                  </a:solidFill>
                </a:uFill>
                <a:latin typeface="Calibri"/>
                <a:ea typeface="Calibri"/>
                <a:cs typeface="Calibri"/>
                <a:sym typeface="Calibri"/>
              </a:defRPr>
            </a:pPr>
            <a:r>
              <a:rPr sz="3413">
                <a:latin typeface="ヒラギノ角ゴ ProN W3"/>
                <a:ea typeface="ヒラギノ角ゴ ProN W3"/>
                <a:cs typeface="ヒラギノ角ゴ ProN W3"/>
                <a:sym typeface="ヒラギノ角ゴ ProN W3"/>
              </a:rPr>
              <a:t>★</a:t>
            </a:r>
            <a:r>
              <a:rPr sz="3413" u="sng"/>
              <a:t>原材料は何か？</a:t>
            </a:r>
          </a:p>
        </p:txBody>
      </p:sp>
      <p:sp>
        <p:nvSpPr>
          <p:cNvPr id="162" name="エフェドラ…"/>
          <p:cNvSpPr txBox="1"/>
          <p:nvPr/>
        </p:nvSpPr>
        <p:spPr>
          <a:xfrm>
            <a:off x="3677534" y="1441282"/>
            <a:ext cx="8732018" cy="109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6435" tIns="72248" rIns="126435" bIns="72248">
            <a:spAutoFit/>
          </a:bodyPr>
          <a:lstStyle/>
          <a:p>
            <a:pPr algn="l" defTabSz="650240">
              <a:defRPr sz="3000">
                <a:uFill>
                  <a:solidFill>
                    <a:srgbClr val="000000"/>
                  </a:solidFill>
                </a:uFill>
                <a:latin typeface="ヒラギノ角ゴ ProN W3"/>
                <a:ea typeface="ヒラギノ角ゴ ProN W3"/>
                <a:cs typeface="ヒラギノ角ゴ ProN W3"/>
                <a:sym typeface="ヒラギノ角ゴ ProN W3"/>
              </a:defRPr>
            </a:pPr>
            <a:r>
              <a:rPr dirty="0" err="1">
                <a:solidFill>
                  <a:srgbClr val="FF0000"/>
                </a:solidFill>
                <a:uFill>
                  <a:solidFill>
                    <a:srgbClr val="FF0000"/>
                  </a:solidFill>
                </a:uFill>
              </a:rPr>
              <a:t>エフェドラ</a:t>
            </a:r>
            <a:r>
              <a:rPr lang="ja-JP" altLang="en-US">
                <a:solidFill>
                  <a:srgbClr val="FF0000"/>
                </a:solidFill>
                <a:uFill>
                  <a:solidFill>
                    <a:srgbClr val="FF0000"/>
                  </a:solidFill>
                </a:uFill>
              </a:rPr>
              <a:t>：</a:t>
            </a:r>
            <a:r>
              <a:rPr dirty="0" err="1">
                <a:solidFill>
                  <a:srgbClr val="FF0000"/>
                </a:solidFill>
                <a:uFill>
                  <a:solidFill>
                    <a:srgbClr val="FF0000"/>
                  </a:solidFill>
                </a:uFill>
              </a:rPr>
              <a:t>生薬マオウをダイエット食品として利用した例がある</a:t>
            </a:r>
            <a:r>
              <a:rPr dirty="0">
                <a:solidFill>
                  <a:srgbClr val="FF0000"/>
                </a:solidFill>
                <a:uFill>
                  <a:solidFill>
                    <a:srgbClr val="FF0000"/>
                  </a:solidFill>
                </a:uFill>
              </a:rPr>
              <a:t>！</a:t>
            </a:r>
          </a:p>
        </p:txBody>
      </p:sp>
      <p:sp>
        <p:nvSpPr>
          <p:cNvPr id="163" name="マオウの成分：エフェドリン→咳止め薬・抗喘息薬・準覚醒剤"/>
          <p:cNvSpPr txBox="1"/>
          <p:nvPr/>
        </p:nvSpPr>
        <p:spPr>
          <a:xfrm>
            <a:off x="1809324" y="2527300"/>
            <a:ext cx="10933572" cy="5254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000">
                <a:solidFill>
                  <a:srgbClr val="0000FF"/>
                </a:solidFill>
                <a:uFill>
                  <a:solidFill>
                    <a:srgbClr val="0000FF"/>
                  </a:solidFill>
                </a:uFill>
                <a:latin typeface="ヒラギノ角ゴ ProN W3"/>
                <a:ea typeface="ヒラギノ角ゴ ProN W3"/>
                <a:cs typeface="ヒラギノ角ゴ ProN W3"/>
                <a:sym typeface="ヒラギノ角ゴ ProN W3"/>
              </a:defRPr>
            </a:lvl1pPr>
          </a:lstStyle>
          <a:p>
            <a:pPr>
              <a:defRPr>
                <a:solidFill>
                  <a:srgbClr val="000000"/>
                </a:solidFill>
                <a:uFill>
                  <a:solidFill>
                    <a:srgbClr val="000000"/>
                  </a:solidFill>
                </a:uFill>
              </a:defRPr>
            </a:pPr>
            <a:r>
              <a:rPr>
                <a:solidFill>
                  <a:srgbClr val="0000FF"/>
                </a:solidFill>
                <a:uFill>
                  <a:solidFill>
                    <a:srgbClr val="0000FF"/>
                  </a:solidFill>
                </a:uFill>
              </a:rPr>
              <a:t>マオウの成分：エフェドリン→咳止め薬・抗喘息薬・準覚醒剤</a:t>
            </a:r>
          </a:p>
        </p:txBody>
      </p:sp>
      <p:sp>
        <p:nvSpPr>
          <p:cNvPr id="164" name="有毒成分・向精神作用成分（マジックマッシュルームの成分など）"/>
          <p:cNvSpPr txBox="1"/>
          <p:nvPr/>
        </p:nvSpPr>
        <p:spPr>
          <a:xfrm>
            <a:off x="1138944" y="4275917"/>
            <a:ext cx="11676522" cy="5254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lvl1pPr algn="l" defTabSz="650240">
              <a:defRPr sz="3000">
                <a:solidFill>
                  <a:srgbClr val="FF0000"/>
                </a:solidFill>
                <a:uFill>
                  <a:solidFill>
                    <a:srgbClr val="FF0000"/>
                  </a:solidFill>
                </a:uFill>
                <a:latin typeface="ヒラギノ角ゴ ProN W3"/>
                <a:ea typeface="ヒラギノ角ゴ ProN W3"/>
                <a:cs typeface="ヒラギノ角ゴ ProN W3"/>
                <a:sym typeface="ヒラギノ角ゴ ProN W3"/>
              </a:defRPr>
            </a:lvl1pPr>
          </a:lstStyle>
          <a:p>
            <a:pPr>
              <a:defRPr>
                <a:solidFill>
                  <a:srgbClr val="000000"/>
                </a:solidFill>
                <a:uFill>
                  <a:solidFill>
                    <a:srgbClr val="000000"/>
                  </a:solidFill>
                </a:uFill>
              </a:defRPr>
            </a:pPr>
            <a:r>
              <a:rPr dirty="0" err="1">
                <a:solidFill>
                  <a:srgbClr val="FF0000"/>
                </a:solidFill>
                <a:uFill>
                  <a:solidFill>
                    <a:srgbClr val="FF0000"/>
                  </a:solidFill>
                </a:uFill>
              </a:rPr>
              <a:t>有毒成分・向精神作用成分（マジックマッシュルームの成分など</a:t>
            </a:r>
            <a:r>
              <a:rPr dirty="0">
                <a:solidFill>
                  <a:srgbClr val="FF0000"/>
                </a:solidFill>
                <a:uFill>
                  <a:solidFill>
                    <a:srgbClr val="FF0000"/>
                  </a:solidFill>
                </a:uFill>
              </a:rP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1" animBg="1" advAuto="0"/>
      <p:bldP spid="163" grpId="2" animBg="1" advAuto="0"/>
      <p:bldP spid="164" grpId="3"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Ａ医薬品的な効能効果（下記）を標ぼうする（→医薬品とする）…"/>
          <p:cNvSpPr txBox="1"/>
          <p:nvPr/>
        </p:nvSpPr>
        <p:spPr>
          <a:xfrm>
            <a:off x="0" y="1625600"/>
            <a:ext cx="13066141" cy="79067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uFill>
                  <a:solidFill>
                    <a:srgbClr val="000000"/>
                  </a:solidFill>
                </a:uFill>
                <a:latin typeface="Calibri"/>
                <a:ea typeface="Calibri"/>
                <a:cs typeface="Calibri"/>
                <a:sym typeface="Calibri"/>
              </a:defRPr>
            </a:pPr>
            <a:r>
              <a:rPr>
                <a:latin typeface="ヒラギノ明朝 ProN W3"/>
                <a:ea typeface="ヒラギノ明朝 ProN W3"/>
                <a:cs typeface="ヒラギノ明朝 ProN W3"/>
                <a:sym typeface="ヒラギノ明朝 ProN W3"/>
              </a:rPr>
              <a:t>　Ａ医薬品的な効能効果（下記）を標ぼうする（→医薬品とする）</a:t>
            </a:r>
          </a:p>
          <a:p>
            <a:pPr algn="l" defTabSz="650240">
              <a:defRPr sz="2560">
                <a:uFill>
                  <a:solidFill>
                    <a:srgbClr val="000000"/>
                  </a:solidFill>
                </a:uFill>
                <a:latin typeface="ヒラギノ明朝 ProN W3"/>
                <a:ea typeface="ヒラギノ明朝 ProN W3"/>
                <a:cs typeface="ヒラギノ明朝 ProN W3"/>
                <a:sym typeface="ヒラギノ明朝 ProN W3"/>
              </a:defRPr>
            </a:pPr>
            <a:endParaRPr>
              <a:latin typeface="ヒラギノ明朝 ProN W3"/>
              <a:ea typeface="ヒラギノ明朝 ProN W3"/>
              <a:cs typeface="ヒラギノ明朝 ProN W3"/>
              <a:sym typeface="ヒラギノ明朝 ProN W3"/>
            </a:endParaRPr>
          </a:p>
          <a:p>
            <a:pPr algn="l" defTabSz="650240">
              <a:defRPr sz="2560">
                <a:uFill>
                  <a:solidFill>
                    <a:srgbClr val="000000"/>
                  </a:solidFill>
                </a:uFill>
                <a:latin typeface="Calibri"/>
                <a:ea typeface="Calibri"/>
                <a:cs typeface="Calibri"/>
                <a:sym typeface="Calibri"/>
              </a:defRPr>
            </a:pPr>
            <a:r>
              <a:rPr>
                <a:latin typeface="ヒラギノ明朝 ProN W3"/>
                <a:ea typeface="ヒラギノ明朝 ProN W3"/>
                <a:cs typeface="ヒラギノ明朝 ProN W3"/>
                <a:sym typeface="ヒラギノ明朝 ProN W3"/>
              </a:rPr>
              <a:t>　　　　　病気の予防、治療を目的とする効能効果</a:t>
            </a:r>
          </a:p>
          <a:p>
            <a:pPr algn="l" defTabSz="650240">
              <a:defRPr sz="2560">
                <a:uFill>
                  <a:solidFill>
                    <a:srgbClr val="000000"/>
                  </a:solidFill>
                </a:uFill>
                <a:latin typeface="Calibri"/>
                <a:ea typeface="Calibri"/>
                <a:cs typeface="Calibri"/>
                <a:sym typeface="Calibri"/>
              </a:defRPr>
            </a:pPr>
            <a:r>
              <a:rPr>
                <a:latin typeface="ヒラギノ明朝 ProN W3"/>
                <a:ea typeface="ヒラギノ明朝 ProN W3"/>
                <a:cs typeface="ヒラギノ明朝 ProN W3"/>
                <a:sym typeface="ヒラギノ明朝 ProN W3"/>
              </a:rPr>
              <a:t>　　　　　身体機能の増強、増進を目的とする効能効果</a:t>
            </a:r>
          </a:p>
          <a:p>
            <a:pPr algn="l" defTabSz="650240">
              <a:defRPr sz="2560">
                <a:uFill>
                  <a:solidFill>
                    <a:srgbClr val="000000"/>
                  </a:solidFill>
                </a:uFill>
                <a:latin typeface="ヒラギノ明朝 ProN W3"/>
                <a:ea typeface="ヒラギノ明朝 ProN W3"/>
                <a:cs typeface="ヒラギノ明朝 ProN W3"/>
                <a:sym typeface="ヒラギノ明朝 ProN W3"/>
              </a:defRPr>
            </a:pPr>
            <a:endParaRPr>
              <a:latin typeface="ヒラギノ明朝 ProN W3"/>
              <a:ea typeface="ヒラギノ明朝 ProN W3"/>
              <a:cs typeface="ヒラギノ明朝 ProN W3"/>
              <a:sym typeface="ヒラギノ明朝 ProN W3"/>
            </a:endParaRPr>
          </a:p>
          <a:p>
            <a:pPr algn="l" defTabSz="650240">
              <a:defRPr sz="2560">
                <a:uFill>
                  <a:solidFill>
                    <a:srgbClr val="000000"/>
                  </a:solidFill>
                </a:uFill>
                <a:latin typeface="Calibri"/>
                <a:ea typeface="Calibri"/>
                <a:cs typeface="Calibri"/>
                <a:sym typeface="Calibri"/>
              </a:defRPr>
            </a:pPr>
            <a:r>
              <a:rPr>
                <a:latin typeface="ヒラギノ明朝 ProN W3"/>
                <a:ea typeface="ヒラギノ明朝 ProN W3"/>
                <a:cs typeface="ヒラギノ明朝 ProN W3"/>
                <a:sym typeface="ヒラギノ明朝 ProN W3"/>
              </a:rPr>
              <a:t>　Ａ具体的な使用目的を明示せず、また医薬品的な効能効果を標ぼうしない</a:t>
            </a:r>
          </a:p>
          <a:p>
            <a:pPr algn="l" defTabSz="650240">
              <a:defRPr sz="2560">
                <a:uFill>
                  <a:solidFill>
                    <a:srgbClr val="000000"/>
                  </a:solidFill>
                </a:uFill>
                <a:latin typeface="ヒラギノ明朝 ProN W3"/>
                <a:ea typeface="ヒラギノ明朝 ProN W3"/>
                <a:cs typeface="ヒラギノ明朝 ProN W3"/>
                <a:sym typeface="ヒラギノ明朝 ProN W3"/>
              </a:defRPr>
            </a:pPr>
            <a:endParaRPr>
              <a:latin typeface="ヒラギノ明朝 ProN W3"/>
              <a:ea typeface="ヒラギノ明朝 ProN W3"/>
              <a:cs typeface="ヒラギノ明朝 ProN W3"/>
              <a:sym typeface="ヒラギノ明朝 ProN W3"/>
            </a:endParaRPr>
          </a:p>
          <a:p>
            <a:pPr algn="l" defTabSz="650240">
              <a:defRPr sz="2560">
                <a:uFill>
                  <a:solidFill>
                    <a:srgbClr val="000000"/>
                  </a:solidFill>
                </a:uFill>
                <a:latin typeface="Calibri"/>
                <a:ea typeface="Calibri"/>
                <a:cs typeface="Calibri"/>
                <a:sym typeface="Calibri"/>
              </a:defRPr>
            </a:pPr>
            <a:r>
              <a:rPr>
                <a:latin typeface="ヒラギノ明朝 ProN W3"/>
                <a:ea typeface="ヒラギノ明朝 ProN W3"/>
                <a:cs typeface="ヒラギノ明朝 ProN W3"/>
                <a:sym typeface="ヒラギノ明朝 ProN W3"/>
              </a:rPr>
              <a:t>　　　　Ｂ医薬品的な効能効果を暗示する（→医薬品とする）</a:t>
            </a:r>
          </a:p>
          <a:p>
            <a:pPr algn="l" defTabSz="650240">
              <a:defRPr sz="2560">
                <a:uFill>
                  <a:solidFill>
                    <a:srgbClr val="000000"/>
                  </a:solidFill>
                </a:uFill>
                <a:latin typeface="ヒラギノ明朝 ProN W3"/>
                <a:ea typeface="ヒラギノ明朝 ProN W3"/>
                <a:cs typeface="ヒラギノ明朝 ProN W3"/>
                <a:sym typeface="ヒラギノ明朝 ProN W3"/>
              </a:defRPr>
            </a:pPr>
            <a:endParaRPr>
              <a:latin typeface="ヒラギノ明朝 ProN W3"/>
              <a:ea typeface="ヒラギノ明朝 ProN W3"/>
              <a:cs typeface="ヒラギノ明朝 ProN W3"/>
              <a:sym typeface="ヒラギノ明朝 ProN W3"/>
            </a:endParaRPr>
          </a:p>
          <a:p>
            <a:pPr algn="l" defTabSz="650240">
              <a:defRPr sz="2560">
                <a:uFill>
                  <a:solidFill>
                    <a:srgbClr val="000000"/>
                  </a:solidFill>
                </a:uFill>
                <a:latin typeface="Calibri"/>
                <a:ea typeface="Calibri"/>
                <a:cs typeface="Calibri"/>
                <a:sym typeface="Calibri"/>
              </a:defRPr>
            </a:pPr>
            <a:r>
              <a:rPr>
                <a:latin typeface="ヒラギノ明朝 ProN W3"/>
                <a:ea typeface="ヒラギノ明朝 ProN W3"/>
                <a:cs typeface="ヒラギノ明朝 ProN W3"/>
                <a:sym typeface="ヒラギノ明朝 ProN W3"/>
              </a:rPr>
              <a:t>　　　　　　　キャッチフレーズ、名称で医薬品的な効能効果を暗示する</a:t>
            </a:r>
          </a:p>
          <a:p>
            <a:pPr algn="l" defTabSz="650240">
              <a:defRPr sz="2560">
                <a:uFill>
                  <a:solidFill>
                    <a:srgbClr val="000000"/>
                  </a:solidFill>
                </a:uFill>
                <a:latin typeface="Calibri"/>
                <a:ea typeface="Calibri"/>
                <a:cs typeface="Calibri"/>
                <a:sym typeface="Calibri"/>
              </a:defRPr>
            </a:pPr>
            <a:r>
              <a:rPr>
                <a:latin typeface="ヒラギノ明朝 ProN W3"/>
                <a:ea typeface="ヒラギノ明朝 ProN W3"/>
                <a:cs typeface="ヒラギノ明朝 ProN W3"/>
                <a:sym typeface="ヒラギノ明朝 ProN W3"/>
              </a:rPr>
              <a:t>　　　　　　　含有成分の表示またはその説明で医薬品的な効能効果を暗示する</a:t>
            </a:r>
          </a:p>
          <a:p>
            <a:pPr algn="l" defTabSz="650240">
              <a:defRPr sz="2560">
                <a:uFill>
                  <a:solidFill>
                    <a:srgbClr val="000000"/>
                  </a:solidFill>
                </a:uFill>
                <a:latin typeface="Calibri"/>
                <a:ea typeface="Calibri"/>
                <a:cs typeface="Calibri"/>
                <a:sym typeface="Calibri"/>
              </a:defRPr>
            </a:pPr>
            <a:r>
              <a:rPr>
                <a:latin typeface="ヒラギノ明朝 ProN W3"/>
                <a:ea typeface="ヒラギノ明朝 ProN W3"/>
                <a:cs typeface="ヒラギノ明朝 ProN W3"/>
                <a:sym typeface="ヒラギノ明朝 ProN W3"/>
              </a:rPr>
              <a:t>　　　　　　　医薬品的な製法の説明で効能効果のありそうなことを暗示する</a:t>
            </a:r>
          </a:p>
          <a:p>
            <a:pPr algn="l" defTabSz="650240">
              <a:defRPr sz="2560">
                <a:uFill>
                  <a:solidFill>
                    <a:srgbClr val="000000"/>
                  </a:solidFill>
                </a:uFill>
                <a:latin typeface="Calibri"/>
                <a:ea typeface="Calibri"/>
                <a:cs typeface="Calibri"/>
                <a:sym typeface="Calibri"/>
              </a:defRPr>
            </a:pPr>
            <a:r>
              <a:rPr>
                <a:latin typeface="ヒラギノ明朝 ProN W3"/>
                <a:ea typeface="ヒラギノ明朝 ProN W3"/>
                <a:cs typeface="ヒラギノ明朝 ProN W3"/>
                <a:sym typeface="ヒラギノ明朝 ProN W3"/>
              </a:rPr>
              <a:t>　　　　　　　起源、由来などの説明で効能効果のありそうなことを暗示する</a:t>
            </a:r>
          </a:p>
          <a:p>
            <a:pPr algn="l" defTabSz="650240">
              <a:defRPr sz="2560">
                <a:uFill>
                  <a:solidFill>
                    <a:srgbClr val="000000"/>
                  </a:solidFill>
                </a:uFill>
                <a:latin typeface="Calibri"/>
                <a:ea typeface="Calibri"/>
                <a:cs typeface="Calibri"/>
                <a:sym typeface="Calibri"/>
              </a:defRPr>
            </a:pPr>
            <a:r>
              <a:rPr>
                <a:latin typeface="ヒラギノ明朝 ProN W3"/>
                <a:ea typeface="ヒラギノ明朝 ProN W3"/>
                <a:cs typeface="ヒラギノ明朝 ProN W3"/>
                <a:sym typeface="ヒラギノ明朝 ProN W3"/>
              </a:rPr>
              <a:t>　　　　　　　新聞、雑誌、ＴＶ等の記事、医師等の談話等を引用して効能効果を暗示</a:t>
            </a:r>
          </a:p>
          <a:p>
            <a:pPr algn="l" defTabSz="650240">
              <a:defRPr sz="2560">
                <a:uFill>
                  <a:solidFill>
                    <a:srgbClr val="000000"/>
                  </a:solidFill>
                </a:uFill>
                <a:latin typeface="ヒラギノ明朝 ProN W3"/>
                <a:ea typeface="ヒラギノ明朝 ProN W3"/>
                <a:cs typeface="ヒラギノ明朝 ProN W3"/>
                <a:sym typeface="ヒラギノ明朝 ProN W3"/>
              </a:defRPr>
            </a:pPr>
            <a:endParaRPr>
              <a:latin typeface="ヒラギノ明朝 ProN W3"/>
              <a:ea typeface="ヒラギノ明朝 ProN W3"/>
              <a:cs typeface="ヒラギノ明朝 ProN W3"/>
              <a:sym typeface="ヒラギノ明朝 ProN W3"/>
            </a:endParaRPr>
          </a:p>
          <a:p>
            <a:pPr algn="l" defTabSz="650240">
              <a:defRPr sz="2560">
                <a:uFill>
                  <a:solidFill>
                    <a:srgbClr val="000000"/>
                  </a:solidFill>
                </a:uFill>
                <a:latin typeface="Calibri"/>
                <a:ea typeface="Calibri"/>
                <a:cs typeface="Calibri"/>
                <a:sym typeface="Calibri"/>
              </a:defRPr>
            </a:pPr>
            <a:r>
              <a:rPr>
                <a:latin typeface="ヒラギノ明朝 ProN W3"/>
                <a:ea typeface="ヒラギノ明朝 ProN W3"/>
                <a:cs typeface="ヒラギノ明朝 ProN W3"/>
                <a:sym typeface="ヒラギノ明朝 ProN W3"/>
              </a:rPr>
              <a:t>　　　　Ｂ医薬品的な効能効果を暗示していない（→事項へ進む）</a:t>
            </a:r>
          </a:p>
        </p:txBody>
      </p:sp>
      <p:sp>
        <p:nvSpPr>
          <p:cNvPr id="167" name="★何を標ぼうするか？"/>
          <p:cNvSpPr txBox="1"/>
          <p:nvPr/>
        </p:nvSpPr>
        <p:spPr>
          <a:xfrm>
            <a:off x="266700" y="482600"/>
            <a:ext cx="4574496" cy="66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6435" tIns="72248" rIns="126435" bIns="72248">
            <a:spAutoFit/>
          </a:bodyPr>
          <a:lstStyle/>
          <a:p>
            <a:pPr algn="l" defTabSz="650240">
              <a:defRPr sz="2560">
                <a:uFill>
                  <a:solidFill>
                    <a:srgbClr val="000000"/>
                  </a:solidFill>
                </a:uFill>
                <a:latin typeface="Calibri"/>
                <a:ea typeface="Calibri"/>
                <a:cs typeface="Calibri"/>
                <a:sym typeface="Calibri"/>
              </a:defRPr>
            </a:pPr>
            <a:r>
              <a:rPr sz="3413"/>
              <a:t>★</a:t>
            </a:r>
            <a:r>
              <a:rPr sz="3413" u="sng"/>
              <a:t>何を標ぼうするか？</a:t>
            </a:r>
          </a:p>
        </p:txBody>
      </p:sp>
      <p:sp>
        <p:nvSpPr>
          <p:cNvPr id="168" name="ショウガ：野菜…"/>
          <p:cNvSpPr txBox="1"/>
          <p:nvPr/>
        </p:nvSpPr>
        <p:spPr>
          <a:xfrm>
            <a:off x="4902200" y="0"/>
            <a:ext cx="8365115" cy="16684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6435" tIns="72248" rIns="126435" bIns="72248">
            <a:spAutoFit/>
          </a:bodyPr>
          <a:lstStyle/>
          <a:p>
            <a:pPr algn="l" defTabSz="650240">
              <a:defRPr sz="3000">
                <a:uFill>
                  <a:solidFill>
                    <a:srgbClr val="000000"/>
                  </a:solidFill>
                </a:uFill>
                <a:latin typeface="ヒラギノ角ゴ ProN W3"/>
                <a:ea typeface="ヒラギノ角ゴ ProN W3"/>
                <a:cs typeface="ヒラギノ角ゴ ProN W3"/>
                <a:sym typeface="ヒラギノ角ゴ ProN W3"/>
              </a:defRPr>
            </a:pPr>
            <a:r>
              <a:rPr>
                <a:solidFill>
                  <a:srgbClr val="FF0000"/>
                </a:solidFill>
                <a:uFill>
                  <a:solidFill>
                    <a:srgbClr val="FF0000"/>
                  </a:solidFill>
                </a:uFill>
              </a:rPr>
              <a:t>ショウガ：野菜</a:t>
            </a:r>
          </a:p>
          <a:p>
            <a:pPr algn="l" defTabSz="650240">
              <a:defRPr sz="3000">
                <a:uFill>
                  <a:solidFill>
                    <a:srgbClr val="000000"/>
                  </a:solidFill>
                </a:uFill>
                <a:latin typeface="ヒラギノ角ゴ ProN W3"/>
                <a:ea typeface="ヒラギノ角ゴ ProN W3"/>
                <a:cs typeface="ヒラギノ角ゴ ProN W3"/>
                <a:sym typeface="ヒラギノ角ゴ ProN W3"/>
              </a:defRPr>
            </a:pPr>
            <a:r>
              <a:rPr>
                <a:solidFill>
                  <a:srgbClr val="FF0000"/>
                </a:solidFill>
                <a:uFill>
                  <a:solidFill>
                    <a:srgbClr val="FF0000"/>
                  </a:solidFill>
                </a:uFill>
              </a:rPr>
              <a:t>            八百屋さんが病気に効くとか予防に</a:t>
            </a:r>
          </a:p>
          <a:p>
            <a:pPr algn="l" defTabSz="650240">
              <a:defRPr sz="3000">
                <a:uFill>
                  <a:solidFill>
                    <a:srgbClr val="000000"/>
                  </a:solidFill>
                </a:uFill>
                <a:latin typeface="ヒラギノ角ゴ ProN W3"/>
                <a:ea typeface="ヒラギノ角ゴ ProN W3"/>
                <a:cs typeface="ヒラギノ角ゴ ProN W3"/>
                <a:sym typeface="ヒラギノ角ゴ ProN W3"/>
              </a:defRPr>
            </a:pPr>
            <a:r>
              <a:rPr>
                <a:solidFill>
                  <a:srgbClr val="FF0000"/>
                </a:solidFill>
                <a:uFill>
                  <a:solidFill>
                    <a:srgbClr val="FF0000"/>
                  </a:solidFill>
                </a:uFill>
              </a:rPr>
              <a:t>            効果があるといってはいけない</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1" animBg="1" advAuto="0"/>
    </p:bldLst>
  </p:timing>
</p:sld>
</file>

<file path=ppt/theme/theme1.xml><?xml version="1.0" encoding="utf-8"?>
<a:theme xmlns:a="http://schemas.openxmlformats.org/drawingml/2006/main" name="White">
  <a:themeElements>
    <a:clrScheme name="White">
      <a:dk1>
        <a:srgbClr val="000000"/>
      </a:dk1>
      <a:lt1>
        <a:srgbClr val="FFFFFF"/>
      </a:lt1>
      <a:dk2>
        <a:srgbClr val="42464D"/>
      </a:dk2>
      <a:lt2>
        <a:srgbClr val="D4D6D9"/>
      </a:lt2>
      <a:accent1>
        <a:srgbClr val="095CC4"/>
      </a:accent1>
      <a:accent2>
        <a:srgbClr val="1B8518"/>
      </a:accent2>
      <a:accent3>
        <a:srgbClr val="D3B21C"/>
      </a:accent3>
      <a:accent4>
        <a:srgbClr val="D45510"/>
      </a:accent4>
      <a:accent5>
        <a:srgbClr val="BA120A"/>
      </a:accent5>
      <a:accent6>
        <a:srgbClr val="62298A"/>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42464D"/>
      </a:dk2>
      <a:lt2>
        <a:srgbClr val="D4D6D9"/>
      </a:lt2>
      <a:accent1>
        <a:srgbClr val="095CC4"/>
      </a:accent1>
      <a:accent2>
        <a:srgbClr val="1B8518"/>
      </a:accent2>
      <a:accent3>
        <a:srgbClr val="D3B21C"/>
      </a:accent3>
      <a:accent4>
        <a:srgbClr val="D45510"/>
      </a:accent4>
      <a:accent5>
        <a:srgbClr val="BA120A"/>
      </a:accent5>
      <a:accent6>
        <a:srgbClr val="62298A"/>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385</TotalTime>
  <Words>4171</Words>
  <Application>Microsoft Macintosh PowerPoint</Application>
  <PresentationFormat>ユーザー設定</PresentationFormat>
  <Paragraphs>899</Paragraphs>
  <Slides>67</Slides>
  <Notes>0</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67</vt:i4>
      </vt:variant>
    </vt:vector>
  </HeadingPairs>
  <TitlesOfParts>
    <vt:vector size="83" baseType="lpstr">
      <vt:lpstr>Hiragino Mincho ProN W3</vt:lpstr>
      <vt:lpstr>ＭＳ Ｐゴシック</vt:lpstr>
      <vt:lpstr>MS Gothic</vt:lpstr>
      <vt:lpstr>MS Mincho</vt:lpstr>
      <vt:lpstr>ヒラギノ角ゴ ProN W3</vt:lpstr>
      <vt:lpstr>ヒラギノ明朝 ProN W3</vt:lpstr>
      <vt:lpstr>ヒラギノ明朝 ProN W6</vt:lpstr>
      <vt:lpstr>Arial</vt:lpstr>
      <vt:lpstr>Calibri</vt:lpstr>
      <vt:lpstr>Century</vt:lpstr>
      <vt:lpstr>Helvetica Light</vt:lpstr>
      <vt:lpstr>Helvetica Neue</vt:lpstr>
      <vt:lpstr>Tahoma</vt:lpstr>
      <vt:lpstr>Times New Roman</vt:lpstr>
      <vt:lpstr>Wingdings</vt:lpstr>
      <vt:lpstr>White</vt:lpstr>
      <vt:lpstr>生 　薬 　学　1</vt:lpstr>
      <vt:lpstr>生 薬 学 総 論 (1-1)</vt:lpstr>
      <vt:lpstr>PowerPoint プレゼンテーション</vt:lpstr>
      <vt:lpstr>生 薬 学 総 論 (1-2)</vt:lpstr>
      <vt:lpstr>生 薬 学 総 論 (1-3)</vt:lpstr>
      <vt:lpstr>生 薬 学 総 論 (1-4)</vt:lpstr>
      <vt:lpstr>生 薬 学 総 論 (1-5)</vt:lpstr>
      <vt:lpstr>PowerPoint プレゼンテーション</vt:lpstr>
      <vt:lpstr>PowerPoint プレゼンテーション</vt:lpstr>
      <vt:lpstr>PowerPoint プレゼンテーション</vt:lpstr>
      <vt:lpstr>生 薬 学 総 論 (1-6)</vt:lpstr>
      <vt:lpstr>生 　薬 　学　2</vt:lpstr>
      <vt:lpstr>生 薬 学 総 論 (2-1)</vt:lpstr>
      <vt:lpstr>PowerPoint プレゼンテーション</vt:lpstr>
      <vt:lpstr>PowerPoint プレゼンテーション</vt:lpstr>
      <vt:lpstr>PowerPoint プレゼンテーション</vt:lpstr>
      <vt:lpstr>生 薬 学 総 論 (2-2)</vt:lpstr>
      <vt:lpstr>生 薬 学 総 論 (2-3)</vt:lpstr>
      <vt:lpstr>生 薬 学 総 論 (2-4)</vt:lpstr>
      <vt:lpstr>生 薬 学 総 論 (2-5)</vt:lpstr>
      <vt:lpstr>生 薬 学 総 論 (2-6)</vt:lpstr>
      <vt:lpstr>生 薬 学 総 論 (2-7)</vt:lpstr>
      <vt:lpstr>生 　薬 　学　3</vt:lpstr>
      <vt:lpstr>PowerPoint プレゼンテーション</vt:lpstr>
      <vt:lpstr>生 薬 学 総 論 (3-1)</vt:lpstr>
      <vt:lpstr>生 薬 学 総 論 (3-2)</vt:lpstr>
      <vt:lpstr>生 薬 学 総 論 (3-3)</vt:lpstr>
      <vt:lpstr>生 薬 学 総 論 (3-4)</vt:lpstr>
      <vt:lpstr>生 薬 学 総 論 (3-5)</vt:lpstr>
      <vt:lpstr>PowerPoint プレゼンテーション</vt:lpstr>
      <vt:lpstr>生 薬 学 総 論 (3-6)</vt:lpstr>
      <vt:lpstr>生 薬 学 総 論 (3-7)</vt:lpstr>
      <vt:lpstr>生 　薬 　学　4</vt:lpstr>
      <vt:lpstr>PowerPoint プレゼンテーション</vt:lpstr>
      <vt:lpstr>生 薬 学 総 論 (4-1)</vt:lpstr>
      <vt:lpstr>PowerPoint プレゼンテーション</vt:lpstr>
      <vt:lpstr>生 薬 学 総 論 (4-2)</vt:lpstr>
      <vt:lpstr>PowerPoint プレゼンテーション</vt:lpstr>
      <vt:lpstr>生 薬 学 総 論 (4-3)</vt:lpstr>
      <vt:lpstr>生 薬 学 総 論 (4-4)</vt:lpstr>
      <vt:lpstr>生 薬 学 総 論 (4-5)</vt:lpstr>
      <vt:lpstr>生 薬 学 総 論 (4-7)</vt:lpstr>
      <vt:lpstr>生 　薬 　学　5</vt:lpstr>
      <vt:lpstr>PowerPoint プレゼンテーション</vt:lpstr>
      <vt:lpstr>植物の形態分類 (5-1)</vt:lpstr>
      <vt:lpstr>植物の形態分類 (5-2)</vt:lpstr>
      <vt:lpstr>植物の形態分類 (5-3)</vt:lpstr>
      <vt:lpstr>生 薬 学 総 論：植物の形態分類 (5-4)</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生 　薬 　学　1</dc:title>
  <cp:lastModifiedBy>いづみ 木下</cp:lastModifiedBy>
  <cp:revision>38</cp:revision>
  <dcterms:modified xsi:type="dcterms:W3CDTF">2023-10-09T09:27:48Z</dcterms:modified>
</cp:coreProperties>
</file>