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39" r:id="rId34"/>
    <p:sldId id="288" r:id="rId35"/>
    <p:sldId id="289" r:id="rId36"/>
    <p:sldId id="290" r:id="rId37"/>
    <p:sldId id="291" r:id="rId38"/>
    <p:sldId id="292" r:id="rId39"/>
    <p:sldId id="293" r:id="rId40"/>
    <p:sldId id="294" r:id="rId41"/>
    <p:sldId id="295" r:id="rId42"/>
    <p:sldId id="308" r:id="rId43"/>
    <p:sldId id="296" r:id="rId44"/>
    <p:sldId id="303" r:id="rId45"/>
    <p:sldId id="341" r:id="rId46"/>
    <p:sldId id="340" r:id="rId47"/>
    <p:sldId id="304" r:id="rId48"/>
    <p:sldId id="299" r:id="rId49"/>
    <p:sldId id="305" r:id="rId50"/>
    <p:sldId id="333" r:id="rId51"/>
    <p:sldId id="306" r:id="rId52"/>
    <p:sldId id="300" r:id="rId53"/>
    <p:sldId id="307" r:id="rId54"/>
    <p:sldId id="302" r:id="rId55"/>
    <p:sldId id="297" r:id="rId56"/>
    <p:sldId id="309" r:id="rId57"/>
    <p:sldId id="310" r:id="rId58"/>
    <p:sldId id="298"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6" r:id="rId72"/>
    <p:sldId id="323" r:id="rId73"/>
    <p:sldId id="324" r:id="rId74"/>
    <p:sldId id="325" r:id="rId75"/>
    <p:sldId id="336" r:id="rId76"/>
    <p:sldId id="338" r:id="rId77"/>
    <p:sldId id="337" r:id="rId78"/>
    <p:sldId id="327" r:id="rId79"/>
    <p:sldId id="328" r:id="rId80"/>
    <p:sldId id="329" r:id="rId81"/>
    <p:sldId id="330" r:id="rId82"/>
    <p:sldId id="331" r:id="rId83"/>
    <p:sldId id="332" r:id="rId84"/>
    <p:sldId id="334" r:id="rId85"/>
    <p:sldId id="335" r:id="rId8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3429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10287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DA9"/>
    <a:srgbClr val="FFFD78"/>
    <a:srgbClr val="FFFC00"/>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EA"/>
          </a:solidFill>
        </a:fill>
      </a:tcStyle>
    </a:wholeTbl>
    <a:band2H>
      <a:tcTxStyle/>
      <a:tcStyle>
        <a:tcBdr/>
        <a:fill>
          <a:solidFill>
            <a:srgbClr val="E6E9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87"/>
    <p:restoredTop sz="94647"/>
  </p:normalViewPr>
  <p:slideViewPr>
    <p:cSldViewPr snapToGrid="0" snapToObjects="1">
      <p:cViewPr varScale="1">
        <p:scale>
          <a:sx n="99" d="100"/>
          <a:sy n="99" d="100"/>
        </p:scale>
        <p:origin x="192"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Shape 19"/>
          <p:cNvSpPr>
            <a:spLocks noGrp="1" noRot="1" noChangeAspect="1"/>
          </p:cNvSpPr>
          <p:nvPr>
            <p:ph type="sldImg"/>
          </p:nvPr>
        </p:nvSpPr>
        <p:spPr>
          <a:xfrm>
            <a:off x="1143000" y="685800"/>
            <a:ext cx="4572000" cy="3429000"/>
          </a:xfrm>
          <a:prstGeom prst="rect">
            <a:avLst/>
          </a:prstGeom>
        </p:spPr>
        <p:txBody>
          <a:bodyPr/>
          <a:lstStyle/>
          <a:p>
            <a:endParaRPr/>
          </a:p>
        </p:txBody>
      </p:sp>
      <p:sp>
        <p:nvSpPr>
          <p:cNvPr id="20" name="Shape 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ts val="3500"/>
      </a:lnSpc>
      <a:defRPr sz="2400">
        <a:solidFill>
          <a:srgbClr val="572E2D"/>
        </a:solidFill>
        <a:latin typeface="+mn-lt"/>
        <a:ea typeface="+mn-ea"/>
        <a:cs typeface="+mn-cs"/>
        <a:sym typeface="Noteworthy Bold"/>
      </a:defRPr>
    </a:lvl1pPr>
    <a:lvl2pPr indent="228600" defTabSz="457200" latinLnBrk="0">
      <a:lnSpc>
        <a:spcPts val="3500"/>
      </a:lnSpc>
      <a:defRPr sz="2400">
        <a:solidFill>
          <a:srgbClr val="572E2D"/>
        </a:solidFill>
        <a:latin typeface="+mn-lt"/>
        <a:ea typeface="+mn-ea"/>
        <a:cs typeface="+mn-cs"/>
        <a:sym typeface="Noteworthy Bold"/>
      </a:defRPr>
    </a:lvl2pPr>
    <a:lvl3pPr indent="457200" defTabSz="457200" latinLnBrk="0">
      <a:lnSpc>
        <a:spcPts val="3500"/>
      </a:lnSpc>
      <a:defRPr sz="2400">
        <a:solidFill>
          <a:srgbClr val="572E2D"/>
        </a:solidFill>
        <a:latin typeface="+mn-lt"/>
        <a:ea typeface="+mn-ea"/>
        <a:cs typeface="+mn-cs"/>
        <a:sym typeface="Noteworthy Bold"/>
      </a:defRPr>
    </a:lvl3pPr>
    <a:lvl4pPr indent="685800" defTabSz="457200" latinLnBrk="0">
      <a:lnSpc>
        <a:spcPts val="3500"/>
      </a:lnSpc>
      <a:defRPr sz="2400">
        <a:solidFill>
          <a:srgbClr val="572E2D"/>
        </a:solidFill>
        <a:latin typeface="+mn-lt"/>
        <a:ea typeface="+mn-ea"/>
        <a:cs typeface="+mn-cs"/>
        <a:sym typeface="Noteworthy Bold"/>
      </a:defRPr>
    </a:lvl4pPr>
    <a:lvl5pPr indent="914400" defTabSz="457200" latinLnBrk="0">
      <a:lnSpc>
        <a:spcPts val="3500"/>
      </a:lnSpc>
      <a:defRPr sz="2400">
        <a:solidFill>
          <a:srgbClr val="572E2D"/>
        </a:solidFill>
        <a:latin typeface="+mn-lt"/>
        <a:ea typeface="+mn-ea"/>
        <a:cs typeface="+mn-cs"/>
        <a:sym typeface="Noteworthy Bold"/>
      </a:defRPr>
    </a:lvl5pPr>
    <a:lvl6pPr indent="1143000" defTabSz="457200" latinLnBrk="0">
      <a:lnSpc>
        <a:spcPts val="3500"/>
      </a:lnSpc>
      <a:defRPr sz="2400">
        <a:solidFill>
          <a:srgbClr val="572E2D"/>
        </a:solidFill>
        <a:latin typeface="+mn-lt"/>
        <a:ea typeface="+mn-ea"/>
        <a:cs typeface="+mn-cs"/>
        <a:sym typeface="Noteworthy Bold"/>
      </a:defRPr>
    </a:lvl6pPr>
    <a:lvl7pPr indent="1371600" defTabSz="457200" latinLnBrk="0">
      <a:lnSpc>
        <a:spcPts val="3500"/>
      </a:lnSpc>
      <a:defRPr sz="2400">
        <a:solidFill>
          <a:srgbClr val="572E2D"/>
        </a:solidFill>
        <a:latin typeface="+mn-lt"/>
        <a:ea typeface="+mn-ea"/>
        <a:cs typeface="+mn-cs"/>
        <a:sym typeface="Noteworthy Bold"/>
      </a:defRPr>
    </a:lvl7pPr>
    <a:lvl8pPr indent="1600200" defTabSz="457200" latinLnBrk="0">
      <a:lnSpc>
        <a:spcPts val="3500"/>
      </a:lnSpc>
      <a:defRPr sz="2400">
        <a:solidFill>
          <a:srgbClr val="572E2D"/>
        </a:solidFill>
        <a:latin typeface="+mn-lt"/>
        <a:ea typeface="+mn-ea"/>
        <a:cs typeface="+mn-cs"/>
        <a:sym typeface="Noteworthy Bold"/>
      </a:defRPr>
    </a:lvl8pPr>
    <a:lvl9pPr indent="1828800" defTabSz="457200" latinLnBrk="0">
      <a:lnSpc>
        <a:spcPts val="3500"/>
      </a:lnSpc>
      <a:defRPr sz="2400">
        <a:solidFill>
          <a:srgbClr val="572E2D"/>
        </a:solidFill>
        <a:latin typeface="+mn-lt"/>
        <a:ea typeface="+mn-ea"/>
        <a:cs typeface="+mn-cs"/>
        <a:sym typeface="Noteworthy Bold"/>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prstGeom prst="rect">
            <a:avLst/>
          </a:prstGeom>
        </p:spPr>
        <p:txBody>
          <a:bodyPr/>
          <a:lstStyle/>
          <a:p>
            <a:r>
              <a:t>タイトルテキスト</a:t>
            </a:r>
          </a:p>
        </p:txBody>
      </p:sp>
      <p:sp>
        <p:nvSpPr>
          <p:cNvPr id="12"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1270000" y="253999"/>
            <a:ext cx="10464800" cy="2438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1270000" y="2768600"/>
            <a:ext cx="10464800" cy="571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285653" y="8779792"/>
            <a:ext cx="3034455" cy="5207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p:titleStyle>
    <p:bodyStyle>
      <a:lvl1pPr marL="0" marR="0" indent="0" algn="l" defTabSz="584200" rtl="0" latinLnBrk="0">
        <a:lnSpc>
          <a:spcPct val="100000"/>
        </a:lnSpc>
        <a:spcBef>
          <a:spcPts val="4200"/>
        </a:spcBef>
        <a:spcAft>
          <a:spcPts val="0"/>
        </a:spcAft>
        <a:buClrTx/>
        <a:buSzTx/>
        <a:buFontTx/>
        <a:buNone/>
        <a:tabLst/>
        <a:defRPr sz="3800" b="0" i="0" u="none" strike="noStrike" cap="none" spc="0" baseline="0">
          <a:solidFill>
            <a:srgbClr val="000000"/>
          </a:solidFill>
          <a:uFillTx/>
          <a:latin typeface="Helvetica Light"/>
          <a:ea typeface="Helvetica Light"/>
          <a:cs typeface="Helvetica Light"/>
          <a:sym typeface="Helvetica Light"/>
        </a:defRPr>
      </a:lvl1pPr>
      <a:lvl2pPr marL="0" marR="0" indent="342900" algn="l" defTabSz="584200" rtl="0" latinLnBrk="0">
        <a:lnSpc>
          <a:spcPct val="100000"/>
        </a:lnSpc>
        <a:spcBef>
          <a:spcPts val="4200"/>
        </a:spcBef>
        <a:spcAft>
          <a:spcPts val="0"/>
        </a:spcAft>
        <a:buClrTx/>
        <a:buSzTx/>
        <a:buFontTx/>
        <a:buNone/>
        <a:tabLst/>
        <a:defRPr sz="3800" b="0" i="0" u="none" strike="noStrike" cap="none" spc="0" baseline="0">
          <a:solidFill>
            <a:srgbClr val="000000"/>
          </a:solidFill>
          <a:uFillTx/>
          <a:latin typeface="Helvetica Light"/>
          <a:ea typeface="Helvetica Light"/>
          <a:cs typeface="Helvetica Light"/>
          <a:sym typeface="Helvetica Light"/>
        </a:defRPr>
      </a:lvl2pPr>
      <a:lvl3pPr marL="0" marR="0" indent="685800" algn="l" defTabSz="584200" rtl="0" latinLnBrk="0">
        <a:lnSpc>
          <a:spcPct val="100000"/>
        </a:lnSpc>
        <a:spcBef>
          <a:spcPts val="4200"/>
        </a:spcBef>
        <a:spcAft>
          <a:spcPts val="0"/>
        </a:spcAft>
        <a:buClrTx/>
        <a:buSzTx/>
        <a:buFontTx/>
        <a:buNone/>
        <a:tabLst/>
        <a:defRPr sz="3800" b="0" i="0" u="none" strike="noStrike" cap="none" spc="0" baseline="0">
          <a:solidFill>
            <a:srgbClr val="000000"/>
          </a:solidFill>
          <a:uFillTx/>
          <a:latin typeface="Helvetica Light"/>
          <a:ea typeface="Helvetica Light"/>
          <a:cs typeface="Helvetica Light"/>
          <a:sym typeface="Helvetica Light"/>
        </a:defRPr>
      </a:lvl3pPr>
      <a:lvl4pPr marL="0" marR="0" indent="1028700" algn="l" defTabSz="584200" rtl="0" latinLnBrk="0">
        <a:lnSpc>
          <a:spcPct val="100000"/>
        </a:lnSpc>
        <a:spcBef>
          <a:spcPts val="4200"/>
        </a:spcBef>
        <a:spcAft>
          <a:spcPts val="0"/>
        </a:spcAft>
        <a:buClrTx/>
        <a:buSzTx/>
        <a:buFontTx/>
        <a:buNone/>
        <a:tabLst/>
        <a:defRPr sz="3800" b="0" i="0" u="none" strike="noStrike" cap="none" spc="0" baseline="0">
          <a:solidFill>
            <a:srgbClr val="000000"/>
          </a:solidFill>
          <a:uFillTx/>
          <a:latin typeface="Helvetica Light"/>
          <a:ea typeface="Helvetica Light"/>
          <a:cs typeface="Helvetica Light"/>
          <a:sym typeface="Helvetica Light"/>
        </a:defRPr>
      </a:lvl4pPr>
      <a:lvl5pPr marL="0" marR="0" indent="1371600" algn="l" defTabSz="584200" rtl="0" latinLnBrk="0">
        <a:lnSpc>
          <a:spcPct val="100000"/>
        </a:lnSpc>
        <a:spcBef>
          <a:spcPts val="4200"/>
        </a:spcBef>
        <a:spcAft>
          <a:spcPts val="0"/>
        </a:spcAft>
        <a:buClrTx/>
        <a:buSzTx/>
        <a:buFontTx/>
        <a:buNone/>
        <a:tabLst/>
        <a:defRPr sz="3800" b="0" i="0" u="none" strike="noStrike" cap="none" spc="0" baseline="0">
          <a:solidFill>
            <a:srgbClr val="000000"/>
          </a:solidFill>
          <a:uFillTx/>
          <a:latin typeface="Helvetica Light"/>
          <a:ea typeface="Helvetica Light"/>
          <a:cs typeface="Helvetica Light"/>
          <a:sym typeface="Helvetica Light"/>
        </a:defRPr>
      </a:lvl5pPr>
      <a:lvl6pPr marL="0" marR="0" indent="1828800" algn="l" defTabSz="584200" rtl="0" latinLnBrk="0">
        <a:lnSpc>
          <a:spcPct val="100000"/>
        </a:lnSpc>
        <a:spcBef>
          <a:spcPts val="4200"/>
        </a:spcBef>
        <a:spcAft>
          <a:spcPts val="0"/>
        </a:spcAft>
        <a:buClrTx/>
        <a:buSzTx/>
        <a:buFontTx/>
        <a:buNone/>
        <a:tabLst/>
        <a:defRPr sz="3800" b="0" i="0" u="none" strike="noStrike" cap="none" spc="0" baseline="0">
          <a:solidFill>
            <a:srgbClr val="000000"/>
          </a:solidFill>
          <a:uFillTx/>
          <a:latin typeface="Helvetica Light"/>
          <a:ea typeface="Helvetica Light"/>
          <a:cs typeface="Helvetica Light"/>
          <a:sym typeface="Helvetica Light"/>
        </a:defRPr>
      </a:lvl6pPr>
      <a:lvl7pPr marL="0" marR="0" indent="2286000" algn="l" defTabSz="584200" rtl="0" latinLnBrk="0">
        <a:lnSpc>
          <a:spcPct val="100000"/>
        </a:lnSpc>
        <a:spcBef>
          <a:spcPts val="4200"/>
        </a:spcBef>
        <a:spcAft>
          <a:spcPts val="0"/>
        </a:spcAft>
        <a:buClrTx/>
        <a:buSzTx/>
        <a:buFontTx/>
        <a:buNone/>
        <a:tabLst/>
        <a:defRPr sz="3800" b="0" i="0" u="none" strike="noStrike" cap="none" spc="0" baseline="0">
          <a:solidFill>
            <a:srgbClr val="000000"/>
          </a:solidFill>
          <a:uFillTx/>
          <a:latin typeface="Helvetica Light"/>
          <a:ea typeface="Helvetica Light"/>
          <a:cs typeface="Helvetica Light"/>
          <a:sym typeface="Helvetica Light"/>
        </a:defRPr>
      </a:lvl7pPr>
      <a:lvl8pPr marL="0" marR="0" indent="2743200" algn="l" defTabSz="584200" rtl="0" latinLnBrk="0">
        <a:lnSpc>
          <a:spcPct val="100000"/>
        </a:lnSpc>
        <a:spcBef>
          <a:spcPts val="4200"/>
        </a:spcBef>
        <a:spcAft>
          <a:spcPts val="0"/>
        </a:spcAft>
        <a:buClrTx/>
        <a:buSzTx/>
        <a:buFontTx/>
        <a:buNone/>
        <a:tabLst/>
        <a:defRPr sz="3800" b="0" i="0" u="none" strike="noStrike" cap="none" spc="0" baseline="0">
          <a:solidFill>
            <a:srgbClr val="000000"/>
          </a:solidFill>
          <a:uFillTx/>
          <a:latin typeface="Helvetica Light"/>
          <a:ea typeface="Helvetica Light"/>
          <a:cs typeface="Helvetica Light"/>
          <a:sym typeface="Helvetica Light"/>
        </a:defRPr>
      </a:lvl8pPr>
      <a:lvl9pPr marL="0" marR="0" indent="3200400" algn="l" defTabSz="584200" rtl="0" latinLnBrk="0">
        <a:lnSpc>
          <a:spcPct val="100000"/>
        </a:lnSpc>
        <a:spcBef>
          <a:spcPts val="4200"/>
        </a:spcBef>
        <a:spcAft>
          <a:spcPts val="0"/>
        </a:spcAft>
        <a:buClrTx/>
        <a:buSzTx/>
        <a:buFontTx/>
        <a:buNone/>
        <a:tabLst/>
        <a:defRPr sz="3800" b="0" i="0" u="none" strike="noStrike" cap="none" spc="0" baseline="0">
          <a:solidFill>
            <a:srgbClr val="000000"/>
          </a:solidFill>
          <a:uFillTx/>
          <a:latin typeface="Helvetica Light"/>
          <a:ea typeface="Helvetica Light"/>
          <a:cs typeface="Helvetica Light"/>
          <a:sym typeface="Helvetica Light"/>
        </a:defRPr>
      </a:lvl9pPr>
    </p:bodyStyle>
    <p:otherStyle>
      <a:lvl1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1pPr>
      <a:lvl2pPr marL="0" marR="0" indent="34290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2pPr>
      <a:lvl3pPr marL="0" marR="0" indent="68580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3pPr>
      <a:lvl4pPr marL="0" marR="0" indent="102870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4pPr>
      <a:lvl5pPr marL="0" marR="0" indent="137160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5pPr>
      <a:lvl6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6pPr>
      <a:lvl7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7pPr>
      <a:lvl8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8pPr>
      <a:lvl9pPr marL="0" marR="0" indent="0" algn="r" defTabSz="584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17.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57.jp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17.png"/><Relationship Id="rId7"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1.jpg"/></Relationships>
</file>

<file path=ppt/slides/_rels/slide3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6.jpg"/></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37.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97.jpeg"/><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0.jpg"/><Relationship Id="rId4" Type="http://schemas.openxmlformats.org/officeDocument/2006/relationships/image" Target="../media/image99.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2.jpg"/></Relationships>
</file>

<file path=ppt/slides/_rels/slide4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jp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107.png"/></Relationships>
</file>

<file path=ppt/slides/_rels/slide5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1.jpg"/></Relationships>
</file>

<file path=ppt/slides/_rels/slide7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13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37.jpg"/><Relationship Id="rId4" Type="http://schemas.openxmlformats.org/officeDocument/2006/relationships/image" Target="../media/image136.png"/></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0.jpeg"/></Relationships>
</file>

<file path=ppt/slides/_rels/slide83.xml.rels><?xml version="1.0" encoding="UTF-8" standalone="yes"?>
<Relationships xmlns="http://schemas.openxmlformats.org/package/2006/relationships"><Relationship Id="rId8" Type="http://schemas.openxmlformats.org/officeDocument/2006/relationships/image" Target="../media/image144.jpg"/><Relationship Id="rId3" Type="http://schemas.openxmlformats.org/officeDocument/2006/relationships/image" Target="../media/image141.png"/><Relationship Id="rId7"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143.png"/><Relationship Id="rId4" Type="http://schemas.openxmlformats.org/officeDocument/2006/relationships/image" Target="../media/image142.png"/></Relationships>
</file>

<file path=ppt/slides/_rels/slide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7.jpg"/><Relationship Id="rId4" Type="http://schemas.openxmlformats.org/officeDocument/2006/relationships/image" Target="../media/image146.png"/></Relationships>
</file>

<file path=ppt/slides/_rels/slide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50.jpg"/><Relationship Id="rId4" Type="http://schemas.openxmlformats.org/officeDocument/2006/relationships/image" Target="../media/image14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5.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 name="生  薬  学 9"/>
          <p:cNvSpPr txBox="1">
            <a:spLocks noGrp="1"/>
          </p:cNvSpPr>
          <p:nvPr>
            <p:ph type="ctrTitle"/>
          </p:nvPr>
        </p:nvSpPr>
        <p:spPr>
          <a:xfrm>
            <a:off x="1082675" y="2058987"/>
            <a:ext cx="11053763" cy="2090738"/>
          </a:xfrm>
          <a:prstGeom prst="rect">
            <a:avLst/>
          </a:prstGeom>
          <a:effectLst>
            <a:outerShdw blurRad="63500" rotWithShape="0">
              <a:srgbClr val="808080">
                <a:alpha val="75000"/>
              </a:srgbClr>
            </a:outerShdw>
          </a:effectLst>
        </p:spPr>
        <p:txBody>
          <a:bodyPr lIns="72248" tIns="72248" rIns="72248" bIns="72248"/>
          <a:lstStyle>
            <a:lvl1pPr defTabSz="1300162">
              <a:defRPr sz="7600">
                <a:effectLst>
                  <a:outerShdw blurRad="12700" dist="63500" dir="2700000" rotWithShape="0">
                    <a:srgbClr val="FFFFFF"/>
                  </a:outerShdw>
                </a:effectLst>
                <a:latin typeface="ヒラギノ明朝 ProN W6"/>
                <a:ea typeface="ヒラギノ明朝 ProN W6"/>
                <a:cs typeface="ヒラギノ明朝 ProN W6"/>
                <a:sym typeface="ヒラギノ明朝 ProN W6"/>
              </a:defRPr>
            </a:lvl1pPr>
          </a:lstStyle>
          <a:p>
            <a:r>
              <a:rPr dirty="0" err="1"/>
              <a:t>生</a:t>
            </a:r>
            <a:r>
              <a:rPr dirty="0"/>
              <a:t> 　</a:t>
            </a:r>
            <a:r>
              <a:rPr dirty="0" err="1"/>
              <a:t>薬</a:t>
            </a:r>
            <a:r>
              <a:rPr dirty="0"/>
              <a:t> 　</a:t>
            </a:r>
            <a:r>
              <a:rPr dirty="0" err="1"/>
              <a:t>学</a:t>
            </a:r>
            <a:r>
              <a:rPr dirty="0"/>
              <a:t>　</a:t>
            </a:r>
            <a:r>
              <a:rPr lang="en-US" dirty="0"/>
              <a:t>10</a:t>
            </a:r>
            <a:endParaRPr dirty="0"/>
          </a:p>
        </p:txBody>
      </p:sp>
      <p:sp>
        <p:nvSpPr>
          <p:cNvPr id="23" name="各論５：精油、芳香族成分を含む生薬１…"/>
          <p:cNvSpPr txBox="1">
            <a:spLocks noGrp="1"/>
          </p:cNvSpPr>
          <p:nvPr>
            <p:ph type="subTitle" idx="1"/>
          </p:nvPr>
        </p:nvSpPr>
        <p:spPr>
          <a:xfrm>
            <a:off x="1082675" y="4551362"/>
            <a:ext cx="10945813" cy="4767263"/>
          </a:xfrm>
          <a:prstGeom prst="rect">
            <a:avLst/>
          </a:prstGeom>
          <a:effectLst>
            <a:outerShdw blurRad="63500" rotWithShape="0">
              <a:srgbClr val="808080">
                <a:alpha val="75000"/>
              </a:srgbClr>
            </a:outerShdw>
          </a:effectLst>
        </p:spPr>
        <p:txBody>
          <a:bodyPr lIns="72248" tIns="72248" rIns="72248" bIns="72248" anchor="t"/>
          <a:lstStyle/>
          <a:p>
            <a:pPr algn="ctr" defTabSz="1300162">
              <a:spcBef>
                <a:spcPts val="700"/>
              </a:spcBef>
              <a:defRPr sz="4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各論５：</a:t>
            </a:r>
            <a:r>
              <a:rPr>
                <a:solidFill>
                  <a:srgbClr val="FFFF00"/>
                </a:solidFill>
              </a:rPr>
              <a:t>精油、芳香族成分を含む生薬１</a:t>
            </a:r>
          </a:p>
          <a:p>
            <a:pPr algn="ctr" defTabSz="1300162">
              <a:spcBef>
                <a:spcPts val="700"/>
              </a:spcBef>
              <a:defRPr sz="45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endParaRPr>
              <a:solidFill>
                <a:srgbClr val="FFFF00"/>
              </a:solidFill>
            </a:endParaRPr>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endParaRPr>
              <a:solidFill>
                <a:srgbClr val="FFFF00"/>
              </a:solidFill>
            </a:endParaRPr>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木 下　武 司</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4" name="6-3-1．ヒドロキノン"/>
          <p:cNvSpPr txBox="1"/>
          <p:nvPr/>
        </p:nvSpPr>
        <p:spPr>
          <a:xfrm>
            <a:off x="2492375" y="2925762"/>
            <a:ext cx="527367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6-3-1．</a:t>
            </a:r>
            <a:r>
              <a:rPr>
                <a:solidFill>
                  <a:srgbClr val="FFFF00"/>
                </a:solidFill>
              </a:rPr>
              <a:t>ヒドロキノン</a:t>
            </a:r>
          </a:p>
        </p:txBody>
      </p:sp>
      <p:sp>
        <p:nvSpPr>
          <p:cNvPr id="255" name="6-3．ヒドロキノン配糖体・ナフトキノン"/>
          <p:cNvSpPr txBox="1"/>
          <p:nvPr/>
        </p:nvSpPr>
        <p:spPr>
          <a:xfrm>
            <a:off x="2058987" y="1949450"/>
            <a:ext cx="9615488" cy="652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0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6-3．ヒドロキノン配糖体・ナフトキノン</a:t>
            </a:r>
          </a:p>
        </p:txBody>
      </p:sp>
      <p:grpSp>
        <p:nvGrpSpPr>
          <p:cNvPr id="258" name="グループ"/>
          <p:cNvGrpSpPr/>
          <p:nvPr/>
        </p:nvGrpSpPr>
        <p:grpSpPr>
          <a:xfrm>
            <a:off x="3575050" y="3900487"/>
            <a:ext cx="2452688" cy="660401"/>
            <a:chOff x="0" y="0"/>
            <a:chExt cx="2452687" cy="660400"/>
          </a:xfrm>
        </p:grpSpPr>
        <p:sp>
          <p:nvSpPr>
            <p:cNvPr id="256"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57" name="ウワウルシ"/>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ウワウルシ</a:t>
              </a:r>
            </a:p>
          </p:txBody>
        </p:sp>
      </p:grpSp>
      <p:grpSp>
        <p:nvGrpSpPr>
          <p:cNvPr id="261" name="グループ"/>
          <p:cNvGrpSpPr/>
          <p:nvPr/>
        </p:nvGrpSpPr>
        <p:grpSpPr>
          <a:xfrm>
            <a:off x="6718300" y="3900487"/>
            <a:ext cx="2032000" cy="660401"/>
            <a:chOff x="0" y="0"/>
            <a:chExt cx="2032000" cy="660400"/>
          </a:xfrm>
        </p:grpSpPr>
        <p:sp>
          <p:nvSpPr>
            <p:cNvPr id="259" name="四角形"/>
            <p:cNvSpPr/>
            <p:nvPr/>
          </p:nvSpPr>
          <p:spPr>
            <a:xfrm>
              <a:off x="0" y="0"/>
              <a:ext cx="20320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260" name="ツツジ科"/>
            <p:cNvSpPr txBox="1"/>
            <p:nvPr/>
          </p:nvSpPr>
          <p:spPr>
            <a:xfrm>
              <a:off x="0" y="0"/>
              <a:ext cx="20320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ツツジ科</a:t>
              </a:r>
            </a:p>
          </p:txBody>
        </p:sp>
      </p:grpSp>
      <p:grpSp>
        <p:nvGrpSpPr>
          <p:cNvPr id="264" name="グループ"/>
          <p:cNvGrpSpPr/>
          <p:nvPr/>
        </p:nvGrpSpPr>
        <p:grpSpPr>
          <a:xfrm>
            <a:off x="3575050" y="6718300"/>
            <a:ext cx="3325813" cy="660400"/>
            <a:chOff x="0" y="0"/>
            <a:chExt cx="3325812" cy="660400"/>
          </a:xfrm>
        </p:grpSpPr>
        <p:sp>
          <p:nvSpPr>
            <p:cNvPr id="262" name="四角形"/>
            <p:cNvSpPr/>
            <p:nvPr/>
          </p:nvSpPr>
          <p:spPr>
            <a:xfrm>
              <a:off x="0" y="0"/>
              <a:ext cx="33258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63" name="シコン（紫根）"/>
            <p:cNvSpPr txBox="1"/>
            <p:nvPr/>
          </p:nvSpPr>
          <p:spPr>
            <a:xfrm>
              <a:off x="0" y="0"/>
              <a:ext cx="33258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シコン（紫根）</a:t>
              </a:r>
            </a:p>
          </p:txBody>
        </p:sp>
      </p:grpSp>
      <p:grpSp>
        <p:nvGrpSpPr>
          <p:cNvPr id="267" name="グループ"/>
          <p:cNvGrpSpPr/>
          <p:nvPr/>
        </p:nvGrpSpPr>
        <p:grpSpPr>
          <a:xfrm>
            <a:off x="7585075" y="6718300"/>
            <a:ext cx="2492375" cy="660400"/>
            <a:chOff x="0" y="0"/>
            <a:chExt cx="2492374" cy="660400"/>
          </a:xfrm>
        </p:grpSpPr>
        <p:sp>
          <p:nvSpPr>
            <p:cNvPr id="265" name="四角形"/>
            <p:cNvSpPr/>
            <p:nvPr/>
          </p:nvSpPr>
          <p:spPr>
            <a:xfrm>
              <a:off x="0" y="0"/>
              <a:ext cx="2492375"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266" name="ムラサキ科"/>
            <p:cNvSpPr txBox="1"/>
            <p:nvPr/>
          </p:nvSpPr>
          <p:spPr>
            <a:xfrm>
              <a:off x="0" y="0"/>
              <a:ext cx="24923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ムラサキ科</a:t>
              </a:r>
            </a:p>
          </p:txBody>
        </p:sp>
      </p:grpSp>
      <p:sp>
        <p:nvSpPr>
          <p:cNvPr id="268" name="漢方薬：紫雲膏（華岡青洲家方）"/>
          <p:cNvSpPr txBox="1"/>
          <p:nvPr/>
        </p:nvSpPr>
        <p:spPr>
          <a:xfrm>
            <a:off x="4225925" y="8334375"/>
            <a:ext cx="6992938"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lnSpc>
                <a:spcPct val="150000"/>
              </a:lnSpc>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漢方薬：</a:t>
            </a:r>
            <a:r>
              <a:rPr>
                <a:solidFill>
                  <a:srgbClr val="FFFFFF"/>
                </a:solidFill>
              </a:rPr>
              <a:t>紫雲膏（華岡青洲家方）</a:t>
            </a:r>
          </a:p>
        </p:txBody>
      </p:sp>
      <p:sp>
        <p:nvSpPr>
          <p:cNvPr id="269" name="アルブチン（配糖体） → 化粧品に利用"/>
          <p:cNvSpPr txBox="1"/>
          <p:nvPr/>
        </p:nvSpPr>
        <p:spPr>
          <a:xfrm>
            <a:off x="4117975" y="4767262"/>
            <a:ext cx="8886825"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アルブチン（配糖体）　→　化粧品に利用</a:t>
            </a:r>
          </a:p>
        </p:txBody>
      </p:sp>
      <p:sp>
        <p:nvSpPr>
          <p:cNvPr id="270" name="6-3-2．ナフトキノン"/>
          <p:cNvSpPr txBox="1"/>
          <p:nvPr/>
        </p:nvSpPr>
        <p:spPr>
          <a:xfrm>
            <a:off x="2492375" y="5634037"/>
            <a:ext cx="527367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6-3-2．</a:t>
            </a:r>
            <a:r>
              <a:rPr>
                <a:solidFill>
                  <a:srgbClr val="FFFF00"/>
                </a:solidFill>
              </a:rPr>
              <a:t>ナフトキノン</a:t>
            </a:r>
          </a:p>
        </p:txBody>
      </p:sp>
      <p:sp>
        <p:nvSpPr>
          <p:cNvPr id="271" name="シコニン → 化粧品に利用（口紅色素）"/>
          <p:cNvSpPr txBox="1"/>
          <p:nvPr/>
        </p:nvSpPr>
        <p:spPr>
          <a:xfrm>
            <a:off x="4117975" y="7693025"/>
            <a:ext cx="8886825"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シコニン　→　化粧品に利用（口紅色素）</a:t>
            </a:r>
          </a:p>
        </p:txBody>
      </p:sp>
      <p:grpSp>
        <p:nvGrpSpPr>
          <p:cNvPr id="274" name="グループ"/>
          <p:cNvGrpSpPr/>
          <p:nvPr/>
        </p:nvGrpSpPr>
        <p:grpSpPr>
          <a:xfrm>
            <a:off x="257175" y="6342062"/>
            <a:ext cx="2451100" cy="3086101"/>
            <a:chOff x="0" y="0"/>
            <a:chExt cx="2451100" cy="3086100"/>
          </a:xfrm>
        </p:grpSpPr>
        <p:sp>
          <p:nvSpPr>
            <p:cNvPr id="272" name="四角形"/>
            <p:cNvSpPr/>
            <p:nvPr/>
          </p:nvSpPr>
          <p:spPr>
            <a:xfrm>
              <a:off x="0" y="0"/>
              <a:ext cx="2451100" cy="3086101"/>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273" name="ナフトキノン.png" descr="ナフトキノン.png"/>
            <p:cNvPicPr>
              <a:picLocks noChangeAspect="1"/>
            </p:cNvPicPr>
            <p:nvPr/>
          </p:nvPicPr>
          <p:blipFill>
            <a:blip r:embed="rId3"/>
            <a:stretch>
              <a:fillRect/>
            </a:stretch>
          </p:blipFill>
          <p:spPr>
            <a:xfrm>
              <a:off x="0" y="0"/>
              <a:ext cx="2451100" cy="3086100"/>
            </a:xfrm>
            <a:prstGeom prst="rect">
              <a:avLst/>
            </a:prstGeom>
            <a:ln w="31750" cap="flat">
              <a:solidFill>
                <a:srgbClr val="800000"/>
              </a:solidFill>
              <a:prstDash val="solid"/>
              <a:round/>
            </a:ln>
            <a:effectLst/>
          </p:spPr>
        </p:pic>
      </p:grpSp>
      <p:grpSp>
        <p:nvGrpSpPr>
          <p:cNvPr id="277" name="グループ"/>
          <p:cNvGrpSpPr/>
          <p:nvPr/>
        </p:nvGrpSpPr>
        <p:grpSpPr>
          <a:xfrm>
            <a:off x="9115425" y="2808287"/>
            <a:ext cx="3467100" cy="1931988"/>
            <a:chOff x="0" y="0"/>
            <a:chExt cx="3467100" cy="1931987"/>
          </a:xfrm>
        </p:grpSpPr>
        <p:sp>
          <p:nvSpPr>
            <p:cNvPr id="275" name="四角形"/>
            <p:cNvSpPr/>
            <p:nvPr/>
          </p:nvSpPr>
          <p:spPr>
            <a:xfrm>
              <a:off x="0" y="0"/>
              <a:ext cx="3467100" cy="1931988"/>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276" name="ヒドロキノン.png" descr="ヒドロキノン.png"/>
            <p:cNvPicPr>
              <a:picLocks noChangeAspect="1"/>
            </p:cNvPicPr>
            <p:nvPr/>
          </p:nvPicPr>
          <p:blipFill>
            <a:blip r:embed="rId4"/>
            <a:stretch>
              <a:fillRect/>
            </a:stretch>
          </p:blipFill>
          <p:spPr>
            <a:xfrm>
              <a:off x="0" y="0"/>
              <a:ext cx="3467100" cy="1931988"/>
            </a:xfrm>
            <a:prstGeom prst="rect">
              <a:avLst/>
            </a:prstGeom>
            <a:ln w="38100" cap="flat">
              <a:solidFill>
                <a:srgbClr val="800000"/>
              </a:solidFill>
              <a:prstDash val="solid"/>
              <a:round/>
            </a:ln>
            <a:effectLst/>
          </p:spPr>
        </p:pic>
      </p:grpSp>
      <p:sp>
        <p:nvSpPr>
          <p:cNvPr id="280" name="第６章 キノン・ピロン・フェノール類およびそれらの配糖体を含む(3)"/>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キノン・ピロン・フェノール類およびそれらの配糖体を含む(3)</a:t>
            </a:r>
          </a:p>
        </p:txBody>
      </p:sp>
      <p:pic>
        <p:nvPicPr>
          <p:cNvPr id="278" name="イメージ" descr="イメージ"/>
          <p:cNvPicPr>
            <a:picLocks noChangeAspect="1"/>
          </p:cNvPicPr>
          <p:nvPr/>
        </p:nvPicPr>
        <p:blipFill>
          <a:blip r:embed="rId5"/>
          <a:stretch>
            <a:fillRect/>
          </a:stretch>
        </p:blipFill>
        <p:spPr>
          <a:xfrm>
            <a:off x="-794" y="549234"/>
            <a:ext cx="13004799" cy="8655132"/>
          </a:xfrm>
          <a:prstGeom prst="rect">
            <a:avLst/>
          </a:prstGeom>
          <a:ln w="12700">
            <a:miter lim="400000"/>
          </a:ln>
        </p:spPr>
      </p:pic>
      <p:pic>
        <p:nvPicPr>
          <p:cNvPr id="279" name="イメージ" descr="イメージ"/>
          <p:cNvPicPr>
            <a:picLocks noChangeAspect="1"/>
          </p:cNvPicPr>
          <p:nvPr/>
        </p:nvPicPr>
        <p:blipFill>
          <a:blip r:embed="rId6"/>
          <a:stretch>
            <a:fillRect/>
          </a:stretch>
        </p:blipFill>
        <p:spPr>
          <a:xfrm>
            <a:off x="3066048" y="0"/>
            <a:ext cx="6458863" cy="972502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grpId="3" nodeType="clickEffect">
                                  <p:stCondLst>
                                    <p:cond delay="0"/>
                                  </p:stCondLst>
                                  <p:iterate>
                                    <p:tmAbs val="0"/>
                                  </p:iterate>
                                  <p:childTnLst>
                                    <p:anim calcmode="lin" valueType="num">
                                      <p:cBhvr>
                                        <p:cTn id="14" dur="1000" fill="hold"/>
                                        <p:tgtEl>
                                          <p:spTgt spid="278"/>
                                        </p:tgtEl>
                                        <p:attrNameLst>
                                          <p:attrName>ppt_x</p:attrName>
                                        </p:attrNameLst>
                                      </p:cBhvr>
                                      <p:tavLst>
                                        <p:tav tm="0">
                                          <p:val>
                                            <p:strVal val="ppt_x"/>
                                          </p:val>
                                        </p:tav>
                                        <p:tav tm="100000">
                                          <p:val>
                                            <p:strVal val="1+ppt_w/2"/>
                                          </p:val>
                                        </p:tav>
                                      </p:tavLst>
                                    </p:anim>
                                    <p:anim calcmode="lin" valueType="num">
                                      <p:cBhvr>
                                        <p:cTn id="15" dur="1000" fill="hold"/>
                                        <p:tgtEl>
                                          <p:spTgt spid="278"/>
                                        </p:tgtEl>
                                        <p:attrNameLst>
                                          <p:attrName>ppt_y</p:attrName>
                                        </p:attrNameLst>
                                      </p:cBhvr>
                                      <p:tavLst>
                                        <p:tav tm="0">
                                          <p:val>
                                            <p:strVal val="ppt_y"/>
                                          </p:val>
                                        </p:tav>
                                        <p:tav tm="100000">
                                          <p:val>
                                            <p:strVal val="ppt_y"/>
                                          </p:val>
                                        </p:tav>
                                      </p:tavLst>
                                    </p:anim>
                                    <p:set>
                                      <p:cBhvr>
                                        <p:cTn id="16" fill="hold">
                                          <p:stCondLst>
                                            <p:cond delay="999"/>
                                          </p:stCondLst>
                                        </p:cTn>
                                        <p:tgtEl>
                                          <p:spTgt spid="27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2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2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6" nodeType="clickEffect">
                                  <p:stCondLst>
                                    <p:cond delay="0"/>
                                  </p:stCondLst>
                                  <p:iterate>
                                    <p:tmAbs val="0"/>
                                  </p:iterate>
                                  <p:childTnLst>
                                    <p:set>
                                      <p:cBhvr>
                                        <p:cTn id="28" fill="hold"/>
                                        <p:tgtEl>
                                          <p:spTgt spid="2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2" fill="hold" grpId="7" nodeType="clickEffect">
                                  <p:stCondLst>
                                    <p:cond delay="0"/>
                                  </p:stCondLst>
                                  <p:iterate>
                                    <p:tmAbs val="0"/>
                                  </p:iterate>
                                  <p:childTnLst>
                                    <p:anim calcmode="lin" valueType="num">
                                      <p:cBhvr>
                                        <p:cTn id="32" dur="1000" fill="hold"/>
                                        <p:tgtEl>
                                          <p:spTgt spid="279"/>
                                        </p:tgtEl>
                                        <p:attrNameLst>
                                          <p:attrName>ppt_x</p:attrName>
                                        </p:attrNameLst>
                                      </p:cBhvr>
                                      <p:tavLst>
                                        <p:tav tm="0">
                                          <p:val>
                                            <p:strVal val="ppt_x"/>
                                          </p:val>
                                        </p:tav>
                                        <p:tav tm="100000">
                                          <p:val>
                                            <p:strVal val="1+ppt_w/2"/>
                                          </p:val>
                                        </p:tav>
                                      </p:tavLst>
                                    </p:anim>
                                    <p:anim calcmode="lin" valueType="num">
                                      <p:cBhvr>
                                        <p:cTn id="33" dur="1000" fill="hold"/>
                                        <p:tgtEl>
                                          <p:spTgt spid="279"/>
                                        </p:tgtEl>
                                        <p:attrNameLst>
                                          <p:attrName>ppt_y</p:attrName>
                                        </p:attrNameLst>
                                      </p:cBhvr>
                                      <p:tavLst>
                                        <p:tav tm="0">
                                          <p:val>
                                            <p:strVal val="ppt_y"/>
                                          </p:val>
                                        </p:tav>
                                        <p:tav tm="100000">
                                          <p:val>
                                            <p:strVal val="ppt_y"/>
                                          </p:val>
                                        </p:tav>
                                      </p:tavLst>
                                    </p:anim>
                                    <p:set>
                                      <p:cBhvr>
                                        <p:cTn id="34" fill="hold">
                                          <p:stCondLst>
                                            <p:cond delay="999"/>
                                          </p:stCondLst>
                                        </p:cTn>
                                        <p:tgtEl>
                                          <p:spTgt spid="2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5" animBg="1" advAuto="0"/>
      <p:bldP spid="274" grpId="4" animBg="1" advAuto="0"/>
      <p:bldP spid="277" grpId="1" animBg="1" advAuto="0"/>
      <p:bldP spid="278" grpId="2" animBg="1" advAuto="0"/>
      <p:bldP spid="278" grpId="3" animBg="1" advAuto="0"/>
      <p:bldP spid="279" grpId="6" animBg="1" advAuto="0"/>
      <p:bldP spid="279" grpId="7"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2" name="6-4．フラボノイドまたはその配糖体"/>
          <p:cNvSpPr txBox="1"/>
          <p:nvPr/>
        </p:nvSpPr>
        <p:spPr>
          <a:xfrm>
            <a:off x="2058987" y="1949450"/>
            <a:ext cx="9240838" cy="696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3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6-4．フラボノイドまたはその配糖体</a:t>
            </a:r>
          </a:p>
        </p:txBody>
      </p:sp>
      <p:grpSp>
        <p:nvGrpSpPr>
          <p:cNvPr id="285" name="グループ"/>
          <p:cNvGrpSpPr/>
          <p:nvPr/>
        </p:nvGrpSpPr>
        <p:grpSpPr>
          <a:xfrm>
            <a:off x="323850" y="2925762"/>
            <a:ext cx="12355513" cy="4075113"/>
            <a:chOff x="0" y="0"/>
            <a:chExt cx="12355512" cy="4075112"/>
          </a:xfrm>
        </p:grpSpPr>
        <p:sp>
          <p:nvSpPr>
            <p:cNvPr id="283" name="四角形"/>
            <p:cNvSpPr/>
            <p:nvPr/>
          </p:nvSpPr>
          <p:spPr>
            <a:xfrm>
              <a:off x="0" y="0"/>
              <a:ext cx="12355513" cy="4075113"/>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284" name="フラボノイド骨格-small.png" descr="フラボノイド骨格-small.png"/>
            <p:cNvPicPr>
              <a:picLocks noChangeAspect="1"/>
            </p:cNvPicPr>
            <p:nvPr/>
          </p:nvPicPr>
          <p:blipFill>
            <a:blip r:embed="rId3"/>
            <a:stretch>
              <a:fillRect/>
            </a:stretch>
          </p:blipFill>
          <p:spPr>
            <a:xfrm>
              <a:off x="0" y="0"/>
              <a:ext cx="12355513" cy="4075113"/>
            </a:xfrm>
            <a:prstGeom prst="rect">
              <a:avLst/>
            </a:prstGeom>
            <a:ln w="38100" cap="flat">
              <a:solidFill>
                <a:srgbClr val="800000"/>
              </a:solidFill>
              <a:prstDash val="solid"/>
              <a:round/>
            </a:ln>
            <a:effectLst/>
          </p:spPr>
        </p:pic>
      </p:grpSp>
      <p:sp>
        <p:nvSpPr>
          <p:cNvPr id="286" name="1,3-ジフェニルプロパノイド骨格"/>
          <p:cNvSpPr txBox="1"/>
          <p:nvPr/>
        </p:nvSpPr>
        <p:spPr>
          <a:xfrm>
            <a:off x="2925762" y="7043737"/>
            <a:ext cx="8018463"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900">
                <a:solidFill>
                  <a:srgbClr val="006633"/>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1,3-ジフェニルプロパノイド骨格</a:t>
            </a:r>
          </a:p>
        </p:txBody>
      </p:sp>
      <p:sp>
        <p:nvSpPr>
          <p:cNvPr id="287" name="確認試験法：Mg-HCl呈色反応"/>
          <p:cNvSpPr txBox="1"/>
          <p:nvPr/>
        </p:nvSpPr>
        <p:spPr>
          <a:xfrm>
            <a:off x="433387" y="7834312"/>
            <a:ext cx="6477001" cy="576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lnSpc>
                <a:spcPct val="150000"/>
              </a:lnSpc>
              <a:defRPr sz="34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確認試験法：</a:t>
            </a:r>
            <a:r>
              <a:rPr>
                <a:solidFill>
                  <a:srgbClr val="FFFFFF"/>
                </a:solidFill>
              </a:rPr>
              <a:t>Mg-HCl呈色反応</a:t>
            </a:r>
          </a:p>
        </p:txBody>
      </p:sp>
      <p:sp>
        <p:nvSpPr>
          <p:cNvPr id="288" name="ジュウヤク•エイジツ•キジツ"/>
          <p:cNvSpPr txBox="1"/>
          <p:nvPr/>
        </p:nvSpPr>
        <p:spPr>
          <a:xfrm>
            <a:off x="2971800" y="8753475"/>
            <a:ext cx="7415213"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9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ジュウヤク•エイジツ•キジツ</a:t>
            </a:r>
          </a:p>
        </p:txBody>
      </p:sp>
      <p:sp>
        <p:nvSpPr>
          <p:cNvPr id="289" name="第６章 キノン・ピロン・フェノール類およびそれらの配糖体を含む(4)"/>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キノン・ピロン・フェノール類およびそれらの配糖体を含む(4)</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1" animBg="1" advAuto="0"/>
      <p:bldP spid="288"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1" name="6-4．フラボノイド（続）"/>
          <p:cNvSpPr txBox="1"/>
          <p:nvPr/>
        </p:nvSpPr>
        <p:spPr>
          <a:xfrm>
            <a:off x="2058987" y="1841500"/>
            <a:ext cx="7156451" cy="696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3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6-4．フラボノイド（続）</a:t>
            </a:r>
          </a:p>
        </p:txBody>
      </p:sp>
      <p:grpSp>
        <p:nvGrpSpPr>
          <p:cNvPr id="294" name="グループ"/>
          <p:cNvGrpSpPr/>
          <p:nvPr/>
        </p:nvGrpSpPr>
        <p:grpSpPr>
          <a:xfrm>
            <a:off x="3684587" y="3684587"/>
            <a:ext cx="2889251" cy="660401"/>
            <a:chOff x="0" y="0"/>
            <a:chExt cx="2889250" cy="660400"/>
          </a:xfrm>
        </p:grpSpPr>
        <p:sp>
          <p:nvSpPr>
            <p:cNvPr id="292" name="四角形"/>
            <p:cNvSpPr/>
            <p:nvPr/>
          </p:nvSpPr>
          <p:spPr>
            <a:xfrm>
              <a:off x="0" y="0"/>
              <a:ext cx="288925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93" name="Ａ．エイジツ"/>
            <p:cNvSpPr txBox="1"/>
            <p:nvPr/>
          </p:nvSpPr>
          <p:spPr>
            <a:xfrm>
              <a:off x="0" y="0"/>
              <a:ext cx="28892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Ａ．エイジツ</a:t>
              </a:r>
            </a:p>
          </p:txBody>
        </p:sp>
      </p:grpSp>
      <p:grpSp>
        <p:nvGrpSpPr>
          <p:cNvPr id="297" name="グループ"/>
          <p:cNvGrpSpPr/>
          <p:nvPr/>
        </p:nvGrpSpPr>
        <p:grpSpPr>
          <a:xfrm>
            <a:off x="6826250" y="3684587"/>
            <a:ext cx="1593850" cy="660401"/>
            <a:chOff x="0" y="0"/>
            <a:chExt cx="1593850" cy="660400"/>
          </a:xfrm>
        </p:grpSpPr>
        <p:sp>
          <p:nvSpPr>
            <p:cNvPr id="295"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296" name="バラ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バラ科</a:t>
              </a:r>
            </a:p>
          </p:txBody>
        </p:sp>
      </p:grpSp>
      <p:grpSp>
        <p:nvGrpSpPr>
          <p:cNvPr id="300" name="グループ"/>
          <p:cNvGrpSpPr/>
          <p:nvPr/>
        </p:nvGrpSpPr>
        <p:grpSpPr>
          <a:xfrm>
            <a:off x="3684587" y="5200650"/>
            <a:ext cx="2889251" cy="660400"/>
            <a:chOff x="0" y="0"/>
            <a:chExt cx="2889250" cy="660400"/>
          </a:xfrm>
        </p:grpSpPr>
        <p:sp>
          <p:nvSpPr>
            <p:cNvPr id="298" name="四角形"/>
            <p:cNvSpPr/>
            <p:nvPr/>
          </p:nvSpPr>
          <p:spPr>
            <a:xfrm>
              <a:off x="0" y="0"/>
              <a:ext cx="288925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99" name="Ｂ．オウゴン"/>
            <p:cNvSpPr txBox="1"/>
            <p:nvPr/>
          </p:nvSpPr>
          <p:spPr>
            <a:xfrm>
              <a:off x="0" y="0"/>
              <a:ext cx="28892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Ｂ．オウゴン</a:t>
              </a:r>
            </a:p>
          </p:txBody>
        </p:sp>
      </p:grpSp>
      <p:grpSp>
        <p:nvGrpSpPr>
          <p:cNvPr id="303" name="グループ"/>
          <p:cNvGrpSpPr/>
          <p:nvPr/>
        </p:nvGrpSpPr>
        <p:grpSpPr>
          <a:xfrm>
            <a:off x="7151687" y="5200650"/>
            <a:ext cx="3254376" cy="660400"/>
            <a:chOff x="0" y="0"/>
            <a:chExt cx="3254375" cy="660400"/>
          </a:xfrm>
        </p:grpSpPr>
        <p:sp>
          <p:nvSpPr>
            <p:cNvPr id="301" name="四角形"/>
            <p:cNvSpPr/>
            <p:nvPr/>
          </p:nvSpPr>
          <p:spPr>
            <a:xfrm>
              <a:off x="0" y="0"/>
              <a:ext cx="3254375"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302" name="ゴマノハグサ科"/>
            <p:cNvSpPr txBox="1"/>
            <p:nvPr/>
          </p:nvSpPr>
          <p:spPr>
            <a:xfrm>
              <a:off x="0" y="0"/>
              <a:ext cx="32543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ゴマノハグサ科</a:t>
              </a:r>
            </a:p>
          </p:txBody>
        </p:sp>
      </p:grpSp>
      <p:grpSp>
        <p:nvGrpSpPr>
          <p:cNvPr id="306" name="グループ"/>
          <p:cNvGrpSpPr/>
          <p:nvPr/>
        </p:nvGrpSpPr>
        <p:grpSpPr>
          <a:xfrm>
            <a:off x="3684587" y="7151687"/>
            <a:ext cx="2451101" cy="660401"/>
            <a:chOff x="0" y="0"/>
            <a:chExt cx="2451100" cy="660400"/>
          </a:xfrm>
        </p:grpSpPr>
        <p:sp>
          <p:nvSpPr>
            <p:cNvPr id="304" name="四角形"/>
            <p:cNvSpPr/>
            <p:nvPr/>
          </p:nvSpPr>
          <p:spPr>
            <a:xfrm>
              <a:off x="0" y="0"/>
              <a:ext cx="245110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05" name="Ｃ．キクカ"/>
            <p:cNvSpPr txBox="1"/>
            <p:nvPr/>
          </p:nvSpPr>
          <p:spPr>
            <a:xfrm>
              <a:off x="0" y="0"/>
              <a:ext cx="24511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Ｃ．キクカ</a:t>
              </a:r>
            </a:p>
          </p:txBody>
        </p:sp>
      </p:grpSp>
      <p:grpSp>
        <p:nvGrpSpPr>
          <p:cNvPr id="309" name="グループ"/>
          <p:cNvGrpSpPr/>
          <p:nvPr/>
        </p:nvGrpSpPr>
        <p:grpSpPr>
          <a:xfrm>
            <a:off x="6718300" y="7151687"/>
            <a:ext cx="1612900" cy="650876"/>
            <a:chOff x="0" y="0"/>
            <a:chExt cx="1612899" cy="650875"/>
          </a:xfrm>
        </p:grpSpPr>
        <p:sp>
          <p:nvSpPr>
            <p:cNvPr id="307" name="四角形"/>
            <p:cNvSpPr/>
            <p:nvPr/>
          </p:nvSpPr>
          <p:spPr>
            <a:xfrm>
              <a:off x="0" y="0"/>
              <a:ext cx="1612900" cy="650875"/>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308" name="キク科"/>
            <p:cNvSpPr txBox="1"/>
            <p:nvPr/>
          </p:nvSpPr>
          <p:spPr>
            <a:xfrm>
              <a:off x="0" y="0"/>
              <a:ext cx="16129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キク科</a:t>
              </a:r>
            </a:p>
          </p:txBody>
        </p:sp>
      </p:grpSp>
      <p:grpSp>
        <p:nvGrpSpPr>
          <p:cNvPr id="312" name="グループ"/>
          <p:cNvGrpSpPr/>
          <p:nvPr/>
        </p:nvGrpSpPr>
        <p:grpSpPr>
          <a:xfrm>
            <a:off x="3684587" y="8018462"/>
            <a:ext cx="3762376" cy="660401"/>
            <a:chOff x="0" y="0"/>
            <a:chExt cx="3762375" cy="660400"/>
          </a:xfrm>
        </p:grpSpPr>
        <p:sp>
          <p:nvSpPr>
            <p:cNvPr id="310" name="四角形"/>
            <p:cNvSpPr/>
            <p:nvPr/>
          </p:nvSpPr>
          <p:spPr>
            <a:xfrm>
              <a:off x="0" y="0"/>
              <a:ext cx="37623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11" name="Ｄ．シャゼンソウ"/>
            <p:cNvSpPr txBox="1"/>
            <p:nvPr/>
          </p:nvSpPr>
          <p:spPr>
            <a:xfrm>
              <a:off x="0" y="0"/>
              <a:ext cx="37623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Ｄ．シャゼンソウ</a:t>
              </a:r>
            </a:p>
          </p:txBody>
        </p:sp>
      </p:grpSp>
      <p:grpSp>
        <p:nvGrpSpPr>
          <p:cNvPr id="315" name="グループ"/>
          <p:cNvGrpSpPr/>
          <p:nvPr/>
        </p:nvGrpSpPr>
        <p:grpSpPr>
          <a:xfrm>
            <a:off x="8018462" y="8018462"/>
            <a:ext cx="2452688" cy="660401"/>
            <a:chOff x="0" y="0"/>
            <a:chExt cx="2452687" cy="660400"/>
          </a:xfrm>
        </p:grpSpPr>
        <p:sp>
          <p:nvSpPr>
            <p:cNvPr id="313" name="四角形"/>
            <p:cNvSpPr/>
            <p:nvPr/>
          </p:nvSpPr>
          <p:spPr>
            <a:xfrm>
              <a:off x="0" y="0"/>
              <a:ext cx="245268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314" name="オオバコ科"/>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オオバコ科</a:t>
              </a:r>
            </a:p>
          </p:txBody>
        </p:sp>
      </p:grpSp>
      <p:sp>
        <p:nvSpPr>
          <p:cNvPr id="316" name="フラボノール配糖体→瀉下薬（日本独自）"/>
          <p:cNvSpPr txBox="1"/>
          <p:nvPr/>
        </p:nvSpPr>
        <p:spPr>
          <a:xfrm>
            <a:off x="4117975" y="4441825"/>
            <a:ext cx="8886825"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フラボノール配糖体→</a:t>
            </a:r>
            <a:r>
              <a:rPr>
                <a:solidFill>
                  <a:srgbClr val="FF0000"/>
                </a:solidFill>
                <a:effectLst>
                  <a:outerShdw blurRad="12700" dist="25400" dir="2700000" rotWithShape="0">
                    <a:srgbClr val="000000"/>
                  </a:outerShdw>
                </a:effectLst>
              </a:rPr>
              <a:t>瀉下薬（日本独自）</a:t>
            </a:r>
          </a:p>
        </p:txBody>
      </p:sp>
      <p:sp>
        <p:nvSpPr>
          <p:cNvPr id="317" name="フラボン（配糖体）→抗炎症作用…"/>
          <p:cNvSpPr txBox="1"/>
          <p:nvPr/>
        </p:nvSpPr>
        <p:spPr>
          <a:xfrm>
            <a:off x="4117975" y="5851525"/>
            <a:ext cx="8886825" cy="1096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フラボン（配糖体）→</a:t>
            </a:r>
            <a:r>
              <a:rPr>
                <a:solidFill>
                  <a:srgbClr val="FF0000"/>
                </a:solidFill>
                <a:effectLst>
                  <a:outerShdw blurRad="12700" dist="25400" dir="2700000" rotWithShape="0">
                    <a:srgbClr val="000000"/>
                  </a:outerShdw>
                </a:effectLst>
              </a:rPr>
              <a:t>抗炎症作用</a:t>
            </a:r>
          </a:p>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バイカレイン･バイカリン</a:t>
            </a:r>
          </a:p>
        </p:txBody>
      </p:sp>
      <p:sp>
        <p:nvSpPr>
          <p:cNvPr id="318" name="フラボン"/>
          <p:cNvSpPr txBox="1"/>
          <p:nvPr/>
        </p:nvSpPr>
        <p:spPr>
          <a:xfrm>
            <a:off x="8994775" y="7151687"/>
            <a:ext cx="2274888"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フラボン</a:t>
            </a:r>
          </a:p>
        </p:txBody>
      </p:sp>
      <p:sp>
        <p:nvSpPr>
          <p:cNvPr id="319" name="フラボン･フラバノンの配糖体：民間薬"/>
          <p:cNvSpPr txBox="1"/>
          <p:nvPr/>
        </p:nvSpPr>
        <p:spPr>
          <a:xfrm>
            <a:off x="4225925" y="8777287"/>
            <a:ext cx="8453438"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フラボン･フラバノンの配糖体：</a:t>
            </a:r>
            <a:r>
              <a:rPr>
                <a:solidFill>
                  <a:srgbClr val="FF0000"/>
                </a:solidFill>
                <a:effectLst>
                  <a:outerShdw blurRad="12700" dist="25400" dir="2700000" rotWithShape="0">
                    <a:srgbClr val="000000"/>
                  </a:outerShdw>
                </a:effectLst>
              </a:rPr>
              <a:t>民間薬</a:t>
            </a:r>
          </a:p>
        </p:txBody>
      </p:sp>
      <p:sp>
        <p:nvSpPr>
          <p:cNvPr id="320" name="6-4-1,2,4．フラボノイド"/>
          <p:cNvSpPr txBox="1"/>
          <p:nvPr/>
        </p:nvSpPr>
        <p:spPr>
          <a:xfrm>
            <a:off x="2492375" y="2708275"/>
            <a:ext cx="5957888"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6-4-1,2,4．</a:t>
            </a:r>
            <a:r>
              <a:rPr>
                <a:solidFill>
                  <a:srgbClr val="FFFF00"/>
                </a:solidFill>
              </a:rPr>
              <a:t>フラボノイド</a:t>
            </a:r>
          </a:p>
        </p:txBody>
      </p:sp>
      <p:pic>
        <p:nvPicPr>
          <p:cNvPr id="321" name="イメージ" descr="イメージ"/>
          <p:cNvPicPr>
            <a:picLocks noChangeAspect="1"/>
          </p:cNvPicPr>
          <p:nvPr/>
        </p:nvPicPr>
        <p:blipFill>
          <a:blip r:embed="rId3"/>
          <a:stretch>
            <a:fillRect/>
          </a:stretch>
        </p:blipFill>
        <p:spPr>
          <a:xfrm>
            <a:off x="8943975" y="1871662"/>
            <a:ext cx="3641725" cy="2424113"/>
          </a:xfrm>
          <a:prstGeom prst="rect">
            <a:avLst/>
          </a:prstGeom>
          <a:ln w="12700">
            <a:miter lim="400000"/>
          </a:ln>
        </p:spPr>
      </p:pic>
      <p:pic>
        <p:nvPicPr>
          <p:cNvPr id="322" name="イメージ" descr="イメージ"/>
          <p:cNvPicPr>
            <a:picLocks noChangeAspect="1"/>
          </p:cNvPicPr>
          <p:nvPr/>
        </p:nvPicPr>
        <p:blipFill>
          <a:blip r:embed="rId4"/>
          <a:stretch>
            <a:fillRect/>
          </a:stretch>
        </p:blipFill>
        <p:spPr>
          <a:xfrm>
            <a:off x="650875" y="3684587"/>
            <a:ext cx="2327275" cy="3503613"/>
          </a:xfrm>
          <a:prstGeom prst="rect">
            <a:avLst/>
          </a:prstGeom>
          <a:ln w="12700">
            <a:miter lim="400000"/>
          </a:ln>
        </p:spPr>
      </p:pic>
      <p:pic>
        <p:nvPicPr>
          <p:cNvPr id="323" name="イメージ" descr="イメージ"/>
          <p:cNvPicPr>
            <a:picLocks noChangeAspect="1"/>
          </p:cNvPicPr>
          <p:nvPr/>
        </p:nvPicPr>
        <p:blipFill>
          <a:blip r:embed="rId5"/>
          <a:stretch>
            <a:fillRect/>
          </a:stretch>
        </p:blipFill>
        <p:spPr>
          <a:xfrm>
            <a:off x="141287" y="7413625"/>
            <a:ext cx="3346451" cy="2228850"/>
          </a:xfrm>
          <a:prstGeom prst="rect">
            <a:avLst/>
          </a:prstGeom>
          <a:ln w="12700">
            <a:miter lim="400000"/>
          </a:ln>
        </p:spPr>
      </p:pic>
      <p:sp>
        <p:nvSpPr>
          <p:cNvPr id="324" name="第６章 キノン・ピロン・フェノール類およびそれらの配糖体を含む(5)"/>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キノン・ピロン・フェノール類およびそれらの配糖体を含む(5)</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animBg="1" advAuto="0"/>
      <p:bldP spid="317" grpId="2" animBg="1" advAuto="0"/>
      <p:bldP spid="318" grpId="3" animBg="1" advAuto="0"/>
      <p:bldP spid="319" grpId="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6-4．フラボノイド（続）"/>
          <p:cNvSpPr txBox="1"/>
          <p:nvPr/>
        </p:nvSpPr>
        <p:spPr>
          <a:xfrm>
            <a:off x="2058987" y="1841500"/>
            <a:ext cx="7156451"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6-4．フラボノイド（続）</a:t>
            </a:r>
          </a:p>
        </p:txBody>
      </p:sp>
      <p:grpSp>
        <p:nvGrpSpPr>
          <p:cNvPr id="329" name="グループ"/>
          <p:cNvGrpSpPr/>
          <p:nvPr/>
        </p:nvGrpSpPr>
        <p:grpSpPr>
          <a:xfrm>
            <a:off x="3695700" y="3467100"/>
            <a:ext cx="3273425" cy="660400"/>
            <a:chOff x="0" y="0"/>
            <a:chExt cx="3273425" cy="660400"/>
          </a:xfrm>
        </p:grpSpPr>
        <p:sp>
          <p:nvSpPr>
            <p:cNvPr id="327" name="四角形"/>
            <p:cNvSpPr/>
            <p:nvPr/>
          </p:nvSpPr>
          <p:spPr>
            <a:xfrm>
              <a:off x="0" y="0"/>
              <a:ext cx="327342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28" name="Ｅ．ジュウヤク"/>
            <p:cNvSpPr txBox="1"/>
            <p:nvPr/>
          </p:nvSpPr>
          <p:spPr>
            <a:xfrm>
              <a:off x="0" y="0"/>
              <a:ext cx="327342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Ｅ．ジュウヤク</a:t>
              </a:r>
            </a:p>
          </p:txBody>
        </p:sp>
      </p:grpSp>
      <p:grpSp>
        <p:nvGrpSpPr>
          <p:cNvPr id="332" name="グループ"/>
          <p:cNvGrpSpPr/>
          <p:nvPr/>
        </p:nvGrpSpPr>
        <p:grpSpPr>
          <a:xfrm>
            <a:off x="7488237" y="3467100"/>
            <a:ext cx="2451101" cy="660400"/>
            <a:chOff x="0" y="0"/>
            <a:chExt cx="2451100" cy="660400"/>
          </a:xfrm>
        </p:grpSpPr>
        <p:sp>
          <p:nvSpPr>
            <p:cNvPr id="330" name="四角形"/>
            <p:cNvSpPr/>
            <p:nvPr/>
          </p:nvSpPr>
          <p:spPr>
            <a:xfrm>
              <a:off x="0" y="0"/>
              <a:ext cx="24511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331" name="ドクダミ科"/>
            <p:cNvSpPr txBox="1"/>
            <p:nvPr/>
          </p:nvSpPr>
          <p:spPr>
            <a:xfrm>
              <a:off x="0" y="0"/>
              <a:ext cx="24511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ドクダミ科</a:t>
              </a:r>
            </a:p>
          </p:txBody>
        </p:sp>
      </p:grpSp>
      <p:sp>
        <p:nvSpPr>
          <p:cNvPr id="333" name="フラボノール配糖体  民間薬→漢方"/>
          <p:cNvSpPr txBox="1"/>
          <p:nvPr/>
        </p:nvSpPr>
        <p:spPr>
          <a:xfrm>
            <a:off x="4225925" y="4225925"/>
            <a:ext cx="8778875"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フラボノール配糖体　　</a:t>
            </a:r>
            <a:r>
              <a:rPr>
                <a:solidFill>
                  <a:srgbClr val="FF0000"/>
                </a:solidFill>
                <a:effectLst>
                  <a:outerShdw blurRad="12700" dist="25400" dir="2700000" rotWithShape="0">
                    <a:srgbClr val="000000"/>
                  </a:outerShdw>
                </a:effectLst>
              </a:rPr>
              <a:t>民間薬→漢方</a:t>
            </a:r>
          </a:p>
        </p:txBody>
      </p:sp>
      <p:sp>
        <p:nvSpPr>
          <p:cNvPr id="334" name="五物解毒散"/>
          <p:cNvSpPr txBox="1"/>
          <p:nvPr/>
        </p:nvSpPr>
        <p:spPr>
          <a:xfrm>
            <a:off x="10161587" y="3467100"/>
            <a:ext cx="2492376" cy="55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五物解毒散</a:t>
            </a:r>
          </a:p>
        </p:txBody>
      </p:sp>
      <p:sp>
        <p:nvSpPr>
          <p:cNvPr id="335" name="6-4-1,2,4．フラボノイド（続）"/>
          <p:cNvSpPr txBox="1"/>
          <p:nvPr/>
        </p:nvSpPr>
        <p:spPr>
          <a:xfrm>
            <a:off x="2492375" y="2600325"/>
            <a:ext cx="7475538"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6-4-1,2,4．</a:t>
            </a:r>
            <a:r>
              <a:rPr>
                <a:solidFill>
                  <a:srgbClr val="FFFF00"/>
                </a:solidFill>
              </a:rPr>
              <a:t>フラボノイド（続）</a:t>
            </a:r>
          </a:p>
        </p:txBody>
      </p:sp>
      <p:grpSp>
        <p:nvGrpSpPr>
          <p:cNvPr id="338" name="グループ"/>
          <p:cNvGrpSpPr/>
          <p:nvPr/>
        </p:nvGrpSpPr>
        <p:grpSpPr>
          <a:xfrm>
            <a:off x="3770312" y="4984750"/>
            <a:ext cx="2890838" cy="660400"/>
            <a:chOff x="0" y="0"/>
            <a:chExt cx="2890837" cy="660400"/>
          </a:xfrm>
        </p:grpSpPr>
        <p:sp>
          <p:nvSpPr>
            <p:cNvPr id="336" name="四角形"/>
            <p:cNvSpPr/>
            <p:nvPr/>
          </p:nvSpPr>
          <p:spPr>
            <a:xfrm>
              <a:off x="0" y="0"/>
              <a:ext cx="289083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37" name="F．トウヒ"/>
            <p:cNvSpPr txBox="1"/>
            <p:nvPr/>
          </p:nvSpPr>
          <p:spPr>
            <a:xfrm>
              <a:off x="0" y="0"/>
              <a:ext cx="28908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F．トウヒ</a:t>
              </a:r>
            </a:p>
          </p:txBody>
        </p:sp>
      </p:grpSp>
      <p:grpSp>
        <p:nvGrpSpPr>
          <p:cNvPr id="341" name="グループ"/>
          <p:cNvGrpSpPr/>
          <p:nvPr/>
        </p:nvGrpSpPr>
        <p:grpSpPr>
          <a:xfrm>
            <a:off x="7131050" y="4984750"/>
            <a:ext cx="1890713" cy="660400"/>
            <a:chOff x="0" y="0"/>
            <a:chExt cx="1890712" cy="660400"/>
          </a:xfrm>
        </p:grpSpPr>
        <p:sp>
          <p:nvSpPr>
            <p:cNvPr id="339" name="四角形"/>
            <p:cNvSpPr/>
            <p:nvPr/>
          </p:nvSpPr>
          <p:spPr>
            <a:xfrm>
              <a:off x="0" y="0"/>
              <a:ext cx="1890713"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340" name="ミカン科"/>
            <p:cNvSpPr txBox="1"/>
            <p:nvPr/>
          </p:nvSpPr>
          <p:spPr>
            <a:xfrm>
              <a:off x="0" y="0"/>
              <a:ext cx="18907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ミカン科</a:t>
              </a:r>
            </a:p>
          </p:txBody>
        </p:sp>
      </p:grpSp>
      <p:grpSp>
        <p:nvGrpSpPr>
          <p:cNvPr id="344" name="グループ"/>
          <p:cNvGrpSpPr/>
          <p:nvPr/>
        </p:nvGrpSpPr>
        <p:grpSpPr>
          <a:xfrm>
            <a:off x="3805237" y="7031037"/>
            <a:ext cx="2452688" cy="660401"/>
            <a:chOff x="0" y="0"/>
            <a:chExt cx="2452687" cy="660400"/>
          </a:xfrm>
        </p:grpSpPr>
        <p:sp>
          <p:nvSpPr>
            <p:cNvPr id="342"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43" name="G．チンピ"/>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G．チンピ</a:t>
              </a:r>
            </a:p>
          </p:txBody>
        </p:sp>
      </p:grpSp>
      <p:sp>
        <p:nvSpPr>
          <p:cNvPr id="345" name="第６章 キノン・ピロン・フェノール類およびそれらの配糖体を含む(6)"/>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キノン・ピロン・フェノール類およびそれらの配糖体を含む(6)</a:t>
            </a:r>
          </a:p>
        </p:txBody>
      </p:sp>
      <p:sp>
        <p:nvSpPr>
          <p:cNvPr id="346" name="フラバノン配糖体 精油成分…"/>
          <p:cNvSpPr txBox="1"/>
          <p:nvPr/>
        </p:nvSpPr>
        <p:spPr>
          <a:xfrm>
            <a:off x="4302124" y="5789612"/>
            <a:ext cx="8777289" cy="1096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フラバノン配糖体　</a:t>
            </a:r>
            <a:r>
              <a:rPr>
                <a:solidFill>
                  <a:srgbClr val="FFFFFF"/>
                </a:solidFill>
                <a:effectLst>
                  <a:outerShdw blurRad="12700" dist="25400" dir="2700000" rotWithShape="0">
                    <a:srgbClr val="000000"/>
                  </a:outerShdw>
                </a:effectLst>
              </a:rPr>
              <a:t>精油成分</a:t>
            </a:r>
          </a:p>
          <a:p>
            <a:pPr algn="l" defTabSz="649287">
              <a:defRPr sz="30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変形トリテルペン（苦味質）</a:t>
            </a:r>
          </a:p>
        </p:txBody>
      </p:sp>
      <p:grpSp>
        <p:nvGrpSpPr>
          <p:cNvPr id="349" name="グループ"/>
          <p:cNvGrpSpPr/>
          <p:nvPr/>
        </p:nvGrpSpPr>
        <p:grpSpPr>
          <a:xfrm>
            <a:off x="3805237" y="7835900"/>
            <a:ext cx="2452688" cy="660400"/>
            <a:chOff x="0" y="0"/>
            <a:chExt cx="2452687" cy="660400"/>
          </a:xfrm>
        </p:grpSpPr>
        <p:sp>
          <p:nvSpPr>
            <p:cNvPr id="347"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48" name="H．キジツ"/>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H．キジツ</a:t>
              </a:r>
            </a:p>
          </p:txBody>
        </p:sp>
      </p:grpSp>
      <p:grpSp>
        <p:nvGrpSpPr>
          <p:cNvPr id="352" name="グループ"/>
          <p:cNvGrpSpPr/>
          <p:nvPr/>
        </p:nvGrpSpPr>
        <p:grpSpPr>
          <a:xfrm>
            <a:off x="6621462" y="7031037"/>
            <a:ext cx="1890713" cy="660401"/>
            <a:chOff x="0" y="0"/>
            <a:chExt cx="1890712" cy="660400"/>
          </a:xfrm>
        </p:grpSpPr>
        <p:sp>
          <p:nvSpPr>
            <p:cNvPr id="350" name="四角形"/>
            <p:cNvSpPr/>
            <p:nvPr/>
          </p:nvSpPr>
          <p:spPr>
            <a:xfrm>
              <a:off x="0" y="0"/>
              <a:ext cx="1890713"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351" name="ミカン科"/>
            <p:cNvSpPr txBox="1"/>
            <p:nvPr/>
          </p:nvSpPr>
          <p:spPr>
            <a:xfrm>
              <a:off x="0" y="0"/>
              <a:ext cx="18907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ミカン科</a:t>
              </a:r>
            </a:p>
          </p:txBody>
        </p:sp>
      </p:grpSp>
      <p:grpSp>
        <p:nvGrpSpPr>
          <p:cNvPr id="355" name="グループ"/>
          <p:cNvGrpSpPr/>
          <p:nvPr/>
        </p:nvGrpSpPr>
        <p:grpSpPr>
          <a:xfrm>
            <a:off x="6618287" y="7835900"/>
            <a:ext cx="1890713" cy="660400"/>
            <a:chOff x="0" y="0"/>
            <a:chExt cx="1890712" cy="660400"/>
          </a:xfrm>
        </p:grpSpPr>
        <p:sp>
          <p:nvSpPr>
            <p:cNvPr id="353" name="四角形"/>
            <p:cNvSpPr/>
            <p:nvPr/>
          </p:nvSpPr>
          <p:spPr>
            <a:xfrm>
              <a:off x="0" y="0"/>
              <a:ext cx="1890713"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354" name="ミカン科"/>
            <p:cNvSpPr txBox="1"/>
            <p:nvPr/>
          </p:nvSpPr>
          <p:spPr>
            <a:xfrm>
              <a:off x="0" y="0"/>
              <a:ext cx="18907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ミカン科</a:t>
              </a:r>
            </a:p>
          </p:txBody>
        </p:sp>
      </p:grpSp>
      <p:sp>
        <p:nvSpPr>
          <p:cNvPr id="356" name="フラバノン配糖体 精油成分"/>
          <p:cNvSpPr txBox="1"/>
          <p:nvPr/>
        </p:nvSpPr>
        <p:spPr>
          <a:xfrm>
            <a:off x="4367212" y="9056687"/>
            <a:ext cx="5148263"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フラバノン配糖体　</a:t>
            </a:r>
            <a:r>
              <a:rPr>
                <a:solidFill>
                  <a:srgbClr val="FFFFFF"/>
                </a:solidFill>
                <a:effectLst>
                  <a:outerShdw blurRad="12700" dist="25400" dir="2700000" rotWithShape="0">
                    <a:srgbClr val="000000"/>
                  </a:outerShdw>
                </a:effectLst>
              </a:rPr>
              <a:t>精油成分</a:t>
            </a:r>
          </a:p>
        </p:txBody>
      </p:sp>
      <p:pic>
        <p:nvPicPr>
          <p:cNvPr id="357" name="イメージ" descr="イメージ"/>
          <p:cNvPicPr>
            <a:picLocks noChangeAspect="1"/>
          </p:cNvPicPr>
          <p:nvPr/>
        </p:nvPicPr>
        <p:blipFill>
          <a:blip r:embed="rId3"/>
          <a:stretch>
            <a:fillRect/>
          </a:stretch>
        </p:blipFill>
        <p:spPr>
          <a:xfrm>
            <a:off x="396875" y="1562100"/>
            <a:ext cx="12209463" cy="81264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33"/>
                                        </p:tgtEl>
                                        <p:attrNameLst>
                                          <p:attrName>style.visibility</p:attrName>
                                        </p:attrNameLst>
                                      </p:cBhvr>
                                      <p:to>
                                        <p:strVal val="visible"/>
                                      </p:to>
                                    </p:set>
                                    <p:animEffect transition="in" filter="fade">
                                      <p:cBhvr>
                                        <p:cTn id="7" dur="1000"/>
                                        <p:tgtEl>
                                          <p:spTgt spid="3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3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35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2" fill="hold" grpId="4" nodeType="clickEffect">
                                  <p:stCondLst>
                                    <p:cond delay="0"/>
                                  </p:stCondLst>
                                  <p:iterate>
                                    <p:tmAbs val="0"/>
                                  </p:iterate>
                                  <p:childTnLst>
                                    <p:anim calcmode="lin" valueType="num">
                                      <p:cBhvr>
                                        <p:cTn id="19" dur="1000" fill="hold"/>
                                        <p:tgtEl>
                                          <p:spTgt spid="357"/>
                                        </p:tgtEl>
                                        <p:attrNameLst>
                                          <p:attrName>ppt_x</p:attrName>
                                        </p:attrNameLst>
                                      </p:cBhvr>
                                      <p:tavLst>
                                        <p:tav tm="0">
                                          <p:val>
                                            <p:strVal val="ppt_x"/>
                                          </p:val>
                                        </p:tav>
                                        <p:tav tm="100000">
                                          <p:val>
                                            <p:strVal val="1+ppt_w/2"/>
                                          </p:val>
                                        </p:tav>
                                      </p:tavLst>
                                    </p:anim>
                                    <p:anim calcmode="lin" valueType="num">
                                      <p:cBhvr>
                                        <p:cTn id="20" dur="1000" fill="hold"/>
                                        <p:tgtEl>
                                          <p:spTgt spid="357"/>
                                        </p:tgtEl>
                                        <p:attrNameLst>
                                          <p:attrName>ppt_y</p:attrName>
                                        </p:attrNameLst>
                                      </p:cBhvr>
                                      <p:tavLst>
                                        <p:tav tm="0">
                                          <p:val>
                                            <p:strVal val="ppt_y"/>
                                          </p:val>
                                        </p:tav>
                                        <p:tav tm="100000">
                                          <p:val>
                                            <p:strVal val="ppt_y"/>
                                          </p:val>
                                        </p:tav>
                                      </p:tavLst>
                                    </p:anim>
                                    <p:set>
                                      <p:cBhvr>
                                        <p:cTn id="21" fill="hold">
                                          <p:stCondLst>
                                            <p:cond delay="999"/>
                                          </p:stCondLst>
                                        </p:cTn>
                                        <p:tgtEl>
                                          <p:spTgt spid="35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fill="hold" grpId="5" nodeType="clickEffect">
                                  <p:stCondLst>
                                    <p:cond delay="0"/>
                                  </p:stCondLst>
                                  <p:iterate>
                                    <p:tmAbs val="0"/>
                                  </p:iterate>
                                  <p:childTnLst>
                                    <p:set>
                                      <p:cBhvr>
                                        <p:cTn id="25" fill="hold"/>
                                        <p:tgtEl>
                                          <p:spTgt spid="346"/>
                                        </p:tgtEl>
                                        <p:attrNameLst>
                                          <p:attrName>style.visibility</p:attrName>
                                        </p:attrNameLst>
                                      </p:cBhvr>
                                      <p:to>
                                        <p:strVal val="visible"/>
                                      </p:to>
                                    </p:set>
                                    <p:animEffect transition="in" filter="fade">
                                      <p:cBhvr>
                                        <p:cTn id="26" dur="1000"/>
                                        <p:tgtEl>
                                          <p:spTgt spid="3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6" nodeType="clickEffect">
                                  <p:stCondLst>
                                    <p:cond delay="0"/>
                                  </p:stCondLst>
                                  <p:iterate>
                                    <p:tmAbs val="0"/>
                                  </p:iterate>
                                  <p:childTnLst>
                                    <p:set>
                                      <p:cBhvr>
                                        <p:cTn id="30" fill="hold"/>
                                        <p:tgtEl>
                                          <p:spTgt spid="356"/>
                                        </p:tgtEl>
                                        <p:attrNameLst>
                                          <p:attrName>style.visibility</p:attrName>
                                        </p:attrNameLst>
                                      </p:cBhvr>
                                      <p:to>
                                        <p:strVal val="visible"/>
                                      </p:to>
                                    </p:set>
                                    <p:animEffect transition="in" filter="fade">
                                      <p:cBhvr>
                                        <p:cTn id="31"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1" animBg="1" advAuto="0"/>
      <p:bldP spid="334" grpId="2" animBg="1" advAuto="0"/>
      <p:bldP spid="346" grpId="5" animBg="1" advAuto="0"/>
      <p:bldP spid="356" grpId="6" animBg="1" advAuto="0"/>
      <p:bldP spid="357" grpId="3" animBg="1" advAuto="0"/>
      <p:bldP spid="357" grpId="4"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9" name="6-4．フラボノイド（続）"/>
          <p:cNvSpPr txBox="1"/>
          <p:nvPr/>
        </p:nvSpPr>
        <p:spPr>
          <a:xfrm>
            <a:off x="2058987" y="1841500"/>
            <a:ext cx="7156451"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6-4．フラボノイド（続）</a:t>
            </a:r>
          </a:p>
        </p:txBody>
      </p:sp>
      <p:grpSp>
        <p:nvGrpSpPr>
          <p:cNvPr id="362" name="グループ"/>
          <p:cNvGrpSpPr/>
          <p:nvPr/>
        </p:nvGrpSpPr>
        <p:grpSpPr>
          <a:xfrm>
            <a:off x="3695700" y="3467100"/>
            <a:ext cx="3273425" cy="660400"/>
            <a:chOff x="0" y="0"/>
            <a:chExt cx="3273425" cy="660400"/>
          </a:xfrm>
        </p:grpSpPr>
        <p:sp>
          <p:nvSpPr>
            <p:cNvPr id="360" name="四角形"/>
            <p:cNvSpPr/>
            <p:nvPr/>
          </p:nvSpPr>
          <p:spPr>
            <a:xfrm>
              <a:off x="0" y="0"/>
              <a:ext cx="327342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61" name="I．ソウハクヒ"/>
            <p:cNvSpPr txBox="1"/>
            <p:nvPr/>
          </p:nvSpPr>
          <p:spPr>
            <a:xfrm>
              <a:off x="0" y="0"/>
              <a:ext cx="327342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I．ソウハクヒ</a:t>
              </a:r>
            </a:p>
          </p:txBody>
        </p:sp>
      </p:grpSp>
      <p:grpSp>
        <p:nvGrpSpPr>
          <p:cNvPr id="365" name="グループ"/>
          <p:cNvGrpSpPr/>
          <p:nvPr/>
        </p:nvGrpSpPr>
        <p:grpSpPr>
          <a:xfrm>
            <a:off x="7488237" y="3473450"/>
            <a:ext cx="1644651" cy="563563"/>
            <a:chOff x="0" y="0"/>
            <a:chExt cx="1644650" cy="563562"/>
          </a:xfrm>
        </p:grpSpPr>
        <p:sp>
          <p:nvSpPr>
            <p:cNvPr id="363" name="四角形"/>
            <p:cNvSpPr/>
            <p:nvPr/>
          </p:nvSpPr>
          <p:spPr>
            <a:xfrm>
              <a:off x="0" y="0"/>
              <a:ext cx="1644650"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364" name="クワ科"/>
            <p:cNvSpPr txBox="1"/>
            <p:nvPr/>
          </p:nvSpPr>
          <p:spPr>
            <a:xfrm>
              <a:off x="0" y="0"/>
              <a:ext cx="16446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クワ科</a:t>
              </a:r>
            </a:p>
          </p:txBody>
        </p:sp>
      </p:grpSp>
      <p:sp>
        <p:nvSpPr>
          <p:cNvPr id="366" name="プレニールフラボン  トリテルペノイド…"/>
          <p:cNvSpPr txBox="1"/>
          <p:nvPr/>
        </p:nvSpPr>
        <p:spPr>
          <a:xfrm>
            <a:off x="4225925" y="4225925"/>
            <a:ext cx="8778875" cy="1096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プレニールフラボン　　</a:t>
            </a:r>
            <a:r>
              <a:rPr>
                <a:solidFill>
                  <a:srgbClr val="FFFFFF"/>
                </a:solidFill>
                <a:effectLst>
                  <a:outerShdw blurRad="12700" dist="25400" dir="2700000" rotWithShape="0">
                    <a:srgbClr val="000000"/>
                  </a:outerShdw>
                </a:effectLst>
              </a:rPr>
              <a:t>トリテルペノイド</a:t>
            </a:r>
          </a:p>
          <a:p>
            <a:pPr algn="l" defTabSz="649287">
              <a:defRPr sz="30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（オレアナン系）</a:t>
            </a:r>
          </a:p>
        </p:txBody>
      </p:sp>
      <p:sp>
        <p:nvSpPr>
          <p:cNvPr id="367" name="6-4-1,2,4．フラボノイド（続）"/>
          <p:cNvSpPr txBox="1"/>
          <p:nvPr/>
        </p:nvSpPr>
        <p:spPr>
          <a:xfrm>
            <a:off x="2492375" y="2600325"/>
            <a:ext cx="7475538"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6-4-1,2,4．</a:t>
            </a:r>
            <a:r>
              <a:rPr>
                <a:solidFill>
                  <a:srgbClr val="FFFF00"/>
                </a:solidFill>
              </a:rPr>
              <a:t>フラボノイド（続）</a:t>
            </a:r>
          </a:p>
        </p:txBody>
      </p:sp>
      <p:grpSp>
        <p:nvGrpSpPr>
          <p:cNvPr id="370" name="グループ"/>
          <p:cNvGrpSpPr/>
          <p:nvPr/>
        </p:nvGrpSpPr>
        <p:grpSpPr>
          <a:xfrm>
            <a:off x="3656012" y="5578475"/>
            <a:ext cx="3316288" cy="660400"/>
            <a:chOff x="0" y="0"/>
            <a:chExt cx="3316287" cy="660400"/>
          </a:xfrm>
        </p:grpSpPr>
        <p:sp>
          <p:nvSpPr>
            <p:cNvPr id="368" name="四角形"/>
            <p:cNvSpPr/>
            <p:nvPr/>
          </p:nvSpPr>
          <p:spPr>
            <a:xfrm>
              <a:off x="0" y="0"/>
              <a:ext cx="33162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69" name="J．インヨウカク"/>
            <p:cNvSpPr txBox="1"/>
            <p:nvPr/>
          </p:nvSpPr>
          <p:spPr>
            <a:xfrm>
              <a:off x="0" y="0"/>
              <a:ext cx="33162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J．インヨウカク</a:t>
              </a:r>
            </a:p>
          </p:txBody>
        </p:sp>
      </p:grpSp>
      <p:grpSp>
        <p:nvGrpSpPr>
          <p:cNvPr id="373" name="グループ"/>
          <p:cNvGrpSpPr/>
          <p:nvPr/>
        </p:nvGrpSpPr>
        <p:grpSpPr>
          <a:xfrm>
            <a:off x="7289800" y="5578475"/>
            <a:ext cx="1576388" cy="660400"/>
            <a:chOff x="0" y="0"/>
            <a:chExt cx="1576387" cy="660400"/>
          </a:xfrm>
        </p:grpSpPr>
        <p:sp>
          <p:nvSpPr>
            <p:cNvPr id="371" name="四角形"/>
            <p:cNvSpPr/>
            <p:nvPr/>
          </p:nvSpPr>
          <p:spPr>
            <a:xfrm>
              <a:off x="0" y="0"/>
              <a:ext cx="157638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372" name="メギ科"/>
            <p:cNvSpPr txBox="1"/>
            <p:nvPr/>
          </p:nvSpPr>
          <p:spPr>
            <a:xfrm>
              <a:off x="0" y="0"/>
              <a:ext cx="15763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メギ科</a:t>
              </a:r>
            </a:p>
          </p:txBody>
        </p:sp>
      </p:grpSp>
      <p:grpSp>
        <p:nvGrpSpPr>
          <p:cNvPr id="376" name="グループ"/>
          <p:cNvGrpSpPr/>
          <p:nvPr/>
        </p:nvGrpSpPr>
        <p:grpSpPr>
          <a:xfrm>
            <a:off x="3690937" y="7186612"/>
            <a:ext cx="2451101" cy="660401"/>
            <a:chOff x="0" y="0"/>
            <a:chExt cx="2451100" cy="660400"/>
          </a:xfrm>
        </p:grpSpPr>
        <p:sp>
          <p:nvSpPr>
            <p:cNvPr id="374" name="四角形"/>
            <p:cNvSpPr/>
            <p:nvPr/>
          </p:nvSpPr>
          <p:spPr>
            <a:xfrm>
              <a:off x="0" y="0"/>
              <a:ext cx="245110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75" name="K．コウカ"/>
            <p:cNvSpPr txBox="1"/>
            <p:nvPr/>
          </p:nvSpPr>
          <p:spPr>
            <a:xfrm>
              <a:off x="0" y="0"/>
              <a:ext cx="24511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K．コウカ</a:t>
              </a:r>
            </a:p>
          </p:txBody>
        </p:sp>
      </p:grpSp>
      <p:sp>
        <p:nvSpPr>
          <p:cNvPr id="377" name="第６章 キノン・ピロン・フェノール類およびそれらの配糖体を含む(7)"/>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キノン・ピロン・フェノール類およびそれらの配糖体を含む(7)</a:t>
            </a:r>
          </a:p>
        </p:txBody>
      </p:sp>
      <p:sp>
        <p:nvSpPr>
          <p:cNvPr id="378" name="プレニールフラボノール配糖体"/>
          <p:cNvSpPr txBox="1"/>
          <p:nvPr/>
        </p:nvSpPr>
        <p:spPr>
          <a:xfrm>
            <a:off x="4186237" y="6383337"/>
            <a:ext cx="8778876"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プレニールフラボノール配糖体</a:t>
            </a:r>
          </a:p>
        </p:txBody>
      </p:sp>
      <p:grpSp>
        <p:nvGrpSpPr>
          <p:cNvPr id="381" name="グループ"/>
          <p:cNvGrpSpPr/>
          <p:nvPr/>
        </p:nvGrpSpPr>
        <p:grpSpPr>
          <a:xfrm>
            <a:off x="6505575" y="7186612"/>
            <a:ext cx="1576388" cy="660401"/>
            <a:chOff x="0" y="0"/>
            <a:chExt cx="1576387" cy="660400"/>
          </a:xfrm>
        </p:grpSpPr>
        <p:sp>
          <p:nvSpPr>
            <p:cNvPr id="379" name="四角形"/>
            <p:cNvSpPr/>
            <p:nvPr/>
          </p:nvSpPr>
          <p:spPr>
            <a:xfrm>
              <a:off x="0" y="0"/>
              <a:ext cx="157638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380" name="キク科"/>
            <p:cNvSpPr txBox="1"/>
            <p:nvPr/>
          </p:nvSpPr>
          <p:spPr>
            <a:xfrm>
              <a:off x="0" y="0"/>
              <a:ext cx="15763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キク科</a:t>
              </a:r>
            </a:p>
          </p:txBody>
        </p:sp>
      </p:grpSp>
      <p:sp>
        <p:nvSpPr>
          <p:cNvPr id="382" name="カルコン配糖体 赤色・黄色色素"/>
          <p:cNvSpPr txBox="1"/>
          <p:nvPr/>
        </p:nvSpPr>
        <p:spPr>
          <a:xfrm>
            <a:off x="4281487" y="8447087"/>
            <a:ext cx="5956301"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カルコン配糖体　</a:t>
            </a:r>
            <a:r>
              <a:rPr>
                <a:solidFill>
                  <a:srgbClr val="FFFFFF"/>
                </a:solidFill>
                <a:effectLst>
                  <a:outerShdw blurRad="12700" dist="25400" dir="2700000" rotWithShape="0">
                    <a:srgbClr val="000000"/>
                  </a:outerShdw>
                </a:effectLst>
              </a:rPr>
              <a:t>赤色・黄色色素</a:t>
            </a:r>
          </a:p>
        </p:txBody>
      </p:sp>
      <p:pic>
        <p:nvPicPr>
          <p:cNvPr id="3" name="図 2">
            <a:extLst>
              <a:ext uri="{FF2B5EF4-FFF2-40B4-BE49-F238E27FC236}">
                <a16:creationId xmlns:a16="http://schemas.microsoft.com/office/drawing/2014/main" id="{1D0340CC-879F-8447-BF4C-E1A00347B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432" y="1877202"/>
            <a:ext cx="3529169" cy="2348723"/>
          </a:xfrm>
          <a:prstGeom prst="rect">
            <a:avLst/>
          </a:prstGeom>
        </p:spPr>
      </p:pic>
      <p:pic>
        <p:nvPicPr>
          <p:cNvPr id="5" name="図 4">
            <a:extLst>
              <a:ext uri="{FF2B5EF4-FFF2-40B4-BE49-F238E27FC236}">
                <a16:creationId xmlns:a16="http://schemas.microsoft.com/office/drawing/2014/main" id="{63ADB797-B100-DC4E-A4C0-C43509358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7" y="4761824"/>
            <a:ext cx="3529169" cy="2348723"/>
          </a:xfrm>
          <a:prstGeom prst="rect">
            <a:avLst/>
          </a:prstGeom>
        </p:spPr>
      </p:pic>
      <p:pic>
        <p:nvPicPr>
          <p:cNvPr id="7" name="図 6">
            <a:extLst>
              <a:ext uri="{FF2B5EF4-FFF2-40B4-BE49-F238E27FC236}">
                <a16:creationId xmlns:a16="http://schemas.microsoft.com/office/drawing/2014/main" id="{74958473-D98F-D54A-BDA5-145DB77F7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97" y="7294662"/>
            <a:ext cx="3529171" cy="2348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66"/>
                                        </p:tgtEl>
                                        <p:attrNameLst>
                                          <p:attrName>style.visibility</p:attrName>
                                        </p:attrNameLst>
                                      </p:cBhvr>
                                      <p:to>
                                        <p:strVal val="visible"/>
                                      </p:to>
                                    </p:set>
                                    <p:animEffect transition="in" filter="fade">
                                      <p:cBhvr>
                                        <p:cTn id="7" dur="1000"/>
                                        <p:tgtEl>
                                          <p:spTgt spid="3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78"/>
                                        </p:tgtEl>
                                        <p:attrNameLst>
                                          <p:attrName>style.visibility</p:attrName>
                                        </p:attrNameLst>
                                      </p:cBhvr>
                                      <p:to>
                                        <p:strVal val="visible"/>
                                      </p:to>
                                    </p:set>
                                    <p:animEffect transition="in" filter="fade">
                                      <p:cBhvr>
                                        <p:cTn id="12" dur="1000"/>
                                        <p:tgtEl>
                                          <p:spTgt spid="3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382"/>
                                        </p:tgtEl>
                                        <p:attrNameLst>
                                          <p:attrName>style.visibility</p:attrName>
                                        </p:attrNameLst>
                                      </p:cBhvr>
                                      <p:to>
                                        <p:strVal val="visible"/>
                                      </p:to>
                                    </p:set>
                                    <p:animEffect transition="in" filter="fade">
                                      <p:cBhvr>
                                        <p:cTn id="1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1" animBg="1" advAuto="0"/>
      <p:bldP spid="378" grpId="2" animBg="1" advAuto="0"/>
      <p:bldP spid="382"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 name="生  薬  学 10"/>
          <p:cNvSpPr txBox="1">
            <a:spLocks noGrp="1"/>
          </p:cNvSpPr>
          <p:nvPr>
            <p:ph type="ctrTitle"/>
          </p:nvPr>
        </p:nvSpPr>
        <p:spPr>
          <a:xfrm>
            <a:off x="1082675" y="2058987"/>
            <a:ext cx="11053763" cy="2090738"/>
          </a:xfrm>
          <a:prstGeom prst="rect">
            <a:avLst/>
          </a:prstGeom>
          <a:effectLst>
            <a:outerShdw blurRad="63500" rotWithShape="0">
              <a:srgbClr val="808080">
                <a:alpha val="75000"/>
              </a:srgbClr>
            </a:outerShdw>
          </a:effectLst>
        </p:spPr>
        <p:txBody>
          <a:bodyPr lIns="72248" tIns="72248" rIns="72248" bIns="72248"/>
          <a:lstStyle>
            <a:lvl1pPr defTabSz="1300162">
              <a:defRPr sz="7600">
                <a:effectLst>
                  <a:outerShdw blurRad="12700" dist="63500" dir="2700000" rotWithShape="0">
                    <a:srgbClr val="FFFFFF"/>
                  </a:outerShdw>
                </a:effectLst>
                <a:latin typeface="ヒラギノ明朝 ProN W6"/>
                <a:ea typeface="ヒラギノ明朝 ProN W6"/>
                <a:cs typeface="ヒラギノ明朝 ProN W6"/>
                <a:sym typeface="ヒラギノ明朝 ProN W6"/>
              </a:defRPr>
            </a:lvl1pPr>
          </a:lstStyle>
          <a:p>
            <a:r>
              <a:rPr dirty="0" err="1"/>
              <a:t>生</a:t>
            </a:r>
            <a:r>
              <a:rPr dirty="0"/>
              <a:t> 　</a:t>
            </a:r>
            <a:r>
              <a:rPr dirty="0" err="1"/>
              <a:t>薬</a:t>
            </a:r>
            <a:r>
              <a:rPr dirty="0"/>
              <a:t> 　</a:t>
            </a:r>
            <a:r>
              <a:rPr dirty="0" err="1"/>
              <a:t>学</a:t>
            </a:r>
            <a:r>
              <a:rPr dirty="0"/>
              <a:t>　</a:t>
            </a:r>
            <a:r>
              <a:rPr lang="en-US" dirty="0"/>
              <a:t>11</a:t>
            </a:r>
            <a:endParaRPr dirty="0"/>
          </a:p>
        </p:txBody>
      </p:sp>
      <p:sp>
        <p:nvSpPr>
          <p:cNvPr id="385" name="各論６：芳香族成分を含む生薬２…"/>
          <p:cNvSpPr txBox="1">
            <a:spLocks noGrp="1"/>
          </p:cNvSpPr>
          <p:nvPr>
            <p:ph type="subTitle" idx="1"/>
          </p:nvPr>
        </p:nvSpPr>
        <p:spPr>
          <a:xfrm>
            <a:off x="1082675" y="4551362"/>
            <a:ext cx="10945813" cy="4767263"/>
          </a:xfrm>
          <a:prstGeom prst="rect">
            <a:avLst/>
          </a:prstGeom>
          <a:effectLst>
            <a:outerShdw blurRad="63500" rotWithShape="0">
              <a:srgbClr val="808080">
                <a:alpha val="75000"/>
              </a:srgbClr>
            </a:outerShdw>
          </a:effectLst>
        </p:spPr>
        <p:txBody>
          <a:bodyPr lIns="72248" tIns="72248" rIns="72248" bIns="72248" anchor="t"/>
          <a:lstStyle/>
          <a:p>
            <a:pPr algn="ctr" defTabSz="1300162">
              <a:spcBef>
                <a:spcPts val="700"/>
              </a:spcBef>
              <a:defRPr sz="4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各論６：</a:t>
            </a:r>
            <a:r>
              <a:rPr>
                <a:solidFill>
                  <a:srgbClr val="FFFF00"/>
                </a:solidFill>
              </a:rPr>
              <a:t>芳香族成分を含む生薬２</a:t>
            </a:r>
          </a:p>
          <a:p>
            <a:pPr algn="ctr" defTabSz="1300162">
              <a:spcBef>
                <a:spcPts val="700"/>
              </a:spcBef>
              <a:defRPr sz="45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辛味成分、脂肪油などを含む生薬</a:t>
            </a:r>
          </a:p>
          <a:p>
            <a:pPr algn="ctr" defTabSz="1300162">
              <a:spcBef>
                <a:spcPts val="700"/>
              </a:spcBef>
              <a:defRPr sz="45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endParaRPr/>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endParaRPr/>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木 下　武 司</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6-4．フラボノイド（続）"/>
          <p:cNvSpPr txBox="1"/>
          <p:nvPr/>
        </p:nvSpPr>
        <p:spPr>
          <a:xfrm>
            <a:off x="2058987" y="1841500"/>
            <a:ext cx="7156451"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6-4．フラボノイド（続）</a:t>
            </a:r>
          </a:p>
        </p:txBody>
      </p:sp>
      <p:grpSp>
        <p:nvGrpSpPr>
          <p:cNvPr id="390" name="グループ"/>
          <p:cNvGrpSpPr/>
          <p:nvPr/>
        </p:nvGrpSpPr>
        <p:grpSpPr>
          <a:xfrm>
            <a:off x="3624262" y="3575050"/>
            <a:ext cx="2890838" cy="660400"/>
            <a:chOff x="0" y="0"/>
            <a:chExt cx="2890837" cy="660400"/>
          </a:xfrm>
        </p:grpSpPr>
        <p:sp>
          <p:nvSpPr>
            <p:cNvPr id="388" name="四角形"/>
            <p:cNvSpPr/>
            <p:nvPr/>
          </p:nvSpPr>
          <p:spPr>
            <a:xfrm>
              <a:off x="0" y="0"/>
              <a:ext cx="289083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89" name="Ａ．カッコン"/>
            <p:cNvSpPr txBox="1"/>
            <p:nvPr/>
          </p:nvSpPr>
          <p:spPr>
            <a:xfrm>
              <a:off x="0" y="0"/>
              <a:ext cx="28908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Ａ．カッコン</a:t>
              </a:r>
            </a:p>
          </p:txBody>
        </p:sp>
      </p:grpSp>
      <p:grpSp>
        <p:nvGrpSpPr>
          <p:cNvPr id="393" name="グループ"/>
          <p:cNvGrpSpPr/>
          <p:nvPr/>
        </p:nvGrpSpPr>
        <p:grpSpPr>
          <a:xfrm>
            <a:off x="6985000" y="3575050"/>
            <a:ext cx="1574800" cy="660400"/>
            <a:chOff x="0" y="0"/>
            <a:chExt cx="1574800" cy="660400"/>
          </a:xfrm>
        </p:grpSpPr>
        <p:sp>
          <p:nvSpPr>
            <p:cNvPr id="391" name="四角形"/>
            <p:cNvSpPr/>
            <p:nvPr/>
          </p:nvSpPr>
          <p:spPr>
            <a:xfrm>
              <a:off x="0" y="0"/>
              <a:ext cx="15748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392" name="マメ科"/>
            <p:cNvSpPr txBox="1"/>
            <p:nvPr/>
          </p:nvSpPr>
          <p:spPr>
            <a:xfrm>
              <a:off x="0" y="0"/>
              <a:ext cx="15748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マメ科</a:t>
              </a:r>
            </a:p>
          </p:txBody>
        </p:sp>
      </p:grpSp>
      <p:sp>
        <p:nvSpPr>
          <p:cNvPr id="394" name="イソフラボン配糖体…"/>
          <p:cNvSpPr txBox="1"/>
          <p:nvPr/>
        </p:nvSpPr>
        <p:spPr>
          <a:xfrm>
            <a:off x="4156074" y="4333875"/>
            <a:ext cx="8777289" cy="1668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イソフラボン配糖体</a:t>
            </a:r>
          </a:p>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　　</a:t>
            </a:r>
            <a:r>
              <a:rPr>
                <a:solidFill>
                  <a:srgbClr val="FF0000"/>
                </a:solidFill>
                <a:effectLst>
                  <a:outerShdw blurRad="12700" dist="25400" dir="2700000" rotWithShape="0">
                    <a:srgbClr val="000000"/>
                  </a:outerShdw>
                </a:effectLst>
              </a:rPr>
              <a:t>プエラリン･ダイズィン</a:t>
            </a:r>
          </a:p>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イソフラボン：</a:t>
            </a:r>
            <a:r>
              <a:rPr>
                <a:solidFill>
                  <a:srgbClr val="FF0000"/>
                </a:solidFill>
                <a:effectLst>
                  <a:outerShdw blurRad="12700" dist="25400" dir="2700000" rotWithShape="0">
                    <a:srgbClr val="000000"/>
                  </a:outerShdw>
                </a:effectLst>
              </a:rPr>
              <a:t>ダイゼイン</a:t>
            </a:r>
            <a:r>
              <a:t>（平滑筋弛緩）</a:t>
            </a:r>
          </a:p>
        </p:txBody>
      </p:sp>
      <p:sp>
        <p:nvSpPr>
          <p:cNvPr id="395" name="葛根湯"/>
          <p:cNvSpPr txBox="1"/>
          <p:nvPr/>
        </p:nvSpPr>
        <p:spPr>
          <a:xfrm>
            <a:off x="8872537" y="3581400"/>
            <a:ext cx="3467101" cy="55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葛根湯</a:t>
            </a:r>
          </a:p>
        </p:txBody>
      </p:sp>
      <p:sp>
        <p:nvSpPr>
          <p:cNvPr id="396" name="6-4-3．イソフラボノイド"/>
          <p:cNvSpPr txBox="1"/>
          <p:nvPr/>
        </p:nvSpPr>
        <p:spPr>
          <a:xfrm>
            <a:off x="2422525" y="2816225"/>
            <a:ext cx="6269038"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6-4-3．</a:t>
            </a:r>
            <a:r>
              <a:rPr>
                <a:solidFill>
                  <a:srgbClr val="FFFF00"/>
                </a:solidFill>
              </a:rPr>
              <a:t>イソフラボノイド</a:t>
            </a:r>
          </a:p>
        </p:txBody>
      </p:sp>
      <p:grpSp>
        <p:nvGrpSpPr>
          <p:cNvPr id="399" name="グループ"/>
          <p:cNvGrpSpPr/>
          <p:nvPr/>
        </p:nvGrpSpPr>
        <p:grpSpPr>
          <a:xfrm>
            <a:off x="3608387" y="6332537"/>
            <a:ext cx="2451101" cy="660401"/>
            <a:chOff x="0" y="0"/>
            <a:chExt cx="2451100" cy="660400"/>
          </a:xfrm>
        </p:grpSpPr>
        <p:sp>
          <p:nvSpPr>
            <p:cNvPr id="397" name="四角形"/>
            <p:cNvSpPr/>
            <p:nvPr/>
          </p:nvSpPr>
          <p:spPr>
            <a:xfrm>
              <a:off x="0" y="0"/>
              <a:ext cx="245110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98" name="Ｂ．オウギ"/>
            <p:cNvSpPr txBox="1"/>
            <p:nvPr/>
          </p:nvSpPr>
          <p:spPr>
            <a:xfrm>
              <a:off x="0" y="0"/>
              <a:ext cx="24511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Ｂ．オウギ</a:t>
              </a:r>
            </a:p>
          </p:txBody>
        </p:sp>
      </p:grpSp>
      <p:grpSp>
        <p:nvGrpSpPr>
          <p:cNvPr id="402" name="グループ"/>
          <p:cNvGrpSpPr/>
          <p:nvPr/>
        </p:nvGrpSpPr>
        <p:grpSpPr>
          <a:xfrm>
            <a:off x="6657975" y="6332537"/>
            <a:ext cx="1574800" cy="660401"/>
            <a:chOff x="0" y="0"/>
            <a:chExt cx="1574800" cy="660400"/>
          </a:xfrm>
        </p:grpSpPr>
        <p:sp>
          <p:nvSpPr>
            <p:cNvPr id="400" name="四角形"/>
            <p:cNvSpPr/>
            <p:nvPr/>
          </p:nvSpPr>
          <p:spPr>
            <a:xfrm>
              <a:off x="0" y="0"/>
              <a:ext cx="15748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401" name="マメ科"/>
            <p:cNvSpPr txBox="1"/>
            <p:nvPr/>
          </p:nvSpPr>
          <p:spPr>
            <a:xfrm>
              <a:off x="0" y="0"/>
              <a:ext cx="15748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マメ科</a:t>
              </a:r>
            </a:p>
          </p:txBody>
        </p:sp>
      </p:grpSp>
      <p:grpSp>
        <p:nvGrpSpPr>
          <p:cNvPr id="405" name="グループ"/>
          <p:cNvGrpSpPr/>
          <p:nvPr/>
        </p:nvGrpSpPr>
        <p:grpSpPr>
          <a:xfrm>
            <a:off x="217487" y="4333875"/>
            <a:ext cx="3203576" cy="2276475"/>
            <a:chOff x="0" y="0"/>
            <a:chExt cx="3203575" cy="2276475"/>
          </a:xfrm>
        </p:grpSpPr>
        <p:sp>
          <p:nvSpPr>
            <p:cNvPr id="403" name="四角形"/>
            <p:cNvSpPr/>
            <p:nvPr/>
          </p:nvSpPr>
          <p:spPr>
            <a:xfrm>
              <a:off x="-1" y="0"/>
              <a:ext cx="3203577" cy="2276475"/>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404" name="イソフラボン.png" descr="イソフラボン.png"/>
            <p:cNvPicPr>
              <a:picLocks noChangeAspect="1"/>
            </p:cNvPicPr>
            <p:nvPr/>
          </p:nvPicPr>
          <p:blipFill>
            <a:blip r:embed="rId3"/>
            <a:stretch>
              <a:fillRect/>
            </a:stretch>
          </p:blipFill>
          <p:spPr>
            <a:xfrm>
              <a:off x="0" y="0"/>
              <a:ext cx="3203575" cy="2276475"/>
            </a:xfrm>
            <a:prstGeom prst="rect">
              <a:avLst/>
            </a:prstGeom>
            <a:ln w="38100" cap="flat">
              <a:solidFill>
                <a:srgbClr val="800000"/>
              </a:solidFill>
              <a:prstDash val="solid"/>
              <a:round/>
            </a:ln>
            <a:effectLst/>
          </p:spPr>
        </p:pic>
      </p:grpSp>
      <p:sp>
        <p:nvSpPr>
          <p:cNvPr id="406" name="●マメ科に局在…"/>
          <p:cNvSpPr txBox="1"/>
          <p:nvPr/>
        </p:nvSpPr>
        <p:spPr>
          <a:xfrm>
            <a:off x="206375" y="7843837"/>
            <a:ext cx="7694613" cy="1566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FF0000"/>
                </a:solidFill>
              </a:rPr>
              <a:t>マメ科に局在</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FF0000"/>
                </a:solidFill>
              </a:rPr>
              <a:t>Mg-HCl: (−)</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FFFF00"/>
                </a:solidFill>
              </a:rPr>
              <a:t>1,2-</a:t>
            </a:r>
            <a:r>
              <a:rPr>
                <a:solidFill>
                  <a:srgbClr val="FF0000"/>
                </a:solidFill>
              </a:rPr>
              <a:t>ジフェニルプロパノイド骨格</a:t>
            </a:r>
          </a:p>
        </p:txBody>
      </p:sp>
      <p:sp>
        <p:nvSpPr>
          <p:cNvPr id="407" name="第６章 キノン・ピロン・フェノール類およびそれらの配糖体を含む(8)"/>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キノン・ピロン・フェノール類およびそれらの配糖体を含む(8)</a:t>
            </a:r>
          </a:p>
        </p:txBody>
      </p:sp>
      <p:sp>
        <p:nvSpPr>
          <p:cNvPr id="408" name="シクロアルタン系サポニンも含む"/>
          <p:cNvSpPr txBox="1"/>
          <p:nvPr/>
        </p:nvSpPr>
        <p:spPr>
          <a:xfrm>
            <a:off x="4191000" y="7283450"/>
            <a:ext cx="5665788" cy="50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シクロアルタン系サポニンも含む</a:t>
            </a:r>
          </a:p>
        </p:txBody>
      </p:sp>
      <p:pic>
        <p:nvPicPr>
          <p:cNvPr id="409" name="イメージ" descr="イメージ"/>
          <p:cNvPicPr>
            <a:picLocks noChangeAspect="1"/>
          </p:cNvPicPr>
          <p:nvPr/>
        </p:nvPicPr>
        <p:blipFill>
          <a:blip r:embed="rId4"/>
          <a:stretch>
            <a:fillRect/>
          </a:stretch>
        </p:blipFill>
        <p:spPr>
          <a:xfrm>
            <a:off x="14011" y="549576"/>
            <a:ext cx="13002180" cy="8654448"/>
          </a:xfrm>
          <a:prstGeom prst="rect">
            <a:avLst/>
          </a:prstGeom>
          <a:ln w="12700">
            <a:miter lim="400000"/>
          </a:ln>
        </p:spPr>
      </p:pic>
      <p:pic>
        <p:nvPicPr>
          <p:cNvPr id="3" name="図 2">
            <a:extLst>
              <a:ext uri="{FF2B5EF4-FFF2-40B4-BE49-F238E27FC236}">
                <a16:creationId xmlns:a16="http://schemas.microsoft.com/office/drawing/2014/main" id="{7911CCE9-AF41-7E40-8298-BCA3A5CE4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1" y="509505"/>
            <a:ext cx="13004093" cy="86544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40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39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40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p:tmAbs val="0"/>
                                  </p:iterate>
                                  <p:childTnLst>
                                    <p:set>
                                      <p:cBhvr>
                                        <p:cTn id="23" fill="hold"/>
                                        <p:tgtEl>
                                          <p:spTgt spid="40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2" fill="hold" grpId="6" nodeType="clickEffect">
                                  <p:stCondLst>
                                    <p:cond delay="0"/>
                                  </p:stCondLst>
                                  <p:iterate>
                                    <p:tmAbs val="0"/>
                                  </p:iterate>
                                  <p:childTnLst>
                                    <p:anim calcmode="lin" valueType="num">
                                      <p:cBhvr>
                                        <p:cTn id="27" dur="1000" fill="hold"/>
                                        <p:tgtEl>
                                          <p:spTgt spid="409"/>
                                        </p:tgtEl>
                                        <p:attrNameLst>
                                          <p:attrName>ppt_x</p:attrName>
                                        </p:attrNameLst>
                                      </p:cBhvr>
                                      <p:tavLst>
                                        <p:tav tm="0">
                                          <p:val>
                                            <p:strVal val="ppt_x"/>
                                          </p:val>
                                        </p:tav>
                                        <p:tav tm="100000">
                                          <p:val>
                                            <p:strVal val="1+ppt_w/2"/>
                                          </p:val>
                                        </p:tav>
                                      </p:tavLst>
                                    </p:anim>
                                    <p:anim calcmode="lin" valueType="num">
                                      <p:cBhvr>
                                        <p:cTn id="28" dur="1000" fill="hold"/>
                                        <p:tgtEl>
                                          <p:spTgt spid="409"/>
                                        </p:tgtEl>
                                        <p:attrNameLst>
                                          <p:attrName>ppt_y</p:attrName>
                                        </p:attrNameLst>
                                      </p:cBhvr>
                                      <p:tavLst>
                                        <p:tav tm="0">
                                          <p:val>
                                            <p:strVal val="ppt_y"/>
                                          </p:val>
                                        </p:tav>
                                        <p:tav tm="100000">
                                          <p:val>
                                            <p:strVal val="ppt_y"/>
                                          </p:val>
                                        </p:tav>
                                      </p:tavLst>
                                    </p:anim>
                                    <p:set>
                                      <p:cBhvr>
                                        <p:cTn id="29" fill="hold">
                                          <p:stCondLst>
                                            <p:cond delay="999"/>
                                          </p:stCondLst>
                                        </p:cTn>
                                        <p:tgtEl>
                                          <p:spTgt spid="40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7" nodeType="clickEffect">
                                  <p:stCondLst>
                                    <p:cond delay="0"/>
                                  </p:stCondLst>
                                  <p:iterate>
                                    <p:tmAbs val="0"/>
                                  </p:iterate>
                                  <p:childTnLst>
                                    <p:set>
                                      <p:cBhvr>
                                        <p:cTn id="33" fill="hold"/>
                                        <p:tgtEl>
                                          <p:spTgt spid="40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1" animBg="1" advAuto="0"/>
      <p:bldP spid="395" grpId="3" animBg="1" advAuto="0"/>
      <p:bldP spid="405" grpId="2" animBg="1" advAuto="0"/>
      <p:bldP spid="406" grpId="4" animBg="1" advAuto="0"/>
      <p:bldP spid="408" grpId="7" animBg="1" advAuto="0"/>
      <p:bldP spid="409" grpId="5" animBg="1" advAuto="0"/>
      <p:bldP spid="409" grpId="6"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1" name="6-5．クマリンを含む生薬"/>
          <p:cNvSpPr txBox="1"/>
          <p:nvPr/>
        </p:nvSpPr>
        <p:spPr>
          <a:xfrm>
            <a:off x="2058987" y="1841500"/>
            <a:ext cx="6140451" cy="652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0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6-5．クマリンを含む生薬</a:t>
            </a:r>
          </a:p>
        </p:txBody>
      </p:sp>
      <p:grpSp>
        <p:nvGrpSpPr>
          <p:cNvPr id="414" name="グループ"/>
          <p:cNvGrpSpPr/>
          <p:nvPr/>
        </p:nvGrpSpPr>
        <p:grpSpPr>
          <a:xfrm>
            <a:off x="8697912" y="1781175"/>
            <a:ext cx="3981451" cy="2227263"/>
            <a:chOff x="0" y="0"/>
            <a:chExt cx="3981450" cy="2227262"/>
          </a:xfrm>
        </p:grpSpPr>
        <p:sp>
          <p:nvSpPr>
            <p:cNvPr id="412" name="四角形"/>
            <p:cNvSpPr/>
            <p:nvPr/>
          </p:nvSpPr>
          <p:spPr>
            <a:xfrm>
              <a:off x="0" y="0"/>
              <a:ext cx="3981450" cy="2227263"/>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413" name="クマリン.png" descr="クマリン.png"/>
            <p:cNvPicPr>
              <a:picLocks noChangeAspect="1"/>
            </p:cNvPicPr>
            <p:nvPr/>
          </p:nvPicPr>
          <p:blipFill>
            <a:blip r:embed="rId3"/>
            <a:stretch>
              <a:fillRect/>
            </a:stretch>
          </p:blipFill>
          <p:spPr>
            <a:xfrm>
              <a:off x="0" y="0"/>
              <a:ext cx="3981450" cy="2227263"/>
            </a:xfrm>
            <a:prstGeom prst="rect">
              <a:avLst/>
            </a:prstGeom>
            <a:ln w="38100" cap="flat">
              <a:solidFill>
                <a:srgbClr val="800000"/>
              </a:solidFill>
              <a:prstDash val="solid"/>
              <a:round/>
            </a:ln>
            <a:effectLst/>
          </p:spPr>
        </p:pic>
      </p:grpSp>
      <p:sp>
        <p:nvSpPr>
          <p:cNvPr id="415" name="●蛍光性…"/>
          <p:cNvSpPr txBox="1"/>
          <p:nvPr/>
        </p:nvSpPr>
        <p:spPr>
          <a:xfrm>
            <a:off x="2816225" y="2578100"/>
            <a:ext cx="7694613" cy="177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FF0000"/>
                </a:solidFill>
              </a:rPr>
              <a:t>蛍光性</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FF0000"/>
                </a:solidFill>
              </a:rPr>
              <a:t>光増感作用（フロクマリン）</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FF0000"/>
                </a:solidFill>
              </a:rPr>
              <a:t>フェニルプロパノイドの一種</a:t>
            </a:r>
          </a:p>
        </p:txBody>
      </p:sp>
      <p:sp>
        <p:nvSpPr>
          <p:cNvPr id="416" name="6-5-1．単純クマリン"/>
          <p:cNvSpPr txBox="1"/>
          <p:nvPr/>
        </p:nvSpPr>
        <p:spPr>
          <a:xfrm>
            <a:off x="2492375" y="4333875"/>
            <a:ext cx="5314950"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6-5-1．</a:t>
            </a:r>
            <a:r>
              <a:rPr>
                <a:solidFill>
                  <a:srgbClr val="FFFF00"/>
                </a:solidFill>
              </a:rPr>
              <a:t>単純クマリン</a:t>
            </a:r>
          </a:p>
        </p:txBody>
      </p:sp>
      <p:grpSp>
        <p:nvGrpSpPr>
          <p:cNvPr id="419" name="グループ"/>
          <p:cNvGrpSpPr/>
          <p:nvPr/>
        </p:nvGrpSpPr>
        <p:grpSpPr>
          <a:xfrm>
            <a:off x="3575050" y="5200650"/>
            <a:ext cx="3752850" cy="660400"/>
            <a:chOff x="0" y="0"/>
            <a:chExt cx="3752850" cy="660400"/>
          </a:xfrm>
        </p:grpSpPr>
        <p:sp>
          <p:nvSpPr>
            <p:cNvPr id="417" name="四角形"/>
            <p:cNvSpPr/>
            <p:nvPr/>
          </p:nvSpPr>
          <p:spPr>
            <a:xfrm>
              <a:off x="0" y="0"/>
              <a:ext cx="375285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418" name="Ａ．インチンコウ"/>
            <p:cNvSpPr txBox="1"/>
            <p:nvPr/>
          </p:nvSpPr>
          <p:spPr>
            <a:xfrm>
              <a:off x="0" y="0"/>
              <a:ext cx="3752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Ａ．インチンコウ</a:t>
              </a:r>
            </a:p>
          </p:txBody>
        </p:sp>
      </p:grpSp>
      <p:grpSp>
        <p:nvGrpSpPr>
          <p:cNvPr id="422" name="グループ"/>
          <p:cNvGrpSpPr/>
          <p:nvPr/>
        </p:nvGrpSpPr>
        <p:grpSpPr>
          <a:xfrm>
            <a:off x="7910512" y="5200650"/>
            <a:ext cx="1593851" cy="660400"/>
            <a:chOff x="0" y="0"/>
            <a:chExt cx="1593850" cy="660400"/>
          </a:xfrm>
        </p:grpSpPr>
        <p:sp>
          <p:nvSpPr>
            <p:cNvPr id="420"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421" name="キク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キク科</a:t>
              </a:r>
            </a:p>
          </p:txBody>
        </p:sp>
      </p:grpSp>
      <p:grpSp>
        <p:nvGrpSpPr>
          <p:cNvPr id="425" name="グループ"/>
          <p:cNvGrpSpPr/>
          <p:nvPr/>
        </p:nvGrpSpPr>
        <p:grpSpPr>
          <a:xfrm>
            <a:off x="3575050" y="5959475"/>
            <a:ext cx="2452688" cy="660400"/>
            <a:chOff x="0" y="0"/>
            <a:chExt cx="2452687" cy="660400"/>
          </a:xfrm>
        </p:grpSpPr>
        <p:sp>
          <p:nvSpPr>
            <p:cNvPr id="423"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424" name="Ｂ．ヘンズ"/>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Ｂ．ヘンズ</a:t>
              </a:r>
            </a:p>
          </p:txBody>
        </p:sp>
      </p:grpSp>
      <p:grpSp>
        <p:nvGrpSpPr>
          <p:cNvPr id="428" name="グループ"/>
          <p:cNvGrpSpPr/>
          <p:nvPr/>
        </p:nvGrpSpPr>
        <p:grpSpPr>
          <a:xfrm>
            <a:off x="6610350" y="5959475"/>
            <a:ext cx="1574800" cy="660400"/>
            <a:chOff x="0" y="0"/>
            <a:chExt cx="1574800" cy="660400"/>
          </a:xfrm>
        </p:grpSpPr>
        <p:sp>
          <p:nvSpPr>
            <p:cNvPr id="426" name="四角形"/>
            <p:cNvSpPr/>
            <p:nvPr/>
          </p:nvSpPr>
          <p:spPr>
            <a:xfrm>
              <a:off x="0" y="0"/>
              <a:ext cx="15748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427" name="マメ科"/>
            <p:cNvSpPr txBox="1"/>
            <p:nvPr/>
          </p:nvSpPr>
          <p:spPr>
            <a:xfrm>
              <a:off x="0" y="0"/>
              <a:ext cx="15748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マメ科</a:t>
              </a:r>
            </a:p>
          </p:txBody>
        </p:sp>
      </p:grpSp>
      <p:grpSp>
        <p:nvGrpSpPr>
          <p:cNvPr id="431" name="グループ"/>
          <p:cNvGrpSpPr/>
          <p:nvPr/>
        </p:nvGrpSpPr>
        <p:grpSpPr>
          <a:xfrm>
            <a:off x="3575050" y="6718300"/>
            <a:ext cx="3325813" cy="660400"/>
            <a:chOff x="0" y="0"/>
            <a:chExt cx="3325812" cy="660400"/>
          </a:xfrm>
        </p:grpSpPr>
        <p:sp>
          <p:nvSpPr>
            <p:cNvPr id="429" name="四角形"/>
            <p:cNvSpPr/>
            <p:nvPr/>
          </p:nvSpPr>
          <p:spPr>
            <a:xfrm>
              <a:off x="0" y="0"/>
              <a:ext cx="33258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430" name="Ｃ．ロートコン"/>
            <p:cNvSpPr txBox="1"/>
            <p:nvPr/>
          </p:nvSpPr>
          <p:spPr>
            <a:xfrm>
              <a:off x="0" y="0"/>
              <a:ext cx="33258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Ｃ．ロートコン</a:t>
              </a:r>
            </a:p>
          </p:txBody>
        </p:sp>
      </p:grpSp>
      <p:grpSp>
        <p:nvGrpSpPr>
          <p:cNvPr id="434" name="グループ"/>
          <p:cNvGrpSpPr/>
          <p:nvPr/>
        </p:nvGrpSpPr>
        <p:grpSpPr>
          <a:xfrm>
            <a:off x="7585075" y="6718300"/>
            <a:ext cx="1612900" cy="650875"/>
            <a:chOff x="0" y="0"/>
            <a:chExt cx="1612899" cy="650875"/>
          </a:xfrm>
        </p:grpSpPr>
        <p:sp>
          <p:nvSpPr>
            <p:cNvPr id="432" name="四角形"/>
            <p:cNvSpPr/>
            <p:nvPr/>
          </p:nvSpPr>
          <p:spPr>
            <a:xfrm>
              <a:off x="0" y="0"/>
              <a:ext cx="1612900" cy="650875"/>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433" name="ナス科"/>
            <p:cNvSpPr txBox="1"/>
            <p:nvPr/>
          </p:nvSpPr>
          <p:spPr>
            <a:xfrm>
              <a:off x="0" y="0"/>
              <a:ext cx="16129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ナス科</a:t>
              </a:r>
            </a:p>
          </p:txBody>
        </p:sp>
      </p:grpSp>
      <p:sp>
        <p:nvSpPr>
          <p:cNvPr id="435" name="6-5-2．フロクマリン"/>
          <p:cNvSpPr txBox="1"/>
          <p:nvPr/>
        </p:nvSpPr>
        <p:spPr>
          <a:xfrm>
            <a:off x="2600325" y="7585075"/>
            <a:ext cx="5314950"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6-5-2．</a:t>
            </a:r>
            <a:r>
              <a:rPr>
                <a:solidFill>
                  <a:srgbClr val="FFFF00"/>
                </a:solidFill>
              </a:rPr>
              <a:t>フロクマリン</a:t>
            </a:r>
          </a:p>
        </p:txBody>
      </p:sp>
      <p:sp>
        <p:nvSpPr>
          <p:cNvPr id="436" name="セリ科生薬："/>
          <p:cNvSpPr txBox="1"/>
          <p:nvPr/>
        </p:nvSpPr>
        <p:spPr>
          <a:xfrm>
            <a:off x="3359150" y="8451850"/>
            <a:ext cx="3325813"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セリ科生薬：</a:t>
            </a:r>
          </a:p>
        </p:txBody>
      </p:sp>
      <p:sp>
        <p:nvSpPr>
          <p:cNvPr id="437" name="キョウカツ•ジャショウシ•ハマボウフウ•ビャクシ•ボウフウ"/>
          <p:cNvSpPr txBox="1"/>
          <p:nvPr/>
        </p:nvSpPr>
        <p:spPr>
          <a:xfrm>
            <a:off x="6610350" y="8451850"/>
            <a:ext cx="6394450" cy="1170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u="sng">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キョウカツ•ジャショウシ•ハマボウフウ•ビャクシ•ボウフウ</a:t>
            </a:r>
          </a:p>
        </p:txBody>
      </p:sp>
      <p:pic>
        <p:nvPicPr>
          <p:cNvPr id="438" name="イメージ" descr="イメージ"/>
          <p:cNvPicPr>
            <a:picLocks noChangeAspect="1"/>
          </p:cNvPicPr>
          <p:nvPr/>
        </p:nvPicPr>
        <p:blipFill>
          <a:blip r:embed="rId4"/>
          <a:stretch>
            <a:fillRect/>
          </a:stretch>
        </p:blipFill>
        <p:spPr>
          <a:xfrm>
            <a:off x="9701212" y="4165600"/>
            <a:ext cx="2744788" cy="4130675"/>
          </a:xfrm>
          <a:prstGeom prst="rect">
            <a:avLst/>
          </a:prstGeom>
          <a:ln w="12700">
            <a:miter lim="400000"/>
          </a:ln>
        </p:spPr>
      </p:pic>
      <p:pic>
        <p:nvPicPr>
          <p:cNvPr id="439" name="イメージ" descr="イメージ"/>
          <p:cNvPicPr>
            <a:picLocks noChangeAspect="1"/>
          </p:cNvPicPr>
          <p:nvPr/>
        </p:nvPicPr>
        <p:blipFill>
          <a:blip r:embed="rId5"/>
          <a:stretch>
            <a:fillRect/>
          </a:stretch>
        </p:blipFill>
        <p:spPr>
          <a:xfrm>
            <a:off x="-6350" y="5959475"/>
            <a:ext cx="2611438" cy="1739900"/>
          </a:xfrm>
          <a:prstGeom prst="rect">
            <a:avLst/>
          </a:prstGeom>
          <a:ln w="12700">
            <a:miter lim="400000"/>
          </a:ln>
        </p:spPr>
      </p:pic>
      <p:pic>
        <p:nvPicPr>
          <p:cNvPr id="440" name="イメージ" descr="イメージ"/>
          <p:cNvPicPr>
            <a:picLocks noChangeAspect="1"/>
          </p:cNvPicPr>
          <p:nvPr/>
        </p:nvPicPr>
        <p:blipFill>
          <a:blip r:embed="rId6"/>
          <a:stretch>
            <a:fillRect/>
          </a:stretch>
        </p:blipFill>
        <p:spPr>
          <a:xfrm>
            <a:off x="0" y="7959725"/>
            <a:ext cx="2605088" cy="1735138"/>
          </a:xfrm>
          <a:prstGeom prst="rect">
            <a:avLst/>
          </a:prstGeom>
          <a:ln w="12700">
            <a:miter lim="400000"/>
          </a:ln>
        </p:spPr>
      </p:pic>
      <p:sp>
        <p:nvSpPr>
          <p:cNvPr id="441" name="第６章 キノン・ピロン・フェノール類およびそれらの配糖体を含む(9)"/>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キノン・ピロン・フェノール類およびそれらの配糖体を含む(9)</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3" name="6-6．リグナン"/>
          <p:cNvSpPr txBox="1"/>
          <p:nvPr/>
        </p:nvSpPr>
        <p:spPr>
          <a:xfrm>
            <a:off x="2058987" y="1841500"/>
            <a:ext cx="4249738" cy="75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8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6-6．リグナン</a:t>
            </a:r>
          </a:p>
        </p:txBody>
      </p:sp>
      <p:sp>
        <p:nvSpPr>
          <p:cNvPr id="444" name="●(C6-C3)n…"/>
          <p:cNvSpPr txBox="1"/>
          <p:nvPr/>
        </p:nvSpPr>
        <p:spPr>
          <a:xfrm>
            <a:off x="2708275" y="2816225"/>
            <a:ext cx="5094288" cy="220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FF0000"/>
                </a:solidFill>
              </a:rPr>
              <a:t>(C</a:t>
            </a:r>
            <a:r>
              <a:rPr baseline="-18999">
                <a:solidFill>
                  <a:srgbClr val="FF0000"/>
                </a:solidFill>
              </a:rPr>
              <a:t>6</a:t>
            </a:r>
            <a:r>
              <a:rPr>
                <a:solidFill>
                  <a:srgbClr val="FF0000"/>
                </a:solidFill>
              </a:rPr>
              <a:t>-C</a:t>
            </a:r>
            <a:r>
              <a:rPr baseline="-18999">
                <a:solidFill>
                  <a:srgbClr val="FF0000"/>
                </a:solidFill>
              </a:rPr>
              <a:t>3</a:t>
            </a:r>
            <a:r>
              <a:rPr>
                <a:solidFill>
                  <a:srgbClr val="FF0000"/>
                </a:solidFill>
              </a:rPr>
              <a:t>)</a:t>
            </a:r>
            <a:r>
              <a:rPr baseline="-18999">
                <a:solidFill>
                  <a:srgbClr val="FF0000"/>
                </a:solidFill>
              </a:rPr>
              <a:t>n</a:t>
            </a:r>
          </a:p>
          <a:p>
            <a:pPr algn="l" defTabSz="649287">
              <a:defRPr sz="39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endParaRPr baseline="-18999">
              <a:solidFill>
                <a:srgbClr val="FF0000"/>
              </a:solidFill>
            </a:endParaRPr>
          </a:p>
          <a:p>
            <a:pPr algn="l" defTabSz="649287">
              <a:defRPr sz="39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a:t>
            </a:r>
            <a:r>
              <a:rPr>
                <a:solidFill>
                  <a:srgbClr val="FFFF00"/>
                </a:solidFill>
              </a:rPr>
              <a:t>通例、ｎ＝２</a:t>
            </a:r>
          </a:p>
        </p:txBody>
      </p:sp>
      <p:grpSp>
        <p:nvGrpSpPr>
          <p:cNvPr id="447" name="グループ"/>
          <p:cNvGrpSpPr/>
          <p:nvPr/>
        </p:nvGrpSpPr>
        <p:grpSpPr>
          <a:xfrm>
            <a:off x="3575050" y="5200650"/>
            <a:ext cx="2876550" cy="660400"/>
            <a:chOff x="0" y="0"/>
            <a:chExt cx="2876550" cy="660400"/>
          </a:xfrm>
        </p:grpSpPr>
        <p:sp>
          <p:nvSpPr>
            <p:cNvPr id="445" name="四角形"/>
            <p:cNvSpPr/>
            <p:nvPr/>
          </p:nvSpPr>
          <p:spPr>
            <a:xfrm>
              <a:off x="0" y="0"/>
              <a:ext cx="287655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446" name="Ａ．ゴボウシ"/>
            <p:cNvSpPr txBox="1"/>
            <p:nvPr/>
          </p:nvSpPr>
          <p:spPr>
            <a:xfrm>
              <a:off x="0" y="0"/>
              <a:ext cx="28765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Ａ．ゴボウシ</a:t>
              </a:r>
            </a:p>
          </p:txBody>
        </p:sp>
      </p:grpSp>
      <p:grpSp>
        <p:nvGrpSpPr>
          <p:cNvPr id="450" name="グループ"/>
          <p:cNvGrpSpPr/>
          <p:nvPr/>
        </p:nvGrpSpPr>
        <p:grpSpPr>
          <a:xfrm>
            <a:off x="7043737" y="5200650"/>
            <a:ext cx="1593851" cy="660400"/>
            <a:chOff x="0" y="0"/>
            <a:chExt cx="1593850" cy="660400"/>
          </a:xfrm>
        </p:grpSpPr>
        <p:sp>
          <p:nvSpPr>
            <p:cNvPr id="448"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449" name="キク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キク科</a:t>
              </a:r>
            </a:p>
          </p:txBody>
        </p:sp>
      </p:grpSp>
      <p:grpSp>
        <p:nvGrpSpPr>
          <p:cNvPr id="453" name="グループ"/>
          <p:cNvGrpSpPr/>
          <p:nvPr/>
        </p:nvGrpSpPr>
        <p:grpSpPr>
          <a:xfrm>
            <a:off x="3575050" y="5959475"/>
            <a:ext cx="2452688" cy="660400"/>
            <a:chOff x="0" y="0"/>
            <a:chExt cx="2452687" cy="660400"/>
          </a:xfrm>
        </p:grpSpPr>
        <p:sp>
          <p:nvSpPr>
            <p:cNvPr id="451"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452" name="Ｂ．ゴミシ"/>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Ｂ．ゴミシ</a:t>
              </a:r>
            </a:p>
          </p:txBody>
        </p:sp>
      </p:grpSp>
      <p:grpSp>
        <p:nvGrpSpPr>
          <p:cNvPr id="456" name="グループ"/>
          <p:cNvGrpSpPr/>
          <p:nvPr/>
        </p:nvGrpSpPr>
        <p:grpSpPr>
          <a:xfrm>
            <a:off x="6610350" y="5959475"/>
            <a:ext cx="2451100" cy="660400"/>
            <a:chOff x="0" y="0"/>
            <a:chExt cx="2451100" cy="660400"/>
          </a:xfrm>
        </p:grpSpPr>
        <p:sp>
          <p:nvSpPr>
            <p:cNvPr id="454" name="四角形"/>
            <p:cNvSpPr/>
            <p:nvPr/>
          </p:nvSpPr>
          <p:spPr>
            <a:xfrm>
              <a:off x="0" y="0"/>
              <a:ext cx="24511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455" name="マツブサ科"/>
            <p:cNvSpPr txBox="1"/>
            <p:nvPr/>
          </p:nvSpPr>
          <p:spPr>
            <a:xfrm>
              <a:off x="0" y="0"/>
              <a:ext cx="24511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マツブサ科</a:t>
              </a:r>
            </a:p>
          </p:txBody>
        </p:sp>
      </p:grpSp>
      <p:grpSp>
        <p:nvGrpSpPr>
          <p:cNvPr id="459" name="グループ"/>
          <p:cNvGrpSpPr/>
          <p:nvPr/>
        </p:nvGrpSpPr>
        <p:grpSpPr>
          <a:xfrm>
            <a:off x="3575050" y="7477125"/>
            <a:ext cx="2876550" cy="660400"/>
            <a:chOff x="0" y="0"/>
            <a:chExt cx="2876550" cy="660400"/>
          </a:xfrm>
        </p:grpSpPr>
        <p:sp>
          <p:nvSpPr>
            <p:cNvPr id="457" name="四角形"/>
            <p:cNvSpPr/>
            <p:nvPr/>
          </p:nvSpPr>
          <p:spPr>
            <a:xfrm>
              <a:off x="0" y="0"/>
              <a:ext cx="287655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458" name="Ｃ．トチュウ"/>
            <p:cNvSpPr txBox="1"/>
            <p:nvPr/>
          </p:nvSpPr>
          <p:spPr>
            <a:xfrm>
              <a:off x="0" y="0"/>
              <a:ext cx="28765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Ｃ．トチュウ</a:t>
              </a:r>
            </a:p>
          </p:txBody>
        </p:sp>
      </p:grpSp>
      <p:grpSp>
        <p:nvGrpSpPr>
          <p:cNvPr id="462" name="グループ"/>
          <p:cNvGrpSpPr/>
          <p:nvPr/>
        </p:nvGrpSpPr>
        <p:grpSpPr>
          <a:xfrm>
            <a:off x="7151687" y="7477125"/>
            <a:ext cx="2600326" cy="660400"/>
            <a:chOff x="0" y="0"/>
            <a:chExt cx="2600325" cy="660400"/>
          </a:xfrm>
        </p:grpSpPr>
        <p:sp>
          <p:nvSpPr>
            <p:cNvPr id="460" name="四角形"/>
            <p:cNvSpPr/>
            <p:nvPr/>
          </p:nvSpPr>
          <p:spPr>
            <a:xfrm>
              <a:off x="0" y="0"/>
              <a:ext cx="2600325"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461" name="トチュウ科"/>
            <p:cNvSpPr txBox="1"/>
            <p:nvPr/>
          </p:nvSpPr>
          <p:spPr>
            <a:xfrm>
              <a:off x="0" y="0"/>
              <a:ext cx="260032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トチュウ科</a:t>
              </a:r>
            </a:p>
          </p:txBody>
        </p:sp>
      </p:grpSp>
      <p:grpSp>
        <p:nvGrpSpPr>
          <p:cNvPr id="465" name="グループ"/>
          <p:cNvGrpSpPr/>
          <p:nvPr/>
        </p:nvGrpSpPr>
        <p:grpSpPr>
          <a:xfrm>
            <a:off x="7693025" y="1949450"/>
            <a:ext cx="5014913" cy="2817813"/>
            <a:chOff x="0" y="0"/>
            <a:chExt cx="5014912" cy="2817812"/>
          </a:xfrm>
        </p:grpSpPr>
        <p:sp>
          <p:nvSpPr>
            <p:cNvPr id="463" name="四角形"/>
            <p:cNvSpPr/>
            <p:nvPr/>
          </p:nvSpPr>
          <p:spPr>
            <a:xfrm>
              <a:off x="0" y="0"/>
              <a:ext cx="5014913" cy="2817813"/>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464" name="コニフェリルアルコール.png" descr="コニフェリルアルコール.png"/>
            <p:cNvPicPr>
              <a:picLocks noChangeAspect="1"/>
            </p:cNvPicPr>
            <p:nvPr/>
          </p:nvPicPr>
          <p:blipFill>
            <a:blip r:embed="rId3"/>
            <a:stretch>
              <a:fillRect/>
            </a:stretch>
          </p:blipFill>
          <p:spPr>
            <a:xfrm>
              <a:off x="0" y="0"/>
              <a:ext cx="5014913" cy="2817813"/>
            </a:xfrm>
            <a:prstGeom prst="rect">
              <a:avLst/>
            </a:prstGeom>
            <a:ln w="38100" cap="flat">
              <a:solidFill>
                <a:srgbClr val="800000"/>
              </a:solidFill>
              <a:prstDash val="solid"/>
              <a:round/>
            </a:ln>
            <a:effectLst/>
          </p:spPr>
        </p:pic>
      </p:grpSp>
      <p:grpSp>
        <p:nvGrpSpPr>
          <p:cNvPr id="468" name="グループ"/>
          <p:cNvGrpSpPr/>
          <p:nvPr/>
        </p:nvGrpSpPr>
        <p:grpSpPr>
          <a:xfrm>
            <a:off x="3575050" y="8235950"/>
            <a:ext cx="3297238" cy="660400"/>
            <a:chOff x="0" y="0"/>
            <a:chExt cx="3297237" cy="660400"/>
          </a:xfrm>
        </p:grpSpPr>
        <p:sp>
          <p:nvSpPr>
            <p:cNvPr id="466" name="四角形"/>
            <p:cNvSpPr/>
            <p:nvPr/>
          </p:nvSpPr>
          <p:spPr>
            <a:xfrm>
              <a:off x="0" y="0"/>
              <a:ext cx="329723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467" name="Ｄ．レンギョウ"/>
            <p:cNvSpPr txBox="1"/>
            <p:nvPr/>
          </p:nvSpPr>
          <p:spPr>
            <a:xfrm>
              <a:off x="0" y="0"/>
              <a:ext cx="32972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Ｄ．レンギョウ</a:t>
              </a:r>
            </a:p>
          </p:txBody>
        </p:sp>
      </p:grpSp>
      <p:grpSp>
        <p:nvGrpSpPr>
          <p:cNvPr id="471" name="グループ"/>
          <p:cNvGrpSpPr/>
          <p:nvPr/>
        </p:nvGrpSpPr>
        <p:grpSpPr>
          <a:xfrm>
            <a:off x="7151687" y="8235950"/>
            <a:ext cx="2600326" cy="660400"/>
            <a:chOff x="0" y="0"/>
            <a:chExt cx="2600325" cy="660400"/>
          </a:xfrm>
        </p:grpSpPr>
        <p:sp>
          <p:nvSpPr>
            <p:cNvPr id="469" name="四角形"/>
            <p:cNvSpPr/>
            <p:nvPr/>
          </p:nvSpPr>
          <p:spPr>
            <a:xfrm>
              <a:off x="0" y="0"/>
              <a:ext cx="2600325"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470" name="モクセイ科"/>
            <p:cNvSpPr txBox="1"/>
            <p:nvPr/>
          </p:nvSpPr>
          <p:spPr>
            <a:xfrm>
              <a:off x="0" y="0"/>
              <a:ext cx="260032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モクセイ科</a:t>
              </a:r>
            </a:p>
          </p:txBody>
        </p:sp>
      </p:grpSp>
      <p:sp>
        <p:nvSpPr>
          <p:cNvPr id="472" name="シサンドリン"/>
          <p:cNvSpPr txBox="1"/>
          <p:nvPr/>
        </p:nvSpPr>
        <p:spPr>
          <a:xfrm>
            <a:off x="4411662" y="6718300"/>
            <a:ext cx="3251201"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シサンドリン</a:t>
            </a:r>
          </a:p>
        </p:txBody>
      </p:sp>
      <p:pic>
        <p:nvPicPr>
          <p:cNvPr id="473" name="イメージ" descr="イメージ"/>
          <p:cNvPicPr>
            <a:picLocks noChangeAspect="1"/>
          </p:cNvPicPr>
          <p:nvPr/>
        </p:nvPicPr>
        <p:blipFill>
          <a:blip r:embed="rId4"/>
          <a:stretch>
            <a:fillRect/>
          </a:stretch>
        </p:blipFill>
        <p:spPr>
          <a:xfrm>
            <a:off x="147637" y="4954587"/>
            <a:ext cx="3292476" cy="2192338"/>
          </a:xfrm>
          <a:prstGeom prst="rect">
            <a:avLst/>
          </a:prstGeom>
          <a:ln w="12700">
            <a:miter lim="400000"/>
          </a:ln>
        </p:spPr>
      </p:pic>
      <p:pic>
        <p:nvPicPr>
          <p:cNvPr id="474" name="イメージ" descr="イメージ"/>
          <p:cNvPicPr>
            <a:picLocks noChangeAspect="1"/>
          </p:cNvPicPr>
          <p:nvPr/>
        </p:nvPicPr>
        <p:blipFill>
          <a:blip r:embed="rId5"/>
          <a:stretch>
            <a:fillRect/>
          </a:stretch>
        </p:blipFill>
        <p:spPr>
          <a:xfrm>
            <a:off x="185737" y="7272337"/>
            <a:ext cx="3254376" cy="2166938"/>
          </a:xfrm>
          <a:prstGeom prst="rect">
            <a:avLst/>
          </a:prstGeom>
          <a:ln w="12700">
            <a:miter lim="400000"/>
          </a:ln>
        </p:spPr>
      </p:pic>
      <p:sp>
        <p:nvSpPr>
          <p:cNvPr id="475" name="第６章 キノン・ピロン・フェノール類およびそれらの配糖体を含む(10)"/>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キノン・ピロン・フェノール類およびそれらの配糖体を含む(10)</a:t>
            </a:r>
          </a:p>
        </p:txBody>
      </p:sp>
      <p:sp>
        <p:nvSpPr>
          <p:cNvPr id="476" name="イリドイド"/>
          <p:cNvSpPr txBox="1"/>
          <p:nvPr/>
        </p:nvSpPr>
        <p:spPr>
          <a:xfrm>
            <a:off x="10039350" y="7566025"/>
            <a:ext cx="2008188" cy="48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649287">
              <a:defRPr sz="30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イリドイド</a:t>
            </a:r>
          </a:p>
        </p:txBody>
      </p:sp>
      <p:sp>
        <p:nvSpPr>
          <p:cNvPr id="477" name="フラボノイド…"/>
          <p:cNvSpPr txBox="1"/>
          <p:nvPr/>
        </p:nvSpPr>
        <p:spPr>
          <a:xfrm>
            <a:off x="10039350" y="8388350"/>
            <a:ext cx="2478088" cy="1054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649287">
              <a:defRPr sz="30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フラボノイド</a:t>
            </a:r>
          </a:p>
          <a:p>
            <a:pPr algn="l" defTabSz="649287">
              <a:defRPr sz="30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トリテルペン</a:t>
            </a:r>
          </a:p>
        </p:txBody>
      </p:sp>
      <p:pic>
        <p:nvPicPr>
          <p:cNvPr id="3" name="図 2">
            <a:extLst>
              <a:ext uri="{FF2B5EF4-FFF2-40B4-BE49-F238E27FC236}">
                <a16:creationId xmlns:a16="http://schemas.microsoft.com/office/drawing/2014/main" id="{7D166836-401A-7146-A857-8EB56C630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482" y="4941094"/>
            <a:ext cx="3683000" cy="2451100"/>
          </a:xfrm>
          <a:prstGeom prst="rect">
            <a:avLst/>
          </a:prstGeom>
        </p:spPr>
      </p:pic>
      <p:pic>
        <p:nvPicPr>
          <p:cNvPr id="5" name="図 4">
            <a:extLst>
              <a:ext uri="{FF2B5EF4-FFF2-40B4-BE49-F238E27FC236}">
                <a16:creationId xmlns:a16="http://schemas.microsoft.com/office/drawing/2014/main" id="{23CAE633-5684-AC4C-B896-0EBD46CA7A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47273"/>
            <a:ext cx="13011013" cy="8659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fill="hold" grpId="3" nodeType="clickEffect">
                                  <p:stCondLst>
                                    <p:cond delay="0"/>
                                  </p:stCondLst>
                                  <p:iterate>
                                    <p:tmAbs val="0"/>
                                  </p:iterate>
                                  <p:childTnLst>
                                    <p:set>
                                      <p:cBhvr>
                                        <p:cTn id="14" fill="hold"/>
                                        <p:tgtEl>
                                          <p:spTgt spid="476"/>
                                        </p:tgtEl>
                                        <p:attrNameLst>
                                          <p:attrName>style.visibility</p:attrName>
                                        </p:attrNameLst>
                                      </p:cBhvr>
                                      <p:to>
                                        <p:strVal val="visible"/>
                                      </p:to>
                                    </p:set>
                                    <p:animEffect transition="in" filter="fade">
                                      <p:cBhvr>
                                        <p:cTn id="15" dur="1000"/>
                                        <p:tgtEl>
                                          <p:spTgt spid="4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4" nodeType="clickEffect">
                                  <p:stCondLst>
                                    <p:cond delay="0"/>
                                  </p:stCondLst>
                                  <p:iterate>
                                    <p:tmAbs val="0"/>
                                  </p:iterate>
                                  <p:childTnLst>
                                    <p:set>
                                      <p:cBhvr>
                                        <p:cTn id="19" fill="hold"/>
                                        <p:tgtEl>
                                          <p:spTgt spid="477"/>
                                        </p:tgtEl>
                                        <p:attrNameLst>
                                          <p:attrName>style.visibility</p:attrName>
                                        </p:attrNameLst>
                                      </p:cBhvr>
                                      <p:to>
                                        <p:strVal val="visible"/>
                                      </p:to>
                                    </p:set>
                                    <p:animEffect transition="in" filter="fade">
                                      <p:cBhvr>
                                        <p:cTn id="20" dur="1000"/>
                                        <p:tgtEl>
                                          <p:spTgt spid="47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1" animBg="1" advAuto="0"/>
      <p:bldP spid="472" grpId="2" animBg="1" advAuto="0"/>
      <p:bldP spid="476" grpId="3" animBg="1" advAuto="0"/>
      <p:bldP spid="477" grpId="4"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9" name="6-7．タンニン"/>
          <p:cNvSpPr txBox="1"/>
          <p:nvPr/>
        </p:nvSpPr>
        <p:spPr>
          <a:xfrm>
            <a:off x="2058987" y="1841500"/>
            <a:ext cx="4237038" cy="75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8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6-7．タンニン</a:t>
            </a:r>
          </a:p>
        </p:txBody>
      </p:sp>
      <p:sp>
        <p:nvSpPr>
          <p:cNvPr id="480" name="●比較的分子量の大きなポリフェノール"/>
          <p:cNvSpPr txBox="1"/>
          <p:nvPr/>
        </p:nvSpPr>
        <p:spPr>
          <a:xfrm>
            <a:off x="2600325" y="2708275"/>
            <a:ext cx="960437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003366"/>
                </a:solidFill>
              </a:rPr>
              <a:t>比較的分子量の大きなポリフェノール</a:t>
            </a:r>
          </a:p>
        </p:txBody>
      </p:sp>
      <p:sp>
        <p:nvSpPr>
          <p:cNvPr id="481" name="●収れん作用：タンパクを沈殿させる"/>
          <p:cNvSpPr txBox="1"/>
          <p:nvPr/>
        </p:nvSpPr>
        <p:spPr>
          <a:xfrm>
            <a:off x="2600325" y="4117975"/>
            <a:ext cx="9078913"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003366"/>
                </a:solidFill>
              </a:rPr>
              <a:t>収れん作用：</a:t>
            </a:r>
            <a:r>
              <a:rPr>
                <a:solidFill>
                  <a:srgbClr val="FF0000"/>
                </a:solidFill>
              </a:rPr>
              <a:t>タンパクを沈殿させる</a:t>
            </a:r>
          </a:p>
        </p:txBody>
      </p:sp>
      <p:sp>
        <p:nvSpPr>
          <p:cNvPr id="482" name="→植物界に普通"/>
          <p:cNvSpPr txBox="1"/>
          <p:nvPr/>
        </p:nvSpPr>
        <p:spPr>
          <a:xfrm>
            <a:off x="4225925" y="3467100"/>
            <a:ext cx="3325813"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FFFF00"/>
                </a:solidFill>
              </a:rPr>
              <a:t>植物界に普通</a:t>
            </a:r>
          </a:p>
        </p:txBody>
      </p:sp>
      <p:sp>
        <p:nvSpPr>
          <p:cNvPr id="483" name="●一般に渋味（あく）あり：カキ渋など"/>
          <p:cNvSpPr txBox="1"/>
          <p:nvPr/>
        </p:nvSpPr>
        <p:spPr>
          <a:xfrm>
            <a:off x="2600325" y="5526087"/>
            <a:ext cx="9647238"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003366"/>
                </a:solidFill>
              </a:rPr>
              <a:t>一般に渋味（あく）あり：</a:t>
            </a:r>
            <a:r>
              <a:rPr>
                <a:solidFill>
                  <a:srgbClr val="FF0000"/>
                </a:solidFill>
              </a:rPr>
              <a:t>カキ渋など</a:t>
            </a:r>
          </a:p>
        </p:txBody>
      </p:sp>
      <p:grpSp>
        <p:nvGrpSpPr>
          <p:cNvPr id="486" name="グループ"/>
          <p:cNvGrpSpPr/>
          <p:nvPr/>
        </p:nvGrpSpPr>
        <p:grpSpPr>
          <a:xfrm>
            <a:off x="2925762" y="6502400"/>
            <a:ext cx="7743826" cy="2816225"/>
            <a:chOff x="0" y="0"/>
            <a:chExt cx="7743825" cy="2816225"/>
          </a:xfrm>
        </p:grpSpPr>
        <p:sp>
          <p:nvSpPr>
            <p:cNvPr id="484" name="四角形"/>
            <p:cNvSpPr/>
            <p:nvPr/>
          </p:nvSpPr>
          <p:spPr>
            <a:xfrm>
              <a:off x="0" y="0"/>
              <a:ext cx="7743825" cy="2816225"/>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485" name="タンニンの収斂作用.png" descr="タンニンの収斂作用.png"/>
            <p:cNvPicPr>
              <a:picLocks noChangeAspect="1"/>
            </p:cNvPicPr>
            <p:nvPr/>
          </p:nvPicPr>
          <p:blipFill>
            <a:blip r:embed="rId3"/>
            <a:stretch>
              <a:fillRect/>
            </a:stretch>
          </p:blipFill>
          <p:spPr>
            <a:xfrm>
              <a:off x="0" y="0"/>
              <a:ext cx="7743825" cy="2816225"/>
            </a:xfrm>
            <a:prstGeom prst="rect">
              <a:avLst/>
            </a:prstGeom>
            <a:ln w="38100" cap="flat">
              <a:solidFill>
                <a:srgbClr val="800000"/>
              </a:solidFill>
              <a:prstDash val="solid"/>
              <a:round/>
            </a:ln>
            <a:effectLst/>
          </p:spPr>
        </p:pic>
      </p:grpSp>
      <p:sp>
        <p:nvSpPr>
          <p:cNvPr id="487" name="→皮なめし剤（ナラノキの樹皮など）"/>
          <p:cNvSpPr txBox="1"/>
          <p:nvPr/>
        </p:nvSpPr>
        <p:spPr>
          <a:xfrm>
            <a:off x="4210050" y="4922837"/>
            <a:ext cx="7821613"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FFFF00"/>
                </a:solidFill>
              </a:rPr>
              <a:t>皮なめし剤（ナラノキの樹皮など）</a:t>
            </a:r>
          </a:p>
        </p:txBody>
      </p:sp>
      <p:sp>
        <p:nvSpPr>
          <p:cNvPr id="488" name="凝集"/>
          <p:cNvSpPr txBox="1"/>
          <p:nvPr/>
        </p:nvSpPr>
        <p:spPr>
          <a:xfrm>
            <a:off x="6067425" y="8018462"/>
            <a:ext cx="1285876"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900">
                <a:solidFill>
                  <a:srgbClr val="0000FF"/>
                </a:solidFill>
                <a:latin typeface="ヒラギノ明朝 ProN W6"/>
                <a:ea typeface="ヒラギノ明朝 ProN W6"/>
                <a:cs typeface="ヒラギノ明朝 ProN W6"/>
                <a:sym typeface="ヒラギノ明朝 ProN W6"/>
              </a:defRPr>
            </a:lvl1pPr>
          </a:lstStyle>
          <a:p>
            <a:r>
              <a:t>凝集</a:t>
            </a:r>
          </a:p>
        </p:txBody>
      </p:sp>
      <p:sp>
        <p:nvSpPr>
          <p:cNvPr id="489" name="→tannin"/>
          <p:cNvSpPr txBox="1"/>
          <p:nvPr/>
        </p:nvSpPr>
        <p:spPr>
          <a:xfrm rot="21585959">
            <a:off x="6611898" y="1927225"/>
            <a:ext cx="2422526"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→tannin</a:t>
            </a:r>
          </a:p>
        </p:txBody>
      </p:sp>
      <p:sp>
        <p:nvSpPr>
          <p:cNvPr id="490" name="第６章 キノン・ピロン・フェノール類およびそれらの配糖体を含む(11)"/>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キノン・ピロン・フェノール類およびそれらの配糖体を含む(11)</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2" animBg="1" advAuto="0"/>
      <p:bldP spid="487" grpId="3" animBg="1" advAuto="0"/>
      <p:bldP spid="489"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 name="★精油とは何か？"/>
          <p:cNvSpPr txBox="1"/>
          <p:nvPr/>
        </p:nvSpPr>
        <p:spPr>
          <a:xfrm>
            <a:off x="1408112" y="1949450"/>
            <a:ext cx="6610351" cy="736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5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u="sng">
                <a:solidFill>
                  <a:srgbClr val="FF0000"/>
                </a:solidFill>
              </a:rPr>
              <a:t>精油</a:t>
            </a:r>
            <a:r>
              <a:rPr>
                <a:solidFill>
                  <a:srgbClr val="FF0000"/>
                </a:solidFill>
              </a:rPr>
              <a:t>とは何か？</a:t>
            </a:r>
          </a:p>
        </p:txBody>
      </p:sp>
      <p:sp>
        <p:nvSpPr>
          <p:cNvPr id="26" name="●揮発性、疎水性の低分子二次代謝産物"/>
          <p:cNvSpPr txBox="1"/>
          <p:nvPr/>
        </p:nvSpPr>
        <p:spPr>
          <a:xfrm>
            <a:off x="2600325" y="3033712"/>
            <a:ext cx="936942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003366"/>
                </a:solidFill>
              </a:rPr>
              <a:t>揮発性、疎水性の低分子二次代謝産物</a:t>
            </a:r>
          </a:p>
        </p:txBody>
      </p:sp>
      <p:sp>
        <p:nvSpPr>
          <p:cNvPr id="27" name="●水と共沸する性質"/>
          <p:cNvSpPr txBox="1"/>
          <p:nvPr/>
        </p:nvSpPr>
        <p:spPr>
          <a:xfrm>
            <a:off x="2600325" y="5526087"/>
            <a:ext cx="5049838"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003366"/>
                </a:solidFill>
              </a:rPr>
              <a:t>水と共沸する性質</a:t>
            </a:r>
          </a:p>
        </p:txBody>
      </p:sp>
      <p:sp>
        <p:nvSpPr>
          <p:cNvPr id="28" name="●水蒸気蒸留で分離できる"/>
          <p:cNvSpPr txBox="1"/>
          <p:nvPr/>
        </p:nvSpPr>
        <p:spPr>
          <a:xfrm>
            <a:off x="2600325" y="6392862"/>
            <a:ext cx="658177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003366"/>
                </a:solidFill>
              </a:rPr>
              <a:t>水蒸気蒸留で分離できる</a:t>
            </a:r>
          </a:p>
        </p:txBody>
      </p:sp>
      <p:sp>
        <p:nvSpPr>
          <p:cNvPr id="29" name="→essential oil"/>
          <p:cNvSpPr txBox="1"/>
          <p:nvPr/>
        </p:nvSpPr>
        <p:spPr>
          <a:xfrm>
            <a:off x="6935787" y="2058987"/>
            <a:ext cx="3819526"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→essential oil</a:t>
            </a:r>
          </a:p>
        </p:txBody>
      </p:sp>
      <p:sp>
        <p:nvSpPr>
          <p:cNvPr id="30" name="日本薬局方：精油含量規定のある生薬"/>
          <p:cNvSpPr txBox="1"/>
          <p:nvPr/>
        </p:nvSpPr>
        <p:spPr>
          <a:xfrm>
            <a:off x="1733550" y="7369175"/>
            <a:ext cx="9134475" cy="6585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日本薬局方：</a:t>
            </a:r>
            <a:r>
              <a:rPr u="sng">
                <a:solidFill>
                  <a:srgbClr val="000000"/>
                </a:solidFill>
                <a:effectLst>
                  <a:outerShdw blurRad="12700" dist="25400" dir="2700000" rotWithShape="0">
                    <a:srgbClr val="FFFFFF"/>
                  </a:outerShdw>
                </a:effectLst>
              </a:rPr>
              <a:t>精油含量規定のある生薬</a:t>
            </a:r>
          </a:p>
        </p:txBody>
      </p:sp>
      <p:sp>
        <p:nvSpPr>
          <p:cNvPr id="31" name="→イソプレノイド系…"/>
          <p:cNvSpPr txBox="1"/>
          <p:nvPr/>
        </p:nvSpPr>
        <p:spPr>
          <a:xfrm>
            <a:off x="4225925" y="4008437"/>
            <a:ext cx="4879976" cy="1395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FFFF00"/>
                </a:solidFill>
              </a:rPr>
              <a:t>イソプレノイド系</a:t>
            </a:r>
          </a:p>
          <a:p>
            <a: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芳香族系</a:t>
            </a:r>
          </a:p>
        </p:txBody>
      </p:sp>
      <p:sp>
        <p:nvSpPr>
          <p:cNvPr id="32" name="シンイ•ソヨウ•ハッカ•カノコソウ•コウブシ•ヤクチ•シュクシャ•ガジュツ•ショウズク•ケイヒ•サイシン•チョウジ•ウイキョウ"/>
          <p:cNvSpPr txBox="1"/>
          <p:nvPr/>
        </p:nvSpPr>
        <p:spPr>
          <a:xfrm>
            <a:off x="346075" y="8343900"/>
            <a:ext cx="12638088" cy="1170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200" u="sng">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シンイ•ソヨウ•ハッカ•カノコソウ•コウブシ•ヤクチ•シュクシャ•ガジュツ•ショウズク•</a:t>
            </a:r>
            <a:r>
              <a:rPr>
                <a:solidFill>
                  <a:srgbClr val="FFFFFF"/>
                </a:solidFill>
              </a:rPr>
              <a:t>ケイヒ•サイシン•チョウジ•ウイキョウ</a:t>
            </a:r>
          </a:p>
        </p:txBody>
      </p:sp>
      <p:sp>
        <p:nvSpPr>
          <p:cNvPr id="33" name="第５章 精油を含む生薬および精油製品(1)"/>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lstStyle>
            <a:lvl1pPr algn="ctr" defTabSz="1300162">
              <a:defRPr sz="43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第５章 精油を含む生薬および精油製品(1)</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2" animBg="1" advAuto="0"/>
      <p:bldP spid="27" grpId="4" animBg="1" advAuto="0"/>
      <p:bldP spid="28" grpId="5" animBg="1" advAuto="0"/>
      <p:bldP spid="29" grpId="1" animBg="1" advAuto="0"/>
      <p:bldP spid="30" grpId="6" animBg="1" advAuto="0"/>
      <p:bldP spid="31" grpId="3" animBg="1" advAuto="0"/>
      <p:bldP spid="32" grpId="7"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2" name="6-7．タンニン（続）"/>
          <p:cNvSpPr txBox="1"/>
          <p:nvPr/>
        </p:nvSpPr>
        <p:spPr>
          <a:xfrm>
            <a:off x="2058987" y="1841500"/>
            <a:ext cx="6034088"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6-7．タンニン（続）</a:t>
            </a:r>
          </a:p>
        </p:txBody>
      </p:sp>
      <p:sp>
        <p:nvSpPr>
          <p:cNvPr id="493" name="6-7-1．加水分解性タンニン"/>
          <p:cNvSpPr txBox="1"/>
          <p:nvPr/>
        </p:nvSpPr>
        <p:spPr>
          <a:xfrm>
            <a:off x="2492375" y="2708275"/>
            <a:ext cx="682307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6-7-1．</a:t>
            </a:r>
            <a:r>
              <a:rPr>
                <a:solidFill>
                  <a:srgbClr val="FFFF00"/>
                </a:solidFill>
              </a:rPr>
              <a:t>加水分解性タンニン</a:t>
            </a:r>
          </a:p>
        </p:txBody>
      </p:sp>
      <p:grpSp>
        <p:nvGrpSpPr>
          <p:cNvPr id="496" name="グループ"/>
          <p:cNvGrpSpPr/>
          <p:nvPr/>
        </p:nvGrpSpPr>
        <p:grpSpPr>
          <a:xfrm>
            <a:off x="974725" y="3684587"/>
            <a:ext cx="8091488" cy="2921001"/>
            <a:chOff x="0" y="0"/>
            <a:chExt cx="8091487" cy="2921000"/>
          </a:xfrm>
        </p:grpSpPr>
        <p:sp>
          <p:nvSpPr>
            <p:cNvPr id="494" name="四角形"/>
            <p:cNvSpPr/>
            <p:nvPr/>
          </p:nvSpPr>
          <p:spPr>
            <a:xfrm>
              <a:off x="0" y="0"/>
              <a:ext cx="8091488" cy="2921000"/>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495" name="加水分解型タンニン.png" descr="加水分解型タンニン.png"/>
            <p:cNvPicPr>
              <a:picLocks noChangeAspect="1"/>
            </p:cNvPicPr>
            <p:nvPr/>
          </p:nvPicPr>
          <p:blipFill>
            <a:blip r:embed="rId3"/>
            <a:stretch>
              <a:fillRect/>
            </a:stretch>
          </p:blipFill>
          <p:spPr>
            <a:xfrm>
              <a:off x="0" y="0"/>
              <a:ext cx="8091488" cy="2921000"/>
            </a:xfrm>
            <a:prstGeom prst="rect">
              <a:avLst/>
            </a:prstGeom>
            <a:ln w="38100" cap="flat">
              <a:solidFill>
                <a:srgbClr val="800000"/>
              </a:solidFill>
              <a:prstDash val="solid"/>
              <a:round/>
            </a:ln>
            <a:effectLst/>
          </p:spPr>
        </p:pic>
      </p:grpSp>
      <p:sp>
        <p:nvSpPr>
          <p:cNvPr id="497" name="に糖が結合！…"/>
          <p:cNvSpPr txBox="1"/>
          <p:nvPr/>
        </p:nvSpPr>
        <p:spPr>
          <a:xfrm>
            <a:off x="9318625" y="4551362"/>
            <a:ext cx="3925888" cy="1331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に糖が結合！</a:t>
            </a:r>
          </a:p>
          <a:p>
            <a:pPr algn="l" defTabSz="649287">
              <a:defRPr sz="2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a:t>
            </a:r>
            <a:r>
              <a:rPr>
                <a:solidFill>
                  <a:srgbClr val="0000FF"/>
                </a:solidFill>
              </a:rPr>
              <a:t>（糖エステル）</a:t>
            </a:r>
          </a:p>
        </p:txBody>
      </p:sp>
      <p:grpSp>
        <p:nvGrpSpPr>
          <p:cNvPr id="500" name="グループ"/>
          <p:cNvGrpSpPr/>
          <p:nvPr/>
        </p:nvGrpSpPr>
        <p:grpSpPr>
          <a:xfrm>
            <a:off x="3575050" y="6935787"/>
            <a:ext cx="3748088" cy="660401"/>
            <a:chOff x="0" y="0"/>
            <a:chExt cx="3748087" cy="660400"/>
          </a:xfrm>
        </p:grpSpPr>
        <p:sp>
          <p:nvSpPr>
            <p:cNvPr id="498" name="四角形"/>
            <p:cNvSpPr/>
            <p:nvPr/>
          </p:nvSpPr>
          <p:spPr>
            <a:xfrm>
              <a:off x="0" y="0"/>
              <a:ext cx="37480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499" name="Ａ．アカメガシワ"/>
            <p:cNvSpPr txBox="1"/>
            <p:nvPr/>
          </p:nvSpPr>
          <p:spPr>
            <a:xfrm>
              <a:off x="0" y="0"/>
              <a:ext cx="37480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Ａ．アカメガシワ</a:t>
              </a:r>
            </a:p>
          </p:txBody>
        </p:sp>
      </p:grpSp>
      <p:grpSp>
        <p:nvGrpSpPr>
          <p:cNvPr id="503" name="グループ"/>
          <p:cNvGrpSpPr/>
          <p:nvPr/>
        </p:nvGrpSpPr>
        <p:grpSpPr>
          <a:xfrm>
            <a:off x="7910512" y="6935787"/>
            <a:ext cx="3252788" cy="660401"/>
            <a:chOff x="0" y="0"/>
            <a:chExt cx="3252787" cy="660400"/>
          </a:xfrm>
        </p:grpSpPr>
        <p:sp>
          <p:nvSpPr>
            <p:cNvPr id="501" name="四角形"/>
            <p:cNvSpPr/>
            <p:nvPr/>
          </p:nvSpPr>
          <p:spPr>
            <a:xfrm>
              <a:off x="0" y="0"/>
              <a:ext cx="325278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502" name="トウダイグサ科"/>
            <p:cNvSpPr txBox="1"/>
            <p:nvPr/>
          </p:nvSpPr>
          <p:spPr>
            <a:xfrm>
              <a:off x="0" y="0"/>
              <a:ext cx="32527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トウダイグサ科</a:t>
              </a:r>
            </a:p>
          </p:txBody>
        </p:sp>
      </p:grpSp>
      <p:grpSp>
        <p:nvGrpSpPr>
          <p:cNvPr id="506" name="グループ"/>
          <p:cNvGrpSpPr/>
          <p:nvPr/>
        </p:nvGrpSpPr>
        <p:grpSpPr>
          <a:xfrm>
            <a:off x="3575050" y="8343900"/>
            <a:ext cx="4302125" cy="660400"/>
            <a:chOff x="0" y="0"/>
            <a:chExt cx="4302125" cy="660400"/>
          </a:xfrm>
        </p:grpSpPr>
        <p:sp>
          <p:nvSpPr>
            <p:cNvPr id="504" name="四角形"/>
            <p:cNvSpPr/>
            <p:nvPr/>
          </p:nvSpPr>
          <p:spPr>
            <a:xfrm>
              <a:off x="0" y="0"/>
              <a:ext cx="430212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505" name="Ｂ．ゲンノショウコ"/>
            <p:cNvSpPr txBox="1"/>
            <p:nvPr/>
          </p:nvSpPr>
          <p:spPr>
            <a:xfrm>
              <a:off x="0" y="0"/>
              <a:ext cx="430212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Ｂ．ゲンノショウコ</a:t>
              </a:r>
            </a:p>
          </p:txBody>
        </p:sp>
      </p:grpSp>
      <p:grpSp>
        <p:nvGrpSpPr>
          <p:cNvPr id="509" name="グループ"/>
          <p:cNvGrpSpPr/>
          <p:nvPr/>
        </p:nvGrpSpPr>
        <p:grpSpPr>
          <a:xfrm>
            <a:off x="8451850" y="8343900"/>
            <a:ext cx="2908300" cy="660400"/>
            <a:chOff x="0" y="0"/>
            <a:chExt cx="2908300" cy="660400"/>
          </a:xfrm>
        </p:grpSpPr>
        <p:sp>
          <p:nvSpPr>
            <p:cNvPr id="507" name="四角形"/>
            <p:cNvSpPr/>
            <p:nvPr/>
          </p:nvSpPr>
          <p:spPr>
            <a:xfrm>
              <a:off x="0" y="0"/>
              <a:ext cx="29083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508" name="フウロソウ科"/>
            <p:cNvSpPr txBox="1"/>
            <p:nvPr/>
          </p:nvSpPr>
          <p:spPr>
            <a:xfrm>
              <a:off x="0" y="0"/>
              <a:ext cx="29083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フウロソウ科</a:t>
              </a:r>
            </a:p>
          </p:txBody>
        </p:sp>
      </p:grpSp>
      <p:sp>
        <p:nvSpPr>
          <p:cNvPr id="510" name="ベルゲニンなど：抗潰瘍作用"/>
          <p:cNvSpPr txBox="1"/>
          <p:nvPr/>
        </p:nvSpPr>
        <p:spPr>
          <a:xfrm>
            <a:off x="4225925" y="7694612"/>
            <a:ext cx="7694613"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ベルゲニンなど：</a:t>
            </a:r>
            <a:r>
              <a:rPr>
                <a:solidFill>
                  <a:srgbClr val="0000FF"/>
                </a:solidFill>
                <a:effectLst>
                  <a:outerShdw blurRad="12700" dist="25400" dir="2700000" rotWithShape="0">
                    <a:srgbClr val="000000"/>
                  </a:outerShdw>
                </a:effectLst>
              </a:rPr>
              <a:t>抗潰瘍作用</a:t>
            </a:r>
          </a:p>
        </p:txBody>
      </p:sp>
      <p:sp>
        <p:nvSpPr>
          <p:cNvPr id="511" name="日本固有民間薬"/>
          <p:cNvSpPr txBox="1"/>
          <p:nvPr/>
        </p:nvSpPr>
        <p:spPr>
          <a:xfrm>
            <a:off x="136525" y="7608330"/>
            <a:ext cx="3325813" cy="55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lnSpc>
                <a:spcPct val="150000"/>
              </a:lnSpc>
              <a:defRPr sz="32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日本固有民間薬</a:t>
            </a:r>
            <a:endParaRPr dirty="0"/>
          </a:p>
        </p:txBody>
      </p:sp>
      <p:sp>
        <p:nvSpPr>
          <p:cNvPr id="512" name="ゲラニイン：止瀉作用"/>
          <p:cNvSpPr txBox="1"/>
          <p:nvPr/>
        </p:nvSpPr>
        <p:spPr>
          <a:xfrm>
            <a:off x="4225925" y="9096375"/>
            <a:ext cx="7694613"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pPr>
            <a:r>
              <a:t>ゲラニイン：</a:t>
            </a:r>
            <a:r>
              <a:rPr>
                <a:solidFill>
                  <a:srgbClr val="0000FF"/>
                </a:solidFill>
                <a:effectLst>
                  <a:outerShdw blurRad="12700" dist="25400" dir="2700000" rotWithShape="0">
                    <a:srgbClr val="000000"/>
                  </a:outerShdw>
                </a:effectLst>
              </a:rPr>
              <a:t>止瀉作用</a:t>
            </a:r>
          </a:p>
        </p:txBody>
      </p:sp>
      <p:pic>
        <p:nvPicPr>
          <p:cNvPr id="513" name="青丸.png" descr="青丸.png"/>
          <p:cNvPicPr>
            <a:picLocks noChangeAspect="1"/>
          </p:cNvPicPr>
          <p:nvPr/>
        </p:nvPicPr>
        <p:blipFill>
          <a:blip r:embed="rId4"/>
          <a:stretch>
            <a:fillRect/>
          </a:stretch>
        </p:blipFill>
        <p:spPr>
          <a:xfrm>
            <a:off x="866775" y="4008437"/>
            <a:ext cx="2817813" cy="2827338"/>
          </a:xfrm>
          <a:prstGeom prst="rect">
            <a:avLst/>
          </a:prstGeom>
          <a:ln w="12700">
            <a:miter lim="400000"/>
          </a:ln>
        </p:spPr>
      </p:pic>
      <p:sp>
        <p:nvSpPr>
          <p:cNvPr id="514" name="ピロガロール"/>
          <p:cNvSpPr txBox="1"/>
          <p:nvPr/>
        </p:nvSpPr>
        <p:spPr>
          <a:xfrm>
            <a:off x="541337" y="6718300"/>
            <a:ext cx="2876551" cy="55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ピロガロール</a:t>
            </a:r>
          </a:p>
        </p:txBody>
      </p:sp>
      <p:sp>
        <p:nvSpPr>
          <p:cNvPr id="515" name="ガロタンニン"/>
          <p:cNvSpPr txBox="1"/>
          <p:nvPr/>
        </p:nvSpPr>
        <p:spPr>
          <a:xfrm>
            <a:off x="9120187" y="2693987"/>
            <a:ext cx="3792538"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9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ガロタンニン</a:t>
            </a:r>
          </a:p>
        </p:txBody>
      </p:sp>
      <p:sp>
        <p:nvSpPr>
          <p:cNvPr id="516" name="or"/>
          <p:cNvSpPr txBox="1"/>
          <p:nvPr/>
        </p:nvSpPr>
        <p:spPr>
          <a:xfrm>
            <a:off x="3684587" y="4225925"/>
            <a:ext cx="828676"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lnSpc>
                <a:spcPct val="150000"/>
              </a:lnSpc>
              <a:defRPr sz="39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or</a:t>
            </a:r>
          </a:p>
        </p:txBody>
      </p:sp>
      <p:pic>
        <p:nvPicPr>
          <p:cNvPr id="517" name="括弧１.png" descr="括弧１.png"/>
          <p:cNvPicPr>
            <a:picLocks noChangeAspect="1"/>
          </p:cNvPicPr>
          <p:nvPr/>
        </p:nvPicPr>
        <p:blipFill>
          <a:blip r:embed="rId5"/>
          <a:stretch>
            <a:fillRect/>
          </a:stretch>
        </p:blipFill>
        <p:spPr>
          <a:xfrm>
            <a:off x="3136900" y="6731000"/>
            <a:ext cx="495300" cy="2593975"/>
          </a:xfrm>
          <a:prstGeom prst="rect">
            <a:avLst/>
          </a:prstGeom>
          <a:ln w="12700">
            <a:miter lim="400000"/>
          </a:ln>
        </p:spPr>
      </p:pic>
      <p:sp>
        <p:nvSpPr>
          <p:cNvPr id="518" name="第６章 キノン・ピロン・フェノール類およびそれらの配糖体を含む(12)"/>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キノン・ピロン・フェノール類およびそれらの配糖体を含む(12)</a:t>
            </a:r>
          </a:p>
        </p:txBody>
      </p:sp>
      <p:pic>
        <p:nvPicPr>
          <p:cNvPr id="519" name="イメージ" descr="イメージ"/>
          <p:cNvPicPr>
            <a:picLocks noChangeAspect="1"/>
          </p:cNvPicPr>
          <p:nvPr/>
        </p:nvPicPr>
        <p:blipFill>
          <a:blip r:embed="rId6"/>
          <a:stretch>
            <a:fillRect/>
          </a:stretch>
        </p:blipFill>
        <p:spPr>
          <a:xfrm>
            <a:off x="447674" y="1654720"/>
            <a:ext cx="12107863" cy="8059738"/>
          </a:xfrm>
          <a:prstGeom prst="rect">
            <a:avLst/>
          </a:prstGeom>
          <a:ln w="12700">
            <a:miter lim="400000"/>
          </a:ln>
        </p:spPr>
      </p:pic>
      <p:pic>
        <p:nvPicPr>
          <p:cNvPr id="520" name="イメージ" descr="イメージ"/>
          <p:cNvPicPr>
            <a:picLocks noChangeAspect="1"/>
          </p:cNvPicPr>
          <p:nvPr/>
        </p:nvPicPr>
        <p:blipFill>
          <a:blip r:embed="rId7"/>
          <a:stretch>
            <a:fillRect/>
          </a:stretch>
        </p:blipFill>
        <p:spPr>
          <a:xfrm>
            <a:off x="490536" y="1693912"/>
            <a:ext cx="12022138" cy="80025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5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5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5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2" fill="hold" grpId="9" nodeType="clickEffect">
                                  <p:stCondLst>
                                    <p:cond delay="0"/>
                                  </p:stCondLst>
                                  <p:iterate>
                                    <p:tmAbs val="0"/>
                                  </p:iterate>
                                  <p:childTnLst>
                                    <p:anim calcmode="lin" valueType="num">
                                      <p:cBhvr>
                                        <p:cTn id="38" dur="1000" fill="hold"/>
                                        <p:tgtEl>
                                          <p:spTgt spid="519"/>
                                        </p:tgtEl>
                                        <p:attrNameLst>
                                          <p:attrName>ppt_x</p:attrName>
                                        </p:attrNameLst>
                                      </p:cBhvr>
                                      <p:tavLst>
                                        <p:tav tm="0">
                                          <p:val>
                                            <p:strVal val="ppt_x"/>
                                          </p:val>
                                        </p:tav>
                                        <p:tav tm="100000">
                                          <p:val>
                                            <p:strVal val="1+ppt_w/2"/>
                                          </p:val>
                                        </p:tav>
                                      </p:tavLst>
                                    </p:anim>
                                    <p:anim calcmode="lin" valueType="num">
                                      <p:cBhvr>
                                        <p:cTn id="39" dur="1000" fill="hold"/>
                                        <p:tgtEl>
                                          <p:spTgt spid="519"/>
                                        </p:tgtEl>
                                        <p:attrNameLst>
                                          <p:attrName>ppt_y</p:attrName>
                                        </p:attrNameLst>
                                      </p:cBhvr>
                                      <p:tavLst>
                                        <p:tav tm="0">
                                          <p:val>
                                            <p:strVal val="ppt_y"/>
                                          </p:val>
                                        </p:tav>
                                        <p:tav tm="100000">
                                          <p:val>
                                            <p:strVal val="ppt_y"/>
                                          </p:val>
                                        </p:tav>
                                      </p:tavLst>
                                    </p:anim>
                                    <p:set>
                                      <p:cBhvr>
                                        <p:cTn id="40" fill="hold">
                                          <p:stCondLst>
                                            <p:cond delay="999"/>
                                          </p:stCondLst>
                                        </p:cTn>
                                        <p:tgtEl>
                                          <p:spTgt spid="5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0" nodeType="clickEffect">
                                  <p:stCondLst>
                                    <p:cond delay="0"/>
                                  </p:stCondLst>
                                  <p:iterate>
                                    <p:tmAbs val="0"/>
                                  </p:iterate>
                                  <p:childTnLst>
                                    <p:set>
                                      <p:cBhvr>
                                        <p:cTn id="44" fill="hold"/>
                                        <p:tgtEl>
                                          <p:spTgt spid="5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2" fill="hold" grpId="11" nodeType="clickEffect">
                                  <p:stCondLst>
                                    <p:cond delay="0"/>
                                  </p:stCondLst>
                                  <p:iterate>
                                    <p:tmAbs val="0"/>
                                  </p:iterate>
                                  <p:childTnLst>
                                    <p:anim calcmode="lin" valueType="num">
                                      <p:cBhvr>
                                        <p:cTn id="48" dur="1000" fill="hold"/>
                                        <p:tgtEl>
                                          <p:spTgt spid="520"/>
                                        </p:tgtEl>
                                        <p:attrNameLst>
                                          <p:attrName>ppt_x</p:attrName>
                                        </p:attrNameLst>
                                      </p:cBhvr>
                                      <p:tavLst>
                                        <p:tav tm="0">
                                          <p:val>
                                            <p:strVal val="ppt_x"/>
                                          </p:val>
                                        </p:tav>
                                        <p:tav tm="100000">
                                          <p:val>
                                            <p:strVal val="1+ppt_w/2"/>
                                          </p:val>
                                        </p:tav>
                                      </p:tavLst>
                                    </p:anim>
                                    <p:anim calcmode="lin" valueType="num">
                                      <p:cBhvr>
                                        <p:cTn id="49" dur="1000" fill="hold"/>
                                        <p:tgtEl>
                                          <p:spTgt spid="520"/>
                                        </p:tgtEl>
                                        <p:attrNameLst>
                                          <p:attrName>ppt_y</p:attrName>
                                        </p:attrNameLst>
                                      </p:cBhvr>
                                      <p:tavLst>
                                        <p:tav tm="0">
                                          <p:val>
                                            <p:strVal val="ppt_y"/>
                                          </p:val>
                                        </p:tav>
                                        <p:tav tm="100000">
                                          <p:val>
                                            <p:strVal val="ppt_y"/>
                                          </p:val>
                                        </p:tav>
                                      </p:tavLst>
                                    </p:anim>
                                    <p:set>
                                      <p:cBhvr>
                                        <p:cTn id="50" fill="hold">
                                          <p:stCondLst>
                                            <p:cond delay="999"/>
                                          </p:stCondLst>
                                        </p:cTn>
                                        <p:tgtEl>
                                          <p:spTgt spid="5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1" animBg="1" advAuto="0"/>
      <p:bldP spid="511" grpId="4" animBg="1" advAuto="0"/>
      <p:bldP spid="512" grpId="2" animBg="1" advAuto="0"/>
      <p:bldP spid="513" grpId="5" animBg="1" advAuto="0"/>
      <p:bldP spid="514" grpId="6" animBg="1" advAuto="0"/>
      <p:bldP spid="515" grpId="7" animBg="1" advAuto="0"/>
      <p:bldP spid="517" grpId="3" animBg="1" advAuto="0"/>
      <p:bldP spid="519" grpId="8" animBg="1" advAuto="0"/>
      <p:bldP spid="519" grpId="9" animBg="1" advAuto="0"/>
      <p:bldP spid="520" grpId="10" animBg="1" advAuto="0"/>
      <p:bldP spid="520" grpId="1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2" name="6-7-2．縮合型タンニン"/>
          <p:cNvSpPr txBox="1"/>
          <p:nvPr/>
        </p:nvSpPr>
        <p:spPr>
          <a:xfrm>
            <a:off x="2492375" y="2708275"/>
            <a:ext cx="5799138"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6-7-2．</a:t>
            </a:r>
            <a:r>
              <a:rPr>
                <a:solidFill>
                  <a:srgbClr val="FFFF00"/>
                </a:solidFill>
              </a:rPr>
              <a:t>縮合型タンニン</a:t>
            </a:r>
          </a:p>
        </p:txBody>
      </p:sp>
      <p:sp>
        <p:nvSpPr>
          <p:cNvPr id="523" name="が縮合！…"/>
          <p:cNvSpPr txBox="1"/>
          <p:nvPr/>
        </p:nvSpPr>
        <p:spPr>
          <a:xfrm>
            <a:off x="9663112" y="4416425"/>
            <a:ext cx="2833688" cy="1331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が縮合！</a:t>
            </a:r>
          </a:p>
          <a:p>
            <a:pPr algn="l" defTabSz="649287">
              <a:defRPr sz="2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a:t>
            </a:r>
            <a:r>
              <a:rPr>
                <a:solidFill>
                  <a:srgbClr val="0000FF"/>
                </a:solidFill>
              </a:rPr>
              <a:t>（Ｃ−Ｃ結合）</a:t>
            </a:r>
          </a:p>
        </p:txBody>
      </p:sp>
      <p:grpSp>
        <p:nvGrpSpPr>
          <p:cNvPr id="526" name="グループ"/>
          <p:cNvGrpSpPr/>
          <p:nvPr/>
        </p:nvGrpSpPr>
        <p:grpSpPr>
          <a:xfrm>
            <a:off x="3575050" y="6623050"/>
            <a:ext cx="3305175" cy="660400"/>
            <a:chOff x="0" y="0"/>
            <a:chExt cx="3305175" cy="660400"/>
          </a:xfrm>
        </p:grpSpPr>
        <p:sp>
          <p:nvSpPr>
            <p:cNvPr id="524" name="四角形"/>
            <p:cNvSpPr/>
            <p:nvPr/>
          </p:nvSpPr>
          <p:spPr>
            <a:xfrm>
              <a:off x="0" y="0"/>
              <a:ext cx="33051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525" name="Ａ．アセンヤク"/>
            <p:cNvSpPr txBox="1"/>
            <p:nvPr/>
          </p:nvSpPr>
          <p:spPr>
            <a:xfrm>
              <a:off x="0" y="0"/>
              <a:ext cx="33051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Ａ．アセンヤク</a:t>
              </a:r>
            </a:p>
          </p:txBody>
        </p:sp>
      </p:grpSp>
      <p:grpSp>
        <p:nvGrpSpPr>
          <p:cNvPr id="529" name="グループ"/>
          <p:cNvGrpSpPr/>
          <p:nvPr/>
        </p:nvGrpSpPr>
        <p:grpSpPr>
          <a:xfrm>
            <a:off x="7155310" y="6653212"/>
            <a:ext cx="2058988" cy="563563"/>
            <a:chOff x="0" y="0"/>
            <a:chExt cx="2058987" cy="563562"/>
          </a:xfrm>
        </p:grpSpPr>
        <p:sp>
          <p:nvSpPr>
            <p:cNvPr id="527" name="四角形"/>
            <p:cNvSpPr/>
            <p:nvPr/>
          </p:nvSpPr>
          <p:spPr>
            <a:xfrm>
              <a:off x="0" y="0"/>
              <a:ext cx="2058988"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528" name="アカネ科"/>
            <p:cNvSpPr txBox="1"/>
            <p:nvPr/>
          </p:nvSpPr>
          <p:spPr>
            <a:xfrm>
              <a:off x="0" y="0"/>
              <a:ext cx="20589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rPr dirty="0" err="1"/>
                <a:t>アカネ科</a:t>
              </a:r>
              <a:endParaRPr dirty="0"/>
            </a:p>
          </p:txBody>
        </p:sp>
      </p:grpSp>
      <p:grpSp>
        <p:nvGrpSpPr>
          <p:cNvPr id="532" name="グループ"/>
          <p:cNvGrpSpPr/>
          <p:nvPr/>
        </p:nvGrpSpPr>
        <p:grpSpPr>
          <a:xfrm>
            <a:off x="3575050" y="7381875"/>
            <a:ext cx="2416175" cy="660400"/>
            <a:chOff x="0" y="0"/>
            <a:chExt cx="2416175" cy="660400"/>
          </a:xfrm>
        </p:grpSpPr>
        <p:sp>
          <p:nvSpPr>
            <p:cNvPr id="530" name="四角形"/>
            <p:cNvSpPr/>
            <p:nvPr/>
          </p:nvSpPr>
          <p:spPr>
            <a:xfrm>
              <a:off x="0" y="0"/>
              <a:ext cx="24161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531" name="Ｂ．ケイヒ"/>
            <p:cNvSpPr txBox="1"/>
            <p:nvPr/>
          </p:nvSpPr>
          <p:spPr>
            <a:xfrm>
              <a:off x="0" y="0"/>
              <a:ext cx="24161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Ｂ．ケイヒ</a:t>
              </a:r>
            </a:p>
          </p:txBody>
        </p:sp>
      </p:grpSp>
      <p:grpSp>
        <p:nvGrpSpPr>
          <p:cNvPr id="535" name="グループ"/>
          <p:cNvGrpSpPr/>
          <p:nvPr/>
        </p:nvGrpSpPr>
        <p:grpSpPr>
          <a:xfrm>
            <a:off x="6317236" y="7381875"/>
            <a:ext cx="2492375" cy="660400"/>
            <a:chOff x="0" y="0"/>
            <a:chExt cx="2492374" cy="660400"/>
          </a:xfrm>
        </p:grpSpPr>
        <p:sp>
          <p:nvSpPr>
            <p:cNvPr id="533" name="四角形"/>
            <p:cNvSpPr/>
            <p:nvPr/>
          </p:nvSpPr>
          <p:spPr>
            <a:xfrm>
              <a:off x="0" y="0"/>
              <a:ext cx="2492375"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534" name="クスノキ科"/>
            <p:cNvSpPr txBox="1"/>
            <p:nvPr/>
          </p:nvSpPr>
          <p:spPr>
            <a:xfrm>
              <a:off x="0" y="0"/>
              <a:ext cx="24923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rPr dirty="0" err="1"/>
                <a:t>クスノキ科</a:t>
              </a:r>
              <a:endParaRPr dirty="0"/>
            </a:p>
          </p:txBody>
        </p:sp>
      </p:grpSp>
      <p:sp>
        <p:nvSpPr>
          <p:cNvPr id="536" name="過剰投与は禁物！"/>
          <p:cNvSpPr txBox="1"/>
          <p:nvPr/>
        </p:nvSpPr>
        <p:spPr>
          <a:xfrm>
            <a:off x="8391196" y="8044944"/>
            <a:ext cx="3762376"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lnSpc>
                <a:spcPct val="150000"/>
              </a:lnSpc>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過剰投与は禁物</a:t>
            </a:r>
            <a:r>
              <a:rPr dirty="0"/>
              <a:t>！</a:t>
            </a:r>
          </a:p>
        </p:txBody>
      </p:sp>
      <p:grpSp>
        <p:nvGrpSpPr>
          <p:cNvPr id="539" name="グループ"/>
          <p:cNvGrpSpPr/>
          <p:nvPr/>
        </p:nvGrpSpPr>
        <p:grpSpPr>
          <a:xfrm>
            <a:off x="3575050" y="8140700"/>
            <a:ext cx="2822575" cy="660400"/>
            <a:chOff x="0" y="0"/>
            <a:chExt cx="2822574" cy="660400"/>
          </a:xfrm>
        </p:grpSpPr>
        <p:sp>
          <p:nvSpPr>
            <p:cNvPr id="537" name="四角形"/>
            <p:cNvSpPr/>
            <p:nvPr/>
          </p:nvSpPr>
          <p:spPr>
            <a:xfrm>
              <a:off x="0" y="0"/>
              <a:ext cx="28225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538" name="Ｃ．ダイオウ"/>
            <p:cNvSpPr txBox="1"/>
            <p:nvPr/>
          </p:nvSpPr>
          <p:spPr>
            <a:xfrm>
              <a:off x="0" y="0"/>
              <a:ext cx="28225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Ｃ．ダイオウ</a:t>
              </a:r>
            </a:p>
          </p:txBody>
        </p:sp>
      </p:grpSp>
      <p:grpSp>
        <p:nvGrpSpPr>
          <p:cNvPr id="542" name="グループ"/>
          <p:cNvGrpSpPr/>
          <p:nvPr/>
        </p:nvGrpSpPr>
        <p:grpSpPr>
          <a:xfrm>
            <a:off x="6692902" y="8140700"/>
            <a:ext cx="1625601" cy="660400"/>
            <a:chOff x="0" y="0"/>
            <a:chExt cx="1625600" cy="660400"/>
          </a:xfrm>
        </p:grpSpPr>
        <p:sp>
          <p:nvSpPr>
            <p:cNvPr id="540" name="四角形"/>
            <p:cNvSpPr/>
            <p:nvPr/>
          </p:nvSpPr>
          <p:spPr>
            <a:xfrm>
              <a:off x="0" y="0"/>
              <a:ext cx="16256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541" name="タデ科"/>
            <p:cNvSpPr txBox="1"/>
            <p:nvPr/>
          </p:nvSpPr>
          <p:spPr>
            <a:xfrm>
              <a:off x="0" y="0"/>
              <a:ext cx="16256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rPr dirty="0" err="1"/>
                <a:t>タデ科</a:t>
              </a:r>
              <a:endParaRPr dirty="0"/>
            </a:p>
          </p:txBody>
        </p:sp>
      </p:grpSp>
      <p:sp>
        <p:nvSpPr>
          <p:cNvPr id="543" name="ラタンニン（止瀉） ⇔ センノシド（瀉下）"/>
          <p:cNvSpPr txBox="1"/>
          <p:nvPr/>
        </p:nvSpPr>
        <p:spPr>
          <a:xfrm>
            <a:off x="1300162" y="9007475"/>
            <a:ext cx="11161713"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9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rPr dirty="0" err="1"/>
              <a:t>ラタンニン（止瀉</a:t>
            </a:r>
            <a:r>
              <a:rPr dirty="0"/>
              <a:t>）　⇔　</a:t>
            </a:r>
            <a:r>
              <a:rPr dirty="0" err="1"/>
              <a:t>センノシド（瀉下</a:t>
            </a:r>
            <a:r>
              <a:rPr dirty="0"/>
              <a:t>）</a:t>
            </a:r>
          </a:p>
        </p:txBody>
      </p:sp>
      <p:grpSp>
        <p:nvGrpSpPr>
          <p:cNvPr id="546" name="グループ"/>
          <p:cNvGrpSpPr/>
          <p:nvPr/>
        </p:nvGrpSpPr>
        <p:grpSpPr>
          <a:xfrm>
            <a:off x="260786" y="3575050"/>
            <a:ext cx="9104313" cy="2684463"/>
            <a:chOff x="0" y="0"/>
            <a:chExt cx="9104312" cy="2684462"/>
          </a:xfrm>
        </p:grpSpPr>
        <p:sp>
          <p:nvSpPr>
            <p:cNvPr id="544" name="四角形"/>
            <p:cNvSpPr/>
            <p:nvPr/>
          </p:nvSpPr>
          <p:spPr>
            <a:xfrm>
              <a:off x="0" y="0"/>
              <a:ext cx="9104313" cy="2684463"/>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545" name="縮合型タンニン.png" descr="縮合型タンニン.png"/>
            <p:cNvPicPr>
              <a:picLocks noChangeAspect="1"/>
            </p:cNvPicPr>
            <p:nvPr/>
          </p:nvPicPr>
          <p:blipFill>
            <a:blip r:embed="rId3"/>
            <a:stretch>
              <a:fillRect/>
            </a:stretch>
          </p:blipFill>
          <p:spPr>
            <a:xfrm>
              <a:off x="0" y="0"/>
              <a:ext cx="9104313" cy="2684463"/>
            </a:xfrm>
            <a:prstGeom prst="rect">
              <a:avLst/>
            </a:prstGeom>
            <a:ln w="38100" cap="flat">
              <a:solidFill>
                <a:srgbClr val="800000"/>
              </a:solidFill>
              <a:prstDash val="solid"/>
              <a:round/>
            </a:ln>
            <a:effectLst/>
          </p:spPr>
        </p:pic>
      </p:grpSp>
      <p:sp>
        <p:nvSpPr>
          <p:cNvPr id="547" name="or"/>
          <p:cNvSpPr txBox="1"/>
          <p:nvPr/>
        </p:nvSpPr>
        <p:spPr>
          <a:xfrm>
            <a:off x="4474011" y="4983162"/>
            <a:ext cx="89852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lnSpc>
                <a:spcPct val="150000"/>
              </a:lnSpc>
              <a:defRPr sz="39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a:t>or</a:t>
            </a:r>
          </a:p>
        </p:txBody>
      </p:sp>
      <p:pic>
        <p:nvPicPr>
          <p:cNvPr id="548" name="青丸.png" descr="青丸.png"/>
          <p:cNvPicPr>
            <a:picLocks noChangeAspect="1"/>
          </p:cNvPicPr>
          <p:nvPr/>
        </p:nvPicPr>
        <p:blipFill>
          <a:blip r:embed="rId4"/>
          <a:stretch>
            <a:fillRect/>
          </a:stretch>
        </p:blipFill>
        <p:spPr>
          <a:xfrm>
            <a:off x="7477125" y="3033712"/>
            <a:ext cx="2276475" cy="2282826"/>
          </a:xfrm>
          <a:prstGeom prst="rect">
            <a:avLst/>
          </a:prstGeom>
          <a:ln w="12700">
            <a:miter lim="400000"/>
          </a:ln>
        </p:spPr>
      </p:pic>
      <p:sp>
        <p:nvSpPr>
          <p:cNvPr id="549" name="カテコール"/>
          <p:cNvSpPr txBox="1"/>
          <p:nvPr/>
        </p:nvSpPr>
        <p:spPr>
          <a:xfrm>
            <a:off x="9861550" y="3575050"/>
            <a:ext cx="2438400" cy="55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カテコール</a:t>
            </a:r>
          </a:p>
        </p:txBody>
      </p:sp>
      <p:sp>
        <p:nvSpPr>
          <p:cNvPr id="550" name="第６章 キノン・ピロン・フェノール類およびそれらの配糖体を含む(13)"/>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キノン・ピロン・フェノール類およびそれらの配糖体を含む(13)</a:t>
            </a:r>
          </a:p>
        </p:txBody>
      </p:sp>
      <p:grpSp>
        <p:nvGrpSpPr>
          <p:cNvPr id="553" name="グループ"/>
          <p:cNvGrpSpPr/>
          <p:nvPr/>
        </p:nvGrpSpPr>
        <p:grpSpPr>
          <a:xfrm>
            <a:off x="3614737" y="1930400"/>
            <a:ext cx="3078164" cy="660400"/>
            <a:chOff x="0" y="0"/>
            <a:chExt cx="3078162" cy="660400"/>
          </a:xfrm>
        </p:grpSpPr>
        <p:sp>
          <p:nvSpPr>
            <p:cNvPr id="551" name="四角形"/>
            <p:cNvSpPr/>
            <p:nvPr/>
          </p:nvSpPr>
          <p:spPr>
            <a:xfrm>
              <a:off x="0" y="0"/>
              <a:ext cx="307816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552" name="Ｃ．サンシュユ"/>
            <p:cNvSpPr txBox="1"/>
            <p:nvPr/>
          </p:nvSpPr>
          <p:spPr>
            <a:xfrm>
              <a:off x="0" y="0"/>
              <a:ext cx="30781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Ｃ．サンシュユ</a:t>
              </a:r>
            </a:p>
          </p:txBody>
        </p:sp>
      </p:grpSp>
      <p:grpSp>
        <p:nvGrpSpPr>
          <p:cNvPr id="556" name="グループ"/>
          <p:cNvGrpSpPr/>
          <p:nvPr/>
        </p:nvGrpSpPr>
        <p:grpSpPr>
          <a:xfrm>
            <a:off x="7204075" y="1979612"/>
            <a:ext cx="1898650" cy="563563"/>
            <a:chOff x="0" y="0"/>
            <a:chExt cx="1898650" cy="563562"/>
          </a:xfrm>
        </p:grpSpPr>
        <p:sp>
          <p:nvSpPr>
            <p:cNvPr id="554" name="四角形"/>
            <p:cNvSpPr/>
            <p:nvPr/>
          </p:nvSpPr>
          <p:spPr>
            <a:xfrm>
              <a:off x="0" y="0"/>
              <a:ext cx="1898650"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555" name="ミズキ科"/>
            <p:cNvSpPr txBox="1"/>
            <p:nvPr/>
          </p:nvSpPr>
          <p:spPr>
            <a:xfrm>
              <a:off x="0" y="0"/>
              <a:ext cx="18986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ミズキ科</a:t>
              </a:r>
            </a:p>
          </p:txBody>
        </p:sp>
      </p:grpSp>
      <p:sp>
        <p:nvSpPr>
          <p:cNvPr id="557" name="→イリドイド"/>
          <p:cNvSpPr txBox="1"/>
          <p:nvPr/>
        </p:nvSpPr>
        <p:spPr>
          <a:xfrm rot="21585959">
            <a:off x="9215412" y="1973262"/>
            <a:ext cx="2690813" cy="550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→イリドイド</a:t>
            </a:r>
          </a:p>
        </p:txBody>
      </p:sp>
      <p:pic>
        <p:nvPicPr>
          <p:cNvPr id="5" name="図 4">
            <a:extLst>
              <a:ext uri="{FF2B5EF4-FFF2-40B4-BE49-F238E27FC236}">
                <a16:creationId xmlns:a16="http://schemas.microsoft.com/office/drawing/2014/main" id="{0E908C32-0CF8-1D4F-BFE5-289374592E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00" y="6590505"/>
            <a:ext cx="3488572" cy="2321705"/>
          </a:xfrm>
          <a:prstGeom prst="rect">
            <a:avLst/>
          </a:prstGeom>
        </p:spPr>
      </p:pic>
      <p:pic>
        <p:nvPicPr>
          <p:cNvPr id="7" name="図 6">
            <a:extLst>
              <a:ext uri="{FF2B5EF4-FFF2-40B4-BE49-F238E27FC236}">
                <a16:creationId xmlns:a16="http://schemas.microsoft.com/office/drawing/2014/main" id="{1537177A-C243-7A44-86CE-08FA6AC89D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0857" y="5931500"/>
            <a:ext cx="3439670" cy="2289160"/>
          </a:xfrm>
          <a:prstGeom prst="rect">
            <a:avLst/>
          </a:prstGeom>
        </p:spPr>
      </p:pic>
      <p:pic>
        <p:nvPicPr>
          <p:cNvPr id="3" name="図 2">
            <a:extLst>
              <a:ext uri="{FF2B5EF4-FFF2-40B4-BE49-F238E27FC236}">
                <a16:creationId xmlns:a16="http://schemas.microsoft.com/office/drawing/2014/main" id="{EC5AAACE-AC1A-CD4E-8421-7B1FDCED75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6" y="547411"/>
            <a:ext cx="13010597" cy="8658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2" nodeType="clickEffect">
                                  <p:stCondLst>
                                    <p:cond delay="0"/>
                                  </p:stCondLst>
                                  <p:iterate>
                                    <p:tmAbs val="0"/>
                                  </p:iterate>
                                  <p:childTnLst>
                                    <p:set>
                                      <p:cBhvr>
                                        <p:cTn id="19" fill="hold"/>
                                        <p:tgtEl>
                                          <p:spTgt spid="54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3" nodeType="clickEffect">
                                  <p:stCondLst>
                                    <p:cond delay="0"/>
                                  </p:stCondLst>
                                  <p:iterate>
                                    <p:tmAbs val="0"/>
                                  </p:iterate>
                                  <p:childTnLst>
                                    <p:set>
                                      <p:cBhvr>
                                        <p:cTn id="23" fill="hold"/>
                                        <p:tgtEl>
                                          <p:spTgt spid="5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4" nodeType="clickEffect">
                                  <p:stCondLst>
                                    <p:cond delay="0"/>
                                  </p:stCondLst>
                                  <p:iterate>
                                    <p:tmAbs val="0"/>
                                  </p:iterate>
                                  <p:childTnLst>
                                    <p:set>
                                      <p:cBhvr>
                                        <p:cTn id="27" fill="hold"/>
                                        <p:tgtEl>
                                          <p:spTgt spid="54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5" nodeType="clickEffect">
                                  <p:stCondLst>
                                    <p:cond delay="0"/>
                                  </p:stCondLst>
                                  <p:iterate>
                                    <p:tmAbs val="0"/>
                                  </p:iterate>
                                  <p:childTnLst>
                                    <p:set>
                                      <p:cBhvr>
                                        <p:cTn id="31" fill="hold"/>
                                        <p:tgtEl>
                                          <p:spTgt spid="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3" animBg="1" advAuto="0"/>
      <p:bldP spid="543" grpId="2" animBg="1" advAuto="0"/>
      <p:bldP spid="548" grpId="4" animBg="1" advAuto="0"/>
      <p:bldP spid="549" grpId="5" animBg="1" advAuto="0"/>
      <p:bldP spid="557"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9" name="6-7．タンニン（続）"/>
          <p:cNvSpPr txBox="1"/>
          <p:nvPr/>
        </p:nvSpPr>
        <p:spPr>
          <a:xfrm>
            <a:off x="2058987" y="1841500"/>
            <a:ext cx="6034088"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6-7．タンニン（続）</a:t>
            </a:r>
          </a:p>
        </p:txBody>
      </p:sp>
      <p:sp>
        <p:nvSpPr>
          <p:cNvPr id="560" name="タンニンの確認試験法"/>
          <p:cNvSpPr txBox="1"/>
          <p:nvPr/>
        </p:nvSpPr>
        <p:spPr>
          <a:xfrm>
            <a:off x="2492375" y="2708275"/>
            <a:ext cx="7332663"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タンニンの確認試験法</a:t>
            </a:r>
          </a:p>
        </p:txBody>
      </p:sp>
      <p:grpSp>
        <p:nvGrpSpPr>
          <p:cNvPr id="563" name="グループ"/>
          <p:cNvGrpSpPr/>
          <p:nvPr/>
        </p:nvGrpSpPr>
        <p:grpSpPr>
          <a:xfrm>
            <a:off x="866775" y="3792537"/>
            <a:ext cx="5418138" cy="4037013"/>
            <a:chOff x="0" y="0"/>
            <a:chExt cx="5418137" cy="4037012"/>
          </a:xfrm>
        </p:grpSpPr>
        <p:sp>
          <p:nvSpPr>
            <p:cNvPr id="561" name="四角形"/>
            <p:cNvSpPr/>
            <p:nvPr/>
          </p:nvSpPr>
          <p:spPr>
            <a:xfrm>
              <a:off x="0" y="0"/>
              <a:ext cx="5418138" cy="4037013"/>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562" name="タンニン呈色.png" descr="タンニン呈色.png"/>
            <p:cNvPicPr>
              <a:picLocks noChangeAspect="1"/>
            </p:cNvPicPr>
            <p:nvPr/>
          </p:nvPicPr>
          <p:blipFill>
            <a:blip r:embed="rId3"/>
            <a:stretch>
              <a:fillRect/>
            </a:stretch>
          </p:blipFill>
          <p:spPr>
            <a:xfrm>
              <a:off x="0" y="0"/>
              <a:ext cx="5418138" cy="4037013"/>
            </a:xfrm>
            <a:prstGeom prst="rect">
              <a:avLst/>
            </a:prstGeom>
            <a:ln w="38100" cap="flat">
              <a:solidFill>
                <a:srgbClr val="800000"/>
              </a:solidFill>
              <a:prstDash val="solid"/>
              <a:round/>
            </a:ln>
            <a:effectLst/>
          </p:spPr>
        </p:pic>
      </p:grpSp>
      <p:sp>
        <p:nvSpPr>
          <p:cNvPr id="564" name="Ｒ＝Ｈ  カテコール…"/>
          <p:cNvSpPr txBox="1"/>
          <p:nvPr/>
        </p:nvSpPr>
        <p:spPr>
          <a:xfrm>
            <a:off x="541337" y="7910512"/>
            <a:ext cx="6883401" cy="1585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Ｒ＝Ｈ　　カテコール</a:t>
            </a:r>
          </a:p>
          <a:p>
            <a:pPr algn="l" defTabSz="649287">
              <a:defRPr sz="4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Ｒ＝ＯＨ　ピロガロール</a:t>
            </a:r>
          </a:p>
        </p:txBody>
      </p:sp>
      <p:sp>
        <p:nvSpPr>
          <p:cNvPr id="565" name="適用："/>
          <p:cNvSpPr txBox="1"/>
          <p:nvPr/>
        </p:nvSpPr>
        <p:spPr>
          <a:xfrm>
            <a:off x="7043737" y="4008437"/>
            <a:ext cx="2012951"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適用：</a:t>
            </a:r>
          </a:p>
        </p:txBody>
      </p:sp>
      <p:sp>
        <p:nvSpPr>
          <p:cNvPr id="566" name="ウワウルシ…"/>
          <p:cNvSpPr txBox="1"/>
          <p:nvPr/>
        </p:nvSpPr>
        <p:spPr>
          <a:xfrm>
            <a:off x="7043737" y="4984750"/>
            <a:ext cx="4994276" cy="3327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5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a:t>
            </a:r>
            <a:r>
              <a:rPr u="sng">
                <a:solidFill>
                  <a:srgbClr val="FFFFFF"/>
                </a:solidFill>
              </a:rPr>
              <a:t>ウワウルシ</a:t>
            </a:r>
            <a:endParaRPr>
              <a:solidFill>
                <a:srgbClr val="FFFFFF"/>
              </a:solidFill>
            </a:endParaRPr>
          </a:p>
          <a:p>
            <a:pPr algn="l" defTabSz="649287">
              <a:defRPr sz="45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ゲンノショウコ</a:t>
            </a:r>
          </a:p>
          <a:p>
            <a:pPr algn="l" defTabSz="649287">
              <a:defRPr sz="45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a:t>
            </a:r>
            <a:r>
              <a:rPr u="sng"/>
              <a:t>シャクヤク</a:t>
            </a:r>
          </a:p>
          <a:p>
            <a:pPr algn="l" defTabSz="649287">
              <a:defRPr sz="45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a:t>
            </a:r>
            <a:r>
              <a:rPr u="sng"/>
              <a:t>チ　モ</a:t>
            </a:r>
          </a:p>
        </p:txBody>
      </p:sp>
      <p:sp>
        <p:nvSpPr>
          <p:cNvPr id="567" name="第６章 キノン・ピロン・フェノール類およびそれらの配糖体を含む(14)"/>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キノン・ピロン・フェノール類およびそれらの配糖体を含む(14)</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1" animBg="1" advAuto="0"/>
      <p:bldP spid="566"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9" name="6-7-3．カフェタンニンを含む生薬"/>
          <p:cNvSpPr txBox="1"/>
          <p:nvPr/>
        </p:nvSpPr>
        <p:spPr>
          <a:xfrm>
            <a:off x="2476500" y="1990725"/>
            <a:ext cx="8064500"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6-7-3．</a:t>
            </a:r>
            <a:r>
              <a:rPr>
                <a:solidFill>
                  <a:srgbClr val="FFFF00"/>
                </a:solidFill>
              </a:rPr>
              <a:t>カフェタンニンを含む生薬</a:t>
            </a:r>
          </a:p>
        </p:txBody>
      </p:sp>
      <p:grpSp>
        <p:nvGrpSpPr>
          <p:cNvPr id="572" name="グループ"/>
          <p:cNvGrpSpPr/>
          <p:nvPr/>
        </p:nvGrpSpPr>
        <p:grpSpPr>
          <a:xfrm>
            <a:off x="3716337" y="3033712"/>
            <a:ext cx="3306763" cy="660401"/>
            <a:chOff x="0" y="0"/>
            <a:chExt cx="3306762" cy="660400"/>
          </a:xfrm>
        </p:grpSpPr>
        <p:sp>
          <p:nvSpPr>
            <p:cNvPr id="570" name="四角形"/>
            <p:cNvSpPr/>
            <p:nvPr/>
          </p:nvSpPr>
          <p:spPr>
            <a:xfrm>
              <a:off x="0" y="0"/>
              <a:ext cx="330676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571" name="Ａ．ガイヨウ"/>
            <p:cNvSpPr txBox="1"/>
            <p:nvPr/>
          </p:nvSpPr>
          <p:spPr>
            <a:xfrm>
              <a:off x="0" y="0"/>
              <a:ext cx="33067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Ａ．ガイヨウ</a:t>
              </a:r>
            </a:p>
          </p:txBody>
        </p:sp>
      </p:grpSp>
      <p:grpSp>
        <p:nvGrpSpPr>
          <p:cNvPr id="575" name="グループ"/>
          <p:cNvGrpSpPr/>
          <p:nvPr/>
        </p:nvGrpSpPr>
        <p:grpSpPr>
          <a:xfrm>
            <a:off x="7352429" y="3085357"/>
            <a:ext cx="1668463" cy="563563"/>
            <a:chOff x="0" y="0"/>
            <a:chExt cx="1668462" cy="563562"/>
          </a:xfrm>
        </p:grpSpPr>
        <p:sp>
          <p:nvSpPr>
            <p:cNvPr id="573" name="四角形"/>
            <p:cNvSpPr/>
            <p:nvPr/>
          </p:nvSpPr>
          <p:spPr>
            <a:xfrm>
              <a:off x="0" y="0"/>
              <a:ext cx="1668463"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574" name="キク科"/>
            <p:cNvSpPr txBox="1"/>
            <p:nvPr/>
          </p:nvSpPr>
          <p:spPr>
            <a:xfrm>
              <a:off x="0" y="0"/>
              <a:ext cx="16684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rPr dirty="0" err="1"/>
                <a:t>キク科</a:t>
              </a:r>
              <a:endParaRPr dirty="0"/>
            </a:p>
          </p:txBody>
        </p:sp>
      </p:grpSp>
      <p:grpSp>
        <p:nvGrpSpPr>
          <p:cNvPr id="578" name="グループ"/>
          <p:cNvGrpSpPr/>
          <p:nvPr/>
        </p:nvGrpSpPr>
        <p:grpSpPr>
          <a:xfrm>
            <a:off x="3716337" y="4551362"/>
            <a:ext cx="2822576" cy="660401"/>
            <a:chOff x="0" y="0"/>
            <a:chExt cx="2822574" cy="660400"/>
          </a:xfrm>
        </p:grpSpPr>
        <p:sp>
          <p:nvSpPr>
            <p:cNvPr id="576" name="四角形"/>
            <p:cNvSpPr/>
            <p:nvPr/>
          </p:nvSpPr>
          <p:spPr>
            <a:xfrm>
              <a:off x="0" y="0"/>
              <a:ext cx="28225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577" name="B．カゴソウ"/>
            <p:cNvSpPr txBox="1"/>
            <p:nvPr/>
          </p:nvSpPr>
          <p:spPr>
            <a:xfrm>
              <a:off x="0" y="0"/>
              <a:ext cx="28225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B．カゴソウ</a:t>
              </a:r>
            </a:p>
          </p:txBody>
        </p:sp>
      </p:grpSp>
      <p:grpSp>
        <p:nvGrpSpPr>
          <p:cNvPr id="581" name="グループ"/>
          <p:cNvGrpSpPr/>
          <p:nvPr/>
        </p:nvGrpSpPr>
        <p:grpSpPr>
          <a:xfrm>
            <a:off x="6931742" y="4555382"/>
            <a:ext cx="1625600" cy="660401"/>
            <a:chOff x="0" y="0"/>
            <a:chExt cx="1625600" cy="660400"/>
          </a:xfrm>
        </p:grpSpPr>
        <p:sp>
          <p:nvSpPr>
            <p:cNvPr id="579" name="四角形"/>
            <p:cNvSpPr/>
            <p:nvPr/>
          </p:nvSpPr>
          <p:spPr>
            <a:xfrm>
              <a:off x="0" y="0"/>
              <a:ext cx="16256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580" name="シソ科"/>
            <p:cNvSpPr txBox="1"/>
            <p:nvPr/>
          </p:nvSpPr>
          <p:spPr>
            <a:xfrm>
              <a:off x="0" y="0"/>
              <a:ext cx="16256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シソ科</a:t>
              </a:r>
            </a:p>
          </p:txBody>
        </p:sp>
      </p:grpSp>
      <p:sp>
        <p:nvSpPr>
          <p:cNvPr id="582" name="第６章 キノン・ピロン・フェノール類およびそれらの配糖体を含む(15)"/>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キノン・ピロン・フェノール類およびそれらの配糖体を含む(15)</a:t>
            </a:r>
          </a:p>
        </p:txBody>
      </p:sp>
      <p:sp>
        <p:nvSpPr>
          <p:cNvPr id="583" name="6-8．スチルベノイドを含む生薬"/>
          <p:cNvSpPr txBox="1"/>
          <p:nvPr/>
        </p:nvSpPr>
        <p:spPr>
          <a:xfrm>
            <a:off x="2149474" y="6067425"/>
            <a:ext cx="9055102" cy="75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8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6-8．スチルベノイドを含む生薬</a:t>
            </a:r>
          </a:p>
        </p:txBody>
      </p:sp>
      <p:sp>
        <p:nvSpPr>
          <p:cNvPr id="584" name="ダイオウの各基原種のうち、局方は…"/>
          <p:cNvSpPr txBox="1"/>
          <p:nvPr/>
        </p:nvSpPr>
        <p:spPr>
          <a:xfrm>
            <a:off x="3638550" y="7202487"/>
            <a:ext cx="8299450" cy="2101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ダイオウの各基原種のうち、局方は</a:t>
            </a:r>
            <a:endParaRPr dirty="0"/>
          </a:p>
          <a:p>
            <a:pPr algn="l" defTabSz="649287">
              <a:defRPr sz="39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ラポンティシン</a:t>
            </a:r>
            <a:r>
              <a:rPr dirty="0" err="1">
                <a:solidFill>
                  <a:srgbClr val="FFFF00"/>
                </a:solidFill>
              </a:rPr>
              <a:t>を含むものを劣等と</a:t>
            </a:r>
            <a:endParaRPr dirty="0">
              <a:solidFill>
                <a:srgbClr val="FFFF00"/>
              </a:solidFill>
            </a:endParaRPr>
          </a:p>
          <a:p>
            <a: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して排除する</a:t>
            </a:r>
            <a:r>
              <a:rPr dirty="0"/>
              <a:t>！</a:t>
            </a:r>
          </a:p>
        </p:txBody>
      </p:sp>
      <p:sp>
        <p:nvSpPr>
          <p:cNvPr id="585" name="モノテルペン系精油も含む"/>
          <p:cNvSpPr txBox="1"/>
          <p:nvPr/>
        </p:nvSpPr>
        <p:spPr>
          <a:xfrm>
            <a:off x="4541838" y="3830560"/>
            <a:ext cx="4962526"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2800" dirty="0" err="1"/>
              <a:t>モノテルペン系精油も含む</a:t>
            </a:r>
            <a:endParaRPr sz="2800" dirty="0"/>
          </a:p>
        </p:txBody>
      </p:sp>
      <p:sp>
        <p:nvSpPr>
          <p:cNvPr id="586" name="Rosmarinic acid"/>
          <p:cNvSpPr txBox="1"/>
          <p:nvPr/>
        </p:nvSpPr>
        <p:spPr>
          <a:xfrm>
            <a:off x="4541838" y="5360949"/>
            <a:ext cx="3402013"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Rosmarinic acid</a:t>
            </a:r>
          </a:p>
        </p:txBody>
      </p:sp>
      <p:pic>
        <p:nvPicPr>
          <p:cNvPr id="3" name="図 2">
            <a:extLst>
              <a:ext uri="{FF2B5EF4-FFF2-40B4-BE49-F238E27FC236}">
                <a16:creationId xmlns:a16="http://schemas.microsoft.com/office/drawing/2014/main" id="{389D1DDF-8440-6C42-8B9B-781371FBF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5" y="2897588"/>
            <a:ext cx="3613306" cy="2404717"/>
          </a:xfrm>
          <a:prstGeom prst="rect">
            <a:avLst/>
          </a:prstGeom>
        </p:spPr>
      </p:pic>
      <p:pic>
        <p:nvPicPr>
          <p:cNvPr id="5" name="図 4">
            <a:extLst>
              <a:ext uri="{FF2B5EF4-FFF2-40B4-BE49-F238E27FC236}">
                <a16:creationId xmlns:a16="http://schemas.microsoft.com/office/drawing/2014/main" id="{981B3062-ECFF-7E4B-A8F8-028B8B5BD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8438" y="2897588"/>
            <a:ext cx="3683000" cy="2451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8" name="6-9．その他フェノール類を含む生薬"/>
          <p:cNvSpPr txBox="1"/>
          <p:nvPr/>
        </p:nvSpPr>
        <p:spPr>
          <a:xfrm>
            <a:off x="2058987" y="1841500"/>
            <a:ext cx="9794876"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6-9．その他フェノール類を含む生薬</a:t>
            </a:r>
          </a:p>
        </p:txBody>
      </p:sp>
      <p:sp>
        <p:nvSpPr>
          <p:cNvPr id="589" name="第６章 キノン・ピロン・フェノール類およびそれらの配糖体を含む(16)"/>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キノン・ピロン・フェノール類およびそれらの配糖体を含む(16)</a:t>
            </a:r>
          </a:p>
        </p:txBody>
      </p:sp>
      <p:grpSp>
        <p:nvGrpSpPr>
          <p:cNvPr id="592" name="グループ"/>
          <p:cNvGrpSpPr/>
          <p:nvPr/>
        </p:nvGrpSpPr>
        <p:grpSpPr>
          <a:xfrm>
            <a:off x="3560762" y="2816225"/>
            <a:ext cx="4803776" cy="660400"/>
            <a:chOff x="0" y="0"/>
            <a:chExt cx="4803775" cy="660400"/>
          </a:xfrm>
        </p:grpSpPr>
        <p:sp>
          <p:nvSpPr>
            <p:cNvPr id="590" name="四角形"/>
            <p:cNvSpPr/>
            <p:nvPr/>
          </p:nvSpPr>
          <p:spPr>
            <a:xfrm>
              <a:off x="0" y="0"/>
              <a:ext cx="48037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591" name="Ａ．テンマ（天麻）"/>
            <p:cNvSpPr txBox="1"/>
            <p:nvPr/>
          </p:nvSpPr>
          <p:spPr>
            <a:xfrm>
              <a:off x="0" y="0"/>
              <a:ext cx="48037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Ａ．テンマ（天麻）</a:t>
              </a:r>
            </a:p>
          </p:txBody>
        </p:sp>
      </p:grpSp>
      <p:grpSp>
        <p:nvGrpSpPr>
          <p:cNvPr id="595" name="グループ"/>
          <p:cNvGrpSpPr/>
          <p:nvPr/>
        </p:nvGrpSpPr>
        <p:grpSpPr>
          <a:xfrm>
            <a:off x="3560762" y="3621087"/>
            <a:ext cx="4659314" cy="660401"/>
            <a:chOff x="0" y="0"/>
            <a:chExt cx="4659312" cy="660400"/>
          </a:xfrm>
        </p:grpSpPr>
        <p:sp>
          <p:nvSpPr>
            <p:cNvPr id="593" name="四角形"/>
            <p:cNvSpPr/>
            <p:nvPr/>
          </p:nvSpPr>
          <p:spPr>
            <a:xfrm>
              <a:off x="0" y="0"/>
              <a:ext cx="46593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594" name="Ｂ．ハンゲ（半夏）"/>
            <p:cNvSpPr txBox="1"/>
            <p:nvPr/>
          </p:nvSpPr>
          <p:spPr>
            <a:xfrm>
              <a:off x="0" y="0"/>
              <a:ext cx="46593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Ｂ．ハンゲ（半夏）</a:t>
              </a:r>
            </a:p>
          </p:txBody>
        </p:sp>
      </p:grpSp>
      <p:grpSp>
        <p:nvGrpSpPr>
          <p:cNvPr id="598" name="グループ"/>
          <p:cNvGrpSpPr/>
          <p:nvPr/>
        </p:nvGrpSpPr>
        <p:grpSpPr>
          <a:xfrm>
            <a:off x="8870950" y="3622675"/>
            <a:ext cx="2403476" cy="563563"/>
            <a:chOff x="0" y="0"/>
            <a:chExt cx="2403475" cy="563562"/>
          </a:xfrm>
        </p:grpSpPr>
        <p:sp>
          <p:nvSpPr>
            <p:cNvPr id="596" name="四角形"/>
            <p:cNvSpPr/>
            <p:nvPr/>
          </p:nvSpPr>
          <p:spPr>
            <a:xfrm>
              <a:off x="0" y="0"/>
              <a:ext cx="2403476"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597" name="サトイモ科"/>
            <p:cNvSpPr txBox="1"/>
            <p:nvPr/>
          </p:nvSpPr>
          <p:spPr>
            <a:xfrm>
              <a:off x="0" y="0"/>
              <a:ext cx="2403476"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サトイモ科</a:t>
              </a:r>
            </a:p>
          </p:txBody>
        </p:sp>
      </p:grpSp>
      <p:grpSp>
        <p:nvGrpSpPr>
          <p:cNvPr id="601" name="グループ"/>
          <p:cNvGrpSpPr/>
          <p:nvPr/>
        </p:nvGrpSpPr>
        <p:grpSpPr>
          <a:xfrm>
            <a:off x="3598862" y="5953125"/>
            <a:ext cx="4367213" cy="660400"/>
            <a:chOff x="0" y="0"/>
            <a:chExt cx="4367212" cy="660400"/>
          </a:xfrm>
        </p:grpSpPr>
        <p:sp>
          <p:nvSpPr>
            <p:cNvPr id="599" name="四角形"/>
            <p:cNvSpPr/>
            <p:nvPr/>
          </p:nvSpPr>
          <p:spPr>
            <a:xfrm>
              <a:off x="0" y="0"/>
              <a:ext cx="43672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600" name="C．シゴカ（刺五加）"/>
            <p:cNvSpPr txBox="1"/>
            <p:nvPr/>
          </p:nvSpPr>
          <p:spPr>
            <a:xfrm>
              <a:off x="0" y="0"/>
              <a:ext cx="43672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C．シゴカ（刺五加）</a:t>
              </a:r>
            </a:p>
          </p:txBody>
        </p:sp>
      </p:grpSp>
      <p:grpSp>
        <p:nvGrpSpPr>
          <p:cNvPr id="604" name="グループ"/>
          <p:cNvGrpSpPr/>
          <p:nvPr/>
        </p:nvGrpSpPr>
        <p:grpSpPr>
          <a:xfrm>
            <a:off x="8278812" y="5976937"/>
            <a:ext cx="2019301" cy="563563"/>
            <a:chOff x="0" y="0"/>
            <a:chExt cx="2019300" cy="563562"/>
          </a:xfrm>
        </p:grpSpPr>
        <p:sp>
          <p:nvSpPr>
            <p:cNvPr id="602" name="四角形"/>
            <p:cNvSpPr/>
            <p:nvPr/>
          </p:nvSpPr>
          <p:spPr>
            <a:xfrm>
              <a:off x="0" y="0"/>
              <a:ext cx="2019300"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03" name="ウコギ科"/>
            <p:cNvSpPr txBox="1"/>
            <p:nvPr/>
          </p:nvSpPr>
          <p:spPr>
            <a:xfrm>
              <a:off x="0" y="0"/>
              <a:ext cx="20193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ウコギ科</a:t>
              </a:r>
            </a:p>
          </p:txBody>
        </p:sp>
      </p:grpSp>
      <p:grpSp>
        <p:nvGrpSpPr>
          <p:cNvPr id="607" name="グループ"/>
          <p:cNvGrpSpPr/>
          <p:nvPr/>
        </p:nvGrpSpPr>
        <p:grpSpPr>
          <a:xfrm>
            <a:off x="3535362" y="7567612"/>
            <a:ext cx="4652963" cy="660401"/>
            <a:chOff x="0" y="0"/>
            <a:chExt cx="4652962" cy="660400"/>
          </a:xfrm>
        </p:grpSpPr>
        <p:sp>
          <p:nvSpPr>
            <p:cNvPr id="605" name="四角形"/>
            <p:cNvSpPr/>
            <p:nvPr/>
          </p:nvSpPr>
          <p:spPr>
            <a:xfrm>
              <a:off x="0" y="0"/>
              <a:ext cx="465296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606" name="D．トウガシ（冬瓜子）"/>
            <p:cNvSpPr txBox="1"/>
            <p:nvPr/>
          </p:nvSpPr>
          <p:spPr>
            <a:xfrm>
              <a:off x="0" y="0"/>
              <a:ext cx="46529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D．トウガシ（冬瓜子）</a:t>
              </a:r>
            </a:p>
          </p:txBody>
        </p:sp>
      </p:grpSp>
      <p:grpSp>
        <p:nvGrpSpPr>
          <p:cNvPr id="610" name="グループ"/>
          <p:cNvGrpSpPr/>
          <p:nvPr/>
        </p:nvGrpSpPr>
        <p:grpSpPr>
          <a:xfrm>
            <a:off x="8613775" y="7567612"/>
            <a:ext cx="2014538" cy="660401"/>
            <a:chOff x="0" y="0"/>
            <a:chExt cx="2014537" cy="660400"/>
          </a:xfrm>
        </p:grpSpPr>
        <p:sp>
          <p:nvSpPr>
            <p:cNvPr id="608" name="四角形"/>
            <p:cNvSpPr/>
            <p:nvPr/>
          </p:nvSpPr>
          <p:spPr>
            <a:xfrm>
              <a:off x="0" y="0"/>
              <a:ext cx="201453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09" name="ウリ科"/>
            <p:cNvSpPr txBox="1"/>
            <p:nvPr/>
          </p:nvSpPr>
          <p:spPr>
            <a:xfrm>
              <a:off x="0" y="0"/>
              <a:ext cx="20145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ウリ科</a:t>
              </a:r>
            </a:p>
          </p:txBody>
        </p:sp>
      </p:grpSp>
      <p:grpSp>
        <p:nvGrpSpPr>
          <p:cNvPr id="613" name="グループ"/>
          <p:cNvGrpSpPr/>
          <p:nvPr/>
        </p:nvGrpSpPr>
        <p:grpSpPr>
          <a:xfrm>
            <a:off x="8824912" y="2816225"/>
            <a:ext cx="1733551" cy="660400"/>
            <a:chOff x="0" y="0"/>
            <a:chExt cx="1733550" cy="660400"/>
          </a:xfrm>
        </p:grpSpPr>
        <p:sp>
          <p:nvSpPr>
            <p:cNvPr id="611" name="四角形"/>
            <p:cNvSpPr/>
            <p:nvPr/>
          </p:nvSpPr>
          <p:spPr>
            <a:xfrm>
              <a:off x="0" y="0"/>
              <a:ext cx="17335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12" name="ラン科"/>
            <p:cNvSpPr txBox="1"/>
            <p:nvPr/>
          </p:nvSpPr>
          <p:spPr>
            <a:xfrm>
              <a:off x="0" y="0"/>
              <a:ext cx="17335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ラン科</a:t>
              </a:r>
            </a:p>
          </p:txBody>
        </p:sp>
      </p:grpSp>
      <p:sp>
        <p:nvSpPr>
          <p:cNvPr id="614" name="多糖類（アラバン）：鎮吐作用…"/>
          <p:cNvSpPr txBox="1"/>
          <p:nvPr/>
        </p:nvSpPr>
        <p:spPr>
          <a:xfrm>
            <a:off x="4384675" y="4559300"/>
            <a:ext cx="5919788"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649287">
              <a:defRPr sz="3200">
                <a:solidFill>
                  <a:srgbClr val="F2CC2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多糖類（アラバン）：鎮吐作用</a:t>
            </a:r>
          </a:p>
          <a:p>
            <a:pPr algn="l" defTabSz="649287">
              <a:defRPr sz="3200">
                <a:solidFill>
                  <a:srgbClr val="F2CC2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フェノール類、</a:t>
            </a:r>
            <a:r>
              <a:rPr>
                <a:solidFill>
                  <a:srgbClr val="FFFFFF"/>
                </a:solidFill>
              </a:rPr>
              <a:t>漢方の要薬</a:t>
            </a:r>
          </a:p>
        </p:txBody>
      </p:sp>
      <p:sp>
        <p:nvSpPr>
          <p:cNvPr id="615" name="フェニルプロパノイド配糖体、健康食品"/>
          <p:cNvSpPr txBox="1"/>
          <p:nvPr/>
        </p:nvSpPr>
        <p:spPr>
          <a:xfrm>
            <a:off x="4376737" y="6757333"/>
            <a:ext cx="7351713"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2800" dirty="0" err="1"/>
              <a:t>フェニルプロパノイド配糖体</a:t>
            </a:r>
            <a:r>
              <a:rPr dirty="0" err="1"/>
              <a:t>、健康食品</a:t>
            </a:r>
            <a:endParaRPr dirty="0"/>
          </a:p>
        </p:txBody>
      </p:sp>
      <p:grpSp>
        <p:nvGrpSpPr>
          <p:cNvPr id="618" name="グループ"/>
          <p:cNvGrpSpPr/>
          <p:nvPr/>
        </p:nvGrpSpPr>
        <p:grpSpPr>
          <a:xfrm>
            <a:off x="3538537" y="8653462"/>
            <a:ext cx="5410201" cy="660401"/>
            <a:chOff x="0" y="0"/>
            <a:chExt cx="5410199" cy="660400"/>
          </a:xfrm>
        </p:grpSpPr>
        <p:sp>
          <p:nvSpPr>
            <p:cNvPr id="616" name="四角形"/>
            <p:cNvSpPr/>
            <p:nvPr/>
          </p:nvSpPr>
          <p:spPr>
            <a:xfrm>
              <a:off x="0" y="0"/>
              <a:ext cx="541020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617" name="E．アンソッコウ（安息香）"/>
            <p:cNvSpPr txBox="1"/>
            <p:nvPr/>
          </p:nvSpPr>
          <p:spPr>
            <a:xfrm>
              <a:off x="0" y="0"/>
              <a:ext cx="54102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E．アンソッコウ（安息香）</a:t>
              </a:r>
            </a:p>
          </p:txBody>
        </p:sp>
      </p:grpSp>
      <p:grpSp>
        <p:nvGrpSpPr>
          <p:cNvPr id="621" name="グループ"/>
          <p:cNvGrpSpPr/>
          <p:nvPr/>
        </p:nvGrpSpPr>
        <p:grpSpPr>
          <a:xfrm>
            <a:off x="9288462" y="8653463"/>
            <a:ext cx="2252663" cy="660400"/>
            <a:chOff x="0" y="0"/>
            <a:chExt cx="2252662" cy="660400"/>
          </a:xfrm>
        </p:grpSpPr>
        <p:sp>
          <p:nvSpPr>
            <p:cNvPr id="619" name="四角形"/>
            <p:cNvSpPr/>
            <p:nvPr/>
          </p:nvSpPr>
          <p:spPr>
            <a:xfrm>
              <a:off x="0" y="0"/>
              <a:ext cx="2252663"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20" name="エゴノキ科"/>
            <p:cNvSpPr txBox="1"/>
            <p:nvPr/>
          </p:nvSpPr>
          <p:spPr>
            <a:xfrm>
              <a:off x="0" y="0"/>
              <a:ext cx="22526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rPr dirty="0" err="1"/>
                <a:t>エゴノキ科</a:t>
              </a:r>
              <a:endParaRPr dirty="0"/>
            </a:p>
          </p:txBody>
        </p:sp>
      </p:grpSp>
      <p:pic>
        <p:nvPicPr>
          <p:cNvPr id="3" name="図 2">
            <a:extLst>
              <a:ext uri="{FF2B5EF4-FFF2-40B4-BE49-F238E27FC236}">
                <a16:creationId xmlns:a16="http://schemas.microsoft.com/office/drawing/2014/main" id="{7398FE42-AACE-9245-8639-5C82DD231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9" y="2606081"/>
            <a:ext cx="3387857" cy="2254677"/>
          </a:xfrm>
          <a:prstGeom prst="rect">
            <a:avLst/>
          </a:prstGeom>
        </p:spPr>
      </p:pic>
      <p:pic>
        <p:nvPicPr>
          <p:cNvPr id="5" name="図 4">
            <a:extLst>
              <a:ext uri="{FF2B5EF4-FFF2-40B4-BE49-F238E27FC236}">
                <a16:creationId xmlns:a16="http://schemas.microsoft.com/office/drawing/2014/main" id="{30BF37D3-6800-4949-84E4-758970EA6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85" y="4950673"/>
            <a:ext cx="1822096" cy="2427453"/>
          </a:xfrm>
          <a:prstGeom prst="rect">
            <a:avLst/>
          </a:prstGeom>
        </p:spPr>
      </p:pic>
      <p:pic>
        <p:nvPicPr>
          <p:cNvPr id="7" name="図 6">
            <a:extLst>
              <a:ext uri="{FF2B5EF4-FFF2-40B4-BE49-F238E27FC236}">
                <a16:creationId xmlns:a16="http://schemas.microsoft.com/office/drawing/2014/main" id="{DCFFC3A3-D646-1645-8B76-27DFF06296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39" y="7451361"/>
            <a:ext cx="3387857" cy="2254677"/>
          </a:xfrm>
          <a:prstGeom prst="rect">
            <a:avLst/>
          </a:prstGeom>
        </p:spPr>
      </p:pic>
      <p:pic>
        <p:nvPicPr>
          <p:cNvPr id="4" name="図 3">
            <a:extLst>
              <a:ext uri="{FF2B5EF4-FFF2-40B4-BE49-F238E27FC236}">
                <a16:creationId xmlns:a16="http://schemas.microsoft.com/office/drawing/2014/main" id="{31B6E17D-9FC8-6747-91BE-F8FD0017D0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9341"/>
            <a:ext cx="13004950" cy="8655018"/>
          </a:xfrm>
          <a:prstGeom prst="rect">
            <a:avLst/>
          </a:prstGeom>
        </p:spPr>
      </p:pic>
      <p:pic>
        <p:nvPicPr>
          <p:cNvPr id="8" name="図 7">
            <a:extLst>
              <a:ext uri="{FF2B5EF4-FFF2-40B4-BE49-F238E27FC236}">
                <a16:creationId xmlns:a16="http://schemas.microsoft.com/office/drawing/2014/main" id="{8F105890-27DF-794B-B06A-FC1F67736B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49341"/>
            <a:ext cx="13004800" cy="8654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3" name="7-2 辛味成分のある各生薬"/>
          <p:cNvSpPr txBox="1"/>
          <p:nvPr/>
        </p:nvSpPr>
        <p:spPr>
          <a:xfrm>
            <a:off x="2400300" y="1970087"/>
            <a:ext cx="7065963"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5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7-2 </a:t>
            </a:r>
            <a:r>
              <a:rPr>
                <a:solidFill>
                  <a:srgbClr val="FFFF00"/>
                </a:solidFill>
              </a:rPr>
              <a:t>辛味成分のある各生薬</a:t>
            </a:r>
          </a:p>
        </p:txBody>
      </p:sp>
      <p:grpSp>
        <p:nvGrpSpPr>
          <p:cNvPr id="626" name="グループ"/>
          <p:cNvGrpSpPr/>
          <p:nvPr/>
        </p:nvGrpSpPr>
        <p:grpSpPr>
          <a:xfrm>
            <a:off x="3582987" y="3171825"/>
            <a:ext cx="6335713" cy="660400"/>
            <a:chOff x="0" y="0"/>
            <a:chExt cx="6335712" cy="660400"/>
          </a:xfrm>
        </p:grpSpPr>
        <p:sp>
          <p:nvSpPr>
            <p:cNvPr id="624" name="四角形"/>
            <p:cNvSpPr/>
            <p:nvPr/>
          </p:nvSpPr>
          <p:spPr>
            <a:xfrm>
              <a:off x="0" y="0"/>
              <a:ext cx="63357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625" name="Ａ．ショウキョウ･カンキョウ"/>
            <p:cNvSpPr txBox="1"/>
            <p:nvPr/>
          </p:nvSpPr>
          <p:spPr>
            <a:xfrm>
              <a:off x="0" y="0"/>
              <a:ext cx="63357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Ａ．ショウキョウ･カンキョウ</a:t>
              </a:r>
            </a:p>
          </p:txBody>
        </p:sp>
      </p:grpSp>
      <p:grpSp>
        <p:nvGrpSpPr>
          <p:cNvPr id="629" name="グループ"/>
          <p:cNvGrpSpPr/>
          <p:nvPr/>
        </p:nvGrpSpPr>
        <p:grpSpPr>
          <a:xfrm>
            <a:off x="10193337" y="3171825"/>
            <a:ext cx="2470151" cy="660400"/>
            <a:chOff x="0" y="0"/>
            <a:chExt cx="2470149" cy="660400"/>
          </a:xfrm>
        </p:grpSpPr>
        <p:sp>
          <p:nvSpPr>
            <p:cNvPr id="627" name="四角形"/>
            <p:cNvSpPr/>
            <p:nvPr/>
          </p:nvSpPr>
          <p:spPr>
            <a:xfrm>
              <a:off x="0" y="0"/>
              <a:ext cx="24701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28" name="ショウガ科"/>
            <p:cNvSpPr txBox="1"/>
            <p:nvPr/>
          </p:nvSpPr>
          <p:spPr>
            <a:xfrm>
              <a:off x="0" y="0"/>
              <a:ext cx="24701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ショウガ科</a:t>
              </a:r>
            </a:p>
          </p:txBody>
        </p:sp>
      </p:grpSp>
      <p:grpSp>
        <p:nvGrpSpPr>
          <p:cNvPr id="632" name="グループ"/>
          <p:cNvGrpSpPr/>
          <p:nvPr/>
        </p:nvGrpSpPr>
        <p:grpSpPr>
          <a:xfrm>
            <a:off x="3582987" y="5307012"/>
            <a:ext cx="2451101" cy="660401"/>
            <a:chOff x="0" y="0"/>
            <a:chExt cx="2451100" cy="660400"/>
          </a:xfrm>
        </p:grpSpPr>
        <p:sp>
          <p:nvSpPr>
            <p:cNvPr id="630" name="四角形"/>
            <p:cNvSpPr/>
            <p:nvPr/>
          </p:nvSpPr>
          <p:spPr>
            <a:xfrm>
              <a:off x="0" y="0"/>
              <a:ext cx="245110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631" name="Ｂ．ウコン"/>
            <p:cNvSpPr txBox="1"/>
            <p:nvPr/>
          </p:nvSpPr>
          <p:spPr>
            <a:xfrm>
              <a:off x="0" y="0"/>
              <a:ext cx="24511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Ｂ．ウコン</a:t>
              </a:r>
            </a:p>
          </p:txBody>
        </p:sp>
      </p:grpSp>
      <p:grpSp>
        <p:nvGrpSpPr>
          <p:cNvPr id="635" name="グループ"/>
          <p:cNvGrpSpPr/>
          <p:nvPr/>
        </p:nvGrpSpPr>
        <p:grpSpPr>
          <a:xfrm>
            <a:off x="6616700" y="5307012"/>
            <a:ext cx="2492375" cy="660401"/>
            <a:chOff x="0" y="0"/>
            <a:chExt cx="2492374" cy="660400"/>
          </a:xfrm>
        </p:grpSpPr>
        <p:sp>
          <p:nvSpPr>
            <p:cNvPr id="633" name="四角形"/>
            <p:cNvSpPr/>
            <p:nvPr/>
          </p:nvSpPr>
          <p:spPr>
            <a:xfrm>
              <a:off x="0" y="0"/>
              <a:ext cx="2492375"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34" name="ショウガ科"/>
            <p:cNvSpPr txBox="1"/>
            <p:nvPr/>
          </p:nvSpPr>
          <p:spPr>
            <a:xfrm>
              <a:off x="0" y="0"/>
              <a:ext cx="24923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ショウガ科</a:t>
              </a:r>
            </a:p>
          </p:txBody>
        </p:sp>
      </p:grpSp>
      <p:grpSp>
        <p:nvGrpSpPr>
          <p:cNvPr id="638" name="グループ"/>
          <p:cNvGrpSpPr/>
          <p:nvPr/>
        </p:nvGrpSpPr>
        <p:grpSpPr>
          <a:xfrm>
            <a:off x="3600450" y="6721475"/>
            <a:ext cx="3314700" cy="660400"/>
            <a:chOff x="0" y="0"/>
            <a:chExt cx="3314700" cy="660400"/>
          </a:xfrm>
        </p:grpSpPr>
        <p:sp>
          <p:nvSpPr>
            <p:cNvPr id="636" name="四角形"/>
            <p:cNvSpPr/>
            <p:nvPr/>
          </p:nvSpPr>
          <p:spPr>
            <a:xfrm>
              <a:off x="0" y="0"/>
              <a:ext cx="331470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637" name="Ｃ．サンショウ"/>
            <p:cNvSpPr txBox="1"/>
            <p:nvPr/>
          </p:nvSpPr>
          <p:spPr>
            <a:xfrm>
              <a:off x="0" y="0"/>
              <a:ext cx="33147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Ｃ．サンショウ</a:t>
              </a:r>
            </a:p>
          </p:txBody>
        </p:sp>
      </p:grpSp>
      <p:grpSp>
        <p:nvGrpSpPr>
          <p:cNvPr id="641" name="グループ"/>
          <p:cNvGrpSpPr/>
          <p:nvPr/>
        </p:nvGrpSpPr>
        <p:grpSpPr>
          <a:xfrm>
            <a:off x="7392987" y="6721475"/>
            <a:ext cx="2166938" cy="660400"/>
            <a:chOff x="0" y="0"/>
            <a:chExt cx="2166937" cy="660400"/>
          </a:xfrm>
        </p:grpSpPr>
        <p:sp>
          <p:nvSpPr>
            <p:cNvPr id="639" name="四角形"/>
            <p:cNvSpPr/>
            <p:nvPr/>
          </p:nvSpPr>
          <p:spPr>
            <a:xfrm>
              <a:off x="0" y="0"/>
              <a:ext cx="216693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40" name="ミカン科"/>
            <p:cNvSpPr txBox="1"/>
            <p:nvPr/>
          </p:nvSpPr>
          <p:spPr>
            <a:xfrm>
              <a:off x="0" y="0"/>
              <a:ext cx="21669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ミカン科</a:t>
              </a:r>
            </a:p>
          </p:txBody>
        </p:sp>
      </p:grpSp>
      <p:sp>
        <p:nvSpPr>
          <p:cNvPr id="642" name="ジンゲロール…"/>
          <p:cNvSpPr txBox="1"/>
          <p:nvPr/>
        </p:nvSpPr>
        <p:spPr>
          <a:xfrm>
            <a:off x="4232275" y="3821112"/>
            <a:ext cx="7694613" cy="1096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ジンゲロール</a:t>
            </a:r>
          </a:p>
          <a:p>
            <a: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全く基原は同じ→修治の違い</a:t>
            </a:r>
          </a:p>
        </p:txBody>
      </p:sp>
      <p:sp>
        <p:nvSpPr>
          <p:cNvPr id="643" name="クルクミン（ジアリルヘプタノイド）"/>
          <p:cNvSpPr txBox="1"/>
          <p:nvPr/>
        </p:nvSpPr>
        <p:spPr>
          <a:xfrm>
            <a:off x="4232275" y="5956300"/>
            <a:ext cx="7694613"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クルクミン（ジアリルヘプタノイド）</a:t>
            </a:r>
          </a:p>
        </p:txBody>
      </p:sp>
      <p:grpSp>
        <p:nvGrpSpPr>
          <p:cNvPr id="646" name="グループ"/>
          <p:cNvGrpSpPr/>
          <p:nvPr/>
        </p:nvGrpSpPr>
        <p:grpSpPr>
          <a:xfrm>
            <a:off x="3582987" y="7899400"/>
            <a:ext cx="3325813" cy="660400"/>
            <a:chOff x="0" y="0"/>
            <a:chExt cx="3325812" cy="660400"/>
          </a:xfrm>
        </p:grpSpPr>
        <p:sp>
          <p:nvSpPr>
            <p:cNvPr id="644" name="四角形"/>
            <p:cNvSpPr/>
            <p:nvPr/>
          </p:nvSpPr>
          <p:spPr>
            <a:xfrm>
              <a:off x="0" y="0"/>
              <a:ext cx="33258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645" name="Ｄ．トウガラシ"/>
            <p:cNvSpPr txBox="1"/>
            <p:nvPr/>
          </p:nvSpPr>
          <p:spPr>
            <a:xfrm>
              <a:off x="0" y="0"/>
              <a:ext cx="33258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Ｄ．トウガラシ</a:t>
              </a:r>
            </a:p>
          </p:txBody>
        </p:sp>
      </p:grpSp>
      <p:grpSp>
        <p:nvGrpSpPr>
          <p:cNvPr id="649" name="グループ"/>
          <p:cNvGrpSpPr/>
          <p:nvPr/>
        </p:nvGrpSpPr>
        <p:grpSpPr>
          <a:xfrm>
            <a:off x="7375525" y="7899400"/>
            <a:ext cx="1625600" cy="660400"/>
            <a:chOff x="0" y="0"/>
            <a:chExt cx="1625600" cy="660400"/>
          </a:xfrm>
        </p:grpSpPr>
        <p:sp>
          <p:nvSpPr>
            <p:cNvPr id="647" name="四角形"/>
            <p:cNvSpPr/>
            <p:nvPr/>
          </p:nvSpPr>
          <p:spPr>
            <a:xfrm>
              <a:off x="0" y="0"/>
              <a:ext cx="16256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48" name="ナス科"/>
            <p:cNvSpPr txBox="1"/>
            <p:nvPr/>
          </p:nvSpPr>
          <p:spPr>
            <a:xfrm>
              <a:off x="0" y="0"/>
              <a:ext cx="16256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ナス科</a:t>
              </a:r>
            </a:p>
          </p:txBody>
        </p:sp>
      </p:grpSp>
      <p:grpSp>
        <p:nvGrpSpPr>
          <p:cNvPr id="652" name="グループ"/>
          <p:cNvGrpSpPr/>
          <p:nvPr/>
        </p:nvGrpSpPr>
        <p:grpSpPr>
          <a:xfrm>
            <a:off x="3582987" y="8897937"/>
            <a:ext cx="2889251" cy="660401"/>
            <a:chOff x="0" y="0"/>
            <a:chExt cx="2889250" cy="660400"/>
          </a:xfrm>
        </p:grpSpPr>
        <p:sp>
          <p:nvSpPr>
            <p:cNvPr id="650" name="四角形"/>
            <p:cNvSpPr/>
            <p:nvPr/>
          </p:nvSpPr>
          <p:spPr>
            <a:xfrm>
              <a:off x="0" y="0"/>
              <a:ext cx="288925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651" name="Ｅ．コショウ"/>
            <p:cNvSpPr txBox="1"/>
            <p:nvPr/>
          </p:nvSpPr>
          <p:spPr>
            <a:xfrm>
              <a:off x="0" y="0"/>
              <a:ext cx="28892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Ｅ．コショウ</a:t>
              </a:r>
            </a:p>
          </p:txBody>
        </p:sp>
      </p:grpSp>
      <p:grpSp>
        <p:nvGrpSpPr>
          <p:cNvPr id="655" name="グループ"/>
          <p:cNvGrpSpPr/>
          <p:nvPr/>
        </p:nvGrpSpPr>
        <p:grpSpPr>
          <a:xfrm>
            <a:off x="6942137" y="8897937"/>
            <a:ext cx="2601913" cy="660401"/>
            <a:chOff x="0" y="0"/>
            <a:chExt cx="2601912" cy="660400"/>
          </a:xfrm>
        </p:grpSpPr>
        <p:sp>
          <p:nvSpPr>
            <p:cNvPr id="653" name="四角形"/>
            <p:cNvSpPr/>
            <p:nvPr/>
          </p:nvSpPr>
          <p:spPr>
            <a:xfrm>
              <a:off x="0" y="0"/>
              <a:ext cx="2601913"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54" name="コショウ科"/>
            <p:cNvSpPr txBox="1"/>
            <p:nvPr/>
          </p:nvSpPr>
          <p:spPr>
            <a:xfrm>
              <a:off x="0" y="0"/>
              <a:ext cx="26019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コショウ科</a:t>
              </a:r>
            </a:p>
          </p:txBody>
        </p:sp>
      </p:grpSp>
      <p:sp>
        <p:nvSpPr>
          <p:cNvPr id="656" name="サンショオール"/>
          <p:cNvSpPr txBox="1"/>
          <p:nvPr/>
        </p:nvSpPr>
        <p:spPr>
          <a:xfrm>
            <a:off x="9671050" y="6788150"/>
            <a:ext cx="3090863"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サンショオール</a:t>
            </a:r>
          </a:p>
        </p:txBody>
      </p:sp>
      <p:sp>
        <p:nvSpPr>
          <p:cNvPr id="657" name="カプサイシン"/>
          <p:cNvSpPr txBox="1"/>
          <p:nvPr/>
        </p:nvSpPr>
        <p:spPr>
          <a:xfrm>
            <a:off x="9544050" y="8007350"/>
            <a:ext cx="2816225"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カプサイシン</a:t>
            </a:r>
          </a:p>
        </p:txBody>
      </p:sp>
      <p:sp>
        <p:nvSpPr>
          <p:cNvPr id="658" name="ピペリン"/>
          <p:cNvSpPr txBox="1"/>
          <p:nvPr/>
        </p:nvSpPr>
        <p:spPr>
          <a:xfrm>
            <a:off x="10193337" y="8985250"/>
            <a:ext cx="2817813"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ピペリン</a:t>
            </a:r>
          </a:p>
        </p:txBody>
      </p:sp>
      <p:sp>
        <p:nvSpPr>
          <p:cNvPr id="659" name="アミド化合物"/>
          <p:cNvSpPr txBox="1"/>
          <p:nvPr/>
        </p:nvSpPr>
        <p:spPr>
          <a:xfrm>
            <a:off x="317500" y="7899400"/>
            <a:ext cx="2889250" cy="55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defTabSz="649287">
              <a:defRPr sz="32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アミド化合物</a:t>
            </a:r>
          </a:p>
        </p:txBody>
      </p:sp>
      <p:grpSp>
        <p:nvGrpSpPr>
          <p:cNvPr id="662" name="グループ"/>
          <p:cNvGrpSpPr/>
          <p:nvPr/>
        </p:nvGrpSpPr>
        <p:grpSpPr>
          <a:xfrm>
            <a:off x="193675" y="3592512"/>
            <a:ext cx="3095625" cy="3432176"/>
            <a:chOff x="0" y="0"/>
            <a:chExt cx="3095625" cy="3432175"/>
          </a:xfrm>
        </p:grpSpPr>
        <p:sp>
          <p:nvSpPr>
            <p:cNvPr id="660" name="四角形"/>
            <p:cNvSpPr/>
            <p:nvPr/>
          </p:nvSpPr>
          <p:spPr>
            <a:xfrm>
              <a:off x="0" y="0"/>
              <a:ext cx="3095625" cy="3432175"/>
            </a:xfrm>
            <a:prstGeom prst="rect">
              <a:avLst/>
            </a:prstGeom>
            <a:solidFill>
              <a:srgbClr val="E6E6E6"/>
            </a:solidFill>
            <a:ln w="36124" cap="flat">
              <a:solidFill>
                <a:srgbClr val="000000"/>
              </a:solidFill>
              <a:prstDash val="solid"/>
              <a:round/>
            </a:ln>
            <a:effectLst/>
          </p:spPr>
          <p:txBody>
            <a:bodyPr wrap="square" lIns="50800" tIns="50800" rIns="50800" bIns="50800" numCol="1" anchor="t">
              <a:noAutofit/>
            </a:bodyPr>
            <a:lstStyle/>
            <a:p>
              <a:pPr algn="l" defTabSz="649287"/>
              <a:endParaRPr/>
            </a:p>
          </p:txBody>
        </p:sp>
        <p:sp>
          <p:nvSpPr>
            <p:cNvPr id="661" name="山 椒…"/>
            <p:cNvSpPr txBox="1"/>
            <p:nvPr/>
          </p:nvSpPr>
          <p:spPr>
            <a:xfrm>
              <a:off x="0" y="0"/>
              <a:ext cx="3095625" cy="33829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p>
              <a: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山　</a:t>
              </a:r>
              <a:r>
                <a:rPr u="sng"/>
                <a:t>椒</a:t>
              </a:r>
            </a:p>
            <a:p>
              <a:pPr algn="l" defTabSz="649287">
                <a:defRPr sz="30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（日本固有）</a:t>
              </a:r>
            </a:p>
            <a:p>
              <a: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番　</a:t>
              </a:r>
              <a:r>
                <a:rPr u="sng"/>
                <a:t>椒</a:t>
              </a:r>
            </a:p>
            <a:p>
              <a:pPr algn="l" defTabSz="649287">
                <a:defRPr sz="30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（中南米原産）</a:t>
              </a:r>
            </a:p>
            <a:p>
              <a: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胡　</a:t>
              </a:r>
              <a:r>
                <a:rPr u="sng"/>
                <a:t>椒</a:t>
              </a:r>
            </a:p>
            <a:p>
              <a:pPr algn="l" defTabSz="649287">
                <a:defRPr sz="30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（熱帯原産）</a:t>
              </a:r>
            </a:p>
          </p:txBody>
        </p:sp>
      </p:grpSp>
      <p:pic>
        <p:nvPicPr>
          <p:cNvPr id="663" name="括弧１.png" descr="括弧１.png"/>
          <p:cNvPicPr>
            <a:picLocks noChangeAspect="1"/>
          </p:cNvPicPr>
          <p:nvPr/>
        </p:nvPicPr>
        <p:blipFill>
          <a:blip r:embed="rId3"/>
          <a:stretch>
            <a:fillRect/>
          </a:stretch>
        </p:blipFill>
        <p:spPr>
          <a:xfrm>
            <a:off x="3057525" y="6788150"/>
            <a:ext cx="525463" cy="2746375"/>
          </a:xfrm>
          <a:prstGeom prst="rect">
            <a:avLst/>
          </a:prstGeom>
          <a:ln w="12700">
            <a:miter lim="400000"/>
          </a:ln>
        </p:spPr>
      </p:pic>
      <p:sp>
        <p:nvSpPr>
          <p:cNvPr id="668" name="第７章 辛味成分を含む生薬（スパイス）"/>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lstStyle>
            <a:lvl1pPr algn="ctr" defTabSz="1248155">
              <a:spcBef>
                <a:spcPts val="4000"/>
              </a:spcBef>
              <a:defRPr sz="4416">
                <a:solidFill>
                  <a:srgbClr val="FFFF00"/>
                </a:solidFill>
                <a:effectLst>
                  <a:outerShdw blurRad="12192" dist="24384" dir="2700000" rotWithShape="0">
                    <a:srgbClr val="000000"/>
                  </a:outerShdw>
                </a:effectLst>
                <a:latin typeface="ヒラギノ明朝 ProN W6"/>
                <a:ea typeface="ヒラギノ明朝 ProN W6"/>
                <a:cs typeface="ヒラギノ明朝 ProN W6"/>
                <a:sym typeface="ヒラギノ明朝 ProN W6"/>
              </a:defRPr>
            </a:lvl1pPr>
          </a:lstStyle>
          <a:p>
            <a:r>
              <a:rPr dirty="0"/>
              <a:t>第７章 </a:t>
            </a:r>
            <a:r>
              <a:rPr dirty="0" err="1"/>
              <a:t>辛味成分を含む生薬（スパイス</a:t>
            </a:r>
            <a:r>
              <a:rPr dirty="0"/>
              <a:t>）</a:t>
            </a:r>
          </a:p>
        </p:txBody>
      </p:sp>
      <p:pic>
        <p:nvPicPr>
          <p:cNvPr id="3" name="図 2">
            <a:extLst>
              <a:ext uri="{FF2B5EF4-FFF2-40B4-BE49-F238E27FC236}">
                <a16:creationId xmlns:a16="http://schemas.microsoft.com/office/drawing/2014/main" id="{F7736339-1CAD-9147-A5BF-C084F2184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9341"/>
            <a:ext cx="13002899" cy="8653653"/>
          </a:xfrm>
          <a:prstGeom prst="rect">
            <a:avLst/>
          </a:prstGeom>
        </p:spPr>
      </p:pic>
      <p:pic>
        <p:nvPicPr>
          <p:cNvPr id="664" name="イメージ" descr="イメージ"/>
          <p:cNvPicPr>
            <a:picLocks noChangeAspect="1"/>
          </p:cNvPicPr>
          <p:nvPr/>
        </p:nvPicPr>
        <p:blipFill>
          <a:blip r:embed="rId5"/>
          <a:stretch>
            <a:fillRect/>
          </a:stretch>
        </p:blipFill>
        <p:spPr>
          <a:xfrm>
            <a:off x="12699" y="557245"/>
            <a:ext cx="12991228" cy="8645749"/>
          </a:xfrm>
          <a:prstGeom prst="rect">
            <a:avLst/>
          </a:prstGeom>
          <a:ln w="12700">
            <a:miter lim="400000"/>
          </a:ln>
        </p:spPr>
      </p:pic>
      <p:pic>
        <p:nvPicPr>
          <p:cNvPr id="665" name="イメージ" descr="イメージ"/>
          <p:cNvPicPr>
            <a:picLocks noChangeAspect="1"/>
          </p:cNvPicPr>
          <p:nvPr/>
        </p:nvPicPr>
        <p:blipFill>
          <a:blip r:embed="rId6"/>
          <a:stretch>
            <a:fillRect/>
          </a:stretch>
        </p:blipFill>
        <p:spPr>
          <a:xfrm>
            <a:off x="12699" y="574455"/>
            <a:ext cx="12950197" cy="8621899"/>
          </a:xfrm>
          <a:prstGeom prst="rect">
            <a:avLst/>
          </a:prstGeom>
          <a:ln w="12700">
            <a:miter lim="400000"/>
          </a:ln>
        </p:spPr>
      </p:pic>
      <p:pic>
        <p:nvPicPr>
          <p:cNvPr id="666" name="イメージ" descr="イメージ"/>
          <p:cNvPicPr>
            <a:picLocks noChangeAspect="1"/>
          </p:cNvPicPr>
          <p:nvPr/>
        </p:nvPicPr>
        <p:blipFill>
          <a:blip r:embed="rId7"/>
          <a:stretch>
            <a:fillRect/>
          </a:stretch>
        </p:blipFill>
        <p:spPr>
          <a:xfrm>
            <a:off x="11670" y="557245"/>
            <a:ext cx="12953956" cy="8621898"/>
          </a:xfrm>
          <a:prstGeom prst="rect">
            <a:avLst/>
          </a:prstGeom>
          <a:ln w="12700">
            <a:miter lim="400000"/>
          </a:ln>
        </p:spPr>
      </p:pic>
      <p:pic>
        <p:nvPicPr>
          <p:cNvPr id="667" name="イメージ" descr="イメージ"/>
          <p:cNvPicPr>
            <a:picLocks noChangeAspect="1"/>
          </p:cNvPicPr>
          <p:nvPr/>
        </p:nvPicPr>
        <p:blipFill>
          <a:blip r:embed="rId8"/>
          <a:stretch>
            <a:fillRect/>
          </a:stretch>
        </p:blipFill>
        <p:spPr>
          <a:xfrm>
            <a:off x="-7224" y="554070"/>
            <a:ext cx="13004386" cy="86568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2" fill="hold" nodeType="clickEffect">
                                  <p:stCondLst>
                                    <p:cond delay="0"/>
                                  </p:stCondLst>
                                  <p:childTnLst>
                                    <p:anim calcmode="lin" valueType="num">
                                      <p:cBhvr additive="base">
                                        <p:cTn id="14" dur="500"/>
                                        <p:tgtEl>
                                          <p:spTgt spid="3"/>
                                        </p:tgtEl>
                                        <p:attrNameLst>
                                          <p:attrName>ppt_x</p:attrName>
                                        </p:attrNameLst>
                                      </p:cBhvr>
                                      <p:tavLst>
                                        <p:tav tm="0">
                                          <p:val>
                                            <p:strVal val="ppt_x"/>
                                          </p:val>
                                        </p:tav>
                                        <p:tav tm="100000">
                                          <p:val>
                                            <p:strVal val="1+ppt_w/2"/>
                                          </p:val>
                                        </p:tav>
                                      </p:tavLst>
                                    </p:anim>
                                    <p:anim calcmode="lin" valueType="num">
                                      <p:cBhvr additive="base">
                                        <p:cTn id="15" dur="500"/>
                                        <p:tgtEl>
                                          <p:spTgt spid="3"/>
                                        </p:tgtEl>
                                        <p:attrNameLst>
                                          <p:attrName>ppt_y</p:attrName>
                                        </p:attrNameLst>
                                      </p:cBhvr>
                                      <p:tavLst>
                                        <p:tav tm="0">
                                          <p:val>
                                            <p:strVal val="ppt_y"/>
                                          </p:val>
                                        </p:tav>
                                        <p:tav tm="100000">
                                          <p:val>
                                            <p:strVal val="ppt_y"/>
                                          </p:val>
                                        </p:tav>
                                      </p:tavLst>
                                    </p:anim>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6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3" nodeType="clickEffect">
                                  <p:stCondLst>
                                    <p:cond delay="0"/>
                                  </p:stCondLst>
                                  <p:iterate>
                                    <p:tmAbs val="0"/>
                                  </p:iterate>
                                  <p:childTnLst>
                                    <p:set>
                                      <p:cBhvr>
                                        <p:cTn id="24" fill="hold"/>
                                        <p:tgtEl>
                                          <p:spTgt spid="6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2" fill="hold" grpId="4" nodeType="clickEffect">
                                  <p:stCondLst>
                                    <p:cond delay="0"/>
                                  </p:stCondLst>
                                  <p:iterate>
                                    <p:tmAbs val="0"/>
                                  </p:iterate>
                                  <p:childTnLst>
                                    <p:anim calcmode="lin" valueType="num">
                                      <p:cBhvr>
                                        <p:cTn id="28" dur="1000" fill="hold"/>
                                        <p:tgtEl>
                                          <p:spTgt spid="664"/>
                                        </p:tgtEl>
                                        <p:attrNameLst>
                                          <p:attrName>ppt_x</p:attrName>
                                        </p:attrNameLst>
                                      </p:cBhvr>
                                      <p:tavLst>
                                        <p:tav tm="0">
                                          <p:val>
                                            <p:strVal val="ppt_x"/>
                                          </p:val>
                                        </p:tav>
                                        <p:tav tm="100000">
                                          <p:val>
                                            <p:strVal val="1+ppt_w/2"/>
                                          </p:val>
                                        </p:tav>
                                      </p:tavLst>
                                    </p:anim>
                                    <p:anim calcmode="lin" valueType="num">
                                      <p:cBhvr>
                                        <p:cTn id="29" dur="1000" fill="hold"/>
                                        <p:tgtEl>
                                          <p:spTgt spid="664"/>
                                        </p:tgtEl>
                                        <p:attrNameLst>
                                          <p:attrName>ppt_y</p:attrName>
                                        </p:attrNameLst>
                                      </p:cBhvr>
                                      <p:tavLst>
                                        <p:tav tm="0">
                                          <p:val>
                                            <p:strVal val="ppt_y"/>
                                          </p:val>
                                        </p:tav>
                                        <p:tav tm="100000">
                                          <p:val>
                                            <p:strVal val="ppt_y"/>
                                          </p:val>
                                        </p:tav>
                                      </p:tavLst>
                                    </p:anim>
                                    <p:set>
                                      <p:cBhvr>
                                        <p:cTn id="30" fill="hold">
                                          <p:stCondLst>
                                            <p:cond delay="999"/>
                                          </p:stCondLst>
                                        </p:cTn>
                                        <p:tgtEl>
                                          <p:spTgt spid="6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5" nodeType="clickEffect">
                                  <p:stCondLst>
                                    <p:cond delay="0"/>
                                  </p:stCondLst>
                                  <p:iterate>
                                    <p:tmAbs val="0"/>
                                  </p:iterate>
                                  <p:childTnLst>
                                    <p:set>
                                      <p:cBhvr>
                                        <p:cTn id="34" fill="hold"/>
                                        <p:tgtEl>
                                          <p:spTgt spid="6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6" nodeType="clickEffect">
                                  <p:stCondLst>
                                    <p:cond delay="0"/>
                                  </p:stCondLst>
                                  <p:iterate>
                                    <p:tmAbs val="0"/>
                                  </p:iterate>
                                  <p:childTnLst>
                                    <p:set>
                                      <p:cBhvr>
                                        <p:cTn id="38" fill="hold"/>
                                        <p:tgtEl>
                                          <p:spTgt spid="6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grpId="7" nodeType="clickEffect">
                                  <p:stCondLst>
                                    <p:cond delay="0"/>
                                  </p:stCondLst>
                                  <p:iterate>
                                    <p:tmAbs val="0"/>
                                  </p:iterate>
                                  <p:childTnLst>
                                    <p:anim calcmode="lin" valueType="num">
                                      <p:cBhvr>
                                        <p:cTn id="42" dur="1000" fill="hold"/>
                                        <p:tgtEl>
                                          <p:spTgt spid="665"/>
                                        </p:tgtEl>
                                        <p:attrNameLst>
                                          <p:attrName>ppt_x</p:attrName>
                                        </p:attrNameLst>
                                      </p:cBhvr>
                                      <p:tavLst>
                                        <p:tav tm="0">
                                          <p:val>
                                            <p:strVal val="ppt_x"/>
                                          </p:val>
                                        </p:tav>
                                        <p:tav tm="100000">
                                          <p:val>
                                            <p:strVal val="1+ppt_w/2"/>
                                          </p:val>
                                        </p:tav>
                                      </p:tavLst>
                                    </p:anim>
                                    <p:anim calcmode="lin" valueType="num">
                                      <p:cBhvr>
                                        <p:cTn id="43" dur="1000" fill="hold"/>
                                        <p:tgtEl>
                                          <p:spTgt spid="665"/>
                                        </p:tgtEl>
                                        <p:attrNameLst>
                                          <p:attrName>ppt_y</p:attrName>
                                        </p:attrNameLst>
                                      </p:cBhvr>
                                      <p:tavLst>
                                        <p:tav tm="0">
                                          <p:val>
                                            <p:strVal val="ppt_y"/>
                                          </p:val>
                                        </p:tav>
                                        <p:tav tm="100000">
                                          <p:val>
                                            <p:strVal val="ppt_y"/>
                                          </p:val>
                                        </p:tav>
                                      </p:tavLst>
                                    </p:anim>
                                    <p:set>
                                      <p:cBhvr>
                                        <p:cTn id="44" fill="hold">
                                          <p:stCondLst>
                                            <p:cond delay="999"/>
                                          </p:stCondLst>
                                        </p:cTn>
                                        <p:tgtEl>
                                          <p:spTgt spid="66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8" nodeType="clickEffect">
                                  <p:stCondLst>
                                    <p:cond delay="0"/>
                                  </p:stCondLst>
                                  <p:iterate>
                                    <p:tmAbs val="0"/>
                                  </p:iterate>
                                  <p:childTnLst>
                                    <p:set>
                                      <p:cBhvr>
                                        <p:cTn id="48" fill="hold"/>
                                        <p:tgtEl>
                                          <p:spTgt spid="65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9" nodeType="clickEffect">
                                  <p:stCondLst>
                                    <p:cond delay="0"/>
                                  </p:stCondLst>
                                  <p:iterate>
                                    <p:tmAbs val="0"/>
                                  </p:iterate>
                                  <p:childTnLst>
                                    <p:set>
                                      <p:cBhvr>
                                        <p:cTn id="52" fill="hold"/>
                                        <p:tgtEl>
                                          <p:spTgt spid="66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2" fill="hold" grpId="10" nodeType="clickEffect">
                                  <p:stCondLst>
                                    <p:cond delay="0"/>
                                  </p:stCondLst>
                                  <p:iterate>
                                    <p:tmAbs val="0"/>
                                  </p:iterate>
                                  <p:childTnLst>
                                    <p:anim calcmode="lin" valueType="num">
                                      <p:cBhvr>
                                        <p:cTn id="56" dur="1000" fill="hold"/>
                                        <p:tgtEl>
                                          <p:spTgt spid="666"/>
                                        </p:tgtEl>
                                        <p:attrNameLst>
                                          <p:attrName>ppt_x</p:attrName>
                                        </p:attrNameLst>
                                      </p:cBhvr>
                                      <p:tavLst>
                                        <p:tav tm="0">
                                          <p:val>
                                            <p:strVal val="ppt_x"/>
                                          </p:val>
                                        </p:tav>
                                        <p:tav tm="100000">
                                          <p:val>
                                            <p:strVal val="1+ppt_w/2"/>
                                          </p:val>
                                        </p:tav>
                                      </p:tavLst>
                                    </p:anim>
                                    <p:anim calcmode="lin" valueType="num">
                                      <p:cBhvr>
                                        <p:cTn id="57" dur="1000" fill="hold"/>
                                        <p:tgtEl>
                                          <p:spTgt spid="666"/>
                                        </p:tgtEl>
                                        <p:attrNameLst>
                                          <p:attrName>ppt_y</p:attrName>
                                        </p:attrNameLst>
                                      </p:cBhvr>
                                      <p:tavLst>
                                        <p:tav tm="0">
                                          <p:val>
                                            <p:strVal val="ppt_y"/>
                                          </p:val>
                                        </p:tav>
                                        <p:tav tm="100000">
                                          <p:val>
                                            <p:strVal val="ppt_y"/>
                                          </p:val>
                                        </p:tav>
                                      </p:tavLst>
                                    </p:anim>
                                    <p:set>
                                      <p:cBhvr>
                                        <p:cTn id="58" fill="hold">
                                          <p:stCondLst>
                                            <p:cond delay="999"/>
                                          </p:stCondLst>
                                        </p:cTn>
                                        <p:tgtEl>
                                          <p:spTgt spid="66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1" nodeType="clickEffect">
                                  <p:stCondLst>
                                    <p:cond delay="0"/>
                                  </p:stCondLst>
                                  <p:iterate>
                                    <p:tmAbs val="0"/>
                                  </p:iterate>
                                  <p:childTnLst>
                                    <p:set>
                                      <p:cBhvr>
                                        <p:cTn id="62" fill="hold"/>
                                        <p:tgtEl>
                                          <p:spTgt spid="6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2" nodeType="clickEffect">
                                  <p:stCondLst>
                                    <p:cond delay="0"/>
                                  </p:stCondLst>
                                  <p:iterate>
                                    <p:tmAbs val="0"/>
                                  </p:iterate>
                                  <p:childTnLst>
                                    <p:set>
                                      <p:cBhvr>
                                        <p:cTn id="66" fill="hold"/>
                                        <p:tgtEl>
                                          <p:spTgt spid="66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2" fill="hold" grpId="13" nodeType="clickEffect">
                                  <p:stCondLst>
                                    <p:cond delay="0"/>
                                  </p:stCondLst>
                                  <p:iterate>
                                    <p:tmAbs val="0"/>
                                  </p:iterate>
                                  <p:childTnLst>
                                    <p:anim calcmode="lin" valueType="num">
                                      <p:cBhvr>
                                        <p:cTn id="70" dur="1000" fill="hold"/>
                                        <p:tgtEl>
                                          <p:spTgt spid="667"/>
                                        </p:tgtEl>
                                        <p:attrNameLst>
                                          <p:attrName>ppt_x</p:attrName>
                                        </p:attrNameLst>
                                      </p:cBhvr>
                                      <p:tavLst>
                                        <p:tav tm="0">
                                          <p:val>
                                            <p:strVal val="ppt_x"/>
                                          </p:val>
                                        </p:tav>
                                        <p:tav tm="100000">
                                          <p:val>
                                            <p:strVal val="1+ppt_w/2"/>
                                          </p:val>
                                        </p:tav>
                                      </p:tavLst>
                                    </p:anim>
                                    <p:anim calcmode="lin" valueType="num">
                                      <p:cBhvr>
                                        <p:cTn id="71" dur="1000" fill="hold"/>
                                        <p:tgtEl>
                                          <p:spTgt spid="667"/>
                                        </p:tgtEl>
                                        <p:attrNameLst>
                                          <p:attrName>ppt_y</p:attrName>
                                        </p:attrNameLst>
                                      </p:cBhvr>
                                      <p:tavLst>
                                        <p:tav tm="0">
                                          <p:val>
                                            <p:strVal val="ppt_y"/>
                                          </p:val>
                                        </p:tav>
                                        <p:tav tm="100000">
                                          <p:val>
                                            <p:strVal val="ppt_y"/>
                                          </p:val>
                                        </p:tav>
                                      </p:tavLst>
                                    </p:anim>
                                    <p:set>
                                      <p:cBhvr>
                                        <p:cTn id="72" fill="hold">
                                          <p:stCondLst>
                                            <p:cond delay="999"/>
                                          </p:stCondLst>
                                        </p:cTn>
                                        <p:tgtEl>
                                          <p:spTgt spid="66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4" nodeType="clickEffect">
                                  <p:stCondLst>
                                    <p:cond delay="0"/>
                                  </p:stCondLst>
                                  <p:iterate>
                                    <p:tmAbs val="0"/>
                                  </p:iterate>
                                  <p:childTnLst>
                                    <p:set>
                                      <p:cBhvr>
                                        <p:cTn id="76" fill="hold"/>
                                        <p:tgtEl>
                                          <p:spTgt spid="66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5" nodeType="clickEffect">
                                  <p:stCondLst>
                                    <p:cond delay="0"/>
                                  </p:stCondLst>
                                  <p:iterate>
                                    <p:tmAbs val="0"/>
                                  </p:iterate>
                                  <p:childTnLst>
                                    <p:set>
                                      <p:cBhvr>
                                        <p:cTn id="80" fill="hold"/>
                                        <p:tgtEl>
                                          <p:spTgt spid="65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16" nodeType="clickEffect">
                                  <p:stCondLst>
                                    <p:cond delay="0"/>
                                  </p:stCondLst>
                                  <p:iterate>
                                    <p:tmAbs val="0"/>
                                  </p:iterate>
                                  <p:childTnLst>
                                    <p:set>
                                      <p:cBhvr>
                                        <p:cTn id="84" fill="hold"/>
                                        <p:tgtEl>
                                          <p:spTgt spid="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1" animBg="1" advAuto="0"/>
      <p:bldP spid="643" grpId="2" animBg="1" advAuto="0"/>
      <p:bldP spid="656" grpId="5" animBg="1" advAuto="0"/>
      <p:bldP spid="657" grpId="8" animBg="1" advAuto="0"/>
      <p:bldP spid="658" grpId="11" animBg="1" advAuto="0"/>
      <p:bldP spid="659" grpId="15" animBg="1" advAuto="0"/>
      <p:bldP spid="662" grpId="16" animBg="1" advAuto="0"/>
      <p:bldP spid="663" grpId="14" animBg="1" advAuto="0"/>
      <p:bldP spid="664" grpId="3" animBg="1" advAuto="0"/>
      <p:bldP spid="664" grpId="4" animBg="1" advAuto="0"/>
      <p:bldP spid="665" grpId="6" animBg="1" advAuto="0"/>
      <p:bldP spid="665" grpId="7" animBg="1" advAuto="0"/>
      <p:bldP spid="666" grpId="9" animBg="1" advAuto="0"/>
      <p:bldP spid="666" grpId="10" animBg="1" advAuto="0"/>
      <p:bldP spid="667" grpId="12" animBg="1" advAuto="0"/>
      <p:bldP spid="667" grpId="13"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0" name="7-2 辛味成分のある各生薬（続）"/>
          <p:cNvSpPr txBox="1"/>
          <p:nvPr/>
        </p:nvSpPr>
        <p:spPr>
          <a:xfrm>
            <a:off x="2400300" y="1970087"/>
            <a:ext cx="8402638" cy="696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3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7-2 </a:t>
            </a:r>
            <a:r>
              <a:rPr>
                <a:solidFill>
                  <a:srgbClr val="FFFF00"/>
                </a:solidFill>
              </a:rPr>
              <a:t>辛味成分のある各生薬（続）</a:t>
            </a:r>
          </a:p>
        </p:txBody>
      </p:sp>
      <p:grpSp>
        <p:nvGrpSpPr>
          <p:cNvPr id="673" name="グループ"/>
          <p:cNvGrpSpPr/>
          <p:nvPr/>
        </p:nvGrpSpPr>
        <p:grpSpPr>
          <a:xfrm>
            <a:off x="7178675" y="3074987"/>
            <a:ext cx="2470150" cy="660401"/>
            <a:chOff x="0" y="0"/>
            <a:chExt cx="2470149" cy="660400"/>
          </a:xfrm>
        </p:grpSpPr>
        <p:sp>
          <p:nvSpPr>
            <p:cNvPr id="671" name="四角形"/>
            <p:cNvSpPr/>
            <p:nvPr/>
          </p:nvSpPr>
          <p:spPr>
            <a:xfrm>
              <a:off x="0" y="0"/>
              <a:ext cx="24701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72" name="ニクズク科"/>
            <p:cNvSpPr txBox="1"/>
            <p:nvPr/>
          </p:nvSpPr>
          <p:spPr>
            <a:xfrm>
              <a:off x="0" y="0"/>
              <a:ext cx="24701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ニクズク科</a:t>
              </a:r>
            </a:p>
          </p:txBody>
        </p:sp>
      </p:grpSp>
      <p:sp>
        <p:nvSpPr>
          <p:cNvPr id="674" name="モノテルペン系精油（多い）…"/>
          <p:cNvSpPr txBox="1"/>
          <p:nvPr/>
        </p:nvSpPr>
        <p:spPr>
          <a:xfrm>
            <a:off x="4095750" y="4090987"/>
            <a:ext cx="8361363" cy="1668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モノテルペン系精油（多い）</a:t>
            </a:r>
          </a:p>
          <a:p>
            <a: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フェニルプロパノイド系精油（少ない）</a:t>
            </a:r>
          </a:p>
          <a:p>
            <a: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ミリスチシン：向精神作用あり、要注意</a:t>
            </a:r>
          </a:p>
        </p:txBody>
      </p:sp>
      <p:sp>
        <p:nvSpPr>
          <p:cNvPr id="675" name="第７章 辛味成分を含む生薬（スパイス）"/>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lstStyle>
            <a:lvl1pPr algn="ctr" defTabSz="1248155">
              <a:spcBef>
                <a:spcPts val="4000"/>
              </a:spcBef>
              <a:defRPr sz="4416">
                <a:solidFill>
                  <a:srgbClr val="FFFF00"/>
                </a:solidFill>
                <a:effectLst>
                  <a:outerShdw blurRad="12192" dist="24384" dir="2700000" rotWithShape="0">
                    <a:srgbClr val="000000"/>
                  </a:outerShdw>
                </a:effectLst>
                <a:latin typeface="ヒラギノ明朝 ProN W6"/>
                <a:ea typeface="ヒラギノ明朝 ProN W6"/>
                <a:cs typeface="ヒラギノ明朝 ProN W6"/>
                <a:sym typeface="ヒラギノ明朝 ProN W6"/>
              </a:defRPr>
            </a:lvl1pPr>
          </a:lstStyle>
          <a:p>
            <a:r>
              <a:t>第７章 辛味成分を含む生薬（スパイス）</a:t>
            </a:r>
          </a:p>
        </p:txBody>
      </p:sp>
      <p:grpSp>
        <p:nvGrpSpPr>
          <p:cNvPr id="678" name="グループ"/>
          <p:cNvGrpSpPr/>
          <p:nvPr/>
        </p:nvGrpSpPr>
        <p:grpSpPr>
          <a:xfrm>
            <a:off x="3643312" y="3074987"/>
            <a:ext cx="2519363" cy="660401"/>
            <a:chOff x="0" y="0"/>
            <a:chExt cx="2519362" cy="660400"/>
          </a:xfrm>
        </p:grpSpPr>
        <p:sp>
          <p:nvSpPr>
            <p:cNvPr id="676" name="四角形"/>
            <p:cNvSpPr/>
            <p:nvPr/>
          </p:nvSpPr>
          <p:spPr>
            <a:xfrm>
              <a:off x="0" y="0"/>
              <a:ext cx="251936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677" name="F．ニクズク"/>
            <p:cNvSpPr txBox="1"/>
            <p:nvPr/>
          </p:nvSpPr>
          <p:spPr>
            <a:xfrm>
              <a:off x="0" y="0"/>
              <a:ext cx="25193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F．ニクズク</a:t>
              </a:r>
            </a:p>
          </p:txBody>
        </p:sp>
      </p:grpSp>
      <p:sp>
        <p:nvSpPr>
          <p:cNvPr id="679" name="薬用部位：種子（仁）…"/>
          <p:cNvSpPr txBox="1"/>
          <p:nvPr/>
        </p:nvSpPr>
        <p:spPr>
          <a:xfrm>
            <a:off x="4095750" y="5992812"/>
            <a:ext cx="5961063" cy="1033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薬用部位：種子（仁）</a:t>
            </a:r>
          </a:p>
          <a:p>
            <a:pPr algn="l" defTabSz="649287">
              <a:defRPr sz="28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仮種皮：メース、高級香辛料</a:t>
            </a:r>
          </a:p>
        </p:txBody>
      </p:sp>
      <p:grpSp>
        <p:nvGrpSpPr>
          <p:cNvPr id="2" name="グループ化 1">
            <a:extLst>
              <a:ext uri="{FF2B5EF4-FFF2-40B4-BE49-F238E27FC236}">
                <a16:creationId xmlns:a16="http://schemas.microsoft.com/office/drawing/2014/main" id="{5565AED1-B8BE-A54C-91D6-649C48A31413}"/>
              </a:ext>
            </a:extLst>
          </p:cNvPr>
          <p:cNvGrpSpPr/>
          <p:nvPr/>
        </p:nvGrpSpPr>
        <p:grpSpPr>
          <a:xfrm>
            <a:off x="3511550" y="1778000"/>
            <a:ext cx="5980113" cy="8009715"/>
            <a:chOff x="3511550" y="1778000"/>
            <a:chExt cx="5980113" cy="8009715"/>
          </a:xfrm>
        </p:grpSpPr>
        <p:pic>
          <p:nvPicPr>
            <p:cNvPr id="680" name="イメージ" descr="イメージ"/>
            <p:cNvPicPr>
              <a:picLocks noChangeAspect="1"/>
            </p:cNvPicPr>
            <p:nvPr/>
          </p:nvPicPr>
          <p:blipFill>
            <a:blip r:embed="rId3"/>
            <a:stretch>
              <a:fillRect/>
            </a:stretch>
          </p:blipFill>
          <p:spPr>
            <a:xfrm>
              <a:off x="3511550" y="1778000"/>
              <a:ext cx="5980113" cy="7954963"/>
            </a:xfrm>
            <a:prstGeom prst="rect">
              <a:avLst/>
            </a:prstGeom>
            <a:ln w="12700">
              <a:miter lim="400000"/>
            </a:ln>
          </p:spPr>
        </p:pic>
        <p:sp>
          <p:nvSpPr>
            <p:cNvPr id="13" name="ラタンニン（止瀉） ⇔ センノシド（瀉下）">
              <a:extLst>
                <a:ext uri="{FF2B5EF4-FFF2-40B4-BE49-F238E27FC236}">
                  <a16:creationId xmlns:a16="http://schemas.microsoft.com/office/drawing/2014/main" id="{060C13CC-49AB-B440-84B7-DFA063D8D183}"/>
                </a:ext>
              </a:extLst>
            </p:cNvPr>
            <p:cNvSpPr txBox="1"/>
            <p:nvPr/>
          </p:nvSpPr>
          <p:spPr>
            <a:xfrm>
              <a:off x="6310574" y="9272476"/>
              <a:ext cx="2795588"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39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rPr lang="en-US" sz="2400" dirty="0"/>
                <a:t>(</a:t>
              </a:r>
              <a:r>
                <a:rPr lang="en-US" sz="2400" dirty="0" err="1"/>
                <a:t>Wikipediaより</a:t>
              </a:r>
              <a:r>
                <a:rPr lang="en-US" sz="2400" dirty="0"/>
                <a:t>）</a:t>
              </a:r>
              <a:endParaRPr sz="2400" dirty="0"/>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 grpId="1" animBg="1" advAuto="0"/>
      <p:bldP spid="679"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2" name="第８章 脂肪油に富む生薬および脂肪油・ロウ・ラクチド製品(1)"/>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第８章 脂肪油に富む生薬および脂肪油・ロウ・ラクチド製品(1)</a:t>
            </a:r>
          </a:p>
        </p:txBody>
      </p:sp>
      <p:grpSp>
        <p:nvGrpSpPr>
          <p:cNvPr id="685" name="グループ"/>
          <p:cNvGrpSpPr/>
          <p:nvPr/>
        </p:nvGrpSpPr>
        <p:grpSpPr>
          <a:xfrm>
            <a:off x="3392487" y="3182937"/>
            <a:ext cx="4805363" cy="660401"/>
            <a:chOff x="0" y="0"/>
            <a:chExt cx="4805362" cy="660400"/>
          </a:xfrm>
        </p:grpSpPr>
        <p:sp>
          <p:nvSpPr>
            <p:cNvPr id="683" name="四角形"/>
            <p:cNvSpPr/>
            <p:nvPr/>
          </p:nvSpPr>
          <p:spPr>
            <a:xfrm>
              <a:off x="0" y="0"/>
              <a:ext cx="480536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684" name="Ａ．ゴマ（胡麻）"/>
            <p:cNvSpPr txBox="1"/>
            <p:nvPr/>
          </p:nvSpPr>
          <p:spPr>
            <a:xfrm>
              <a:off x="0" y="0"/>
              <a:ext cx="48053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Ａ．ゴマ（胡麻）</a:t>
              </a:r>
            </a:p>
          </p:txBody>
        </p:sp>
      </p:grpSp>
      <p:grpSp>
        <p:nvGrpSpPr>
          <p:cNvPr id="688" name="グループ"/>
          <p:cNvGrpSpPr/>
          <p:nvPr/>
        </p:nvGrpSpPr>
        <p:grpSpPr>
          <a:xfrm>
            <a:off x="3408362" y="5003800"/>
            <a:ext cx="4659314" cy="660400"/>
            <a:chOff x="0" y="0"/>
            <a:chExt cx="4659312" cy="660400"/>
          </a:xfrm>
        </p:grpSpPr>
        <p:sp>
          <p:nvSpPr>
            <p:cNvPr id="686" name="四角形"/>
            <p:cNvSpPr/>
            <p:nvPr/>
          </p:nvSpPr>
          <p:spPr>
            <a:xfrm>
              <a:off x="0" y="0"/>
              <a:ext cx="46593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687" name="Ｂ．マシニン（麻子仁）"/>
            <p:cNvSpPr txBox="1"/>
            <p:nvPr/>
          </p:nvSpPr>
          <p:spPr>
            <a:xfrm>
              <a:off x="0" y="0"/>
              <a:ext cx="46593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Ｂ．マシニン（麻子仁）</a:t>
              </a:r>
            </a:p>
          </p:txBody>
        </p:sp>
      </p:grpSp>
      <p:grpSp>
        <p:nvGrpSpPr>
          <p:cNvPr id="691" name="グループ"/>
          <p:cNvGrpSpPr/>
          <p:nvPr/>
        </p:nvGrpSpPr>
        <p:grpSpPr>
          <a:xfrm>
            <a:off x="8718550" y="4956175"/>
            <a:ext cx="1643063" cy="563563"/>
            <a:chOff x="0" y="0"/>
            <a:chExt cx="1643062" cy="563562"/>
          </a:xfrm>
        </p:grpSpPr>
        <p:sp>
          <p:nvSpPr>
            <p:cNvPr id="689" name="四角形"/>
            <p:cNvSpPr/>
            <p:nvPr/>
          </p:nvSpPr>
          <p:spPr>
            <a:xfrm>
              <a:off x="0" y="0"/>
              <a:ext cx="1643063"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90" name="クワ科"/>
            <p:cNvSpPr txBox="1"/>
            <p:nvPr/>
          </p:nvSpPr>
          <p:spPr>
            <a:xfrm>
              <a:off x="0" y="0"/>
              <a:ext cx="16430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クワ科</a:t>
              </a:r>
            </a:p>
          </p:txBody>
        </p:sp>
      </p:grpSp>
      <p:grpSp>
        <p:nvGrpSpPr>
          <p:cNvPr id="694" name="グループ"/>
          <p:cNvGrpSpPr/>
          <p:nvPr/>
        </p:nvGrpSpPr>
        <p:grpSpPr>
          <a:xfrm>
            <a:off x="8656637" y="3182937"/>
            <a:ext cx="1735138" cy="660401"/>
            <a:chOff x="0" y="0"/>
            <a:chExt cx="1735137" cy="660400"/>
          </a:xfrm>
        </p:grpSpPr>
        <p:sp>
          <p:nvSpPr>
            <p:cNvPr id="692" name="四角形"/>
            <p:cNvSpPr/>
            <p:nvPr/>
          </p:nvSpPr>
          <p:spPr>
            <a:xfrm>
              <a:off x="0" y="0"/>
              <a:ext cx="173513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93" name="ゴマ科"/>
            <p:cNvSpPr txBox="1"/>
            <p:nvPr/>
          </p:nvSpPr>
          <p:spPr>
            <a:xfrm>
              <a:off x="0" y="0"/>
              <a:ext cx="17351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ゴマ科</a:t>
              </a:r>
            </a:p>
          </p:txBody>
        </p:sp>
      </p:grpSp>
      <p:sp>
        <p:nvSpPr>
          <p:cNvPr id="695" name="脂肪油のほかリグナンを多く含む"/>
          <p:cNvSpPr txBox="1"/>
          <p:nvPr/>
        </p:nvSpPr>
        <p:spPr>
          <a:xfrm>
            <a:off x="4262437" y="4146550"/>
            <a:ext cx="6199188"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649287">
              <a:defRPr sz="3200">
                <a:solidFill>
                  <a:srgbClr val="F2CC2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脂肪油のほかリグナンを多く含む</a:t>
            </a:r>
          </a:p>
        </p:txBody>
      </p:sp>
      <p:sp>
        <p:nvSpPr>
          <p:cNvPr id="696" name="漢方では瀉下薬と認識されている…"/>
          <p:cNvSpPr txBox="1"/>
          <p:nvPr/>
        </p:nvSpPr>
        <p:spPr>
          <a:xfrm>
            <a:off x="4144962" y="6061075"/>
            <a:ext cx="6735763"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漢方では</a:t>
            </a:r>
            <a:r>
              <a:rPr dirty="0" err="1">
                <a:solidFill>
                  <a:srgbClr val="F2CC20"/>
                </a:solidFill>
              </a:rPr>
              <a:t>瀉下薬と認識</a:t>
            </a:r>
            <a:r>
              <a:rPr dirty="0" err="1"/>
              <a:t>されている</a:t>
            </a:r>
            <a:endParaRPr dirty="0"/>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瀉下作用については脂肪油が排便を</a:t>
            </a:r>
            <a:endParaRPr dirty="0"/>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円滑にするからと説明されている</a:t>
            </a:r>
            <a:endParaRPr dirty="0"/>
          </a:p>
        </p:txBody>
      </p:sp>
      <p:sp>
        <p:nvSpPr>
          <p:cNvPr id="697" name="8-1 脂肪油に富む生薬"/>
          <p:cNvSpPr txBox="1"/>
          <p:nvPr/>
        </p:nvSpPr>
        <p:spPr>
          <a:xfrm>
            <a:off x="2400299" y="1970087"/>
            <a:ext cx="5672139" cy="696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3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8-1 </a:t>
            </a:r>
            <a:r>
              <a:rPr>
                <a:solidFill>
                  <a:srgbClr val="FFFF00"/>
                </a:solidFill>
              </a:rPr>
              <a:t>脂肪油に富む生薬</a:t>
            </a:r>
          </a:p>
        </p:txBody>
      </p:sp>
      <p:pic>
        <p:nvPicPr>
          <p:cNvPr id="3" name="図 2">
            <a:extLst>
              <a:ext uri="{FF2B5EF4-FFF2-40B4-BE49-F238E27FC236}">
                <a16:creationId xmlns:a16="http://schemas.microsoft.com/office/drawing/2014/main" id="{FC0EB427-FABC-B048-B1F5-3E2AF4CC2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2" y="3182940"/>
            <a:ext cx="3165970" cy="2532776"/>
          </a:xfrm>
          <a:prstGeom prst="rect">
            <a:avLst/>
          </a:prstGeom>
        </p:spPr>
      </p:pic>
      <p:pic>
        <p:nvPicPr>
          <p:cNvPr id="5" name="図 4">
            <a:extLst>
              <a:ext uri="{FF2B5EF4-FFF2-40B4-BE49-F238E27FC236}">
                <a16:creationId xmlns:a16="http://schemas.microsoft.com/office/drawing/2014/main" id="{B8BE53C9-1BA7-1746-8946-BAFF7932F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2" y="6061075"/>
            <a:ext cx="3165970" cy="2107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9" name="第８章 脂肪油に富む生薬および脂肪油・ロウ・ラクチド製品(2)"/>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第８章 脂肪油に富む生薬および脂肪油・ロウ・ラクチド製品(2)</a:t>
            </a:r>
          </a:p>
        </p:txBody>
      </p:sp>
      <p:grpSp>
        <p:nvGrpSpPr>
          <p:cNvPr id="702" name="グループ"/>
          <p:cNvGrpSpPr/>
          <p:nvPr/>
        </p:nvGrpSpPr>
        <p:grpSpPr>
          <a:xfrm>
            <a:off x="3742078" y="4903787"/>
            <a:ext cx="4803776" cy="660401"/>
            <a:chOff x="0" y="0"/>
            <a:chExt cx="4803775" cy="660400"/>
          </a:xfrm>
        </p:grpSpPr>
        <p:sp>
          <p:nvSpPr>
            <p:cNvPr id="700" name="四角形"/>
            <p:cNvSpPr/>
            <p:nvPr/>
          </p:nvSpPr>
          <p:spPr>
            <a:xfrm>
              <a:off x="0" y="0"/>
              <a:ext cx="48037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01" name="Ａ．カルナウバロウ"/>
            <p:cNvSpPr txBox="1"/>
            <p:nvPr/>
          </p:nvSpPr>
          <p:spPr>
            <a:xfrm>
              <a:off x="0" y="0"/>
              <a:ext cx="48037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Ａ．カルナウバロウ</a:t>
              </a:r>
              <a:endParaRPr dirty="0"/>
            </a:p>
          </p:txBody>
        </p:sp>
      </p:grpSp>
      <p:grpSp>
        <p:nvGrpSpPr>
          <p:cNvPr id="705" name="グループ"/>
          <p:cNvGrpSpPr/>
          <p:nvPr/>
        </p:nvGrpSpPr>
        <p:grpSpPr>
          <a:xfrm>
            <a:off x="3756366" y="6724650"/>
            <a:ext cx="4660900" cy="660400"/>
            <a:chOff x="0" y="0"/>
            <a:chExt cx="4660899" cy="660400"/>
          </a:xfrm>
        </p:grpSpPr>
        <p:sp>
          <p:nvSpPr>
            <p:cNvPr id="703" name="四角形"/>
            <p:cNvSpPr/>
            <p:nvPr/>
          </p:nvSpPr>
          <p:spPr>
            <a:xfrm>
              <a:off x="0" y="0"/>
              <a:ext cx="466090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04" name="Ｂ．ミツロウ（黄蝋）"/>
            <p:cNvSpPr txBox="1"/>
            <p:nvPr/>
          </p:nvSpPr>
          <p:spPr>
            <a:xfrm>
              <a:off x="0" y="0"/>
              <a:ext cx="46609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Ｂ．ミツロウ（黄蝋）</a:t>
              </a:r>
            </a:p>
          </p:txBody>
        </p:sp>
      </p:grpSp>
      <p:grpSp>
        <p:nvGrpSpPr>
          <p:cNvPr id="708" name="グループ"/>
          <p:cNvGrpSpPr/>
          <p:nvPr/>
        </p:nvGrpSpPr>
        <p:grpSpPr>
          <a:xfrm>
            <a:off x="8991941" y="6772275"/>
            <a:ext cx="2449513" cy="563563"/>
            <a:chOff x="0" y="0"/>
            <a:chExt cx="2449512" cy="563562"/>
          </a:xfrm>
        </p:grpSpPr>
        <p:sp>
          <p:nvSpPr>
            <p:cNvPr id="706" name="四角形"/>
            <p:cNvSpPr/>
            <p:nvPr/>
          </p:nvSpPr>
          <p:spPr>
            <a:xfrm>
              <a:off x="0" y="0"/>
              <a:ext cx="2449513"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07" name="ミツバチ科"/>
            <p:cNvSpPr txBox="1"/>
            <p:nvPr/>
          </p:nvSpPr>
          <p:spPr>
            <a:xfrm>
              <a:off x="0" y="0"/>
              <a:ext cx="24495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ミツバチ科</a:t>
              </a:r>
            </a:p>
          </p:txBody>
        </p:sp>
      </p:grpSp>
      <p:grpSp>
        <p:nvGrpSpPr>
          <p:cNvPr id="711" name="グループ"/>
          <p:cNvGrpSpPr/>
          <p:nvPr/>
        </p:nvGrpSpPr>
        <p:grpSpPr>
          <a:xfrm>
            <a:off x="9006228" y="4903787"/>
            <a:ext cx="1733551" cy="660401"/>
            <a:chOff x="0" y="0"/>
            <a:chExt cx="1733550" cy="660400"/>
          </a:xfrm>
        </p:grpSpPr>
        <p:sp>
          <p:nvSpPr>
            <p:cNvPr id="709" name="四角形"/>
            <p:cNvSpPr/>
            <p:nvPr/>
          </p:nvSpPr>
          <p:spPr>
            <a:xfrm>
              <a:off x="0" y="0"/>
              <a:ext cx="17335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10" name="ヤシ科"/>
            <p:cNvSpPr txBox="1"/>
            <p:nvPr/>
          </p:nvSpPr>
          <p:spPr>
            <a:xfrm>
              <a:off x="0" y="0"/>
              <a:ext cx="17335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ヤシ科</a:t>
              </a:r>
            </a:p>
          </p:txBody>
        </p:sp>
      </p:grpSp>
      <p:sp>
        <p:nvSpPr>
          <p:cNvPr id="712" name="脂肪油のほかリグナンを多く含む"/>
          <p:cNvSpPr txBox="1"/>
          <p:nvPr/>
        </p:nvSpPr>
        <p:spPr>
          <a:xfrm>
            <a:off x="4612028" y="5865812"/>
            <a:ext cx="61976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脂肪油のほかリグナンを多く含む</a:t>
            </a:r>
          </a:p>
        </p:txBody>
      </p:sp>
      <p:sp>
        <p:nvSpPr>
          <p:cNvPr id="713" name="●局方収載脂肪油"/>
          <p:cNvSpPr txBox="1"/>
          <p:nvPr/>
        </p:nvSpPr>
        <p:spPr>
          <a:xfrm>
            <a:off x="136525" y="1933575"/>
            <a:ext cx="960437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003366"/>
                </a:solidFill>
              </a:rPr>
              <a:t>局方収載脂肪油</a:t>
            </a:r>
          </a:p>
        </p:txBody>
      </p:sp>
      <p:sp>
        <p:nvSpPr>
          <p:cNvPr id="714" name="オリブ油、カカオ脂、牛脂、ゴマ油、ダイズ油、ツバキ油、トウモロコシ油、豚脂、ナタネ油、ヒマシ油、ラッカセイ油"/>
          <p:cNvSpPr txBox="1"/>
          <p:nvPr/>
        </p:nvSpPr>
        <p:spPr>
          <a:xfrm>
            <a:off x="4751387" y="2016125"/>
            <a:ext cx="8037513" cy="172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オリブ油、カカオ脂、</a:t>
            </a:r>
            <a:r>
              <a:rPr u="sng"/>
              <a:t>牛脂</a:t>
            </a:r>
            <a:r>
              <a:t>、ゴマ油、ダイズ油、ツバキ油、トウモロコシ油、</a:t>
            </a:r>
            <a:r>
              <a:rPr u="sng"/>
              <a:t>豚脂</a:t>
            </a:r>
            <a:r>
              <a:t>、ナタネ油、ヒマシ油、ラッカセイ油</a:t>
            </a:r>
          </a:p>
        </p:txBody>
      </p:sp>
      <p:grpSp>
        <p:nvGrpSpPr>
          <p:cNvPr id="717" name="グループ"/>
          <p:cNvGrpSpPr/>
          <p:nvPr/>
        </p:nvGrpSpPr>
        <p:grpSpPr>
          <a:xfrm>
            <a:off x="3738903" y="8180387"/>
            <a:ext cx="2420938" cy="563563"/>
            <a:chOff x="0" y="0"/>
            <a:chExt cx="2420937" cy="563562"/>
          </a:xfrm>
        </p:grpSpPr>
        <p:sp>
          <p:nvSpPr>
            <p:cNvPr id="715" name="四角形"/>
            <p:cNvSpPr/>
            <p:nvPr/>
          </p:nvSpPr>
          <p:spPr>
            <a:xfrm>
              <a:off x="0" y="0"/>
              <a:ext cx="2420938" cy="563563"/>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16" name="C．ラック"/>
            <p:cNvSpPr txBox="1"/>
            <p:nvPr/>
          </p:nvSpPr>
          <p:spPr>
            <a:xfrm>
              <a:off x="0" y="0"/>
              <a:ext cx="24209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C．ラック</a:t>
              </a:r>
            </a:p>
          </p:txBody>
        </p:sp>
      </p:grpSp>
      <p:grpSp>
        <p:nvGrpSpPr>
          <p:cNvPr id="720" name="グループ"/>
          <p:cNvGrpSpPr/>
          <p:nvPr/>
        </p:nvGrpSpPr>
        <p:grpSpPr>
          <a:xfrm>
            <a:off x="6610691" y="8180387"/>
            <a:ext cx="3255963" cy="563563"/>
            <a:chOff x="0" y="0"/>
            <a:chExt cx="3255962" cy="563562"/>
          </a:xfrm>
        </p:grpSpPr>
        <p:sp>
          <p:nvSpPr>
            <p:cNvPr id="718" name="四角形"/>
            <p:cNvSpPr/>
            <p:nvPr/>
          </p:nvSpPr>
          <p:spPr>
            <a:xfrm>
              <a:off x="0" y="0"/>
              <a:ext cx="3255963"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19" name="カイガラムシ科"/>
            <p:cNvSpPr txBox="1"/>
            <p:nvPr/>
          </p:nvSpPr>
          <p:spPr>
            <a:xfrm>
              <a:off x="0" y="0"/>
              <a:ext cx="32559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カイガラムシ科</a:t>
              </a:r>
            </a:p>
          </p:txBody>
        </p:sp>
      </p:grpSp>
      <p:sp>
        <p:nvSpPr>
          <p:cNvPr id="721" name="ラックカイガラムシの分泌物"/>
          <p:cNvSpPr txBox="1"/>
          <p:nvPr/>
        </p:nvSpPr>
        <p:spPr>
          <a:xfrm>
            <a:off x="4486616" y="9040812"/>
            <a:ext cx="5384800"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ラックカイガラムシの分泌物</a:t>
            </a:r>
          </a:p>
        </p:txBody>
      </p:sp>
      <p:sp>
        <p:nvSpPr>
          <p:cNvPr id="722" name="ミツバチの巣に蓄積されたロウ成分"/>
          <p:cNvSpPr txBox="1"/>
          <p:nvPr/>
        </p:nvSpPr>
        <p:spPr>
          <a:xfrm>
            <a:off x="4612028" y="7484408"/>
            <a:ext cx="7227888"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ミツバチの巣に蓄積されたロウ成分</a:t>
            </a:r>
            <a:endParaRPr dirty="0"/>
          </a:p>
        </p:txBody>
      </p:sp>
      <p:sp>
        <p:nvSpPr>
          <p:cNvPr id="723" name="8-2 ロウとラクチド"/>
          <p:cNvSpPr txBox="1"/>
          <p:nvPr/>
        </p:nvSpPr>
        <p:spPr>
          <a:xfrm>
            <a:off x="2339975" y="3860800"/>
            <a:ext cx="5126038" cy="80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3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a:t>8-2 </a:t>
            </a:r>
            <a:r>
              <a:rPr dirty="0" err="1">
                <a:solidFill>
                  <a:srgbClr val="FFFF00"/>
                </a:solidFill>
              </a:rPr>
              <a:t>ロウとラクチド</a:t>
            </a:r>
            <a:endParaRPr dirty="0">
              <a:solidFill>
                <a:srgbClr val="FFFF00"/>
              </a:solidFill>
            </a:endParaRPr>
          </a:p>
        </p:txBody>
      </p:sp>
      <p:pic>
        <p:nvPicPr>
          <p:cNvPr id="3" name="図 2">
            <a:extLst>
              <a:ext uri="{FF2B5EF4-FFF2-40B4-BE49-F238E27FC236}">
                <a16:creationId xmlns:a16="http://schemas.microsoft.com/office/drawing/2014/main" id="{ABBAB94C-54D9-D346-8CBA-C7472601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5" y="6748058"/>
            <a:ext cx="3602378" cy="2397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5" name="生  薬  学 11"/>
          <p:cNvSpPr txBox="1">
            <a:spLocks noGrp="1"/>
          </p:cNvSpPr>
          <p:nvPr>
            <p:ph type="ctrTitle"/>
          </p:nvPr>
        </p:nvSpPr>
        <p:spPr>
          <a:xfrm>
            <a:off x="1082675" y="2058987"/>
            <a:ext cx="11053763" cy="2090738"/>
          </a:xfrm>
          <a:prstGeom prst="rect">
            <a:avLst/>
          </a:prstGeom>
          <a:effectLst>
            <a:outerShdw blurRad="63500" rotWithShape="0">
              <a:srgbClr val="808080">
                <a:alpha val="75000"/>
              </a:srgbClr>
            </a:outerShdw>
          </a:effectLst>
        </p:spPr>
        <p:txBody>
          <a:bodyPr lIns="72248" tIns="72248" rIns="72248" bIns="72248"/>
          <a:lstStyle>
            <a:lvl1pPr defTabSz="1300162">
              <a:defRPr sz="7600">
                <a:effectLst>
                  <a:outerShdw blurRad="12700" dist="63500" dir="2700000" rotWithShape="0">
                    <a:srgbClr val="FFFFFF"/>
                  </a:outerShdw>
                </a:effectLst>
                <a:latin typeface="ヒラギノ明朝 ProN W6"/>
                <a:ea typeface="ヒラギノ明朝 ProN W6"/>
                <a:cs typeface="ヒラギノ明朝 ProN W6"/>
                <a:sym typeface="ヒラギノ明朝 ProN W6"/>
              </a:defRPr>
            </a:lvl1pPr>
          </a:lstStyle>
          <a:p>
            <a:r>
              <a:rPr dirty="0" err="1"/>
              <a:t>生</a:t>
            </a:r>
            <a:r>
              <a:rPr dirty="0"/>
              <a:t> 　</a:t>
            </a:r>
            <a:r>
              <a:rPr dirty="0" err="1"/>
              <a:t>薬</a:t>
            </a:r>
            <a:r>
              <a:rPr dirty="0"/>
              <a:t> 　</a:t>
            </a:r>
            <a:r>
              <a:rPr dirty="0" err="1"/>
              <a:t>学</a:t>
            </a:r>
            <a:r>
              <a:rPr dirty="0"/>
              <a:t>　</a:t>
            </a:r>
            <a:r>
              <a:rPr lang="en-US" dirty="0"/>
              <a:t>12</a:t>
            </a:r>
            <a:endParaRPr dirty="0"/>
          </a:p>
        </p:txBody>
      </p:sp>
      <p:sp>
        <p:nvSpPr>
          <p:cNvPr id="726" name="各論７：樹脂配糖体、官能成分を含む生薬、…"/>
          <p:cNvSpPr txBox="1">
            <a:spLocks noGrp="1"/>
          </p:cNvSpPr>
          <p:nvPr>
            <p:ph type="subTitle" idx="1"/>
          </p:nvPr>
        </p:nvSpPr>
        <p:spPr>
          <a:xfrm>
            <a:off x="322262" y="4551362"/>
            <a:ext cx="12358689" cy="4767263"/>
          </a:xfrm>
          <a:prstGeom prst="rect">
            <a:avLst/>
          </a:prstGeom>
          <a:effectLst>
            <a:outerShdw blurRad="63500" rotWithShape="0">
              <a:srgbClr val="808080">
                <a:alpha val="75000"/>
              </a:srgbClr>
            </a:outerShdw>
          </a:effectLst>
        </p:spPr>
        <p:txBody>
          <a:bodyPr lIns="72248" tIns="72248" rIns="72248" bIns="72248" anchor="t"/>
          <a:lstStyle/>
          <a:p>
            <a:pPr algn="ctr" defTabSz="1300162">
              <a:spcBef>
                <a:spcPts val="700"/>
              </a:spcBef>
              <a:defRPr sz="4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各論７：</a:t>
            </a:r>
            <a:r>
              <a:rPr>
                <a:solidFill>
                  <a:srgbClr val="FFFF00"/>
                </a:solidFill>
              </a:rPr>
              <a:t>樹脂配糖体、官能成分を含む生薬、</a:t>
            </a:r>
          </a:p>
          <a:p>
            <a:pPr algn="ctr" defTabSz="1300162">
              <a:spcBef>
                <a:spcPts val="700"/>
              </a:spcBef>
              <a:defRPr sz="45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動物・鉱物基原生薬</a:t>
            </a:r>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endParaRPr/>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木 下　武 司</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 name="5-1-1．モノテルペノイド"/>
          <p:cNvSpPr txBox="1"/>
          <p:nvPr/>
        </p:nvSpPr>
        <p:spPr>
          <a:xfrm>
            <a:off x="2400300" y="3284537"/>
            <a:ext cx="6261100"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5-1-1．</a:t>
            </a:r>
            <a:r>
              <a:rPr>
                <a:solidFill>
                  <a:srgbClr val="FFFF00"/>
                </a:solidFill>
              </a:rPr>
              <a:t>モノテルペノイド</a:t>
            </a:r>
          </a:p>
        </p:txBody>
      </p:sp>
      <p:sp>
        <p:nvSpPr>
          <p:cNvPr id="36" name="5-1．イソプレノイド系"/>
          <p:cNvSpPr txBox="1"/>
          <p:nvPr/>
        </p:nvSpPr>
        <p:spPr>
          <a:xfrm>
            <a:off x="1951037" y="2193925"/>
            <a:ext cx="6527801"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E44545"/>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5-1．イソプレノイド系</a:t>
            </a:r>
          </a:p>
        </p:txBody>
      </p:sp>
      <p:grpSp>
        <p:nvGrpSpPr>
          <p:cNvPr id="39" name="グループ"/>
          <p:cNvGrpSpPr/>
          <p:nvPr/>
        </p:nvGrpSpPr>
        <p:grpSpPr>
          <a:xfrm>
            <a:off x="3575050" y="4441825"/>
            <a:ext cx="2416175" cy="660400"/>
            <a:chOff x="0" y="0"/>
            <a:chExt cx="2416175" cy="660400"/>
          </a:xfrm>
        </p:grpSpPr>
        <p:sp>
          <p:nvSpPr>
            <p:cNvPr id="37" name="四角形"/>
            <p:cNvSpPr/>
            <p:nvPr/>
          </p:nvSpPr>
          <p:spPr>
            <a:xfrm>
              <a:off x="0" y="0"/>
              <a:ext cx="24161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8" name="Ａ．シンイ"/>
            <p:cNvSpPr txBox="1"/>
            <p:nvPr/>
          </p:nvSpPr>
          <p:spPr>
            <a:xfrm>
              <a:off x="0" y="0"/>
              <a:ext cx="24161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Ａ．シンイ</a:t>
              </a:r>
            </a:p>
          </p:txBody>
        </p:sp>
      </p:grpSp>
      <p:grpSp>
        <p:nvGrpSpPr>
          <p:cNvPr id="42" name="グループ"/>
          <p:cNvGrpSpPr/>
          <p:nvPr/>
        </p:nvGrpSpPr>
        <p:grpSpPr>
          <a:xfrm>
            <a:off x="6610350" y="4441825"/>
            <a:ext cx="2451100" cy="660400"/>
            <a:chOff x="0" y="0"/>
            <a:chExt cx="2451100" cy="660400"/>
          </a:xfrm>
        </p:grpSpPr>
        <p:sp>
          <p:nvSpPr>
            <p:cNvPr id="40" name="四角形"/>
            <p:cNvSpPr/>
            <p:nvPr/>
          </p:nvSpPr>
          <p:spPr>
            <a:xfrm>
              <a:off x="0" y="0"/>
              <a:ext cx="24511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41" name="モクレン科"/>
            <p:cNvSpPr txBox="1"/>
            <p:nvPr/>
          </p:nvSpPr>
          <p:spPr>
            <a:xfrm>
              <a:off x="0" y="0"/>
              <a:ext cx="24511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モクレン科</a:t>
              </a:r>
            </a:p>
          </p:txBody>
        </p:sp>
      </p:grpSp>
      <p:sp>
        <p:nvSpPr>
          <p:cNvPr id="43" name="1,8-シネオール"/>
          <p:cNvSpPr txBox="1"/>
          <p:nvPr/>
        </p:nvSpPr>
        <p:spPr>
          <a:xfrm>
            <a:off x="4441825" y="5092700"/>
            <a:ext cx="3686175"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1,8-シネオール</a:t>
            </a:r>
          </a:p>
        </p:txBody>
      </p:sp>
      <p:grpSp>
        <p:nvGrpSpPr>
          <p:cNvPr id="46" name="グループ"/>
          <p:cNvGrpSpPr/>
          <p:nvPr/>
        </p:nvGrpSpPr>
        <p:grpSpPr>
          <a:xfrm>
            <a:off x="3575050" y="5743575"/>
            <a:ext cx="2452688" cy="660400"/>
            <a:chOff x="0" y="0"/>
            <a:chExt cx="2452687" cy="660400"/>
          </a:xfrm>
        </p:grpSpPr>
        <p:sp>
          <p:nvSpPr>
            <p:cNvPr id="44"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45" name="Ｂ．ソヨウ"/>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Ｂ．ソヨウ</a:t>
              </a:r>
            </a:p>
          </p:txBody>
        </p:sp>
      </p:grpSp>
      <p:grpSp>
        <p:nvGrpSpPr>
          <p:cNvPr id="49" name="グループ"/>
          <p:cNvGrpSpPr/>
          <p:nvPr/>
        </p:nvGrpSpPr>
        <p:grpSpPr>
          <a:xfrm>
            <a:off x="6610350" y="5743575"/>
            <a:ext cx="1593850" cy="660400"/>
            <a:chOff x="0" y="0"/>
            <a:chExt cx="1593850" cy="660400"/>
          </a:xfrm>
        </p:grpSpPr>
        <p:sp>
          <p:nvSpPr>
            <p:cNvPr id="47"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48" name="シソ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シソ科</a:t>
              </a:r>
            </a:p>
          </p:txBody>
        </p:sp>
      </p:grpSp>
      <p:sp>
        <p:nvSpPr>
          <p:cNvPr id="50" name="ペリルアルデヒド"/>
          <p:cNvSpPr txBox="1"/>
          <p:nvPr/>
        </p:nvSpPr>
        <p:spPr>
          <a:xfrm>
            <a:off x="4441825" y="6392862"/>
            <a:ext cx="4335463"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ペリルアルデヒド</a:t>
            </a:r>
          </a:p>
        </p:txBody>
      </p:sp>
      <p:grpSp>
        <p:nvGrpSpPr>
          <p:cNvPr id="53" name="グループ"/>
          <p:cNvGrpSpPr/>
          <p:nvPr/>
        </p:nvGrpSpPr>
        <p:grpSpPr>
          <a:xfrm>
            <a:off x="3575050" y="7043737"/>
            <a:ext cx="2452688" cy="660401"/>
            <a:chOff x="0" y="0"/>
            <a:chExt cx="2452687" cy="660400"/>
          </a:xfrm>
        </p:grpSpPr>
        <p:sp>
          <p:nvSpPr>
            <p:cNvPr id="51"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52" name="Ｃ．ハッカ"/>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Ｃ．ハッカ</a:t>
              </a:r>
            </a:p>
          </p:txBody>
        </p:sp>
      </p:grpSp>
      <p:grpSp>
        <p:nvGrpSpPr>
          <p:cNvPr id="56" name="グループ"/>
          <p:cNvGrpSpPr/>
          <p:nvPr/>
        </p:nvGrpSpPr>
        <p:grpSpPr>
          <a:xfrm>
            <a:off x="6610350" y="7043737"/>
            <a:ext cx="1593850" cy="660401"/>
            <a:chOff x="0" y="0"/>
            <a:chExt cx="1593850" cy="660400"/>
          </a:xfrm>
        </p:grpSpPr>
        <p:sp>
          <p:nvSpPr>
            <p:cNvPr id="54"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55" name="シソ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シソ科</a:t>
              </a:r>
            </a:p>
          </p:txBody>
        </p:sp>
      </p:grpSp>
      <p:sp>
        <p:nvSpPr>
          <p:cNvPr id="57" name="l-メントール"/>
          <p:cNvSpPr txBox="1"/>
          <p:nvPr/>
        </p:nvSpPr>
        <p:spPr>
          <a:xfrm>
            <a:off x="4441825" y="7693025"/>
            <a:ext cx="4335463"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l-メントール</a:t>
            </a:r>
          </a:p>
        </p:txBody>
      </p:sp>
      <p:grpSp>
        <p:nvGrpSpPr>
          <p:cNvPr id="60" name="グループ"/>
          <p:cNvGrpSpPr/>
          <p:nvPr/>
        </p:nvGrpSpPr>
        <p:grpSpPr>
          <a:xfrm>
            <a:off x="3575050" y="8343900"/>
            <a:ext cx="5256213" cy="563563"/>
            <a:chOff x="0" y="0"/>
            <a:chExt cx="5256212" cy="563562"/>
          </a:xfrm>
        </p:grpSpPr>
        <p:sp>
          <p:nvSpPr>
            <p:cNvPr id="58" name="四角形"/>
            <p:cNvSpPr/>
            <p:nvPr/>
          </p:nvSpPr>
          <p:spPr>
            <a:xfrm>
              <a:off x="0" y="0"/>
              <a:ext cx="5256213" cy="563563"/>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59" name="Ｄ．チンピ･トウヒ･キジツ"/>
            <p:cNvSpPr txBox="1"/>
            <p:nvPr/>
          </p:nvSpPr>
          <p:spPr>
            <a:xfrm>
              <a:off x="0" y="0"/>
              <a:ext cx="52562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Ｄ．チンピ･トウヒ･キジツ</a:t>
              </a:r>
            </a:p>
          </p:txBody>
        </p:sp>
      </p:grpSp>
      <p:grpSp>
        <p:nvGrpSpPr>
          <p:cNvPr id="63" name="グループ"/>
          <p:cNvGrpSpPr/>
          <p:nvPr/>
        </p:nvGrpSpPr>
        <p:grpSpPr>
          <a:xfrm>
            <a:off x="9444037" y="8343900"/>
            <a:ext cx="2032001" cy="660400"/>
            <a:chOff x="0" y="0"/>
            <a:chExt cx="2032000" cy="660400"/>
          </a:xfrm>
        </p:grpSpPr>
        <p:sp>
          <p:nvSpPr>
            <p:cNvPr id="61" name="四角形"/>
            <p:cNvSpPr/>
            <p:nvPr/>
          </p:nvSpPr>
          <p:spPr>
            <a:xfrm>
              <a:off x="0" y="0"/>
              <a:ext cx="20320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62" name="ミカン科"/>
            <p:cNvSpPr txBox="1"/>
            <p:nvPr/>
          </p:nvSpPr>
          <p:spPr>
            <a:xfrm>
              <a:off x="0" y="0"/>
              <a:ext cx="20320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ミカン科</a:t>
              </a:r>
            </a:p>
          </p:txBody>
        </p:sp>
      </p:grpSp>
      <p:sp>
        <p:nvSpPr>
          <p:cNvPr id="64" name="l-リモネン"/>
          <p:cNvSpPr txBox="1"/>
          <p:nvPr/>
        </p:nvSpPr>
        <p:spPr>
          <a:xfrm>
            <a:off x="4441825" y="9096375"/>
            <a:ext cx="2178050" cy="52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l-リモネン</a:t>
            </a:r>
          </a:p>
        </p:txBody>
      </p:sp>
      <p:grpSp>
        <p:nvGrpSpPr>
          <p:cNvPr id="67" name="グループ"/>
          <p:cNvGrpSpPr/>
          <p:nvPr/>
        </p:nvGrpSpPr>
        <p:grpSpPr>
          <a:xfrm>
            <a:off x="9918700" y="3806825"/>
            <a:ext cx="2638426" cy="3232150"/>
            <a:chOff x="0" y="0"/>
            <a:chExt cx="2638425" cy="3232150"/>
          </a:xfrm>
        </p:grpSpPr>
        <p:sp>
          <p:nvSpPr>
            <p:cNvPr id="65" name="四角形"/>
            <p:cNvSpPr/>
            <p:nvPr/>
          </p:nvSpPr>
          <p:spPr>
            <a:xfrm>
              <a:off x="0" y="0"/>
              <a:ext cx="2638426" cy="3232150"/>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66" name="メンタン.png" descr="メンタン.png"/>
            <p:cNvPicPr>
              <a:picLocks noChangeAspect="1"/>
            </p:cNvPicPr>
            <p:nvPr/>
          </p:nvPicPr>
          <p:blipFill>
            <a:blip r:embed="rId3"/>
            <a:stretch>
              <a:fillRect/>
            </a:stretch>
          </p:blipFill>
          <p:spPr>
            <a:xfrm>
              <a:off x="0" y="0"/>
              <a:ext cx="2638425" cy="3232150"/>
            </a:xfrm>
            <a:prstGeom prst="rect">
              <a:avLst/>
            </a:prstGeom>
            <a:ln w="38100" cap="flat">
              <a:solidFill>
                <a:srgbClr val="800000"/>
              </a:solidFill>
              <a:prstDash val="solid"/>
              <a:round/>
            </a:ln>
            <a:effectLst/>
          </p:spPr>
        </p:pic>
      </p:grpSp>
      <p:pic>
        <p:nvPicPr>
          <p:cNvPr id="68" name="イメージ" descr="イメージ"/>
          <p:cNvPicPr>
            <a:picLocks noChangeAspect="1"/>
          </p:cNvPicPr>
          <p:nvPr/>
        </p:nvPicPr>
        <p:blipFill>
          <a:blip r:embed="rId4"/>
          <a:stretch>
            <a:fillRect/>
          </a:stretch>
        </p:blipFill>
        <p:spPr>
          <a:xfrm>
            <a:off x="173037" y="4292600"/>
            <a:ext cx="2478088" cy="1649413"/>
          </a:xfrm>
          <a:prstGeom prst="rect">
            <a:avLst/>
          </a:prstGeom>
          <a:ln w="12700">
            <a:miter lim="400000"/>
          </a:ln>
        </p:spPr>
      </p:pic>
      <p:pic>
        <p:nvPicPr>
          <p:cNvPr id="69" name="イメージ" descr="イメージ"/>
          <p:cNvPicPr>
            <a:picLocks noChangeAspect="1"/>
          </p:cNvPicPr>
          <p:nvPr/>
        </p:nvPicPr>
        <p:blipFill>
          <a:blip r:embed="rId5"/>
          <a:stretch>
            <a:fillRect/>
          </a:stretch>
        </p:blipFill>
        <p:spPr>
          <a:xfrm>
            <a:off x="161925" y="6135687"/>
            <a:ext cx="2501900" cy="1665288"/>
          </a:xfrm>
          <a:prstGeom prst="rect">
            <a:avLst/>
          </a:prstGeom>
          <a:ln w="12700">
            <a:miter lim="400000"/>
          </a:ln>
        </p:spPr>
      </p:pic>
      <p:pic>
        <p:nvPicPr>
          <p:cNvPr id="70" name="イメージ" descr="イメージ"/>
          <p:cNvPicPr>
            <a:picLocks noChangeAspect="1"/>
          </p:cNvPicPr>
          <p:nvPr/>
        </p:nvPicPr>
        <p:blipFill>
          <a:blip r:embed="rId6"/>
          <a:stretch>
            <a:fillRect/>
          </a:stretch>
        </p:blipFill>
        <p:spPr>
          <a:xfrm>
            <a:off x="849312" y="7988300"/>
            <a:ext cx="1127126" cy="1695450"/>
          </a:xfrm>
          <a:prstGeom prst="rect">
            <a:avLst/>
          </a:prstGeom>
          <a:ln w="12700">
            <a:miter lim="400000"/>
          </a:ln>
        </p:spPr>
      </p:pic>
      <p:sp>
        <p:nvSpPr>
          <p:cNvPr id="71" name="第５章 精油を含む生薬および精油製品(2)"/>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lstStyle>
            <a:lvl1pPr algn="ctr" defTabSz="1300162">
              <a:defRPr sz="43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第５章 精油を含む生薬および精油製品(2)</a:t>
            </a:r>
          </a:p>
        </p:txBody>
      </p:sp>
      <p:sp>
        <p:nvSpPr>
          <p:cNvPr id="72" name="フラボノイド配糖体を含む！"/>
          <p:cNvSpPr txBox="1"/>
          <p:nvPr/>
        </p:nvSpPr>
        <p:spPr>
          <a:xfrm>
            <a:off x="6829425" y="9128125"/>
            <a:ext cx="4764088" cy="45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フラボノイド配糖体を含む！</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6" nodeType="clickEffect">
                                  <p:stCondLst>
                                    <p:cond delay="0"/>
                                  </p:stCondLst>
                                  <p:iterate>
                                    <p:tmAbs val="0"/>
                                  </p:iterate>
                                  <p:childTnLst>
                                    <p:set>
                                      <p:cBhvr>
                                        <p:cTn id="22" fill="hold"/>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72"/>
                                        </p:tgtEl>
                                        <p:attrNameLst>
                                          <p:attrName>style.visibility</p:attrName>
                                        </p:attrNameLst>
                                      </p:cBhvr>
                                      <p:to>
                                        <p:strVal val="visible"/>
                                      </p:to>
                                    </p:set>
                                    <p:animEffect transition="in" filter="fade">
                                      <p:cBhvr>
                                        <p:cTn id="27"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1" animBg="1" advAuto="0"/>
      <p:bldP spid="50" grpId="2" animBg="1" advAuto="0"/>
      <p:bldP spid="57" grpId="3" animBg="1" advAuto="0"/>
      <p:bldP spid="64" grpId="4" animBg="1" advAuto="0"/>
      <p:bldP spid="67" grpId="6" animBg="1" advAuto="0"/>
      <p:bldP spid="72" grpId="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8" name="9-1 炭水化物の多い生薬"/>
          <p:cNvSpPr txBox="1"/>
          <p:nvPr/>
        </p:nvSpPr>
        <p:spPr>
          <a:xfrm>
            <a:off x="2492375" y="1881187"/>
            <a:ext cx="6218238" cy="696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3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9-1 </a:t>
            </a:r>
            <a:r>
              <a:rPr>
                <a:solidFill>
                  <a:srgbClr val="FFFF00"/>
                </a:solidFill>
              </a:rPr>
              <a:t>炭水化物の多い生薬</a:t>
            </a:r>
          </a:p>
        </p:txBody>
      </p:sp>
      <p:grpSp>
        <p:nvGrpSpPr>
          <p:cNvPr id="731" name="グループ"/>
          <p:cNvGrpSpPr/>
          <p:nvPr/>
        </p:nvGrpSpPr>
        <p:grpSpPr>
          <a:xfrm>
            <a:off x="3560762" y="2816225"/>
            <a:ext cx="4803776" cy="660400"/>
            <a:chOff x="0" y="0"/>
            <a:chExt cx="4803775" cy="660400"/>
          </a:xfrm>
        </p:grpSpPr>
        <p:sp>
          <p:nvSpPr>
            <p:cNvPr id="729" name="四角形"/>
            <p:cNvSpPr/>
            <p:nvPr/>
          </p:nvSpPr>
          <p:spPr>
            <a:xfrm>
              <a:off x="0" y="0"/>
              <a:ext cx="48037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30" name="Ａ．カロコン（栝楼根）"/>
            <p:cNvSpPr txBox="1"/>
            <p:nvPr/>
          </p:nvSpPr>
          <p:spPr>
            <a:xfrm>
              <a:off x="0" y="0"/>
              <a:ext cx="48037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Ａ．カロコン（栝楼根）</a:t>
              </a:r>
            </a:p>
          </p:txBody>
        </p:sp>
      </p:grpSp>
      <p:grpSp>
        <p:nvGrpSpPr>
          <p:cNvPr id="734" name="グループ"/>
          <p:cNvGrpSpPr/>
          <p:nvPr/>
        </p:nvGrpSpPr>
        <p:grpSpPr>
          <a:xfrm>
            <a:off x="3560762" y="4881562"/>
            <a:ext cx="4659314" cy="660401"/>
            <a:chOff x="0" y="0"/>
            <a:chExt cx="4659312" cy="660400"/>
          </a:xfrm>
        </p:grpSpPr>
        <p:sp>
          <p:nvSpPr>
            <p:cNvPr id="732" name="四角形"/>
            <p:cNvSpPr/>
            <p:nvPr/>
          </p:nvSpPr>
          <p:spPr>
            <a:xfrm>
              <a:off x="0" y="0"/>
              <a:ext cx="46593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33" name="Ｂ．シャゼンシ"/>
            <p:cNvSpPr txBox="1"/>
            <p:nvPr/>
          </p:nvSpPr>
          <p:spPr>
            <a:xfrm>
              <a:off x="0" y="0"/>
              <a:ext cx="46593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Ｂ．シャゼンシ</a:t>
              </a:r>
            </a:p>
          </p:txBody>
        </p:sp>
      </p:grpSp>
      <p:grpSp>
        <p:nvGrpSpPr>
          <p:cNvPr id="737" name="グループ"/>
          <p:cNvGrpSpPr/>
          <p:nvPr/>
        </p:nvGrpSpPr>
        <p:grpSpPr>
          <a:xfrm>
            <a:off x="8870950" y="4883150"/>
            <a:ext cx="2403476" cy="563563"/>
            <a:chOff x="0" y="0"/>
            <a:chExt cx="2403475" cy="563562"/>
          </a:xfrm>
        </p:grpSpPr>
        <p:sp>
          <p:nvSpPr>
            <p:cNvPr id="735" name="四角形"/>
            <p:cNvSpPr/>
            <p:nvPr/>
          </p:nvSpPr>
          <p:spPr>
            <a:xfrm>
              <a:off x="0" y="0"/>
              <a:ext cx="2403476"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36" name="オオバコ科"/>
            <p:cNvSpPr txBox="1"/>
            <p:nvPr/>
          </p:nvSpPr>
          <p:spPr>
            <a:xfrm>
              <a:off x="0" y="0"/>
              <a:ext cx="2403476"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オオバコ科</a:t>
              </a:r>
            </a:p>
          </p:txBody>
        </p:sp>
      </p:grpSp>
      <p:sp>
        <p:nvSpPr>
          <p:cNvPr id="738" name="デンプン：根から得た粗製デンプンを天花粉という…"/>
          <p:cNvSpPr txBox="1"/>
          <p:nvPr/>
        </p:nvSpPr>
        <p:spPr>
          <a:xfrm>
            <a:off x="4043362" y="3697287"/>
            <a:ext cx="8777289" cy="1033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デンプン：</a:t>
            </a:r>
            <a:r>
              <a:rPr>
                <a:solidFill>
                  <a:srgbClr val="FFFFFF"/>
                </a:solidFill>
              </a:rPr>
              <a:t>根から得た粗製デンプンを天花粉という</a:t>
            </a:r>
          </a:p>
          <a:p>
            <a:pPr algn="l" defTabSz="649287">
              <a:defRPr sz="28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中国でいう天花粉は乾燥根を粉末としたもの</a:t>
            </a:r>
          </a:p>
        </p:txBody>
      </p:sp>
      <p:sp>
        <p:nvSpPr>
          <p:cNvPr id="739" name="粘液多糖体、フラバノン配糖体、イリドイド"/>
          <p:cNvSpPr txBox="1"/>
          <p:nvPr/>
        </p:nvSpPr>
        <p:spPr>
          <a:xfrm>
            <a:off x="4103687" y="5626100"/>
            <a:ext cx="7694613" cy="50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粘液多糖体、</a:t>
            </a:r>
            <a:r>
              <a:rPr>
                <a:solidFill>
                  <a:srgbClr val="FFFFFF"/>
                </a:solidFill>
              </a:rPr>
              <a:t>フラバノン配糖体、イリドイド</a:t>
            </a:r>
          </a:p>
        </p:txBody>
      </p:sp>
      <p:grpSp>
        <p:nvGrpSpPr>
          <p:cNvPr id="742" name="グループ"/>
          <p:cNvGrpSpPr/>
          <p:nvPr/>
        </p:nvGrpSpPr>
        <p:grpSpPr>
          <a:xfrm>
            <a:off x="3584575" y="6283325"/>
            <a:ext cx="4365626" cy="660400"/>
            <a:chOff x="0" y="0"/>
            <a:chExt cx="4365625" cy="660400"/>
          </a:xfrm>
        </p:grpSpPr>
        <p:sp>
          <p:nvSpPr>
            <p:cNvPr id="740" name="四角形"/>
            <p:cNvSpPr/>
            <p:nvPr/>
          </p:nvSpPr>
          <p:spPr>
            <a:xfrm>
              <a:off x="0" y="0"/>
              <a:ext cx="4365626"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41" name="C．サンヤク（山薬）"/>
            <p:cNvSpPr txBox="1"/>
            <p:nvPr/>
          </p:nvSpPr>
          <p:spPr>
            <a:xfrm>
              <a:off x="0" y="0"/>
              <a:ext cx="4365626"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C．サンヤク（山薬）</a:t>
              </a:r>
            </a:p>
          </p:txBody>
        </p:sp>
      </p:grpSp>
      <p:grpSp>
        <p:nvGrpSpPr>
          <p:cNvPr id="745" name="グループ"/>
          <p:cNvGrpSpPr/>
          <p:nvPr/>
        </p:nvGrpSpPr>
        <p:grpSpPr>
          <a:xfrm>
            <a:off x="8262937" y="6296025"/>
            <a:ext cx="1625601" cy="660400"/>
            <a:chOff x="0" y="0"/>
            <a:chExt cx="1625600" cy="660400"/>
          </a:xfrm>
        </p:grpSpPr>
        <p:sp>
          <p:nvSpPr>
            <p:cNvPr id="743" name="四角形"/>
            <p:cNvSpPr/>
            <p:nvPr/>
          </p:nvSpPr>
          <p:spPr>
            <a:xfrm>
              <a:off x="0" y="0"/>
              <a:ext cx="16256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44" name="マメ科"/>
            <p:cNvSpPr txBox="1"/>
            <p:nvPr/>
          </p:nvSpPr>
          <p:spPr>
            <a:xfrm>
              <a:off x="0" y="0"/>
              <a:ext cx="16256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マメ科</a:t>
              </a:r>
            </a:p>
          </p:txBody>
        </p:sp>
      </p:grpSp>
      <p:sp>
        <p:nvSpPr>
          <p:cNvPr id="746" name="粘液多糖体、デンプン、ステロイドサポニン"/>
          <p:cNvSpPr txBox="1"/>
          <p:nvPr/>
        </p:nvSpPr>
        <p:spPr>
          <a:xfrm>
            <a:off x="4064000" y="7029450"/>
            <a:ext cx="8010525" cy="50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粘液多糖体、</a:t>
            </a:r>
            <a:r>
              <a:rPr>
                <a:solidFill>
                  <a:srgbClr val="FFFFFF"/>
                </a:solidFill>
              </a:rPr>
              <a:t>デンプン、ステロイドサポニン</a:t>
            </a:r>
          </a:p>
        </p:txBody>
      </p:sp>
      <p:grpSp>
        <p:nvGrpSpPr>
          <p:cNvPr id="749" name="グループ"/>
          <p:cNvGrpSpPr/>
          <p:nvPr/>
        </p:nvGrpSpPr>
        <p:grpSpPr>
          <a:xfrm>
            <a:off x="3605212" y="7685087"/>
            <a:ext cx="4354513" cy="660401"/>
            <a:chOff x="0" y="0"/>
            <a:chExt cx="4354512" cy="660400"/>
          </a:xfrm>
        </p:grpSpPr>
        <p:sp>
          <p:nvSpPr>
            <p:cNvPr id="747" name="四角形"/>
            <p:cNvSpPr/>
            <p:nvPr/>
          </p:nvSpPr>
          <p:spPr>
            <a:xfrm>
              <a:off x="0" y="0"/>
              <a:ext cx="43545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48" name="D．オウセイ（黄精）"/>
            <p:cNvSpPr txBox="1"/>
            <p:nvPr/>
          </p:nvSpPr>
          <p:spPr>
            <a:xfrm>
              <a:off x="0" y="0"/>
              <a:ext cx="43545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D．オウセイ（黄精）</a:t>
              </a:r>
            </a:p>
          </p:txBody>
        </p:sp>
      </p:grpSp>
      <p:grpSp>
        <p:nvGrpSpPr>
          <p:cNvPr id="752" name="グループ"/>
          <p:cNvGrpSpPr/>
          <p:nvPr/>
        </p:nvGrpSpPr>
        <p:grpSpPr>
          <a:xfrm>
            <a:off x="8266112" y="7685087"/>
            <a:ext cx="2014538" cy="660401"/>
            <a:chOff x="0" y="0"/>
            <a:chExt cx="2014537" cy="660400"/>
          </a:xfrm>
        </p:grpSpPr>
        <p:sp>
          <p:nvSpPr>
            <p:cNvPr id="750" name="四角形"/>
            <p:cNvSpPr/>
            <p:nvPr/>
          </p:nvSpPr>
          <p:spPr>
            <a:xfrm>
              <a:off x="0" y="0"/>
              <a:ext cx="201453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51" name="ユリ科"/>
            <p:cNvSpPr txBox="1"/>
            <p:nvPr/>
          </p:nvSpPr>
          <p:spPr>
            <a:xfrm>
              <a:off x="0" y="0"/>
              <a:ext cx="20145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ユリ科</a:t>
              </a:r>
            </a:p>
          </p:txBody>
        </p:sp>
      </p:grpSp>
      <p:sp>
        <p:nvSpPr>
          <p:cNvPr id="753" name="粘液多糖体、デンプンなど"/>
          <p:cNvSpPr txBox="1"/>
          <p:nvPr/>
        </p:nvSpPr>
        <p:spPr>
          <a:xfrm>
            <a:off x="4062412" y="8450262"/>
            <a:ext cx="5959476" cy="5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粘液多糖体、デンプンなど</a:t>
            </a:r>
          </a:p>
        </p:txBody>
      </p:sp>
      <p:sp>
        <p:nvSpPr>
          <p:cNvPr id="754" name="第９章 炭水化物、樹脂配糖体を含む生薬…"/>
          <p:cNvSpPr txBox="1">
            <a:spLocks noGrp="1"/>
          </p:cNvSpPr>
          <p:nvPr>
            <p:ph type="subTitle" sz="quarter" idx="1"/>
          </p:nvPr>
        </p:nvSpPr>
        <p:spPr>
          <a:xfrm>
            <a:off x="990600" y="392112"/>
            <a:ext cx="10514013" cy="1301751"/>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p>
            <a:pPr algn="ctr" defTabSz="897112">
              <a:spcBef>
                <a:spcPts val="2800"/>
              </a:spcBef>
              <a:defRPr sz="2484">
                <a:solidFill>
                  <a:srgbClr val="FFFF00"/>
                </a:solidFill>
                <a:effectLst>
                  <a:outerShdw blurRad="8763" dist="17526" dir="2700000" rotWithShape="0">
                    <a:srgbClr val="000000"/>
                  </a:outerShdw>
                </a:effectLst>
                <a:latin typeface="ヒラギノ明朝 ProN W6"/>
                <a:ea typeface="ヒラギノ明朝 ProN W6"/>
                <a:cs typeface="ヒラギノ明朝 ProN W6"/>
                <a:sym typeface="ヒラギノ明朝 ProN W6"/>
              </a:defRPr>
            </a:pPr>
            <a:r>
              <a:rPr sz="4000" dirty="0"/>
              <a:t>第９章 </a:t>
            </a:r>
            <a:r>
              <a:rPr sz="4000" dirty="0" err="1"/>
              <a:t>炭水化物、樹脂配糖体を含む生薬および炭水化物製品</a:t>
            </a:r>
            <a:r>
              <a:rPr sz="4000" dirty="0"/>
              <a:t>(1)</a:t>
            </a:r>
          </a:p>
        </p:txBody>
      </p:sp>
      <p:grpSp>
        <p:nvGrpSpPr>
          <p:cNvPr id="757" name="グループ"/>
          <p:cNvGrpSpPr/>
          <p:nvPr/>
        </p:nvGrpSpPr>
        <p:grpSpPr>
          <a:xfrm>
            <a:off x="8824912" y="2816225"/>
            <a:ext cx="1733551" cy="660400"/>
            <a:chOff x="0" y="0"/>
            <a:chExt cx="1733550" cy="660400"/>
          </a:xfrm>
        </p:grpSpPr>
        <p:sp>
          <p:nvSpPr>
            <p:cNvPr id="755" name="四角形"/>
            <p:cNvSpPr/>
            <p:nvPr/>
          </p:nvSpPr>
          <p:spPr>
            <a:xfrm>
              <a:off x="0" y="0"/>
              <a:ext cx="17335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56" name="ウリ科"/>
            <p:cNvSpPr txBox="1"/>
            <p:nvPr/>
          </p:nvSpPr>
          <p:spPr>
            <a:xfrm>
              <a:off x="0" y="0"/>
              <a:ext cx="17335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ウリ科</a:t>
              </a:r>
            </a:p>
          </p:txBody>
        </p:sp>
      </p:grpSp>
      <p:pic>
        <p:nvPicPr>
          <p:cNvPr id="3" name="図 2">
            <a:extLst>
              <a:ext uri="{FF2B5EF4-FFF2-40B4-BE49-F238E27FC236}">
                <a16:creationId xmlns:a16="http://schemas.microsoft.com/office/drawing/2014/main" id="{6837ECD8-3265-C34D-8601-45BE30FB7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4"/>
            <a:ext cx="12989886" cy="9764811"/>
          </a:xfrm>
          <a:prstGeom prst="rect">
            <a:avLst/>
          </a:prstGeom>
        </p:spPr>
      </p:pic>
      <p:pic>
        <p:nvPicPr>
          <p:cNvPr id="5" name="図 4">
            <a:extLst>
              <a:ext uri="{FF2B5EF4-FFF2-40B4-BE49-F238E27FC236}">
                <a16:creationId xmlns:a16="http://schemas.microsoft.com/office/drawing/2014/main" id="{079AF3FC-5410-3445-9D60-3E1409317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14" y="559266"/>
            <a:ext cx="12974972" cy="8635068"/>
          </a:xfrm>
          <a:prstGeom prst="rect">
            <a:avLst/>
          </a:prstGeom>
        </p:spPr>
      </p:pic>
      <p:pic>
        <p:nvPicPr>
          <p:cNvPr id="7" name="図 6">
            <a:extLst>
              <a:ext uri="{FF2B5EF4-FFF2-40B4-BE49-F238E27FC236}">
                <a16:creationId xmlns:a16="http://schemas.microsoft.com/office/drawing/2014/main" id="{27FF4FAA-25DD-174A-8783-4461A7D79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49341"/>
            <a:ext cx="12974973" cy="8635068"/>
          </a:xfrm>
          <a:prstGeom prst="rect">
            <a:avLst/>
          </a:prstGeom>
        </p:spPr>
      </p:pic>
      <p:pic>
        <p:nvPicPr>
          <p:cNvPr id="9" name="図 8">
            <a:extLst>
              <a:ext uri="{FF2B5EF4-FFF2-40B4-BE49-F238E27FC236}">
                <a16:creationId xmlns:a16="http://schemas.microsoft.com/office/drawing/2014/main" id="{19A338D4-227E-BC4C-967F-996617534D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13" y="559265"/>
            <a:ext cx="12960060" cy="8625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2" nodeType="clickEffect">
                                  <p:stCondLst>
                                    <p:cond delay="0"/>
                                  </p:stCondLst>
                                  <p:iterate>
                                    <p:tmAbs val="0"/>
                                  </p:iterate>
                                  <p:childTnLst>
                                    <p:set>
                                      <p:cBhvr>
                                        <p:cTn id="19" fill="hold"/>
                                        <p:tgtEl>
                                          <p:spTgt spid="73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3" nodeType="clickEffect">
                                  <p:stCondLst>
                                    <p:cond delay="0"/>
                                  </p:stCondLst>
                                  <p:iterate>
                                    <p:tmAbs val="0"/>
                                  </p:iterate>
                                  <p:childTnLst>
                                    <p:set>
                                      <p:cBhvr>
                                        <p:cTn id="32" fill="hold"/>
                                        <p:tgtEl>
                                          <p:spTgt spid="7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nodeType="clickEffect">
                                  <p:stCondLst>
                                    <p:cond delay="0"/>
                                  </p:stCondLst>
                                  <p:childTnLst>
                                    <p:animEffect transition="out" filter="blinds(horizontal)">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4" nodeType="clickEffect">
                                  <p:stCondLst>
                                    <p:cond delay="0"/>
                                  </p:stCondLst>
                                  <p:iterate>
                                    <p:tmAbs val="0"/>
                                  </p:iterate>
                                  <p:childTnLst>
                                    <p:set>
                                      <p:cBhvr>
                                        <p:cTn id="45" fill="hold"/>
                                        <p:tgtEl>
                                          <p:spTgt spid="75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nodeType="clickEffect">
                                  <p:stCondLst>
                                    <p:cond delay="0"/>
                                  </p:stCondLst>
                                  <p:childTnLst>
                                    <p:animEffect transition="out" filter="blinds(horizontal)">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 grpId="1" animBg="1" advAuto="0"/>
      <p:bldP spid="739" grpId="2" animBg="1" advAuto="0"/>
      <p:bldP spid="746" grpId="3" animBg="1" advAuto="0"/>
      <p:bldP spid="753" grpId="4"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9" name="9-1 炭水化物の多い生薬（続）"/>
          <p:cNvSpPr txBox="1"/>
          <p:nvPr/>
        </p:nvSpPr>
        <p:spPr>
          <a:xfrm>
            <a:off x="2492375" y="1881187"/>
            <a:ext cx="7856538" cy="696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3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a:t>9-1 </a:t>
            </a:r>
            <a:r>
              <a:rPr dirty="0" err="1">
                <a:solidFill>
                  <a:srgbClr val="FFFF00"/>
                </a:solidFill>
              </a:rPr>
              <a:t>炭水化物の多い生薬（続</a:t>
            </a:r>
            <a:r>
              <a:rPr dirty="0">
                <a:solidFill>
                  <a:srgbClr val="FFFF00"/>
                </a:solidFill>
              </a:rPr>
              <a:t>）</a:t>
            </a:r>
          </a:p>
        </p:txBody>
      </p:sp>
      <p:sp>
        <p:nvSpPr>
          <p:cNvPr id="760" name="デンプンを多く含む。健康食品として利用するが、アルカロイド(nuciferine)も含む"/>
          <p:cNvSpPr txBox="1"/>
          <p:nvPr/>
        </p:nvSpPr>
        <p:spPr>
          <a:xfrm>
            <a:off x="4259262" y="3663950"/>
            <a:ext cx="7864476" cy="1033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デンプンを多く含む。健康食品として利用するが、アルカロイド(nuciferine)も含む</a:t>
            </a:r>
          </a:p>
        </p:txBody>
      </p:sp>
      <p:sp>
        <p:nvSpPr>
          <p:cNvPr id="761" name="第９章 炭水化物、樹脂配糖体を含む生薬…"/>
          <p:cNvSpPr txBox="1">
            <a:spLocks noGrp="1"/>
          </p:cNvSpPr>
          <p:nvPr>
            <p:ph type="subTitle" sz="quarter" idx="1"/>
          </p:nvPr>
        </p:nvSpPr>
        <p:spPr>
          <a:xfrm>
            <a:off x="990600" y="392112"/>
            <a:ext cx="10514013" cy="1301751"/>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p>
            <a:pPr algn="ctr" defTabSz="897112">
              <a:spcBef>
                <a:spcPts val="2800"/>
              </a:spcBef>
              <a:defRPr sz="2484">
                <a:solidFill>
                  <a:srgbClr val="FFFF00"/>
                </a:solidFill>
                <a:effectLst>
                  <a:outerShdw blurRad="8763" dist="17526" dir="2700000" rotWithShape="0">
                    <a:srgbClr val="000000"/>
                  </a:outerShdw>
                </a:effectLst>
                <a:latin typeface="ヒラギノ明朝 ProN W6"/>
                <a:ea typeface="ヒラギノ明朝 ProN W6"/>
                <a:cs typeface="ヒラギノ明朝 ProN W6"/>
                <a:sym typeface="ヒラギノ明朝 ProN W6"/>
              </a:defRPr>
            </a:pPr>
            <a:r>
              <a:rPr sz="4000" dirty="0"/>
              <a:t>第９章 </a:t>
            </a:r>
            <a:r>
              <a:rPr sz="4000" dirty="0" err="1"/>
              <a:t>炭水化物、樹脂配糖体を含む生薬および炭水化物製品</a:t>
            </a:r>
            <a:r>
              <a:rPr sz="4000" dirty="0"/>
              <a:t>(2)</a:t>
            </a:r>
          </a:p>
        </p:txBody>
      </p:sp>
      <p:grpSp>
        <p:nvGrpSpPr>
          <p:cNvPr id="764" name="グループ"/>
          <p:cNvGrpSpPr/>
          <p:nvPr/>
        </p:nvGrpSpPr>
        <p:grpSpPr>
          <a:xfrm>
            <a:off x="3586162" y="2816225"/>
            <a:ext cx="4352926" cy="660400"/>
            <a:chOff x="0" y="0"/>
            <a:chExt cx="4352924" cy="660400"/>
          </a:xfrm>
        </p:grpSpPr>
        <p:sp>
          <p:nvSpPr>
            <p:cNvPr id="762" name="四角形"/>
            <p:cNvSpPr/>
            <p:nvPr/>
          </p:nvSpPr>
          <p:spPr>
            <a:xfrm>
              <a:off x="0" y="0"/>
              <a:ext cx="435292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63" name="E．レンニク（蓮肉）"/>
            <p:cNvSpPr txBox="1"/>
            <p:nvPr/>
          </p:nvSpPr>
          <p:spPr>
            <a:xfrm>
              <a:off x="0" y="0"/>
              <a:ext cx="435292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E．レンニク（蓮肉）</a:t>
              </a:r>
            </a:p>
          </p:txBody>
        </p:sp>
      </p:grpSp>
      <p:grpSp>
        <p:nvGrpSpPr>
          <p:cNvPr id="767" name="グループ"/>
          <p:cNvGrpSpPr/>
          <p:nvPr/>
        </p:nvGrpSpPr>
        <p:grpSpPr>
          <a:xfrm>
            <a:off x="8247062" y="2816225"/>
            <a:ext cx="2281238" cy="660400"/>
            <a:chOff x="0" y="0"/>
            <a:chExt cx="2281237" cy="660400"/>
          </a:xfrm>
        </p:grpSpPr>
        <p:sp>
          <p:nvSpPr>
            <p:cNvPr id="765" name="四角形"/>
            <p:cNvSpPr/>
            <p:nvPr/>
          </p:nvSpPr>
          <p:spPr>
            <a:xfrm>
              <a:off x="0" y="0"/>
              <a:ext cx="228123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66" name="スイレン科"/>
            <p:cNvSpPr txBox="1"/>
            <p:nvPr/>
          </p:nvSpPr>
          <p:spPr>
            <a:xfrm>
              <a:off x="0" y="0"/>
              <a:ext cx="22812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スイレン科</a:t>
              </a:r>
            </a:p>
          </p:txBody>
        </p:sp>
      </p:grpSp>
      <p:grpSp>
        <p:nvGrpSpPr>
          <p:cNvPr id="770" name="グループ"/>
          <p:cNvGrpSpPr/>
          <p:nvPr/>
        </p:nvGrpSpPr>
        <p:grpSpPr>
          <a:xfrm>
            <a:off x="3595687" y="5257411"/>
            <a:ext cx="4352926" cy="660401"/>
            <a:chOff x="0" y="0"/>
            <a:chExt cx="4352924" cy="660400"/>
          </a:xfrm>
        </p:grpSpPr>
        <p:sp>
          <p:nvSpPr>
            <p:cNvPr id="768" name="四角形"/>
            <p:cNvSpPr/>
            <p:nvPr/>
          </p:nvSpPr>
          <p:spPr>
            <a:xfrm>
              <a:off x="0" y="0"/>
              <a:ext cx="435292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69" name="F．コウベイ（粳米）"/>
            <p:cNvSpPr txBox="1"/>
            <p:nvPr/>
          </p:nvSpPr>
          <p:spPr>
            <a:xfrm>
              <a:off x="0" y="0"/>
              <a:ext cx="435292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F．コウベイ（粳米</a:t>
              </a:r>
              <a:r>
                <a:rPr dirty="0"/>
                <a:t>）</a:t>
              </a:r>
            </a:p>
          </p:txBody>
        </p:sp>
      </p:grpSp>
      <p:grpSp>
        <p:nvGrpSpPr>
          <p:cNvPr id="773" name="グループ"/>
          <p:cNvGrpSpPr/>
          <p:nvPr/>
        </p:nvGrpSpPr>
        <p:grpSpPr>
          <a:xfrm>
            <a:off x="8753475" y="5354249"/>
            <a:ext cx="1689100" cy="563563"/>
            <a:chOff x="0" y="0"/>
            <a:chExt cx="1689100" cy="563562"/>
          </a:xfrm>
        </p:grpSpPr>
        <p:sp>
          <p:nvSpPr>
            <p:cNvPr id="771" name="四角形"/>
            <p:cNvSpPr/>
            <p:nvPr/>
          </p:nvSpPr>
          <p:spPr>
            <a:xfrm>
              <a:off x="0" y="0"/>
              <a:ext cx="1689100"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72" name="イネ科"/>
            <p:cNvSpPr txBox="1"/>
            <p:nvPr/>
          </p:nvSpPr>
          <p:spPr>
            <a:xfrm>
              <a:off x="0" y="0"/>
              <a:ext cx="16891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イネ科</a:t>
              </a:r>
            </a:p>
          </p:txBody>
        </p:sp>
      </p:grpSp>
      <p:sp>
        <p:nvSpPr>
          <p:cNvPr id="774" name="いわゆるウルチ米の精白していない玄米のこと"/>
          <p:cNvSpPr txBox="1"/>
          <p:nvPr/>
        </p:nvSpPr>
        <p:spPr>
          <a:xfrm>
            <a:off x="4302125" y="6090849"/>
            <a:ext cx="8047038" cy="50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いわゆるウルチ米の精白していない玄米のこと</a:t>
            </a:r>
          </a:p>
        </p:txBody>
      </p:sp>
      <p:sp>
        <p:nvSpPr>
          <p:cNvPr id="775" name="9-2 多糖類を多く含むキノコ基原生薬"/>
          <p:cNvSpPr txBox="1"/>
          <p:nvPr/>
        </p:nvSpPr>
        <p:spPr>
          <a:xfrm>
            <a:off x="2511425" y="6670504"/>
            <a:ext cx="877252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a:t>9-2 </a:t>
            </a:r>
            <a:r>
              <a:rPr dirty="0" err="1">
                <a:solidFill>
                  <a:srgbClr val="FFFF00"/>
                </a:solidFill>
              </a:rPr>
              <a:t>多糖類を多く含むキノコ基原生薬</a:t>
            </a:r>
            <a:endParaRPr dirty="0">
              <a:solidFill>
                <a:srgbClr val="FFFF00"/>
              </a:solidFill>
            </a:endParaRPr>
          </a:p>
        </p:txBody>
      </p:sp>
      <p:grpSp>
        <p:nvGrpSpPr>
          <p:cNvPr id="778" name="グループ"/>
          <p:cNvGrpSpPr/>
          <p:nvPr/>
        </p:nvGrpSpPr>
        <p:grpSpPr>
          <a:xfrm>
            <a:off x="3560762" y="7611238"/>
            <a:ext cx="4803776" cy="660400"/>
            <a:chOff x="0" y="0"/>
            <a:chExt cx="4803775" cy="660400"/>
          </a:xfrm>
        </p:grpSpPr>
        <p:sp>
          <p:nvSpPr>
            <p:cNvPr id="776" name="四角形"/>
            <p:cNvSpPr/>
            <p:nvPr/>
          </p:nvSpPr>
          <p:spPr>
            <a:xfrm>
              <a:off x="0" y="0"/>
              <a:ext cx="48037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77" name="Ａ．ブクリョウ（茯苓）"/>
            <p:cNvSpPr txBox="1"/>
            <p:nvPr/>
          </p:nvSpPr>
          <p:spPr>
            <a:xfrm>
              <a:off x="0" y="0"/>
              <a:ext cx="48037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Ａ．ブクリョウ（茯苓</a:t>
              </a:r>
              <a:r>
                <a:rPr dirty="0"/>
                <a:t>）</a:t>
              </a:r>
            </a:p>
          </p:txBody>
        </p:sp>
      </p:grpSp>
      <p:sp>
        <p:nvSpPr>
          <p:cNvPr id="779" name="多糖体、エルゴステロール：ビタミンD源…"/>
          <p:cNvSpPr txBox="1"/>
          <p:nvPr/>
        </p:nvSpPr>
        <p:spPr>
          <a:xfrm>
            <a:off x="4362450" y="8527116"/>
            <a:ext cx="7240588" cy="1033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多糖体、エルゴステロール：</a:t>
            </a:r>
            <a:r>
              <a:rPr dirty="0" err="1">
                <a:solidFill>
                  <a:srgbClr val="FFFFFF"/>
                </a:solidFill>
              </a:rPr>
              <a:t>ビタミンD源</a:t>
            </a:r>
            <a:endParaRPr dirty="0">
              <a:solidFill>
                <a:srgbClr val="FFFFFF"/>
              </a:solidFill>
            </a:endParaRP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漢方の要薬</a:t>
            </a:r>
            <a:endParaRPr dirty="0"/>
          </a:p>
        </p:txBody>
      </p:sp>
      <p:grpSp>
        <p:nvGrpSpPr>
          <p:cNvPr id="782" name="グループ"/>
          <p:cNvGrpSpPr/>
          <p:nvPr/>
        </p:nvGrpSpPr>
        <p:grpSpPr>
          <a:xfrm>
            <a:off x="8824912" y="7614413"/>
            <a:ext cx="3622676" cy="563563"/>
            <a:chOff x="0" y="0"/>
            <a:chExt cx="3622675" cy="563562"/>
          </a:xfrm>
        </p:grpSpPr>
        <p:sp>
          <p:nvSpPr>
            <p:cNvPr id="780" name="四角形"/>
            <p:cNvSpPr/>
            <p:nvPr/>
          </p:nvSpPr>
          <p:spPr>
            <a:xfrm>
              <a:off x="0" y="0"/>
              <a:ext cx="3622675"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81" name="サルノコシカケ科"/>
            <p:cNvSpPr txBox="1"/>
            <p:nvPr/>
          </p:nvSpPr>
          <p:spPr>
            <a:xfrm>
              <a:off x="0" y="0"/>
              <a:ext cx="36226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サルノコシカケ科</a:t>
              </a:r>
            </a:p>
          </p:txBody>
        </p:sp>
      </p:grpSp>
      <p:pic>
        <p:nvPicPr>
          <p:cNvPr id="3" name="図 2">
            <a:extLst>
              <a:ext uri="{FF2B5EF4-FFF2-40B4-BE49-F238E27FC236}">
                <a16:creationId xmlns:a16="http://schemas.microsoft.com/office/drawing/2014/main" id="{E78D4E3A-5B98-174D-933D-96C483274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0" y="3544611"/>
            <a:ext cx="3393617" cy="2258511"/>
          </a:xfrm>
          <a:prstGeom prst="rect">
            <a:avLst/>
          </a:prstGeom>
        </p:spPr>
      </p:pic>
      <p:pic>
        <p:nvPicPr>
          <p:cNvPr id="4" name="図 3">
            <a:extLst>
              <a:ext uri="{FF2B5EF4-FFF2-40B4-BE49-F238E27FC236}">
                <a16:creationId xmlns:a16="http://schemas.microsoft.com/office/drawing/2014/main" id="{CFDA5AE5-4D0C-EB41-8522-CA092E9B6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0" y="7415319"/>
            <a:ext cx="3393617" cy="2258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1" animBg="1" advAuto="0"/>
      <p:bldP spid="774" grpId="2" animBg="1" advAuto="0"/>
      <p:bldP spid="779"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786" name="グループ"/>
          <p:cNvGrpSpPr/>
          <p:nvPr/>
        </p:nvGrpSpPr>
        <p:grpSpPr>
          <a:xfrm>
            <a:off x="3560762" y="3201830"/>
            <a:ext cx="4659314" cy="660400"/>
            <a:chOff x="0" y="0"/>
            <a:chExt cx="4659312" cy="660400"/>
          </a:xfrm>
        </p:grpSpPr>
        <p:sp>
          <p:nvSpPr>
            <p:cNvPr id="784" name="四角形"/>
            <p:cNvSpPr/>
            <p:nvPr/>
          </p:nvSpPr>
          <p:spPr>
            <a:xfrm>
              <a:off x="0" y="0"/>
              <a:ext cx="46593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85" name="Ｂ．チョレイ（猪苓）"/>
            <p:cNvSpPr txBox="1"/>
            <p:nvPr/>
          </p:nvSpPr>
          <p:spPr>
            <a:xfrm>
              <a:off x="0" y="0"/>
              <a:ext cx="46593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Ｂ．チョレイ（猪苓</a:t>
              </a:r>
              <a:r>
                <a:rPr dirty="0"/>
                <a:t>）</a:t>
              </a:r>
            </a:p>
          </p:txBody>
        </p:sp>
      </p:grpSp>
      <p:grpSp>
        <p:nvGrpSpPr>
          <p:cNvPr id="789" name="グループ"/>
          <p:cNvGrpSpPr/>
          <p:nvPr/>
        </p:nvGrpSpPr>
        <p:grpSpPr>
          <a:xfrm>
            <a:off x="3560762" y="7755049"/>
            <a:ext cx="4648201" cy="660400"/>
            <a:chOff x="0" y="0"/>
            <a:chExt cx="4648200" cy="660400"/>
          </a:xfrm>
        </p:grpSpPr>
        <p:sp>
          <p:nvSpPr>
            <p:cNvPr id="787" name="四角形"/>
            <p:cNvSpPr/>
            <p:nvPr/>
          </p:nvSpPr>
          <p:spPr>
            <a:xfrm>
              <a:off x="0" y="0"/>
              <a:ext cx="464820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88" name="A．ケンゴシ（牽牛子）"/>
            <p:cNvSpPr txBox="1"/>
            <p:nvPr/>
          </p:nvSpPr>
          <p:spPr>
            <a:xfrm>
              <a:off x="0" y="0"/>
              <a:ext cx="46482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A．ケンゴシ（牽牛子</a:t>
              </a:r>
              <a:r>
                <a:rPr dirty="0"/>
                <a:t>）</a:t>
              </a:r>
            </a:p>
          </p:txBody>
        </p:sp>
      </p:grpSp>
      <p:grpSp>
        <p:nvGrpSpPr>
          <p:cNvPr id="792" name="グループ"/>
          <p:cNvGrpSpPr/>
          <p:nvPr/>
        </p:nvGrpSpPr>
        <p:grpSpPr>
          <a:xfrm>
            <a:off x="8478837" y="7755049"/>
            <a:ext cx="2298701" cy="660400"/>
            <a:chOff x="0" y="0"/>
            <a:chExt cx="2298700" cy="660400"/>
          </a:xfrm>
        </p:grpSpPr>
        <p:sp>
          <p:nvSpPr>
            <p:cNvPr id="790" name="四角形"/>
            <p:cNvSpPr/>
            <p:nvPr/>
          </p:nvSpPr>
          <p:spPr>
            <a:xfrm>
              <a:off x="0" y="0"/>
              <a:ext cx="22987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91" name="ヒルガオ科"/>
            <p:cNvSpPr txBox="1"/>
            <p:nvPr/>
          </p:nvSpPr>
          <p:spPr>
            <a:xfrm>
              <a:off x="0" y="0"/>
              <a:ext cx="22987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ヒルガオ科</a:t>
              </a:r>
            </a:p>
          </p:txBody>
        </p:sp>
      </p:grpSp>
      <p:sp>
        <p:nvSpPr>
          <p:cNvPr id="793" name="第９章 炭水化物、樹脂配糖体を含む生薬…"/>
          <p:cNvSpPr txBox="1">
            <a:spLocks noGrp="1"/>
          </p:cNvSpPr>
          <p:nvPr>
            <p:ph type="subTitle" sz="quarter" idx="1"/>
          </p:nvPr>
        </p:nvSpPr>
        <p:spPr>
          <a:xfrm>
            <a:off x="990600" y="392112"/>
            <a:ext cx="10514013" cy="1301751"/>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p>
            <a:pPr algn="ctr" defTabSz="897112">
              <a:spcBef>
                <a:spcPts val="2800"/>
              </a:spcBef>
              <a:defRPr sz="2484">
                <a:solidFill>
                  <a:srgbClr val="FFFF00"/>
                </a:solidFill>
                <a:effectLst>
                  <a:outerShdw blurRad="8763" dist="17526" dir="2700000" rotWithShape="0">
                    <a:srgbClr val="000000"/>
                  </a:outerShdw>
                </a:effectLst>
                <a:latin typeface="ヒラギノ明朝 ProN W6"/>
                <a:ea typeface="ヒラギノ明朝 ProN W6"/>
                <a:cs typeface="ヒラギノ明朝 ProN W6"/>
                <a:sym typeface="ヒラギノ明朝 ProN W6"/>
              </a:defRPr>
            </a:pPr>
            <a:r>
              <a:rPr sz="4000" dirty="0"/>
              <a:t>第９章 </a:t>
            </a:r>
            <a:r>
              <a:rPr sz="4000" dirty="0" err="1"/>
              <a:t>炭水化物、樹脂配糖体を含む生薬および炭水化物製品</a:t>
            </a:r>
            <a:r>
              <a:rPr sz="4000" dirty="0"/>
              <a:t>(2)</a:t>
            </a:r>
          </a:p>
        </p:txBody>
      </p:sp>
      <p:grpSp>
        <p:nvGrpSpPr>
          <p:cNvPr id="796" name="グループ"/>
          <p:cNvGrpSpPr/>
          <p:nvPr/>
        </p:nvGrpSpPr>
        <p:grpSpPr>
          <a:xfrm>
            <a:off x="8824912" y="3241517"/>
            <a:ext cx="3622676" cy="563563"/>
            <a:chOff x="0" y="0"/>
            <a:chExt cx="3622675" cy="563562"/>
          </a:xfrm>
        </p:grpSpPr>
        <p:sp>
          <p:nvSpPr>
            <p:cNvPr id="794" name="四角形"/>
            <p:cNvSpPr/>
            <p:nvPr/>
          </p:nvSpPr>
          <p:spPr>
            <a:xfrm>
              <a:off x="0" y="0"/>
              <a:ext cx="3622675"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795" name="サルノコシカケ科"/>
            <p:cNvSpPr txBox="1"/>
            <p:nvPr/>
          </p:nvSpPr>
          <p:spPr>
            <a:xfrm>
              <a:off x="0" y="0"/>
              <a:ext cx="36226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サルノコシカケ科</a:t>
              </a:r>
            </a:p>
          </p:txBody>
        </p:sp>
      </p:grpSp>
      <p:sp>
        <p:nvSpPr>
          <p:cNvPr id="797" name="多糖体、エルゴステロール：ビタミンD源"/>
          <p:cNvSpPr txBox="1"/>
          <p:nvPr/>
        </p:nvSpPr>
        <p:spPr>
          <a:xfrm>
            <a:off x="4043362" y="4169126"/>
            <a:ext cx="7240588" cy="5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多糖体、エルゴステロール：</a:t>
            </a:r>
            <a:r>
              <a:rPr dirty="0" err="1">
                <a:solidFill>
                  <a:srgbClr val="FFFFFF"/>
                </a:solidFill>
              </a:rPr>
              <a:t>ビタミンD源</a:t>
            </a:r>
            <a:endParaRPr dirty="0">
              <a:solidFill>
                <a:srgbClr val="FFFFFF"/>
              </a:solidFill>
            </a:endParaRPr>
          </a:p>
        </p:txBody>
      </p:sp>
      <p:sp>
        <p:nvSpPr>
          <p:cNvPr id="798" name="9-4 樹脂配糖体を多く含む生薬"/>
          <p:cNvSpPr txBox="1"/>
          <p:nvPr/>
        </p:nvSpPr>
        <p:spPr>
          <a:xfrm>
            <a:off x="2600325" y="6548403"/>
            <a:ext cx="7294563"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a:t>9-4 </a:t>
            </a:r>
            <a:r>
              <a:rPr dirty="0" err="1">
                <a:solidFill>
                  <a:srgbClr val="FFFF00"/>
                </a:solidFill>
              </a:rPr>
              <a:t>樹脂配糖体を多く含む生薬</a:t>
            </a:r>
            <a:endParaRPr dirty="0">
              <a:solidFill>
                <a:srgbClr val="FFFF00"/>
              </a:solidFill>
            </a:endParaRPr>
          </a:p>
        </p:txBody>
      </p:sp>
      <p:sp>
        <p:nvSpPr>
          <p:cNvPr id="799" name="樹脂配糖体：瀉下有効成分"/>
          <p:cNvSpPr txBox="1"/>
          <p:nvPr/>
        </p:nvSpPr>
        <p:spPr>
          <a:xfrm>
            <a:off x="3997325" y="8812675"/>
            <a:ext cx="7240588" cy="5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樹脂配糖体：</a:t>
            </a:r>
            <a:r>
              <a:rPr dirty="0" err="1">
                <a:solidFill>
                  <a:srgbClr val="FFFFFF"/>
                </a:solidFill>
              </a:rPr>
              <a:t>瀉下有効成分</a:t>
            </a:r>
            <a:endParaRPr dirty="0">
              <a:solidFill>
                <a:srgbClr val="FFFFFF"/>
              </a:solidFill>
            </a:endParaRPr>
          </a:p>
        </p:txBody>
      </p:sp>
      <p:sp>
        <p:nvSpPr>
          <p:cNvPr id="800" name="9-2 多糖類を多く含むキノコ類（続）"/>
          <p:cNvSpPr txBox="1"/>
          <p:nvPr/>
        </p:nvSpPr>
        <p:spPr>
          <a:xfrm>
            <a:off x="2563812" y="2026268"/>
            <a:ext cx="9450389" cy="696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3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a:t>9-2 </a:t>
            </a:r>
            <a:r>
              <a:rPr dirty="0" err="1">
                <a:solidFill>
                  <a:srgbClr val="FFFF00"/>
                </a:solidFill>
              </a:rPr>
              <a:t>多糖類を多く含むキノコ類（続</a:t>
            </a:r>
            <a:r>
              <a:rPr dirty="0">
                <a:solidFill>
                  <a:srgbClr val="FFFF00"/>
                </a:solidFill>
              </a:rPr>
              <a:t>）</a:t>
            </a:r>
          </a:p>
        </p:txBody>
      </p:sp>
      <p:pic>
        <p:nvPicPr>
          <p:cNvPr id="3" name="図 2">
            <a:extLst>
              <a:ext uri="{FF2B5EF4-FFF2-40B4-BE49-F238E27FC236}">
                <a16:creationId xmlns:a16="http://schemas.microsoft.com/office/drawing/2014/main" id="{6D6700C1-21C3-314E-9DDE-856F13CA6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5" y="2752437"/>
            <a:ext cx="3393178" cy="2258218"/>
          </a:xfrm>
          <a:prstGeom prst="rect">
            <a:avLst/>
          </a:prstGeom>
        </p:spPr>
      </p:pic>
      <p:pic>
        <p:nvPicPr>
          <p:cNvPr id="5" name="図 4">
            <a:extLst>
              <a:ext uri="{FF2B5EF4-FFF2-40B4-BE49-F238E27FC236}">
                <a16:creationId xmlns:a16="http://schemas.microsoft.com/office/drawing/2014/main" id="{EE4724A6-74E9-084D-9800-5ADEA8C1F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82" y="7288495"/>
            <a:ext cx="3386701" cy="2253908"/>
          </a:xfrm>
          <a:prstGeom prst="rect">
            <a:avLst/>
          </a:prstGeom>
        </p:spPr>
      </p:pic>
      <p:sp>
        <p:nvSpPr>
          <p:cNvPr id="31" name="9-2 多糖類を多く含むキノコ類（続）">
            <a:extLst>
              <a:ext uri="{FF2B5EF4-FFF2-40B4-BE49-F238E27FC236}">
                <a16:creationId xmlns:a16="http://schemas.microsoft.com/office/drawing/2014/main" id="{06A32455-85F7-8641-9F13-7A9EDD48F216}"/>
              </a:ext>
            </a:extLst>
          </p:cNvPr>
          <p:cNvSpPr txBox="1"/>
          <p:nvPr/>
        </p:nvSpPr>
        <p:spPr>
          <a:xfrm>
            <a:off x="2600325" y="4934960"/>
            <a:ext cx="9450389" cy="80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3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a:t>9-</a:t>
            </a:r>
            <a:r>
              <a:rPr lang="en-US" dirty="0"/>
              <a:t>3</a:t>
            </a:r>
            <a:r>
              <a:rPr dirty="0"/>
              <a:t> </a:t>
            </a:r>
            <a:r>
              <a:rPr lang="ja-JP" altLang="en-US">
                <a:solidFill>
                  <a:srgbClr val="FFFF00"/>
                </a:solidFill>
              </a:rPr>
              <a:t>抗腫瘍多</a:t>
            </a:r>
            <a:r>
              <a:rPr dirty="0" err="1">
                <a:solidFill>
                  <a:srgbClr val="FFFF00"/>
                </a:solidFill>
              </a:rPr>
              <a:t>糖類を含むキノコ類</a:t>
            </a:r>
            <a:endParaRPr dirty="0">
              <a:solidFill>
                <a:srgbClr val="FFFF00"/>
              </a:solidFill>
            </a:endParaRPr>
          </a:p>
        </p:txBody>
      </p:sp>
      <p:sp>
        <p:nvSpPr>
          <p:cNvPr id="33" name="漢方では瀉下薬と認識されている…">
            <a:extLst>
              <a:ext uri="{FF2B5EF4-FFF2-40B4-BE49-F238E27FC236}">
                <a16:creationId xmlns:a16="http://schemas.microsoft.com/office/drawing/2014/main" id="{F627BAFB-0FD8-404D-B3E1-3659B067A2AB}"/>
              </a:ext>
            </a:extLst>
          </p:cNvPr>
          <p:cNvSpPr txBox="1"/>
          <p:nvPr/>
        </p:nvSpPr>
        <p:spPr>
          <a:xfrm>
            <a:off x="4043362" y="5843864"/>
            <a:ext cx="1266057"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lang="ja-JP" altLang="en-US" b="1">
                <a:latin typeface="Hiragino Mincho ProN W3" panose="02020300000000000000" pitchFamily="18" charset="-128"/>
                <a:ea typeface="Hiragino Mincho ProN W3" panose="02020300000000000000" pitchFamily="18" charset="-128"/>
              </a:rPr>
              <a:t>省略</a:t>
            </a:r>
            <a:endParaRPr b="1" dirty="0">
              <a:latin typeface="Hiragino Mincho ProN W3" panose="02020300000000000000" pitchFamily="18" charset="-128"/>
              <a:ea typeface="Hiragino Mincho ProN W3" panose="02020300000000000000" pitchFamily="18" charset="-128"/>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1" animBg="1" advAuto="0"/>
      <p:bldP spid="799"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3" name="第９章 炭水化物、樹脂配糖体を含む生薬…"/>
          <p:cNvSpPr txBox="1">
            <a:spLocks noGrp="1"/>
          </p:cNvSpPr>
          <p:nvPr>
            <p:ph type="subTitle" sz="quarter" idx="1"/>
          </p:nvPr>
        </p:nvSpPr>
        <p:spPr>
          <a:xfrm>
            <a:off x="990600" y="392112"/>
            <a:ext cx="10514013" cy="1301751"/>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p>
            <a:pPr algn="ctr" defTabSz="897112">
              <a:spcBef>
                <a:spcPts val="2800"/>
              </a:spcBef>
              <a:defRPr sz="2484">
                <a:solidFill>
                  <a:srgbClr val="FFFF00"/>
                </a:solidFill>
                <a:effectLst>
                  <a:outerShdw blurRad="8763" dist="17526" dir="2700000" rotWithShape="0">
                    <a:srgbClr val="000000"/>
                  </a:outerShdw>
                </a:effectLst>
                <a:latin typeface="ヒラギノ明朝 ProN W6"/>
                <a:ea typeface="ヒラギノ明朝 ProN W6"/>
                <a:cs typeface="ヒラギノ明朝 ProN W6"/>
                <a:sym typeface="ヒラギノ明朝 ProN W6"/>
              </a:defRPr>
            </a:pPr>
            <a:r>
              <a:rPr sz="4000" dirty="0"/>
              <a:t>第９章 </a:t>
            </a:r>
            <a:r>
              <a:rPr sz="4000" dirty="0" err="1"/>
              <a:t>炭水化物、樹脂配糖体を含む生薬および炭水化物製品</a:t>
            </a:r>
            <a:r>
              <a:rPr sz="4000" dirty="0"/>
              <a:t>(</a:t>
            </a:r>
            <a:r>
              <a:rPr lang="en-US" sz="4000" dirty="0"/>
              <a:t>3</a:t>
            </a:r>
            <a:r>
              <a:rPr sz="4000" dirty="0"/>
              <a:t>)</a:t>
            </a:r>
          </a:p>
        </p:txBody>
      </p:sp>
      <p:sp>
        <p:nvSpPr>
          <p:cNvPr id="801" name="9-5 炭水化物製品"/>
          <p:cNvSpPr txBox="1"/>
          <p:nvPr/>
        </p:nvSpPr>
        <p:spPr>
          <a:xfrm>
            <a:off x="2484591" y="1994402"/>
            <a:ext cx="4260850" cy="646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a:t>9-5 </a:t>
            </a:r>
            <a:r>
              <a:rPr dirty="0" err="1">
                <a:solidFill>
                  <a:srgbClr val="FFFF00"/>
                </a:solidFill>
              </a:rPr>
              <a:t>炭水化物製品</a:t>
            </a:r>
            <a:endParaRPr dirty="0">
              <a:solidFill>
                <a:srgbClr val="FFFF00"/>
              </a:solidFill>
            </a:endParaRPr>
          </a:p>
        </p:txBody>
      </p:sp>
      <p:grpSp>
        <p:nvGrpSpPr>
          <p:cNvPr id="804" name="グループ"/>
          <p:cNvGrpSpPr/>
          <p:nvPr/>
        </p:nvGrpSpPr>
        <p:grpSpPr>
          <a:xfrm>
            <a:off x="3477239" y="3077525"/>
            <a:ext cx="4803775" cy="660401"/>
            <a:chOff x="0" y="0"/>
            <a:chExt cx="4803775" cy="660400"/>
          </a:xfrm>
        </p:grpSpPr>
        <p:sp>
          <p:nvSpPr>
            <p:cNvPr id="802" name="四角形"/>
            <p:cNvSpPr/>
            <p:nvPr/>
          </p:nvSpPr>
          <p:spPr>
            <a:xfrm>
              <a:off x="0" y="0"/>
              <a:ext cx="48037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03" name="Ａ．カンテン（寒天）"/>
            <p:cNvSpPr txBox="1"/>
            <p:nvPr/>
          </p:nvSpPr>
          <p:spPr>
            <a:xfrm>
              <a:off x="0" y="0"/>
              <a:ext cx="4803775" cy="5508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Ａ．カンテン（寒天</a:t>
              </a:r>
              <a:r>
                <a:rPr dirty="0"/>
                <a:t>）</a:t>
              </a:r>
            </a:p>
          </p:txBody>
        </p:sp>
      </p:grpSp>
      <p:grpSp>
        <p:nvGrpSpPr>
          <p:cNvPr id="807" name="グループ"/>
          <p:cNvGrpSpPr/>
          <p:nvPr/>
        </p:nvGrpSpPr>
        <p:grpSpPr>
          <a:xfrm>
            <a:off x="8847751" y="3133088"/>
            <a:ext cx="3622676" cy="563563"/>
            <a:chOff x="0" y="0"/>
            <a:chExt cx="3622675" cy="563562"/>
          </a:xfrm>
        </p:grpSpPr>
        <p:sp>
          <p:nvSpPr>
            <p:cNvPr id="805" name="四角形"/>
            <p:cNvSpPr/>
            <p:nvPr/>
          </p:nvSpPr>
          <p:spPr>
            <a:xfrm>
              <a:off x="0" y="0"/>
              <a:ext cx="3622675"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06" name="テングサ科ほか"/>
            <p:cNvSpPr txBox="1"/>
            <p:nvPr/>
          </p:nvSpPr>
          <p:spPr>
            <a:xfrm>
              <a:off x="0" y="0"/>
              <a:ext cx="3622675" cy="5508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テングサ科ほか</a:t>
              </a:r>
            </a:p>
          </p:txBody>
        </p:sp>
      </p:grpSp>
      <p:sp>
        <p:nvSpPr>
          <p:cNvPr id="808" name="抽出物をトコロテン（心太）といい、これを凍結乾燥したものが寒天である"/>
          <p:cNvSpPr txBox="1"/>
          <p:nvPr/>
        </p:nvSpPr>
        <p:spPr>
          <a:xfrm>
            <a:off x="4066201" y="4137239"/>
            <a:ext cx="7240588" cy="1033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抽出物をトコロテン（心太）といい、これを凍結乾燥したものが寒天である</a:t>
            </a:r>
            <a:endParaRPr dirty="0"/>
          </a:p>
        </p:txBody>
      </p:sp>
      <p:sp>
        <p:nvSpPr>
          <p:cNvPr id="31" name="抽出物をトコロテン（心太）といい、これを凍結乾燥したものが寒天である">
            <a:extLst>
              <a:ext uri="{FF2B5EF4-FFF2-40B4-BE49-F238E27FC236}">
                <a16:creationId xmlns:a16="http://schemas.microsoft.com/office/drawing/2014/main" id="{5895A6A1-E5A7-8B4F-A517-1AB1EA1DA840}"/>
              </a:ext>
            </a:extLst>
          </p:cNvPr>
          <p:cNvSpPr txBox="1"/>
          <p:nvPr/>
        </p:nvSpPr>
        <p:spPr>
          <a:xfrm>
            <a:off x="4066201" y="5425265"/>
            <a:ext cx="7240588" cy="1007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solidFill>
                  <a:srgbClr val="0070C0"/>
                </a:solidFill>
              </a:rPr>
              <a:t>和名抄</a:t>
            </a:r>
            <a:r>
              <a:rPr lang="ja-JP" altLang="en-US">
                <a:solidFill>
                  <a:schemeClr val="bg1"/>
                </a:solidFill>
              </a:rPr>
              <a:t>に「大凝菜</a:t>
            </a:r>
            <a:r>
              <a:rPr lang="ja-JP" altLang="en-US" sz="2000">
                <a:solidFill>
                  <a:schemeClr val="bg1"/>
                </a:solidFill>
              </a:rPr>
              <a:t>　</a:t>
            </a:r>
            <a:r>
              <a:rPr lang="ja-JP" altLang="en-US" sz="2000">
                <a:solidFill>
                  <a:srgbClr val="FF0000"/>
                </a:solidFill>
              </a:rPr>
              <a:t>古留毛波</a:t>
            </a:r>
            <a:r>
              <a:rPr lang="ja-JP" altLang="en-US" sz="2000">
                <a:solidFill>
                  <a:schemeClr val="bg1"/>
                </a:solidFill>
              </a:rPr>
              <a:t>（凝る藻葉）</a:t>
            </a:r>
            <a:r>
              <a:rPr lang="ja-JP" altLang="en-US">
                <a:solidFill>
                  <a:schemeClr val="bg1"/>
                </a:solidFill>
              </a:rPr>
              <a:t>」とあり、心太は俗名であった。</a:t>
            </a:r>
            <a:endParaRPr dirty="0">
              <a:solidFill>
                <a:schemeClr val="bg1"/>
              </a:solidFill>
            </a:endParaRPr>
          </a:p>
        </p:txBody>
      </p:sp>
      <p:sp>
        <p:nvSpPr>
          <p:cNvPr id="32" name="抽出物をトコロテン（心太）といい、これを凍結乾燥したものが寒天である">
            <a:extLst>
              <a:ext uri="{FF2B5EF4-FFF2-40B4-BE49-F238E27FC236}">
                <a16:creationId xmlns:a16="http://schemas.microsoft.com/office/drawing/2014/main" id="{8929D7DC-41FA-9247-870D-DE9DDE563D0D}"/>
              </a:ext>
            </a:extLst>
          </p:cNvPr>
          <p:cNvSpPr txBox="1"/>
          <p:nvPr/>
        </p:nvSpPr>
        <p:spPr>
          <a:xfrm>
            <a:off x="3395274" y="6834104"/>
            <a:ext cx="8642555" cy="23003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solidFill>
                  <a:srgbClr val="FFFF00"/>
                </a:solidFill>
              </a:rPr>
              <a:t>マレー語でトコロテンを</a:t>
            </a:r>
            <a:r>
              <a:rPr lang="en-US" altLang="ja-JP" dirty="0">
                <a:solidFill>
                  <a:srgbClr val="FFFF00"/>
                </a:solidFill>
              </a:rPr>
              <a:t>agar agar</a:t>
            </a:r>
            <a:r>
              <a:rPr lang="ja-JP" altLang="en-US">
                <a:solidFill>
                  <a:srgbClr val="FFFF00"/>
                </a:solidFill>
              </a:rPr>
              <a:t>と称し、英名</a:t>
            </a:r>
            <a:r>
              <a:rPr lang="en-US" altLang="ja-JP" dirty="0">
                <a:solidFill>
                  <a:srgbClr val="FF0000"/>
                </a:solidFill>
              </a:rPr>
              <a:t>agar</a:t>
            </a:r>
            <a:r>
              <a:rPr lang="ja-JP" altLang="en-US">
                <a:solidFill>
                  <a:srgbClr val="FFFF00"/>
                </a:solidFill>
              </a:rPr>
              <a:t>の語源となったが、カンテンの意も併せ持つとされる。しかし、世界における文献上のカンテンの初見は江戸初期の</a:t>
            </a:r>
            <a:r>
              <a:rPr lang="ja-JP" altLang="en-US">
                <a:solidFill>
                  <a:srgbClr val="0070C0"/>
                </a:solidFill>
              </a:rPr>
              <a:t>和漢三才図絵</a:t>
            </a:r>
            <a:r>
              <a:rPr lang="ja-JP" altLang="en-US" sz="2000">
                <a:solidFill>
                  <a:srgbClr val="FFFF00"/>
                </a:solidFill>
              </a:rPr>
              <a:t>（人見必大）</a:t>
            </a:r>
            <a:r>
              <a:rPr lang="ja-JP" altLang="en-US">
                <a:solidFill>
                  <a:srgbClr val="FFFF00"/>
                </a:solidFill>
              </a:rPr>
              <a:t>であるから、英名も</a:t>
            </a:r>
            <a:r>
              <a:rPr lang="en-US" altLang="ja-JP" dirty="0" err="1">
                <a:solidFill>
                  <a:srgbClr val="FF0000"/>
                </a:solidFill>
              </a:rPr>
              <a:t>kanten</a:t>
            </a:r>
            <a:r>
              <a:rPr lang="ja-JP" altLang="en-US">
                <a:solidFill>
                  <a:srgbClr val="FFFF00"/>
                </a:solidFill>
              </a:rPr>
              <a:t>（局方英名）するのが正しい。</a:t>
            </a:r>
            <a:endParaRPr dirty="0">
              <a:solidFill>
                <a:srgbClr val="FFFF00"/>
              </a:solidFill>
            </a:endParaRPr>
          </a:p>
        </p:txBody>
      </p:sp>
      <p:grpSp>
        <p:nvGrpSpPr>
          <p:cNvPr id="3" name="グループ化 2">
            <a:extLst>
              <a:ext uri="{FF2B5EF4-FFF2-40B4-BE49-F238E27FC236}">
                <a16:creationId xmlns:a16="http://schemas.microsoft.com/office/drawing/2014/main" id="{734DD480-F9E2-634E-B417-0A94DF85C054}"/>
              </a:ext>
            </a:extLst>
          </p:cNvPr>
          <p:cNvGrpSpPr/>
          <p:nvPr/>
        </p:nvGrpSpPr>
        <p:grpSpPr>
          <a:xfrm>
            <a:off x="966971" y="2092725"/>
            <a:ext cx="1234252" cy="7418439"/>
            <a:chOff x="966971" y="2092725"/>
            <a:chExt cx="1234252" cy="7418439"/>
          </a:xfrm>
        </p:grpSpPr>
        <p:pic>
          <p:nvPicPr>
            <p:cNvPr id="4" name="図 3">
              <a:extLst>
                <a:ext uri="{FF2B5EF4-FFF2-40B4-BE49-F238E27FC236}">
                  <a16:creationId xmlns:a16="http://schemas.microsoft.com/office/drawing/2014/main" id="{CE211E1F-91E4-AD43-98A1-F7D3E08EF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971" y="2092725"/>
              <a:ext cx="1234252" cy="7418439"/>
            </a:xfrm>
            <a:prstGeom prst="rect">
              <a:avLst/>
            </a:prstGeom>
          </p:spPr>
        </p:pic>
        <p:sp>
          <p:nvSpPr>
            <p:cNvPr id="2" name="テキスト ボックス 1">
              <a:extLst>
                <a:ext uri="{FF2B5EF4-FFF2-40B4-BE49-F238E27FC236}">
                  <a16:creationId xmlns:a16="http://schemas.microsoft.com/office/drawing/2014/main" id="{4277E55C-A5EE-0944-9B03-BC286CE2D0D8}"/>
                </a:ext>
              </a:extLst>
            </p:cNvPr>
            <p:cNvSpPr txBox="1"/>
            <p:nvPr/>
          </p:nvSpPr>
          <p:spPr>
            <a:xfrm>
              <a:off x="1173728" y="7100248"/>
              <a:ext cx="410369"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eaVert" wrap="none" lIns="50800" tIns="50800" rIns="50800" bIns="50800" numCol="1" spcCol="38100" rtlCol="0" anchor="ctr">
              <a:spAutoFit/>
            </a:bodyPr>
            <a:lstStyle/>
            <a:p>
              <a:r>
                <a:rPr lang="ja-JP" altLang="en-US" sz="2000"/>
                <a:t>（早稲田大学蔵本）</a:t>
              </a:r>
              <a:endParaRPr kumimoji="0" lang="ja-JP" altLang="en-US" sz="2400" b="0" i="0" u="none" strike="noStrike" cap="none" spc="0" normalizeH="0" baseline="0">
                <a:ln>
                  <a:noFill/>
                </a:ln>
                <a:effectLst/>
                <a:uFillTx/>
                <a:latin typeface="Helvetica Light"/>
                <a:ea typeface="Helvetica Light"/>
                <a:cs typeface="Helvetica Light"/>
                <a:sym typeface="Helvetica Light"/>
              </a:endParaRPr>
            </a:p>
          </p:txBody>
        </p:sp>
      </p:grpSp>
    </p:spTree>
    <p:extLst>
      <p:ext uri="{BB962C8B-B14F-4D97-AF65-F5344CB8AC3E}">
        <p14:creationId xmlns:p14="http://schemas.microsoft.com/office/powerpoint/2010/main" val="1310671426"/>
      </p:ext>
    </p:extLst>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animBg="1" advAuto="0"/>
      <p:bldP spid="31" grpId="0" animBg="1" advAuto="0"/>
      <p:bldP spid="32"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0" name="9-5 炭水化物製品（続）"/>
          <p:cNvSpPr txBox="1"/>
          <p:nvPr/>
        </p:nvSpPr>
        <p:spPr>
          <a:xfrm>
            <a:off x="2492375" y="1881187"/>
            <a:ext cx="6078538" cy="67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9-5 </a:t>
            </a:r>
            <a:r>
              <a:rPr>
                <a:solidFill>
                  <a:srgbClr val="FFFF00"/>
                </a:solidFill>
              </a:rPr>
              <a:t>炭水化物製品（続）</a:t>
            </a:r>
          </a:p>
        </p:txBody>
      </p:sp>
      <p:grpSp>
        <p:nvGrpSpPr>
          <p:cNvPr id="813" name="グループ"/>
          <p:cNvGrpSpPr/>
          <p:nvPr/>
        </p:nvGrpSpPr>
        <p:grpSpPr>
          <a:xfrm>
            <a:off x="3560762" y="2816225"/>
            <a:ext cx="4659314" cy="660400"/>
            <a:chOff x="0" y="0"/>
            <a:chExt cx="4659312" cy="660400"/>
          </a:xfrm>
        </p:grpSpPr>
        <p:sp>
          <p:nvSpPr>
            <p:cNvPr id="811" name="四角形"/>
            <p:cNvSpPr/>
            <p:nvPr/>
          </p:nvSpPr>
          <p:spPr>
            <a:xfrm>
              <a:off x="0" y="0"/>
              <a:ext cx="46593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12" name="B．アラビアゴム"/>
            <p:cNvSpPr txBox="1"/>
            <p:nvPr/>
          </p:nvSpPr>
          <p:spPr>
            <a:xfrm>
              <a:off x="0" y="0"/>
              <a:ext cx="46593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B．アラビアゴム</a:t>
              </a:r>
            </a:p>
          </p:txBody>
        </p:sp>
      </p:grpSp>
      <p:grpSp>
        <p:nvGrpSpPr>
          <p:cNvPr id="816" name="グループ"/>
          <p:cNvGrpSpPr/>
          <p:nvPr/>
        </p:nvGrpSpPr>
        <p:grpSpPr>
          <a:xfrm>
            <a:off x="3565525" y="4260850"/>
            <a:ext cx="4352925" cy="660400"/>
            <a:chOff x="0" y="0"/>
            <a:chExt cx="4352924" cy="660400"/>
          </a:xfrm>
        </p:grpSpPr>
        <p:sp>
          <p:nvSpPr>
            <p:cNvPr id="814" name="四角形"/>
            <p:cNvSpPr/>
            <p:nvPr/>
          </p:nvSpPr>
          <p:spPr>
            <a:xfrm>
              <a:off x="0" y="0"/>
              <a:ext cx="435292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15" name="C．トラガント"/>
            <p:cNvSpPr txBox="1"/>
            <p:nvPr/>
          </p:nvSpPr>
          <p:spPr>
            <a:xfrm>
              <a:off x="0" y="0"/>
              <a:ext cx="435292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C．トラガント</a:t>
              </a:r>
            </a:p>
          </p:txBody>
        </p:sp>
      </p:grpSp>
      <p:grpSp>
        <p:nvGrpSpPr>
          <p:cNvPr id="819" name="グループ"/>
          <p:cNvGrpSpPr/>
          <p:nvPr/>
        </p:nvGrpSpPr>
        <p:grpSpPr>
          <a:xfrm>
            <a:off x="8723312" y="4357687"/>
            <a:ext cx="1687513" cy="563563"/>
            <a:chOff x="0" y="0"/>
            <a:chExt cx="1687512" cy="563562"/>
          </a:xfrm>
        </p:grpSpPr>
        <p:sp>
          <p:nvSpPr>
            <p:cNvPr id="817" name="四角形"/>
            <p:cNvSpPr/>
            <p:nvPr/>
          </p:nvSpPr>
          <p:spPr>
            <a:xfrm>
              <a:off x="0" y="0"/>
              <a:ext cx="1687513"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18" name="マメ科"/>
            <p:cNvSpPr txBox="1"/>
            <p:nvPr/>
          </p:nvSpPr>
          <p:spPr>
            <a:xfrm>
              <a:off x="0" y="0"/>
              <a:ext cx="16875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マメ科</a:t>
              </a:r>
            </a:p>
          </p:txBody>
        </p:sp>
      </p:grpSp>
      <p:sp>
        <p:nvSpPr>
          <p:cNvPr id="820" name="第９章 炭水化物、樹脂配糖体を含む生薬…"/>
          <p:cNvSpPr txBox="1">
            <a:spLocks noGrp="1"/>
          </p:cNvSpPr>
          <p:nvPr>
            <p:ph type="subTitle" sz="quarter" idx="1"/>
          </p:nvPr>
        </p:nvSpPr>
        <p:spPr>
          <a:xfrm>
            <a:off x="990600" y="392112"/>
            <a:ext cx="10514013" cy="1301751"/>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p>
            <a:pPr algn="ctr" defTabSz="897112">
              <a:spcBef>
                <a:spcPts val="2800"/>
              </a:spcBef>
              <a:defRPr sz="2484">
                <a:solidFill>
                  <a:srgbClr val="FFFF00"/>
                </a:solidFill>
                <a:effectLst>
                  <a:outerShdw blurRad="8763" dist="17526" dir="2700000" rotWithShape="0">
                    <a:srgbClr val="000000"/>
                  </a:outerShdw>
                </a:effectLst>
                <a:latin typeface="ヒラギノ明朝 ProN W6"/>
                <a:ea typeface="ヒラギノ明朝 ProN W6"/>
                <a:cs typeface="ヒラギノ明朝 ProN W6"/>
                <a:sym typeface="ヒラギノ明朝 ProN W6"/>
              </a:defRPr>
            </a:pPr>
            <a:r>
              <a:rPr sz="4000" dirty="0"/>
              <a:t>第９章 </a:t>
            </a:r>
            <a:r>
              <a:rPr sz="4000" dirty="0" err="1"/>
              <a:t>炭水化物、樹脂配糖体を含む生薬および炭水化物製品</a:t>
            </a:r>
            <a:r>
              <a:rPr sz="4000" dirty="0"/>
              <a:t>(3)</a:t>
            </a:r>
          </a:p>
        </p:txBody>
      </p:sp>
      <p:grpSp>
        <p:nvGrpSpPr>
          <p:cNvPr id="823" name="グループ"/>
          <p:cNvGrpSpPr/>
          <p:nvPr/>
        </p:nvGrpSpPr>
        <p:grpSpPr>
          <a:xfrm>
            <a:off x="8824912" y="2847975"/>
            <a:ext cx="1697038" cy="563563"/>
            <a:chOff x="0" y="0"/>
            <a:chExt cx="1697037" cy="563562"/>
          </a:xfrm>
        </p:grpSpPr>
        <p:sp>
          <p:nvSpPr>
            <p:cNvPr id="821" name="四角形"/>
            <p:cNvSpPr/>
            <p:nvPr/>
          </p:nvSpPr>
          <p:spPr>
            <a:xfrm>
              <a:off x="0" y="0"/>
              <a:ext cx="1697038"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22" name="マメ科"/>
            <p:cNvSpPr txBox="1"/>
            <p:nvPr/>
          </p:nvSpPr>
          <p:spPr>
            <a:xfrm>
              <a:off x="0" y="0"/>
              <a:ext cx="16970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マメ科</a:t>
              </a:r>
            </a:p>
          </p:txBody>
        </p:sp>
      </p:grpSp>
      <p:sp>
        <p:nvSpPr>
          <p:cNvPr id="824" name="基原植物幹枝からの分泌物"/>
          <p:cNvSpPr txBox="1"/>
          <p:nvPr/>
        </p:nvSpPr>
        <p:spPr>
          <a:xfrm>
            <a:off x="4027487" y="3613150"/>
            <a:ext cx="7240588" cy="50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基原植物幹枝からの分泌物</a:t>
            </a:r>
          </a:p>
        </p:txBody>
      </p:sp>
      <p:sp>
        <p:nvSpPr>
          <p:cNvPr id="825" name="基原植物幹枝からの分泌物、多糖体のほかトリテルペン配糖体（サポニン）を含む"/>
          <p:cNvSpPr txBox="1"/>
          <p:nvPr/>
        </p:nvSpPr>
        <p:spPr>
          <a:xfrm>
            <a:off x="4027487" y="5056187"/>
            <a:ext cx="7240588" cy="1033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基原植物幹枝からの分泌物、多糖体のほかトリテルペン配糖体（サポニン）を含む</a:t>
            </a:r>
          </a:p>
        </p:txBody>
      </p:sp>
      <p:grpSp>
        <p:nvGrpSpPr>
          <p:cNvPr id="828" name="グループ"/>
          <p:cNvGrpSpPr/>
          <p:nvPr/>
        </p:nvGrpSpPr>
        <p:grpSpPr>
          <a:xfrm>
            <a:off x="3565525" y="6296025"/>
            <a:ext cx="2890838" cy="563563"/>
            <a:chOff x="0" y="0"/>
            <a:chExt cx="2890837" cy="563562"/>
          </a:xfrm>
        </p:grpSpPr>
        <p:sp>
          <p:nvSpPr>
            <p:cNvPr id="826" name="四角形"/>
            <p:cNvSpPr/>
            <p:nvPr/>
          </p:nvSpPr>
          <p:spPr>
            <a:xfrm>
              <a:off x="0" y="0"/>
              <a:ext cx="2890838" cy="563563"/>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27" name="D．デンプン"/>
            <p:cNvSpPr txBox="1"/>
            <p:nvPr/>
          </p:nvSpPr>
          <p:spPr>
            <a:xfrm>
              <a:off x="0" y="0"/>
              <a:ext cx="28908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D．デンプン</a:t>
              </a:r>
            </a:p>
          </p:txBody>
        </p:sp>
      </p:grpSp>
      <p:sp>
        <p:nvSpPr>
          <p:cNvPr id="829" name="バレイショデンプン（ナス科）…"/>
          <p:cNvSpPr txBox="1"/>
          <p:nvPr/>
        </p:nvSpPr>
        <p:spPr>
          <a:xfrm>
            <a:off x="4027487" y="7045325"/>
            <a:ext cx="7240588" cy="2379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バレイショデンプン（ナス科）</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トウモロコシデンプン（イネ科）</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コメデンプン（イネ科）</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コムギデンプン（イネ科）</a:t>
            </a:r>
          </a:p>
        </p:txBody>
      </p:sp>
      <p:pic>
        <p:nvPicPr>
          <p:cNvPr id="3" name="図 2">
            <a:extLst>
              <a:ext uri="{FF2B5EF4-FFF2-40B4-BE49-F238E27FC236}">
                <a16:creationId xmlns:a16="http://schemas.microsoft.com/office/drawing/2014/main" id="{485DC55D-1CA3-3044-AECF-E57E16330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62" y="2668745"/>
            <a:ext cx="3365746" cy="2239962"/>
          </a:xfrm>
          <a:prstGeom prst="rect">
            <a:avLst/>
          </a:prstGeom>
        </p:spPr>
      </p:pic>
      <p:pic>
        <p:nvPicPr>
          <p:cNvPr id="5" name="図 4">
            <a:extLst>
              <a:ext uri="{FF2B5EF4-FFF2-40B4-BE49-F238E27FC236}">
                <a16:creationId xmlns:a16="http://schemas.microsoft.com/office/drawing/2014/main" id="{FF91DF0B-88F4-5444-85F0-40E1ED2B4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32" y="5175357"/>
            <a:ext cx="3365746" cy="2239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 grpId="1" animBg="1" advAuto="0"/>
      <p:bldP spid="825" grpId="2" animBg="1" advAuto="0"/>
      <p:bldP spid="829" grpId="3"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1" name="9-5 炭水化物製品（続）"/>
          <p:cNvSpPr txBox="1"/>
          <p:nvPr/>
        </p:nvSpPr>
        <p:spPr>
          <a:xfrm>
            <a:off x="2492375" y="1881187"/>
            <a:ext cx="6218238" cy="696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43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9-5 </a:t>
            </a:r>
            <a:r>
              <a:rPr>
                <a:solidFill>
                  <a:srgbClr val="FFFF00"/>
                </a:solidFill>
              </a:rPr>
              <a:t>炭水化物製品（続）</a:t>
            </a:r>
          </a:p>
        </p:txBody>
      </p:sp>
      <p:grpSp>
        <p:nvGrpSpPr>
          <p:cNvPr id="834" name="グループ"/>
          <p:cNvGrpSpPr/>
          <p:nvPr/>
        </p:nvGrpSpPr>
        <p:grpSpPr>
          <a:xfrm>
            <a:off x="3605212" y="2949575"/>
            <a:ext cx="4805363" cy="660400"/>
            <a:chOff x="0" y="0"/>
            <a:chExt cx="4805362" cy="660400"/>
          </a:xfrm>
        </p:grpSpPr>
        <p:sp>
          <p:nvSpPr>
            <p:cNvPr id="832" name="四角形"/>
            <p:cNvSpPr/>
            <p:nvPr/>
          </p:nvSpPr>
          <p:spPr>
            <a:xfrm>
              <a:off x="0" y="0"/>
              <a:ext cx="480536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33" name="E．ハチミツ（蜂蜜）"/>
            <p:cNvSpPr txBox="1"/>
            <p:nvPr/>
          </p:nvSpPr>
          <p:spPr>
            <a:xfrm>
              <a:off x="0" y="0"/>
              <a:ext cx="48053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E．ハチミツ（蜂蜜）</a:t>
              </a:r>
            </a:p>
          </p:txBody>
        </p:sp>
      </p:grpSp>
      <p:grpSp>
        <p:nvGrpSpPr>
          <p:cNvPr id="837" name="グループ"/>
          <p:cNvGrpSpPr/>
          <p:nvPr/>
        </p:nvGrpSpPr>
        <p:grpSpPr>
          <a:xfrm>
            <a:off x="3590925" y="7618412"/>
            <a:ext cx="4659313" cy="660401"/>
            <a:chOff x="0" y="0"/>
            <a:chExt cx="4659312" cy="660400"/>
          </a:xfrm>
        </p:grpSpPr>
        <p:sp>
          <p:nvSpPr>
            <p:cNvPr id="835" name="四角形"/>
            <p:cNvSpPr/>
            <p:nvPr/>
          </p:nvSpPr>
          <p:spPr>
            <a:xfrm>
              <a:off x="0" y="0"/>
              <a:ext cx="46593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36" name="F．コウイ（膠飴）"/>
            <p:cNvSpPr txBox="1"/>
            <p:nvPr/>
          </p:nvSpPr>
          <p:spPr>
            <a:xfrm>
              <a:off x="0" y="0"/>
              <a:ext cx="46593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F．コウイ（膠飴）</a:t>
              </a:r>
            </a:p>
          </p:txBody>
        </p:sp>
      </p:grpSp>
      <p:sp>
        <p:nvSpPr>
          <p:cNvPr id="838" name="第９章 炭水化物、樹脂配糖体を含む生薬…"/>
          <p:cNvSpPr txBox="1">
            <a:spLocks noGrp="1"/>
          </p:cNvSpPr>
          <p:nvPr>
            <p:ph type="subTitle" sz="quarter" idx="1"/>
          </p:nvPr>
        </p:nvSpPr>
        <p:spPr>
          <a:xfrm>
            <a:off x="990600" y="392112"/>
            <a:ext cx="10514013" cy="1301751"/>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p>
            <a:pPr algn="ctr" defTabSz="897112">
              <a:spcBef>
                <a:spcPts val="2800"/>
              </a:spcBef>
              <a:defRPr sz="2484">
                <a:solidFill>
                  <a:srgbClr val="FFFF00"/>
                </a:solidFill>
                <a:effectLst>
                  <a:outerShdw blurRad="8763" dist="17526" dir="2700000" rotWithShape="0">
                    <a:srgbClr val="000000"/>
                  </a:outerShdw>
                </a:effectLst>
                <a:latin typeface="ヒラギノ明朝 ProN W6"/>
                <a:ea typeface="ヒラギノ明朝 ProN W6"/>
                <a:cs typeface="ヒラギノ明朝 ProN W6"/>
                <a:sym typeface="ヒラギノ明朝 ProN W6"/>
              </a:defRPr>
            </a:pPr>
            <a:r>
              <a:rPr sz="4000" dirty="0"/>
              <a:t>第９章 </a:t>
            </a:r>
            <a:r>
              <a:rPr sz="4000" dirty="0" err="1"/>
              <a:t>炭水化物、樹脂配糖体を含む生薬および炭水化物製品</a:t>
            </a:r>
            <a:r>
              <a:rPr sz="4000" dirty="0"/>
              <a:t>(4)</a:t>
            </a:r>
          </a:p>
        </p:txBody>
      </p:sp>
      <p:grpSp>
        <p:nvGrpSpPr>
          <p:cNvPr id="841" name="グループ"/>
          <p:cNvGrpSpPr/>
          <p:nvPr/>
        </p:nvGrpSpPr>
        <p:grpSpPr>
          <a:xfrm>
            <a:off x="8870950" y="2994025"/>
            <a:ext cx="2433638" cy="563563"/>
            <a:chOff x="0" y="0"/>
            <a:chExt cx="2433637" cy="563562"/>
          </a:xfrm>
        </p:grpSpPr>
        <p:sp>
          <p:nvSpPr>
            <p:cNvPr id="839" name="四角形"/>
            <p:cNvSpPr/>
            <p:nvPr/>
          </p:nvSpPr>
          <p:spPr>
            <a:xfrm>
              <a:off x="0" y="0"/>
              <a:ext cx="2433638"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40" name="ミツバチ科"/>
            <p:cNvSpPr txBox="1"/>
            <p:nvPr/>
          </p:nvSpPr>
          <p:spPr>
            <a:xfrm>
              <a:off x="0" y="0"/>
              <a:ext cx="24336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ミツバチ科</a:t>
              </a:r>
            </a:p>
          </p:txBody>
        </p:sp>
      </p:grpSp>
      <p:grpSp>
        <p:nvGrpSpPr>
          <p:cNvPr id="844" name="グループ"/>
          <p:cNvGrpSpPr/>
          <p:nvPr/>
        </p:nvGrpSpPr>
        <p:grpSpPr>
          <a:xfrm>
            <a:off x="8855075" y="7648575"/>
            <a:ext cx="2292350" cy="563563"/>
            <a:chOff x="0" y="0"/>
            <a:chExt cx="2292350" cy="563562"/>
          </a:xfrm>
        </p:grpSpPr>
        <p:sp>
          <p:nvSpPr>
            <p:cNvPr id="842" name="四角形"/>
            <p:cNvSpPr/>
            <p:nvPr/>
          </p:nvSpPr>
          <p:spPr>
            <a:xfrm>
              <a:off x="0" y="0"/>
              <a:ext cx="2292350"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43" name="イネ科ほか"/>
            <p:cNvSpPr txBox="1"/>
            <p:nvPr/>
          </p:nvSpPr>
          <p:spPr>
            <a:xfrm>
              <a:off x="0" y="0"/>
              <a:ext cx="22923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イネ科ほか</a:t>
              </a:r>
            </a:p>
          </p:txBody>
        </p:sp>
      </p:grpSp>
      <p:sp>
        <p:nvSpPr>
          <p:cNvPr id="845" name="ミツバチが植物の蜜腺から採取して巣に集めたもの…"/>
          <p:cNvSpPr txBox="1"/>
          <p:nvPr/>
        </p:nvSpPr>
        <p:spPr>
          <a:xfrm>
            <a:off x="4057650" y="3930650"/>
            <a:ext cx="7561263" cy="3167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ミツバチが植物の蜜腺から採取して巣に集めたもの</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endParaRP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ミツバチ頭部にある分泌腺から分泌されたものを</a:t>
            </a:r>
            <a:r>
              <a:rPr>
                <a:solidFill>
                  <a:srgbClr val="FF0000"/>
                </a:solidFill>
              </a:rPr>
              <a:t>ローヤルゼリー</a:t>
            </a:r>
            <a:r>
              <a:t>といい、もっぱら健康食品として利用し、薬用とすることはない</a:t>
            </a:r>
          </a:p>
        </p:txBody>
      </p:sp>
      <p:sp>
        <p:nvSpPr>
          <p:cNvPr id="846" name="いわゆる水飴は溶液膠飴という本品の一種…"/>
          <p:cNvSpPr txBox="1"/>
          <p:nvPr/>
        </p:nvSpPr>
        <p:spPr>
          <a:xfrm>
            <a:off x="4057650" y="8413750"/>
            <a:ext cx="7240588" cy="1033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いわゆる水飴は溶液膠飴という本品の一種</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ほかにそれを乾燥した粉末飴がある</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1" animBg="1" advAuto="0"/>
      <p:bldP spid="846"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850" name="グループ"/>
          <p:cNvGrpSpPr/>
          <p:nvPr/>
        </p:nvGrpSpPr>
        <p:grpSpPr>
          <a:xfrm>
            <a:off x="3621087" y="2543175"/>
            <a:ext cx="4805363" cy="660400"/>
            <a:chOff x="0" y="0"/>
            <a:chExt cx="4805362" cy="660400"/>
          </a:xfrm>
        </p:grpSpPr>
        <p:sp>
          <p:nvSpPr>
            <p:cNvPr id="848" name="四角形"/>
            <p:cNvSpPr/>
            <p:nvPr/>
          </p:nvSpPr>
          <p:spPr>
            <a:xfrm>
              <a:off x="0" y="0"/>
              <a:ext cx="480536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49" name="A．アマチャ（甘茶）"/>
            <p:cNvSpPr txBox="1"/>
            <p:nvPr/>
          </p:nvSpPr>
          <p:spPr>
            <a:xfrm>
              <a:off x="0" y="0"/>
              <a:ext cx="48053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A．アマチャ（甘茶）</a:t>
              </a:r>
            </a:p>
          </p:txBody>
        </p:sp>
      </p:grpSp>
      <p:grpSp>
        <p:nvGrpSpPr>
          <p:cNvPr id="853" name="グループ"/>
          <p:cNvGrpSpPr/>
          <p:nvPr/>
        </p:nvGrpSpPr>
        <p:grpSpPr>
          <a:xfrm>
            <a:off x="3560762" y="5419725"/>
            <a:ext cx="4659314" cy="660400"/>
            <a:chOff x="0" y="0"/>
            <a:chExt cx="4659312" cy="660400"/>
          </a:xfrm>
        </p:grpSpPr>
        <p:sp>
          <p:nvSpPr>
            <p:cNvPr id="851" name="四角形"/>
            <p:cNvSpPr/>
            <p:nvPr/>
          </p:nvSpPr>
          <p:spPr>
            <a:xfrm>
              <a:off x="0" y="0"/>
              <a:ext cx="46593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52" name="Ｂ．カンゾウ（甘草）"/>
            <p:cNvSpPr txBox="1"/>
            <p:nvPr/>
          </p:nvSpPr>
          <p:spPr>
            <a:xfrm>
              <a:off x="0" y="0"/>
              <a:ext cx="46593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Ｂ．カンゾウ（甘草）</a:t>
              </a:r>
            </a:p>
          </p:txBody>
        </p:sp>
      </p:grpSp>
      <p:grpSp>
        <p:nvGrpSpPr>
          <p:cNvPr id="856" name="グループ"/>
          <p:cNvGrpSpPr/>
          <p:nvPr/>
        </p:nvGrpSpPr>
        <p:grpSpPr>
          <a:xfrm>
            <a:off x="8870950" y="5468937"/>
            <a:ext cx="1733550" cy="563563"/>
            <a:chOff x="0" y="0"/>
            <a:chExt cx="1733550" cy="563562"/>
          </a:xfrm>
        </p:grpSpPr>
        <p:sp>
          <p:nvSpPr>
            <p:cNvPr id="854" name="四角形"/>
            <p:cNvSpPr/>
            <p:nvPr/>
          </p:nvSpPr>
          <p:spPr>
            <a:xfrm>
              <a:off x="0" y="0"/>
              <a:ext cx="1733550"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55" name="マメ科"/>
            <p:cNvSpPr txBox="1"/>
            <p:nvPr/>
          </p:nvSpPr>
          <p:spPr>
            <a:xfrm>
              <a:off x="0" y="0"/>
              <a:ext cx="17335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マメ科</a:t>
              </a:r>
            </a:p>
          </p:txBody>
        </p:sp>
      </p:grpSp>
      <p:sp>
        <p:nvSpPr>
          <p:cNvPr id="857" name="フィロズルチン：甘味成分…"/>
          <p:cNvSpPr txBox="1"/>
          <p:nvPr/>
        </p:nvSpPr>
        <p:spPr>
          <a:xfrm>
            <a:off x="4073525" y="3444875"/>
            <a:ext cx="8778875" cy="177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2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フィロズルチン：</a:t>
            </a:r>
            <a:r>
              <a:rPr>
                <a:solidFill>
                  <a:srgbClr val="FFFFFF"/>
                </a:solidFill>
              </a:rPr>
              <a:t>甘味成分</a:t>
            </a:r>
          </a:p>
          <a:p>
            <a:pPr algn="l" defTabSz="649287">
              <a:defRPr sz="32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もともと配糖体として存在、乾燥過程で分解・遊離</a:t>
            </a:r>
          </a:p>
        </p:txBody>
      </p:sp>
      <p:sp>
        <p:nvSpPr>
          <p:cNvPr id="858" name="グリチルリチン酸（サポニンの一種）…"/>
          <p:cNvSpPr txBox="1"/>
          <p:nvPr/>
        </p:nvSpPr>
        <p:spPr>
          <a:xfrm>
            <a:off x="4149725" y="6335712"/>
            <a:ext cx="7694613" cy="1160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2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グリチルリチン酸</a:t>
            </a:r>
            <a:r>
              <a:rPr>
                <a:solidFill>
                  <a:srgbClr val="FFFFFF"/>
                </a:solidFill>
              </a:rPr>
              <a:t>（サポニンの一種）</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天然甘味料として利用</a:t>
            </a:r>
          </a:p>
        </p:txBody>
      </p:sp>
      <p:sp>
        <p:nvSpPr>
          <p:cNvPr id="859" name="第10章 甘味生薬"/>
          <p:cNvSpPr txBox="1">
            <a:spLocks noGrp="1"/>
          </p:cNvSpPr>
          <p:nvPr>
            <p:ph type="subTitle" sz="quarter" idx="1"/>
          </p:nvPr>
        </p:nvSpPr>
        <p:spPr>
          <a:xfrm>
            <a:off x="990600" y="392112"/>
            <a:ext cx="10514013" cy="1301751"/>
          </a:xfrm>
          <a:prstGeom prst="rect">
            <a:avLst/>
          </a:prstGeom>
          <a:solidFill>
            <a:srgbClr val="008080"/>
          </a:solidFill>
          <a:effectLst>
            <a:outerShdw blurRad="152400" dist="63500" rotWithShape="0">
              <a:srgbClr val="000000">
                <a:alpha val="75000"/>
              </a:srgbClr>
            </a:outerShdw>
          </a:effectLst>
        </p:spPr>
        <p:txBody>
          <a:bodyPr lIns="72248" tIns="72248" rIns="72248" bIns="72248"/>
          <a:lstStyle>
            <a:lvl1pPr algn="ctr" defTabSz="1300162">
              <a:defRPr sz="5600">
                <a:solidFill>
                  <a:srgbClr val="FFFF00"/>
                </a:solidFill>
                <a:effectLst>
                  <a:outerShdw blurRad="12700" dist="38100" dir="2700000" rotWithShape="0">
                    <a:srgbClr val="000000"/>
                  </a:outerShdw>
                </a:effectLst>
                <a:latin typeface="ヒラギノ明朝 ProN W6"/>
                <a:ea typeface="ヒラギノ明朝 ProN W6"/>
                <a:cs typeface="ヒラギノ明朝 ProN W6"/>
                <a:sym typeface="ヒラギノ明朝 ProN W6"/>
              </a:defRPr>
            </a:lvl1pPr>
          </a:lstStyle>
          <a:p>
            <a:r>
              <a:t>第10章 甘味生薬</a:t>
            </a:r>
          </a:p>
        </p:txBody>
      </p:sp>
      <p:grpSp>
        <p:nvGrpSpPr>
          <p:cNvPr id="862" name="グループ"/>
          <p:cNvGrpSpPr/>
          <p:nvPr/>
        </p:nvGrpSpPr>
        <p:grpSpPr>
          <a:xfrm>
            <a:off x="8901112" y="2627312"/>
            <a:ext cx="2800351" cy="563563"/>
            <a:chOff x="0" y="0"/>
            <a:chExt cx="2800349" cy="563562"/>
          </a:xfrm>
        </p:grpSpPr>
        <p:sp>
          <p:nvSpPr>
            <p:cNvPr id="860" name="四角形"/>
            <p:cNvSpPr/>
            <p:nvPr/>
          </p:nvSpPr>
          <p:spPr>
            <a:xfrm>
              <a:off x="0" y="0"/>
              <a:ext cx="2800350"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61" name="ユキノシタ科"/>
            <p:cNvSpPr txBox="1"/>
            <p:nvPr/>
          </p:nvSpPr>
          <p:spPr>
            <a:xfrm>
              <a:off x="0" y="0"/>
              <a:ext cx="28003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ユキノシタ科</a:t>
              </a:r>
            </a:p>
          </p:txBody>
        </p:sp>
      </p:grpSp>
      <p:sp>
        <p:nvSpPr>
          <p:cNvPr id="863" name="副作用あり：アルドステロン様作用…"/>
          <p:cNvSpPr txBox="1"/>
          <p:nvPr/>
        </p:nvSpPr>
        <p:spPr>
          <a:xfrm>
            <a:off x="4195762" y="7799387"/>
            <a:ext cx="8777289" cy="1160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2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副作用あり</a:t>
            </a:r>
            <a:r>
              <a:rPr>
                <a:solidFill>
                  <a:srgbClr val="FFFF00"/>
                </a:solidFill>
              </a:rPr>
              <a:t>：アルドステロン様作用</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過量摂取で</a:t>
            </a:r>
            <a:r>
              <a:rPr>
                <a:solidFill>
                  <a:srgbClr val="BA120A"/>
                </a:solidFill>
              </a:rPr>
              <a:t>高血圧</a:t>
            </a:r>
            <a:r>
              <a:t>、</a:t>
            </a:r>
            <a:r>
              <a:rPr>
                <a:solidFill>
                  <a:srgbClr val="BA120A"/>
                </a:solidFill>
              </a:rPr>
              <a:t>浮腫</a:t>
            </a:r>
            <a:r>
              <a:t>を起こす</a:t>
            </a:r>
          </a:p>
        </p:txBody>
      </p:sp>
      <p:pic>
        <p:nvPicPr>
          <p:cNvPr id="3" name="図 2">
            <a:extLst>
              <a:ext uri="{FF2B5EF4-FFF2-40B4-BE49-F238E27FC236}">
                <a16:creationId xmlns:a16="http://schemas.microsoft.com/office/drawing/2014/main" id="{691816CF-FD9A-194E-8AF9-549DD6553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9" y="3203576"/>
            <a:ext cx="3403911" cy="2265362"/>
          </a:xfrm>
          <a:prstGeom prst="rect">
            <a:avLst/>
          </a:prstGeom>
        </p:spPr>
      </p:pic>
      <p:pic>
        <p:nvPicPr>
          <p:cNvPr id="5" name="図 4">
            <a:extLst>
              <a:ext uri="{FF2B5EF4-FFF2-40B4-BE49-F238E27FC236}">
                <a16:creationId xmlns:a16="http://schemas.microsoft.com/office/drawing/2014/main" id="{A57E6D19-A022-D647-ACC0-4BAD104B8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89" y="6335712"/>
            <a:ext cx="3403912" cy="2265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 grpId="1" animBg="1" advAuto="0"/>
      <p:bldP spid="858" grpId="2" animBg="1" advAuto="0"/>
      <p:bldP spid="863"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5" name="苦味成分を含む生薬"/>
          <p:cNvSpPr txBox="1">
            <a:spLocks noGrp="1"/>
          </p:cNvSpPr>
          <p:nvPr>
            <p:ph type="ctrTitle"/>
          </p:nvPr>
        </p:nvSpPr>
        <p:spPr>
          <a:xfrm>
            <a:off x="2492375" y="323850"/>
            <a:ext cx="8343900" cy="1300163"/>
          </a:xfrm>
          <a:prstGeom prst="rect">
            <a:avLst/>
          </a:prstGeom>
          <a:solidFill>
            <a:srgbClr val="008080"/>
          </a:solidFill>
          <a:effectLst>
            <a:outerShdw blurRad="127000" dist="152399" dir="18900000" rotWithShape="0">
              <a:srgbClr val="003366">
                <a:alpha val="79998"/>
              </a:srgbClr>
            </a:outerShdw>
          </a:effectLst>
        </p:spPr>
        <p:txBody>
          <a:bodyPr lIns="72248" tIns="72248" rIns="72248" bIns="72248"/>
          <a:lstStyle>
            <a:lvl1pPr defTabSz="1300162">
              <a:defRPr sz="5600">
                <a:solidFill>
                  <a:srgbClr val="FFFF00"/>
                </a:solidFill>
                <a:effectLst>
                  <a:outerShdw blurRad="12700" dist="38100" dir="2700000" rotWithShape="0">
                    <a:srgbClr val="000000"/>
                  </a:outerShdw>
                </a:effectLst>
                <a:latin typeface="ヒラギノ明朝 ProN W6"/>
                <a:ea typeface="ヒラギノ明朝 ProN W6"/>
                <a:cs typeface="ヒラギノ明朝 ProN W6"/>
                <a:sym typeface="ヒラギノ明朝 ProN W6"/>
              </a:defRPr>
            </a:lvl1pPr>
          </a:lstStyle>
          <a:p>
            <a:r>
              <a:t>苦味成分を含む生薬</a:t>
            </a:r>
          </a:p>
        </p:txBody>
      </p:sp>
      <p:grpSp>
        <p:nvGrpSpPr>
          <p:cNvPr id="868" name="グループ"/>
          <p:cNvGrpSpPr/>
          <p:nvPr/>
        </p:nvGrpSpPr>
        <p:grpSpPr>
          <a:xfrm>
            <a:off x="3575050" y="3575050"/>
            <a:ext cx="2452688" cy="660400"/>
            <a:chOff x="0" y="0"/>
            <a:chExt cx="2452687" cy="660400"/>
          </a:xfrm>
        </p:grpSpPr>
        <p:sp>
          <p:nvSpPr>
            <p:cNvPr id="866"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67" name="Ｃ．トウヒ"/>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Ｃ．トウヒ</a:t>
              </a:r>
            </a:p>
          </p:txBody>
        </p:sp>
      </p:grpSp>
      <p:grpSp>
        <p:nvGrpSpPr>
          <p:cNvPr id="871" name="グループ"/>
          <p:cNvGrpSpPr/>
          <p:nvPr/>
        </p:nvGrpSpPr>
        <p:grpSpPr>
          <a:xfrm>
            <a:off x="6610350" y="3575050"/>
            <a:ext cx="2058988" cy="660400"/>
            <a:chOff x="0" y="0"/>
            <a:chExt cx="2058987" cy="660400"/>
          </a:xfrm>
        </p:grpSpPr>
        <p:sp>
          <p:nvSpPr>
            <p:cNvPr id="869" name="四角形"/>
            <p:cNvSpPr/>
            <p:nvPr/>
          </p:nvSpPr>
          <p:spPr>
            <a:xfrm>
              <a:off x="0" y="0"/>
              <a:ext cx="205898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70" name="ミカン科"/>
            <p:cNvSpPr txBox="1"/>
            <p:nvPr/>
          </p:nvSpPr>
          <p:spPr>
            <a:xfrm>
              <a:off x="0" y="0"/>
              <a:ext cx="20589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ミカン科</a:t>
              </a:r>
            </a:p>
          </p:txBody>
        </p:sp>
      </p:grpSp>
      <p:grpSp>
        <p:nvGrpSpPr>
          <p:cNvPr id="874" name="グループ"/>
          <p:cNvGrpSpPr/>
          <p:nvPr/>
        </p:nvGrpSpPr>
        <p:grpSpPr>
          <a:xfrm>
            <a:off x="3575050" y="4876799"/>
            <a:ext cx="2890838" cy="1770097"/>
            <a:chOff x="0" y="0"/>
            <a:chExt cx="2890837" cy="1770095"/>
          </a:xfrm>
        </p:grpSpPr>
        <p:sp>
          <p:nvSpPr>
            <p:cNvPr id="872" name="四角形"/>
            <p:cNvSpPr/>
            <p:nvPr/>
          </p:nvSpPr>
          <p:spPr>
            <a:xfrm>
              <a:off x="0" y="0"/>
              <a:ext cx="2890838" cy="1770063"/>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73" name="Ｄ．オウレン…"/>
            <p:cNvSpPr txBox="1"/>
            <p:nvPr/>
          </p:nvSpPr>
          <p:spPr>
            <a:xfrm>
              <a:off x="0" y="0"/>
              <a:ext cx="2890838" cy="17700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Ｄ．オウレン</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Ｅ．オウバク</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Ｆ．コロンボ</a:t>
              </a:r>
            </a:p>
          </p:txBody>
        </p:sp>
      </p:grpSp>
      <p:grpSp>
        <p:nvGrpSpPr>
          <p:cNvPr id="877" name="グループ"/>
          <p:cNvGrpSpPr/>
          <p:nvPr/>
        </p:nvGrpSpPr>
        <p:grpSpPr>
          <a:xfrm>
            <a:off x="7151687" y="4876799"/>
            <a:ext cx="3359151" cy="1770097"/>
            <a:chOff x="0" y="0"/>
            <a:chExt cx="3359150" cy="1770095"/>
          </a:xfrm>
        </p:grpSpPr>
        <p:sp>
          <p:nvSpPr>
            <p:cNvPr id="875" name="四角形"/>
            <p:cNvSpPr/>
            <p:nvPr/>
          </p:nvSpPr>
          <p:spPr>
            <a:xfrm>
              <a:off x="0" y="0"/>
              <a:ext cx="3359150" cy="17700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76" name="キンポウゲ科…"/>
            <p:cNvSpPr txBox="1"/>
            <p:nvPr/>
          </p:nvSpPr>
          <p:spPr>
            <a:xfrm>
              <a:off x="0" y="0"/>
              <a:ext cx="3359150" cy="17700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p>
              <a: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pPr>
              <a:r>
                <a:t>キンポウゲ科</a:t>
              </a:r>
            </a:p>
            <a:p>
              <a: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pPr>
              <a:r>
                <a:t>ミカン科</a:t>
              </a:r>
            </a:p>
            <a:p>
              <a: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pPr>
              <a:r>
                <a:t>ツヅラフジ科</a:t>
              </a:r>
            </a:p>
          </p:txBody>
        </p:sp>
      </p:grpSp>
      <p:sp>
        <p:nvSpPr>
          <p:cNvPr id="878" name="リモノイド"/>
          <p:cNvSpPr txBox="1"/>
          <p:nvPr/>
        </p:nvSpPr>
        <p:spPr>
          <a:xfrm>
            <a:off x="8905875" y="3668712"/>
            <a:ext cx="2384425" cy="5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リモノイド</a:t>
            </a:r>
          </a:p>
        </p:txBody>
      </p:sp>
      <p:sp>
        <p:nvSpPr>
          <p:cNvPr id="879" name="ベルベリン型アルカロイド"/>
          <p:cNvSpPr txBox="1"/>
          <p:nvPr/>
        </p:nvSpPr>
        <p:spPr>
          <a:xfrm>
            <a:off x="323850" y="5092700"/>
            <a:ext cx="2927350" cy="1096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ベルベリン型アルカロイド</a:t>
            </a:r>
          </a:p>
        </p:txBody>
      </p:sp>
      <p:sp>
        <p:nvSpPr>
          <p:cNvPr id="880" name="ベルベリン…"/>
          <p:cNvSpPr txBox="1"/>
          <p:nvPr/>
        </p:nvSpPr>
        <p:spPr>
          <a:xfrm>
            <a:off x="10620375" y="4876800"/>
            <a:ext cx="2382838" cy="1033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ベルベリン</a:t>
            </a:r>
          </a:p>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ベルベリン</a:t>
            </a:r>
          </a:p>
        </p:txBody>
      </p:sp>
      <p:sp>
        <p:nvSpPr>
          <p:cNvPr id="881" name="変形トリテルペノイド"/>
          <p:cNvSpPr txBox="1"/>
          <p:nvPr/>
        </p:nvSpPr>
        <p:spPr>
          <a:xfrm>
            <a:off x="8993187" y="4240212"/>
            <a:ext cx="3902076" cy="5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変形トリテルペノイド</a:t>
            </a:r>
          </a:p>
        </p:txBody>
      </p:sp>
      <p:grpSp>
        <p:nvGrpSpPr>
          <p:cNvPr id="884" name="グループ"/>
          <p:cNvGrpSpPr/>
          <p:nvPr/>
        </p:nvGrpSpPr>
        <p:grpSpPr>
          <a:xfrm>
            <a:off x="3575050" y="6935787"/>
            <a:ext cx="3314700" cy="1770097"/>
            <a:chOff x="0" y="0"/>
            <a:chExt cx="3314700" cy="1770095"/>
          </a:xfrm>
        </p:grpSpPr>
        <p:sp>
          <p:nvSpPr>
            <p:cNvPr id="882" name="四角形"/>
            <p:cNvSpPr/>
            <p:nvPr/>
          </p:nvSpPr>
          <p:spPr>
            <a:xfrm>
              <a:off x="0" y="0"/>
              <a:ext cx="3314700" cy="1770063"/>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83" name="Ｇ．リュウタン…"/>
            <p:cNvSpPr txBox="1"/>
            <p:nvPr/>
          </p:nvSpPr>
          <p:spPr>
            <a:xfrm>
              <a:off x="0" y="0"/>
              <a:ext cx="3314700" cy="17700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Ｇ．リュウタン</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Ｈ．ゲンチアナ</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Ｉ．センブリ</a:t>
              </a:r>
            </a:p>
          </p:txBody>
        </p:sp>
      </p:grpSp>
      <p:grpSp>
        <p:nvGrpSpPr>
          <p:cNvPr id="887" name="グループ"/>
          <p:cNvGrpSpPr/>
          <p:nvPr/>
        </p:nvGrpSpPr>
        <p:grpSpPr>
          <a:xfrm>
            <a:off x="7369175" y="7369175"/>
            <a:ext cx="2600325" cy="660400"/>
            <a:chOff x="0" y="0"/>
            <a:chExt cx="2600325" cy="660400"/>
          </a:xfrm>
        </p:grpSpPr>
        <p:sp>
          <p:nvSpPr>
            <p:cNvPr id="885" name="四角形"/>
            <p:cNvSpPr/>
            <p:nvPr/>
          </p:nvSpPr>
          <p:spPr>
            <a:xfrm>
              <a:off x="0" y="0"/>
              <a:ext cx="2600325"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86" name="リンドウ科"/>
            <p:cNvSpPr txBox="1"/>
            <p:nvPr/>
          </p:nvSpPr>
          <p:spPr>
            <a:xfrm>
              <a:off x="0" y="0"/>
              <a:ext cx="260032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リンドウ科</a:t>
              </a:r>
            </a:p>
          </p:txBody>
        </p:sp>
      </p:grpSp>
      <p:sp>
        <p:nvSpPr>
          <p:cNvPr id="888" name="苦味配糖体"/>
          <p:cNvSpPr txBox="1"/>
          <p:nvPr/>
        </p:nvSpPr>
        <p:spPr>
          <a:xfrm>
            <a:off x="3684587" y="8777287"/>
            <a:ext cx="2600326"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苦味配糖体</a:t>
            </a:r>
          </a:p>
        </p:txBody>
      </p:sp>
      <p:sp>
        <p:nvSpPr>
          <p:cNvPr id="889" name="ゲンチオピクリン…"/>
          <p:cNvSpPr txBox="1"/>
          <p:nvPr/>
        </p:nvSpPr>
        <p:spPr>
          <a:xfrm>
            <a:off x="0" y="7043737"/>
            <a:ext cx="3575050" cy="1566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ゲンチオピクリン</a:t>
            </a:r>
          </a:p>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ゲンチオピクリン</a:t>
            </a:r>
          </a:p>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スウェルチアマリン</a:t>
            </a:r>
          </a:p>
        </p:txBody>
      </p:sp>
      <p:sp>
        <p:nvSpPr>
          <p:cNvPr id="890" name="セコイリドイド"/>
          <p:cNvSpPr txBox="1"/>
          <p:nvPr/>
        </p:nvSpPr>
        <p:spPr>
          <a:xfrm>
            <a:off x="0" y="8777287"/>
            <a:ext cx="4008438" cy="5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セコイリドイド</a:t>
            </a:r>
          </a:p>
        </p:txBody>
      </p:sp>
      <p:grpSp>
        <p:nvGrpSpPr>
          <p:cNvPr id="893" name="グループ"/>
          <p:cNvGrpSpPr/>
          <p:nvPr/>
        </p:nvGrpSpPr>
        <p:grpSpPr>
          <a:xfrm>
            <a:off x="3532187" y="1771650"/>
            <a:ext cx="4367213" cy="660400"/>
            <a:chOff x="0" y="0"/>
            <a:chExt cx="4367212" cy="660400"/>
          </a:xfrm>
        </p:grpSpPr>
        <p:sp>
          <p:nvSpPr>
            <p:cNvPr id="891" name="四角形"/>
            <p:cNvSpPr/>
            <p:nvPr/>
          </p:nvSpPr>
          <p:spPr>
            <a:xfrm>
              <a:off x="0" y="0"/>
              <a:ext cx="43672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92" name="Ａ．クジン（苦参）"/>
            <p:cNvSpPr txBox="1"/>
            <p:nvPr/>
          </p:nvSpPr>
          <p:spPr>
            <a:xfrm>
              <a:off x="0" y="0"/>
              <a:ext cx="4367213" cy="5610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Ａ．クジン（</a:t>
              </a:r>
              <a:r>
                <a:rPr u="sng" dirty="0" err="1"/>
                <a:t>苦</a:t>
              </a:r>
              <a:r>
                <a:rPr dirty="0" err="1"/>
                <a:t>参</a:t>
              </a:r>
              <a:r>
                <a:rPr dirty="0"/>
                <a:t>）</a:t>
              </a:r>
            </a:p>
          </p:txBody>
        </p:sp>
      </p:grpSp>
      <p:grpSp>
        <p:nvGrpSpPr>
          <p:cNvPr id="896" name="グループ"/>
          <p:cNvGrpSpPr/>
          <p:nvPr/>
        </p:nvGrpSpPr>
        <p:grpSpPr>
          <a:xfrm>
            <a:off x="8180387" y="1771650"/>
            <a:ext cx="1625601" cy="660400"/>
            <a:chOff x="0" y="0"/>
            <a:chExt cx="1625600" cy="660400"/>
          </a:xfrm>
        </p:grpSpPr>
        <p:sp>
          <p:nvSpPr>
            <p:cNvPr id="894" name="四角形"/>
            <p:cNvSpPr/>
            <p:nvPr/>
          </p:nvSpPr>
          <p:spPr>
            <a:xfrm>
              <a:off x="0" y="0"/>
              <a:ext cx="16256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95" name="マメ科"/>
            <p:cNvSpPr txBox="1"/>
            <p:nvPr/>
          </p:nvSpPr>
          <p:spPr>
            <a:xfrm>
              <a:off x="0" y="0"/>
              <a:ext cx="16256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マメ科</a:t>
              </a:r>
            </a:p>
          </p:txBody>
        </p:sp>
      </p:grpSp>
      <p:sp>
        <p:nvSpPr>
          <p:cNvPr id="897" name="マトリン…"/>
          <p:cNvSpPr txBox="1"/>
          <p:nvPr/>
        </p:nvSpPr>
        <p:spPr>
          <a:xfrm>
            <a:off x="10136187" y="1657350"/>
            <a:ext cx="2817813" cy="1033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マトリン</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（ルピナン系）</a:t>
            </a:r>
          </a:p>
        </p:txBody>
      </p:sp>
      <p:grpSp>
        <p:nvGrpSpPr>
          <p:cNvPr id="900" name="グループ"/>
          <p:cNvGrpSpPr/>
          <p:nvPr/>
        </p:nvGrpSpPr>
        <p:grpSpPr>
          <a:xfrm>
            <a:off x="3532187" y="2635250"/>
            <a:ext cx="4352926" cy="660400"/>
            <a:chOff x="0" y="0"/>
            <a:chExt cx="4352924" cy="660400"/>
          </a:xfrm>
        </p:grpSpPr>
        <p:sp>
          <p:nvSpPr>
            <p:cNvPr id="898" name="四角形"/>
            <p:cNvSpPr/>
            <p:nvPr/>
          </p:nvSpPr>
          <p:spPr>
            <a:xfrm>
              <a:off x="0" y="0"/>
              <a:ext cx="435292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99" name="Ｂ．ニガキ（苦木）"/>
            <p:cNvSpPr txBox="1"/>
            <p:nvPr/>
          </p:nvSpPr>
          <p:spPr>
            <a:xfrm>
              <a:off x="0" y="0"/>
              <a:ext cx="4352925" cy="5610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Ｂ．ニガキ（</a:t>
              </a:r>
              <a:r>
                <a:rPr u="sng"/>
                <a:t>苦</a:t>
              </a:r>
              <a:r>
                <a:t>木）</a:t>
              </a:r>
            </a:p>
          </p:txBody>
        </p:sp>
      </p:grpSp>
      <p:grpSp>
        <p:nvGrpSpPr>
          <p:cNvPr id="903" name="グループ"/>
          <p:cNvGrpSpPr/>
          <p:nvPr/>
        </p:nvGrpSpPr>
        <p:grpSpPr>
          <a:xfrm>
            <a:off x="8180387" y="2635250"/>
            <a:ext cx="2014538" cy="660400"/>
            <a:chOff x="0" y="0"/>
            <a:chExt cx="2014537" cy="660400"/>
          </a:xfrm>
        </p:grpSpPr>
        <p:sp>
          <p:nvSpPr>
            <p:cNvPr id="901" name="四角形"/>
            <p:cNvSpPr/>
            <p:nvPr/>
          </p:nvSpPr>
          <p:spPr>
            <a:xfrm>
              <a:off x="0" y="0"/>
              <a:ext cx="201453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02" name="ニガキ科"/>
            <p:cNvSpPr txBox="1"/>
            <p:nvPr/>
          </p:nvSpPr>
          <p:spPr>
            <a:xfrm>
              <a:off x="0" y="0"/>
              <a:ext cx="20145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ニガキ科</a:t>
              </a:r>
            </a:p>
          </p:txBody>
        </p:sp>
      </p:grpSp>
      <p:sp>
        <p:nvSpPr>
          <p:cNvPr id="904" name="変形トリテルペノイド"/>
          <p:cNvSpPr txBox="1"/>
          <p:nvPr/>
        </p:nvSpPr>
        <p:spPr>
          <a:xfrm>
            <a:off x="10445750" y="2727325"/>
            <a:ext cx="2198688" cy="1033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変形トリテルペノイド</a:t>
            </a:r>
          </a:p>
        </p:txBody>
      </p:sp>
      <p:pic>
        <p:nvPicPr>
          <p:cNvPr id="3" name="図 2">
            <a:extLst>
              <a:ext uri="{FF2B5EF4-FFF2-40B4-BE49-F238E27FC236}">
                <a16:creationId xmlns:a16="http://schemas.microsoft.com/office/drawing/2014/main" id="{2598960C-D6C9-394A-BA4A-F9F11FEED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4915"/>
            <a:ext cx="13018193" cy="8663832"/>
          </a:xfrm>
          <a:prstGeom prst="rect">
            <a:avLst/>
          </a:prstGeom>
        </p:spPr>
      </p:pic>
      <p:pic>
        <p:nvPicPr>
          <p:cNvPr id="5" name="図 4">
            <a:extLst>
              <a:ext uri="{FF2B5EF4-FFF2-40B4-BE49-F238E27FC236}">
                <a16:creationId xmlns:a16="http://schemas.microsoft.com/office/drawing/2014/main" id="{D6F657C2-FA0B-2742-98B9-81F2F081F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28" y="600673"/>
            <a:ext cx="12927944" cy="8603770"/>
          </a:xfrm>
          <a:prstGeom prst="rect">
            <a:avLst/>
          </a:prstGeom>
        </p:spPr>
      </p:pic>
      <p:pic>
        <p:nvPicPr>
          <p:cNvPr id="7" name="図 6">
            <a:extLst>
              <a:ext uri="{FF2B5EF4-FFF2-40B4-BE49-F238E27FC236}">
                <a16:creationId xmlns:a16="http://schemas.microsoft.com/office/drawing/2014/main" id="{3C409511-9A38-3F47-AF04-BFDA32BE49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26" y="596770"/>
            <a:ext cx="12972513" cy="8633431"/>
          </a:xfrm>
          <a:prstGeom prst="rect">
            <a:avLst/>
          </a:prstGeom>
        </p:spPr>
      </p:pic>
      <p:pic>
        <p:nvPicPr>
          <p:cNvPr id="9" name="図 8">
            <a:extLst>
              <a:ext uri="{FF2B5EF4-FFF2-40B4-BE49-F238E27FC236}">
                <a16:creationId xmlns:a16="http://schemas.microsoft.com/office/drawing/2014/main" id="{A6E7B92E-6752-8744-A919-A560FE57D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8" y="583891"/>
            <a:ext cx="12972512" cy="8633431"/>
          </a:xfrm>
          <a:prstGeom prst="rect">
            <a:avLst/>
          </a:prstGeom>
        </p:spPr>
      </p:pic>
      <p:pic>
        <p:nvPicPr>
          <p:cNvPr id="11" name="図 10">
            <a:extLst>
              <a:ext uri="{FF2B5EF4-FFF2-40B4-BE49-F238E27FC236}">
                <a16:creationId xmlns:a16="http://schemas.microsoft.com/office/drawing/2014/main" id="{1430B326-A197-7044-A1E4-43574C49D1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3" y="574882"/>
            <a:ext cx="12999537" cy="8651416"/>
          </a:xfrm>
          <a:prstGeom prst="rect">
            <a:avLst/>
          </a:prstGeom>
        </p:spPr>
      </p:pic>
      <p:pic>
        <p:nvPicPr>
          <p:cNvPr id="13" name="図 12">
            <a:extLst>
              <a:ext uri="{FF2B5EF4-FFF2-40B4-BE49-F238E27FC236}">
                <a16:creationId xmlns:a16="http://schemas.microsoft.com/office/drawing/2014/main" id="{0A17E172-F698-6746-8AAB-748DDA356D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24" y="574849"/>
            <a:ext cx="13018193" cy="86638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2" nodeType="clickEffect">
                                  <p:stCondLst>
                                    <p:cond delay="0"/>
                                  </p:stCondLst>
                                  <p:iterate>
                                    <p:tmAbs val="0"/>
                                  </p:iterate>
                                  <p:childTnLst>
                                    <p:set>
                                      <p:cBhvr>
                                        <p:cTn id="19" fill="hold"/>
                                        <p:tgtEl>
                                          <p:spTgt spid="90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3" nodeType="clickEffect">
                                  <p:stCondLst>
                                    <p:cond delay="0"/>
                                  </p:stCondLst>
                                  <p:iterate>
                                    <p:tmAbs val="0"/>
                                  </p:iterate>
                                  <p:childTnLst>
                                    <p:set>
                                      <p:cBhvr>
                                        <p:cTn id="32" fill="hold"/>
                                        <p:tgtEl>
                                          <p:spTgt spid="8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4" nodeType="clickEffect">
                                  <p:stCondLst>
                                    <p:cond delay="0"/>
                                  </p:stCondLst>
                                  <p:iterate>
                                    <p:tmAbs val="0"/>
                                  </p:iterate>
                                  <p:childTnLst>
                                    <p:set>
                                      <p:cBhvr>
                                        <p:cTn id="36" fill="hold"/>
                                        <p:tgtEl>
                                          <p:spTgt spid="8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nodeType="clickEffect">
                                  <p:stCondLst>
                                    <p:cond delay="0"/>
                                  </p:stCondLst>
                                  <p:childTnLst>
                                    <p:animEffect transition="out" filter="blinds(horizontal)">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5" nodeType="clickEffect">
                                  <p:stCondLst>
                                    <p:cond delay="0"/>
                                  </p:stCondLst>
                                  <p:iterate>
                                    <p:tmAbs val="0"/>
                                  </p:iterate>
                                  <p:childTnLst>
                                    <p:set>
                                      <p:cBhvr>
                                        <p:cTn id="49" fill="hold"/>
                                        <p:tgtEl>
                                          <p:spTgt spid="87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6" nodeType="clickEffect">
                                  <p:stCondLst>
                                    <p:cond delay="0"/>
                                  </p:stCondLst>
                                  <p:iterate>
                                    <p:tmAbs val="0"/>
                                  </p:iterate>
                                  <p:childTnLst>
                                    <p:set>
                                      <p:cBhvr>
                                        <p:cTn id="53" fill="hold"/>
                                        <p:tgtEl>
                                          <p:spTgt spid="88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nodeType="clickEffect">
                                  <p:stCondLst>
                                    <p:cond delay="0"/>
                                  </p:stCondLst>
                                  <p:childTnLst>
                                    <p:animEffect transition="out" filter="blinds(horizontal)">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nodeType="clickEffect">
                                  <p:stCondLst>
                                    <p:cond delay="0"/>
                                  </p:stCondLst>
                                  <p:childTnLst>
                                    <p:animEffect transition="out" filter="blinds(horizontal)">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7" nodeType="clickEffect">
                                  <p:stCondLst>
                                    <p:cond delay="0"/>
                                  </p:stCondLst>
                                  <p:iterate>
                                    <p:tmAbs val="0"/>
                                  </p:iterate>
                                  <p:childTnLst>
                                    <p:set>
                                      <p:cBhvr>
                                        <p:cTn id="75" fill="hold"/>
                                        <p:tgtEl>
                                          <p:spTgt spid="88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8" nodeType="clickEffect">
                                  <p:stCondLst>
                                    <p:cond delay="0"/>
                                  </p:stCondLst>
                                  <p:iterate>
                                    <p:tmAbs val="0"/>
                                  </p:iterate>
                                  <p:childTnLst>
                                    <p:set>
                                      <p:cBhvr>
                                        <p:cTn id="79" fill="hold"/>
                                        <p:tgtEl>
                                          <p:spTgt spid="89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9" nodeType="clickEffect">
                                  <p:stCondLst>
                                    <p:cond delay="0"/>
                                  </p:stCondLst>
                                  <p:iterate>
                                    <p:tmAbs val="0"/>
                                  </p:iterate>
                                  <p:childTnLst>
                                    <p:set>
                                      <p:cBhvr>
                                        <p:cTn id="83" fill="hold"/>
                                        <p:tgtEl>
                                          <p:spTgt spid="88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3" presetClass="exit" presetSubtype="10" fill="hold" nodeType="clickEffect">
                                  <p:stCondLst>
                                    <p:cond delay="0"/>
                                  </p:stCondLst>
                                  <p:childTnLst>
                                    <p:animEffect transition="out" filter="blinds(horizontal)">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 grpId="3" animBg="1" advAuto="0"/>
      <p:bldP spid="879" grpId="5" animBg="1" advAuto="0"/>
      <p:bldP spid="880" grpId="6" animBg="1" advAuto="0"/>
      <p:bldP spid="881" grpId="4" animBg="1" advAuto="0"/>
      <p:bldP spid="888" grpId="9" animBg="1" advAuto="0"/>
      <p:bldP spid="889" grpId="7" animBg="1" advAuto="0"/>
      <p:bldP spid="890" grpId="8" animBg="1" advAuto="0"/>
      <p:bldP spid="897" grpId="1" animBg="1" advAuto="0"/>
      <p:bldP spid="904" grpId="2"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908" name="グループ"/>
          <p:cNvGrpSpPr/>
          <p:nvPr/>
        </p:nvGrpSpPr>
        <p:grpSpPr>
          <a:xfrm>
            <a:off x="3881437" y="2112962"/>
            <a:ext cx="4365626" cy="660401"/>
            <a:chOff x="0" y="0"/>
            <a:chExt cx="4365625" cy="660400"/>
          </a:xfrm>
        </p:grpSpPr>
        <p:sp>
          <p:nvSpPr>
            <p:cNvPr id="906" name="四角形"/>
            <p:cNvSpPr/>
            <p:nvPr/>
          </p:nvSpPr>
          <p:spPr>
            <a:xfrm>
              <a:off x="0" y="0"/>
              <a:ext cx="4365626"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07" name="Ａ．コウカ（紅花）"/>
            <p:cNvSpPr txBox="1"/>
            <p:nvPr/>
          </p:nvSpPr>
          <p:spPr>
            <a:xfrm>
              <a:off x="0" y="0"/>
              <a:ext cx="4365626"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Ａ．コウカ（紅花）</a:t>
              </a:r>
            </a:p>
          </p:txBody>
        </p:sp>
      </p:grpSp>
      <p:grpSp>
        <p:nvGrpSpPr>
          <p:cNvPr id="911" name="グループ"/>
          <p:cNvGrpSpPr/>
          <p:nvPr/>
        </p:nvGrpSpPr>
        <p:grpSpPr>
          <a:xfrm>
            <a:off x="8648700" y="2112962"/>
            <a:ext cx="1625600" cy="660401"/>
            <a:chOff x="0" y="0"/>
            <a:chExt cx="1625600" cy="660400"/>
          </a:xfrm>
        </p:grpSpPr>
        <p:sp>
          <p:nvSpPr>
            <p:cNvPr id="909" name="四角形"/>
            <p:cNvSpPr/>
            <p:nvPr/>
          </p:nvSpPr>
          <p:spPr>
            <a:xfrm>
              <a:off x="0" y="0"/>
              <a:ext cx="16256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10" name="キク科"/>
            <p:cNvSpPr txBox="1"/>
            <p:nvPr/>
          </p:nvSpPr>
          <p:spPr>
            <a:xfrm>
              <a:off x="0" y="0"/>
              <a:ext cx="16256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キク科</a:t>
              </a:r>
            </a:p>
          </p:txBody>
        </p:sp>
      </p:grpSp>
      <p:grpSp>
        <p:nvGrpSpPr>
          <p:cNvPr id="914" name="グループ"/>
          <p:cNvGrpSpPr/>
          <p:nvPr/>
        </p:nvGrpSpPr>
        <p:grpSpPr>
          <a:xfrm>
            <a:off x="3881437" y="3848099"/>
            <a:ext cx="2889251" cy="1181101"/>
            <a:chOff x="0" y="0"/>
            <a:chExt cx="2889250" cy="1181100"/>
          </a:xfrm>
        </p:grpSpPr>
        <p:sp>
          <p:nvSpPr>
            <p:cNvPr id="912" name="四角形"/>
            <p:cNvSpPr/>
            <p:nvPr/>
          </p:nvSpPr>
          <p:spPr>
            <a:xfrm>
              <a:off x="0" y="0"/>
              <a:ext cx="2889250" cy="11811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13" name="Ｂ．サフラン…"/>
            <p:cNvSpPr txBox="1"/>
            <p:nvPr/>
          </p:nvSpPr>
          <p:spPr>
            <a:xfrm>
              <a:off x="0" y="0"/>
              <a:ext cx="2889250" cy="1160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Ｂ．サフラン</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Ｃ．サンシシ</a:t>
              </a:r>
            </a:p>
          </p:txBody>
        </p:sp>
      </p:grpSp>
      <p:grpSp>
        <p:nvGrpSpPr>
          <p:cNvPr id="917" name="グループ"/>
          <p:cNvGrpSpPr/>
          <p:nvPr/>
        </p:nvGrpSpPr>
        <p:grpSpPr>
          <a:xfrm>
            <a:off x="7456487" y="3848099"/>
            <a:ext cx="2168526" cy="1181101"/>
            <a:chOff x="0" y="0"/>
            <a:chExt cx="2168525" cy="1181100"/>
          </a:xfrm>
        </p:grpSpPr>
        <p:sp>
          <p:nvSpPr>
            <p:cNvPr id="915" name="四角形"/>
            <p:cNvSpPr/>
            <p:nvPr/>
          </p:nvSpPr>
          <p:spPr>
            <a:xfrm>
              <a:off x="0" y="0"/>
              <a:ext cx="2168526" cy="11811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16" name="アヤメ科…"/>
            <p:cNvSpPr txBox="1"/>
            <p:nvPr/>
          </p:nvSpPr>
          <p:spPr>
            <a:xfrm>
              <a:off x="0" y="0"/>
              <a:ext cx="2168526" cy="1160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p>
              <a: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pPr>
              <a:r>
                <a:t>アヤメ科</a:t>
              </a:r>
            </a:p>
            <a:p>
              <a: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pPr>
              <a:r>
                <a:t>アカネ科</a:t>
              </a:r>
            </a:p>
          </p:txBody>
        </p:sp>
      </p:grpSp>
      <p:sp>
        <p:nvSpPr>
          <p:cNvPr id="918" name="クロシン（クロチン）…"/>
          <p:cNvSpPr txBox="1"/>
          <p:nvPr/>
        </p:nvSpPr>
        <p:spPr>
          <a:xfrm>
            <a:off x="5073650" y="5040312"/>
            <a:ext cx="5634038" cy="1033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クロシン（クロチン）</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（アポカロテノイド）</a:t>
            </a:r>
          </a:p>
        </p:txBody>
      </p:sp>
      <p:grpSp>
        <p:nvGrpSpPr>
          <p:cNvPr id="921" name="グループ"/>
          <p:cNvGrpSpPr/>
          <p:nvPr/>
        </p:nvGrpSpPr>
        <p:grpSpPr>
          <a:xfrm>
            <a:off x="3881437" y="6122987"/>
            <a:ext cx="4365626" cy="660401"/>
            <a:chOff x="0" y="0"/>
            <a:chExt cx="4365625" cy="660400"/>
          </a:xfrm>
        </p:grpSpPr>
        <p:sp>
          <p:nvSpPr>
            <p:cNvPr id="919" name="四角形"/>
            <p:cNvSpPr/>
            <p:nvPr/>
          </p:nvSpPr>
          <p:spPr>
            <a:xfrm>
              <a:off x="0" y="0"/>
              <a:ext cx="4365626"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20" name="Ｄ．シコン（紫根）"/>
            <p:cNvSpPr txBox="1"/>
            <p:nvPr/>
          </p:nvSpPr>
          <p:spPr>
            <a:xfrm>
              <a:off x="0" y="0"/>
              <a:ext cx="4365626"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Ｄ．シコン（紫根）</a:t>
              </a:r>
            </a:p>
          </p:txBody>
        </p:sp>
      </p:grpSp>
      <p:grpSp>
        <p:nvGrpSpPr>
          <p:cNvPr id="924" name="グループ"/>
          <p:cNvGrpSpPr/>
          <p:nvPr/>
        </p:nvGrpSpPr>
        <p:grpSpPr>
          <a:xfrm>
            <a:off x="8648700" y="6122987"/>
            <a:ext cx="2601913" cy="660401"/>
            <a:chOff x="0" y="0"/>
            <a:chExt cx="2601912" cy="660400"/>
          </a:xfrm>
        </p:grpSpPr>
        <p:sp>
          <p:nvSpPr>
            <p:cNvPr id="922" name="四角形"/>
            <p:cNvSpPr/>
            <p:nvPr/>
          </p:nvSpPr>
          <p:spPr>
            <a:xfrm>
              <a:off x="0" y="0"/>
              <a:ext cx="2601913"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23" name="ムラサキ科"/>
            <p:cNvSpPr txBox="1"/>
            <p:nvPr/>
          </p:nvSpPr>
          <p:spPr>
            <a:xfrm>
              <a:off x="0" y="0"/>
              <a:ext cx="26019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ムラサキ科</a:t>
              </a:r>
            </a:p>
          </p:txBody>
        </p:sp>
      </p:grpSp>
      <p:sp>
        <p:nvSpPr>
          <p:cNvPr id="925" name="カルタミン…"/>
          <p:cNvSpPr txBox="1"/>
          <p:nvPr/>
        </p:nvSpPr>
        <p:spPr>
          <a:xfrm>
            <a:off x="4964112" y="2763837"/>
            <a:ext cx="4227513" cy="1033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カルタミン</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（変形カルコン配糖体）</a:t>
            </a:r>
          </a:p>
        </p:txBody>
      </p:sp>
      <p:sp>
        <p:nvSpPr>
          <p:cNvPr id="926" name="シコニン（ナフトキノン）"/>
          <p:cNvSpPr txBox="1"/>
          <p:nvPr/>
        </p:nvSpPr>
        <p:spPr>
          <a:xfrm>
            <a:off x="5073650" y="6881812"/>
            <a:ext cx="5634038" cy="5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シコニン</a:t>
            </a:r>
            <a:r>
              <a:rPr>
                <a:solidFill>
                  <a:srgbClr val="FFFFFF"/>
                </a:solidFill>
              </a:rPr>
              <a:t>（ナフトキノン）</a:t>
            </a:r>
          </a:p>
        </p:txBody>
      </p:sp>
      <p:sp>
        <p:nvSpPr>
          <p:cNvPr id="927" name="食用色素←…"/>
          <p:cNvSpPr txBox="1"/>
          <p:nvPr/>
        </p:nvSpPr>
        <p:spPr>
          <a:xfrm>
            <a:off x="1171575" y="2112962"/>
            <a:ext cx="2600325" cy="1096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0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食用色素←</a:t>
            </a:r>
          </a:p>
          <a:p>
            <a:pPr algn="l" defTabSz="649287">
              <a:defRPr sz="30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草木染め</a:t>
            </a:r>
          </a:p>
        </p:txBody>
      </p:sp>
      <p:sp>
        <p:nvSpPr>
          <p:cNvPr id="928" name="食用色素←"/>
          <p:cNvSpPr txBox="1"/>
          <p:nvPr/>
        </p:nvSpPr>
        <p:spPr>
          <a:xfrm>
            <a:off x="1171575" y="3738562"/>
            <a:ext cx="2600325"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食用色素←</a:t>
            </a:r>
          </a:p>
        </p:txBody>
      </p:sp>
      <p:sp>
        <p:nvSpPr>
          <p:cNvPr id="929" name="草木染め←"/>
          <p:cNvSpPr txBox="1"/>
          <p:nvPr/>
        </p:nvSpPr>
        <p:spPr>
          <a:xfrm>
            <a:off x="1171575" y="6122987"/>
            <a:ext cx="2600325"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草木染め←</a:t>
            </a:r>
          </a:p>
        </p:txBody>
      </p:sp>
      <p:sp>
        <p:nvSpPr>
          <p:cNvPr id="930" name="第11章 色素生薬"/>
          <p:cNvSpPr txBox="1">
            <a:spLocks noGrp="1"/>
          </p:cNvSpPr>
          <p:nvPr>
            <p:ph type="subTitle" sz="quarter" idx="1"/>
          </p:nvPr>
        </p:nvSpPr>
        <p:spPr>
          <a:xfrm>
            <a:off x="1295400" y="407987"/>
            <a:ext cx="10515600"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lstStyle>
            <a:lvl1pPr algn="ctr" defTabSz="1300162">
              <a:defRPr sz="5600">
                <a:solidFill>
                  <a:srgbClr val="FFFF00"/>
                </a:solidFill>
                <a:effectLst>
                  <a:outerShdw blurRad="12700" dist="38100" dir="2700000" rotWithShape="0">
                    <a:srgbClr val="000000"/>
                  </a:outerShdw>
                </a:effectLst>
                <a:latin typeface="ヒラギノ明朝 ProN W6"/>
                <a:ea typeface="ヒラギノ明朝 ProN W6"/>
                <a:cs typeface="ヒラギノ明朝 ProN W6"/>
                <a:sym typeface="ヒラギノ明朝 ProN W6"/>
              </a:defRPr>
            </a:lvl1pPr>
          </a:lstStyle>
          <a:p>
            <a:r>
              <a:t>第11章 色素生薬</a:t>
            </a:r>
          </a:p>
        </p:txBody>
      </p:sp>
      <p:grpSp>
        <p:nvGrpSpPr>
          <p:cNvPr id="933" name="グループ"/>
          <p:cNvGrpSpPr/>
          <p:nvPr/>
        </p:nvGrpSpPr>
        <p:grpSpPr>
          <a:xfrm>
            <a:off x="3848100" y="7470775"/>
            <a:ext cx="2681288" cy="563563"/>
            <a:chOff x="0" y="0"/>
            <a:chExt cx="2681287" cy="563562"/>
          </a:xfrm>
        </p:grpSpPr>
        <p:sp>
          <p:nvSpPr>
            <p:cNvPr id="931" name="四角形"/>
            <p:cNvSpPr/>
            <p:nvPr/>
          </p:nvSpPr>
          <p:spPr>
            <a:xfrm>
              <a:off x="0" y="0"/>
              <a:ext cx="2681288" cy="563563"/>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32" name="E．ソボク"/>
            <p:cNvSpPr txBox="1"/>
            <p:nvPr/>
          </p:nvSpPr>
          <p:spPr>
            <a:xfrm>
              <a:off x="0" y="0"/>
              <a:ext cx="26812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E．ソボク</a:t>
              </a:r>
            </a:p>
          </p:txBody>
        </p:sp>
      </p:grpSp>
      <p:grpSp>
        <p:nvGrpSpPr>
          <p:cNvPr id="936" name="グループ"/>
          <p:cNvGrpSpPr/>
          <p:nvPr/>
        </p:nvGrpSpPr>
        <p:grpSpPr>
          <a:xfrm>
            <a:off x="7226300" y="7496175"/>
            <a:ext cx="1887538" cy="563563"/>
            <a:chOff x="0" y="0"/>
            <a:chExt cx="1887537" cy="563562"/>
          </a:xfrm>
        </p:grpSpPr>
        <p:sp>
          <p:nvSpPr>
            <p:cNvPr id="934" name="四角形"/>
            <p:cNvSpPr/>
            <p:nvPr/>
          </p:nvSpPr>
          <p:spPr>
            <a:xfrm>
              <a:off x="0" y="0"/>
              <a:ext cx="1887538"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35" name="マメ科"/>
            <p:cNvSpPr txBox="1"/>
            <p:nvPr/>
          </p:nvSpPr>
          <p:spPr>
            <a:xfrm>
              <a:off x="0" y="0"/>
              <a:ext cx="18875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マメ科</a:t>
              </a:r>
            </a:p>
          </p:txBody>
        </p:sp>
      </p:grpSp>
      <p:sp>
        <p:nvSpPr>
          <p:cNvPr id="937" name="ブラジリン(Brasilin)：無色…"/>
          <p:cNvSpPr txBox="1"/>
          <p:nvPr/>
        </p:nvSpPr>
        <p:spPr>
          <a:xfrm>
            <a:off x="4240212" y="8131175"/>
            <a:ext cx="9007476" cy="1566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ブラジリン(Brasilin)：無色</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   </a:t>
            </a:r>
            <a:r>
              <a:rPr>
                <a:solidFill>
                  <a:srgbClr val="FF0000"/>
                </a:solidFill>
              </a:rPr>
              <a:t>ブラジレイン(Brasilein)</a:t>
            </a:r>
            <a:r>
              <a:t>：赤色色素</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酸化</a:t>
            </a:r>
          </a:p>
        </p:txBody>
      </p:sp>
      <p:pic>
        <p:nvPicPr>
          <p:cNvPr id="938" name="イメージ" descr="イメージ"/>
          <p:cNvPicPr>
            <a:picLocks noChangeAspect="1"/>
          </p:cNvPicPr>
          <p:nvPr/>
        </p:nvPicPr>
        <p:blipFill>
          <a:blip r:embed="rId3"/>
          <a:stretch>
            <a:fillRect/>
          </a:stretch>
        </p:blipFill>
        <p:spPr>
          <a:xfrm>
            <a:off x="609600" y="1933575"/>
            <a:ext cx="11784013" cy="7842250"/>
          </a:xfrm>
          <a:prstGeom prst="rect">
            <a:avLst/>
          </a:prstGeom>
          <a:ln w="12700">
            <a:miter lim="400000"/>
          </a:ln>
        </p:spPr>
      </p:pic>
      <p:pic>
        <p:nvPicPr>
          <p:cNvPr id="939" name="イメージ" descr="イメージ"/>
          <p:cNvPicPr>
            <a:picLocks noChangeAspect="1"/>
          </p:cNvPicPr>
          <p:nvPr/>
        </p:nvPicPr>
        <p:blipFill>
          <a:blip r:embed="rId4"/>
          <a:stretch>
            <a:fillRect/>
          </a:stretch>
        </p:blipFill>
        <p:spPr>
          <a:xfrm>
            <a:off x="587375" y="1917700"/>
            <a:ext cx="11828463" cy="7874000"/>
          </a:xfrm>
          <a:prstGeom prst="rect">
            <a:avLst/>
          </a:prstGeom>
          <a:ln w="12700">
            <a:miter lim="400000"/>
          </a:ln>
        </p:spPr>
      </p:pic>
      <p:pic>
        <p:nvPicPr>
          <p:cNvPr id="940" name="kuchinashi.jpeg" descr="kuchinashi.jpeg"/>
          <p:cNvPicPr>
            <a:picLocks noChangeAspect="1"/>
          </p:cNvPicPr>
          <p:nvPr/>
        </p:nvPicPr>
        <p:blipFill>
          <a:blip r:embed="rId5"/>
          <a:stretch>
            <a:fillRect/>
          </a:stretch>
        </p:blipFill>
        <p:spPr>
          <a:xfrm>
            <a:off x="592137" y="1884362"/>
            <a:ext cx="11922126" cy="7940676"/>
          </a:xfrm>
          <a:prstGeom prst="rect">
            <a:avLst/>
          </a:prstGeom>
          <a:ln w="12700">
            <a:miter lim="400000"/>
          </a:ln>
        </p:spPr>
      </p:pic>
      <p:pic>
        <p:nvPicPr>
          <p:cNvPr id="941" name="イメージ" descr="イメージ"/>
          <p:cNvPicPr>
            <a:picLocks noChangeAspect="1"/>
          </p:cNvPicPr>
          <p:nvPr/>
        </p:nvPicPr>
        <p:blipFill>
          <a:blip r:embed="rId6"/>
          <a:stretch>
            <a:fillRect/>
          </a:stretch>
        </p:blipFill>
        <p:spPr>
          <a:xfrm>
            <a:off x="3890962" y="1847850"/>
            <a:ext cx="5324476" cy="80137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4" nodeType="clickEffect">
                                  <p:stCondLst>
                                    <p:cond delay="0"/>
                                  </p:stCondLst>
                                  <p:iterate>
                                    <p:tmAbs val="0"/>
                                  </p:iterate>
                                  <p:childTnLst>
                                    <p:anim calcmode="lin" valueType="num">
                                      <p:cBhvr>
                                        <p:cTn id="18" dur="1000" fill="hold"/>
                                        <p:tgtEl>
                                          <p:spTgt spid="938"/>
                                        </p:tgtEl>
                                        <p:attrNameLst>
                                          <p:attrName>ppt_x</p:attrName>
                                        </p:attrNameLst>
                                      </p:cBhvr>
                                      <p:tavLst>
                                        <p:tav tm="0">
                                          <p:val>
                                            <p:strVal val="ppt_x"/>
                                          </p:val>
                                        </p:tav>
                                        <p:tav tm="100000">
                                          <p:val>
                                            <p:strVal val="1+ppt_w/2"/>
                                          </p:val>
                                        </p:tav>
                                      </p:tavLst>
                                    </p:anim>
                                    <p:anim calcmode="lin" valueType="num">
                                      <p:cBhvr>
                                        <p:cTn id="19" dur="1000" fill="hold"/>
                                        <p:tgtEl>
                                          <p:spTgt spid="938"/>
                                        </p:tgtEl>
                                        <p:attrNameLst>
                                          <p:attrName>ppt_y</p:attrName>
                                        </p:attrNameLst>
                                      </p:cBhvr>
                                      <p:tavLst>
                                        <p:tav tm="0">
                                          <p:val>
                                            <p:strVal val="ppt_y"/>
                                          </p:val>
                                        </p:tav>
                                        <p:tav tm="100000">
                                          <p:val>
                                            <p:strVal val="ppt_y"/>
                                          </p:val>
                                        </p:tav>
                                      </p:tavLst>
                                    </p:anim>
                                    <p:set>
                                      <p:cBhvr>
                                        <p:cTn id="20" fill="hold">
                                          <p:stCondLst>
                                            <p:cond delay="999"/>
                                          </p:stCondLst>
                                        </p:cTn>
                                        <p:tgtEl>
                                          <p:spTgt spid="9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9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6" nodeType="clickEffect">
                                  <p:stCondLst>
                                    <p:cond delay="0"/>
                                  </p:stCondLst>
                                  <p:iterate>
                                    <p:tmAbs val="0"/>
                                  </p:iterate>
                                  <p:childTnLst>
                                    <p:set>
                                      <p:cBhvr>
                                        <p:cTn id="28" fill="hold"/>
                                        <p:tgtEl>
                                          <p:spTgt spid="9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7" nodeType="clickEffect">
                                  <p:stCondLst>
                                    <p:cond delay="0"/>
                                  </p:stCondLst>
                                  <p:iterate>
                                    <p:tmAbs val="0"/>
                                  </p:iterate>
                                  <p:childTnLst>
                                    <p:set>
                                      <p:cBhvr>
                                        <p:cTn id="32" fill="hold"/>
                                        <p:tgtEl>
                                          <p:spTgt spid="9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2" fill="hold" grpId="8" nodeType="clickEffect">
                                  <p:stCondLst>
                                    <p:cond delay="0"/>
                                  </p:stCondLst>
                                  <p:iterate>
                                    <p:tmAbs val="0"/>
                                  </p:iterate>
                                  <p:childTnLst>
                                    <p:anim calcmode="lin" valueType="num">
                                      <p:cBhvr>
                                        <p:cTn id="36" dur="1000" fill="hold"/>
                                        <p:tgtEl>
                                          <p:spTgt spid="939"/>
                                        </p:tgtEl>
                                        <p:attrNameLst>
                                          <p:attrName>ppt_x</p:attrName>
                                        </p:attrNameLst>
                                      </p:cBhvr>
                                      <p:tavLst>
                                        <p:tav tm="0">
                                          <p:val>
                                            <p:strVal val="ppt_x"/>
                                          </p:val>
                                        </p:tav>
                                        <p:tav tm="100000">
                                          <p:val>
                                            <p:strVal val="1+ppt_w/2"/>
                                          </p:val>
                                        </p:tav>
                                      </p:tavLst>
                                    </p:anim>
                                    <p:anim calcmode="lin" valueType="num">
                                      <p:cBhvr>
                                        <p:cTn id="37" dur="1000" fill="hold"/>
                                        <p:tgtEl>
                                          <p:spTgt spid="939"/>
                                        </p:tgtEl>
                                        <p:attrNameLst>
                                          <p:attrName>ppt_y</p:attrName>
                                        </p:attrNameLst>
                                      </p:cBhvr>
                                      <p:tavLst>
                                        <p:tav tm="0">
                                          <p:val>
                                            <p:strVal val="ppt_y"/>
                                          </p:val>
                                        </p:tav>
                                        <p:tav tm="100000">
                                          <p:val>
                                            <p:strVal val="ppt_y"/>
                                          </p:val>
                                        </p:tav>
                                      </p:tavLst>
                                    </p:anim>
                                    <p:set>
                                      <p:cBhvr>
                                        <p:cTn id="38" fill="hold">
                                          <p:stCondLst>
                                            <p:cond delay="999"/>
                                          </p:stCondLst>
                                        </p:cTn>
                                        <p:tgtEl>
                                          <p:spTgt spid="9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fill="hold" grpId="9" nodeType="clickEffect">
                                  <p:stCondLst>
                                    <p:cond delay="0"/>
                                  </p:stCondLst>
                                  <p:iterate>
                                    <p:tmAbs val="0"/>
                                  </p:iterate>
                                  <p:childTnLst>
                                    <p:set>
                                      <p:cBhvr>
                                        <p:cTn id="42" fill="hold"/>
                                        <p:tgtEl>
                                          <p:spTgt spid="940"/>
                                        </p:tgtEl>
                                        <p:attrNameLst>
                                          <p:attrName>style.visibility</p:attrName>
                                        </p:attrNameLst>
                                      </p:cBhvr>
                                      <p:to>
                                        <p:strVal val="visible"/>
                                      </p:to>
                                    </p:set>
                                    <p:animEffect transition="in" filter="fade">
                                      <p:cBhvr>
                                        <p:cTn id="43" dur="1000"/>
                                        <p:tgtEl>
                                          <p:spTgt spid="94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2" fill="hold" grpId="10" nodeType="clickEffect">
                                  <p:stCondLst>
                                    <p:cond delay="0"/>
                                  </p:stCondLst>
                                  <p:iterate>
                                    <p:tmAbs val="0"/>
                                  </p:iterate>
                                  <p:childTnLst>
                                    <p:anim calcmode="lin" valueType="num">
                                      <p:cBhvr>
                                        <p:cTn id="47" dur="1000" fill="hold"/>
                                        <p:tgtEl>
                                          <p:spTgt spid="940"/>
                                        </p:tgtEl>
                                        <p:attrNameLst>
                                          <p:attrName>ppt_x</p:attrName>
                                        </p:attrNameLst>
                                      </p:cBhvr>
                                      <p:tavLst>
                                        <p:tav tm="0">
                                          <p:val>
                                            <p:strVal val="ppt_x"/>
                                          </p:val>
                                        </p:tav>
                                        <p:tav tm="100000">
                                          <p:val>
                                            <p:strVal val="1+ppt_w/2"/>
                                          </p:val>
                                        </p:tav>
                                      </p:tavLst>
                                    </p:anim>
                                    <p:anim calcmode="lin" valueType="num">
                                      <p:cBhvr>
                                        <p:cTn id="48" dur="1000" fill="hold"/>
                                        <p:tgtEl>
                                          <p:spTgt spid="940"/>
                                        </p:tgtEl>
                                        <p:attrNameLst>
                                          <p:attrName>ppt_y</p:attrName>
                                        </p:attrNameLst>
                                      </p:cBhvr>
                                      <p:tavLst>
                                        <p:tav tm="0">
                                          <p:val>
                                            <p:strVal val="ppt_y"/>
                                          </p:val>
                                        </p:tav>
                                        <p:tav tm="100000">
                                          <p:val>
                                            <p:strVal val="ppt_y"/>
                                          </p:val>
                                        </p:tav>
                                      </p:tavLst>
                                    </p:anim>
                                    <p:set>
                                      <p:cBhvr>
                                        <p:cTn id="49" fill="hold">
                                          <p:stCondLst>
                                            <p:cond delay="999"/>
                                          </p:stCondLst>
                                        </p:cTn>
                                        <p:tgtEl>
                                          <p:spTgt spid="94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1" nodeType="clickEffect">
                                  <p:stCondLst>
                                    <p:cond delay="0"/>
                                  </p:stCondLst>
                                  <p:iterate>
                                    <p:tmAbs val="0"/>
                                  </p:iterate>
                                  <p:childTnLst>
                                    <p:set>
                                      <p:cBhvr>
                                        <p:cTn id="53" fill="hold"/>
                                        <p:tgtEl>
                                          <p:spTgt spid="9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12" nodeType="clickEffect">
                                  <p:stCondLst>
                                    <p:cond delay="0"/>
                                  </p:stCondLst>
                                  <p:iterate>
                                    <p:tmAbs val="0"/>
                                  </p:iterate>
                                  <p:childTnLst>
                                    <p:set>
                                      <p:cBhvr>
                                        <p:cTn id="57" fill="hold"/>
                                        <p:tgtEl>
                                          <p:spTgt spid="92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13" nodeType="clickEffect">
                                  <p:stCondLst>
                                    <p:cond delay="0"/>
                                  </p:stCondLst>
                                  <p:iterate>
                                    <p:tmAbs val="0"/>
                                  </p:iterate>
                                  <p:childTnLst>
                                    <p:set>
                                      <p:cBhvr>
                                        <p:cTn id="61" fill="hold"/>
                                        <p:tgtEl>
                                          <p:spTgt spid="94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2" fill="hold" grpId="14" nodeType="clickEffect">
                                  <p:stCondLst>
                                    <p:cond delay="0"/>
                                  </p:stCondLst>
                                  <p:iterate>
                                    <p:tmAbs val="0"/>
                                  </p:iterate>
                                  <p:childTnLst>
                                    <p:anim calcmode="lin" valueType="num">
                                      <p:cBhvr>
                                        <p:cTn id="65" dur="1000" fill="hold"/>
                                        <p:tgtEl>
                                          <p:spTgt spid="941"/>
                                        </p:tgtEl>
                                        <p:attrNameLst>
                                          <p:attrName>ppt_x</p:attrName>
                                        </p:attrNameLst>
                                      </p:cBhvr>
                                      <p:tavLst>
                                        <p:tav tm="0">
                                          <p:val>
                                            <p:strVal val="ppt_x"/>
                                          </p:val>
                                        </p:tav>
                                        <p:tav tm="100000">
                                          <p:val>
                                            <p:strVal val="1+ppt_w/2"/>
                                          </p:val>
                                        </p:tav>
                                      </p:tavLst>
                                    </p:anim>
                                    <p:anim calcmode="lin" valueType="num">
                                      <p:cBhvr>
                                        <p:cTn id="66" dur="1000" fill="hold"/>
                                        <p:tgtEl>
                                          <p:spTgt spid="941"/>
                                        </p:tgtEl>
                                        <p:attrNameLst>
                                          <p:attrName>ppt_y</p:attrName>
                                        </p:attrNameLst>
                                      </p:cBhvr>
                                      <p:tavLst>
                                        <p:tav tm="0">
                                          <p:val>
                                            <p:strVal val="ppt_y"/>
                                          </p:val>
                                        </p:tav>
                                        <p:tav tm="100000">
                                          <p:val>
                                            <p:strVal val="ppt_y"/>
                                          </p:val>
                                        </p:tav>
                                      </p:tavLst>
                                    </p:anim>
                                    <p:set>
                                      <p:cBhvr>
                                        <p:cTn id="67" fill="hold">
                                          <p:stCondLst>
                                            <p:cond delay="999"/>
                                          </p:stCondLst>
                                        </p:cTn>
                                        <p:tgtEl>
                                          <p:spTgt spid="94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15" nodeType="clickEffect">
                                  <p:stCondLst>
                                    <p:cond delay="0"/>
                                  </p:stCondLst>
                                  <p:iterate>
                                    <p:tmAbs val="0"/>
                                  </p:iterate>
                                  <p:childTnLst>
                                    <p:set>
                                      <p:cBhvr>
                                        <p:cTn id="71" fill="hold"/>
                                        <p:tgtEl>
                                          <p:spTgt spid="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 grpId="5" animBg="1" advAuto="0"/>
      <p:bldP spid="925" grpId="1" animBg="1" advAuto="0"/>
      <p:bldP spid="926" grpId="11" animBg="1" advAuto="0"/>
      <p:bldP spid="927" grpId="2" animBg="1" advAuto="0"/>
      <p:bldP spid="928" grpId="6" animBg="1" advAuto="0"/>
      <p:bldP spid="929" grpId="12" animBg="1" advAuto="0"/>
      <p:bldP spid="937" grpId="15" animBg="1" advAuto="0"/>
      <p:bldP spid="938" grpId="3" animBg="1" advAuto="0"/>
      <p:bldP spid="938" grpId="4" animBg="1" advAuto="0"/>
      <p:bldP spid="939" grpId="7" animBg="1" advAuto="0"/>
      <p:bldP spid="939" grpId="8" animBg="1" advAuto="0"/>
      <p:bldP spid="940" grpId="9" animBg="1" advAuto="0"/>
      <p:bldP spid="940" grpId="10" animBg="1" advAuto="0"/>
      <p:bldP spid="941" grpId="13" animBg="1" advAuto="0"/>
      <p:bldP spid="941" grpId="14"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43" name="第12章 駆虫生薬と殺虫生薬"/>
          <p:cNvSpPr txBox="1">
            <a:spLocks noGrp="1"/>
          </p:cNvSpPr>
          <p:nvPr>
            <p:ph type="ctrTitle"/>
          </p:nvPr>
        </p:nvSpPr>
        <p:spPr>
          <a:xfrm>
            <a:off x="2492375" y="323850"/>
            <a:ext cx="8343900" cy="1300163"/>
          </a:xfrm>
          <a:prstGeom prst="rect">
            <a:avLst/>
          </a:prstGeom>
          <a:solidFill>
            <a:srgbClr val="008080"/>
          </a:solidFill>
          <a:effectLst>
            <a:outerShdw blurRad="127000" dist="152399" dir="18900000" rotWithShape="0">
              <a:srgbClr val="003366">
                <a:alpha val="79998"/>
              </a:srgbClr>
            </a:outerShdw>
          </a:effectLst>
        </p:spPr>
        <p:txBody>
          <a:bodyPr lIns="72248" tIns="72248" rIns="72248" bIns="72248"/>
          <a:lstStyle>
            <a:lvl1pPr defTabSz="1300162">
              <a:defRPr sz="5000">
                <a:solidFill>
                  <a:srgbClr val="FFFF00"/>
                </a:solidFill>
                <a:effectLst>
                  <a:outerShdw blurRad="12700" dist="38100" dir="2700000" rotWithShape="0">
                    <a:srgbClr val="000000"/>
                  </a:outerShdw>
                </a:effectLst>
                <a:latin typeface="ヒラギノ明朝 ProN W6"/>
                <a:ea typeface="ヒラギノ明朝 ProN W6"/>
                <a:cs typeface="ヒラギノ明朝 ProN W6"/>
                <a:sym typeface="ヒラギノ明朝 ProN W6"/>
              </a:defRPr>
            </a:lvl1pPr>
          </a:lstStyle>
          <a:p>
            <a:r>
              <a:t>第12章 駆虫生薬と殺虫生薬</a:t>
            </a:r>
          </a:p>
        </p:txBody>
      </p:sp>
      <p:sp>
        <p:nvSpPr>
          <p:cNvPr id="944" name="12-1．駆虫生薬"/>
          <p:cNvSpPr txBox="1"/>
          <p:nvPr/>
        </p:nvSpPr>
        <p:spPr>
          <a:xfrm>
            <a:off x="2492375" y="1725358"/>
            <a:ext cx="411162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a:t>12-1．</a:t>
            </a:r>
            <a:r>
              <a:rPr dirty="0">
                <a:solidFill>
                  <a:srgbClr val="FFFF00"/>
                </a:solidFill>
              </a:rPr>
              <a:t>駆虫生薬</a:t>
            </a:r>
          </a:p>
        </p:txBody>
      </p:sp>
      <p:grpSp>
        <p:nvGrpSpPr>
          <p:cNvPr id="947" name="グループ"/>
          <p:cNvGrpSpPr/>
          <p:nvPr/>
        </p:nvGrpSpPr>
        <p:grpSpPr>
          <a:xfrm>
            <a:off x="3543300" y="2859087"/>
            <a:ext cx="4786313" cy="660401"/>
            <a:chOff x="0" y="0"/>
            <a:chExt cx="4786312" cy="660400"/>
          </a:xfrm>
        </p:grpSpPr>
        <p:sp>
          <p:nvSpPr>
            <p:cNvPr id="945" name="四角形"/>
            <p:cNvSpPr/>
            <p:nvPr/>
          </p:nvSpPr>
          <p:spPr>
            <a:xfrm>
              <a:off x="0" y="0"/>
              <a:ext cx="47863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46" name="Ａ．マクリ（海人草）"/>
            <p:cNvSpPr txBox="1"/>
            <p:nvPr/>
          </p:nvSpPr>
          <p:spPr>
            <a:xfrm>
              <a:off x="0" y="0"/>
              <a:ext cx="47863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Ａ．マクリ（海人草）</a:t>
              </a:r>
            </a:p>
          </p:txBody>
        </p:sp>
      </p:grpSp>
      <p:grpSp>
        <p:nvGrpSpPr>
          <p:cNvPr id="950" name="グループ"/>
          <p:cNvGrpSpPr/>
          <p:nvPr/>
        </p:nvGrpSpPr>
        <p:grpSpPr>
          <a:xfrm>
            <a:off x="8637587" y="2859087"/>
            <a:ext cx="3033713" cy="660401"/>
            <a:chOff x="0" y="0"/>
            <a:chExt cx="3033712" cy="660400"/>
          </a:xfrm>
        </p:grpSpPr>
        <p:sp>
          <p:nvSpPr>
            <p:cNvPr id="948" name="四角形"/>
            <p:cNvSpPr/>
            <p:nvPr/>
          </p:nvSpPr>
          <p:spPr>
            <a:xfrm>
              <a:off x="0" y="0"/>
              <a:ext cx="3033713"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49" name="フジマツモ科"/>
            <p:cNvSpPr txBox="1"/>
            <p:nvPr/>
          </p:nvSpPr>
          <p:spPr>
            <a:xfrm>
              <a:off x="0" y="0"/>
              <a:ext cx="30337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フジマツモ科</a:t>
              </a:r>
            </a:p>
          </p:txBody>
        </p:sp>
      </p:grpSp>
      <p:grpSp>
        <p:nvGrpSpPr>
          <p:cNvPr id="953" name="グループ"/>
          <p:cNvGrpSpPr/>
          <p:nvPr/>
        </p:nvGrpSpPr>
        <p:grpSpPr>
          <a:xfrm>
            <a:off x="3590925" y="4851400"/>
            <a:ext cx="3325813" cy="660400"/>
            <a:chOff x="0" y="0"/>
            <a:chExt cx="3325812" cy="660400"/>
          </a:xfrm>
        </p:grpSpPr>
        <p:sp>
          <p:nvSpPr>
            <p:cNvPr id="951" name="四角形"/>
            <p:cNvSpPr/>
            <p:nvPr/>
          </p:nvSpPr>
          <p:spPr>
            <a:xfrm>
              <a:off x="0" y="0"/>
              <a:ext cx="33258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52" name="Ｂ．ビンロウジ"/>
            <p:cNvSpPr txBox="1"/>
            <p:nvPr/>
          </p:nvSpPr>
          <p:spPr>
            <a:xfrm>
              <a:off x="0" y="0"/>
              <a:ext cx="33258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Ｂ．ビンロウジ</a:t>
              </a:r>
            </a:p>
          </p:txBody>
        </p:sp>
      </p:grpSp>
      <p:grpSp>
        <p:nvGrpSpPr>
          <p:cNvPr id="956" name="グループ"/>
          <p:cNvGrpSpPr/>
          <p:nvPr/>
        </p:nvGrpSpPr>
        <p:grpSpPr>
          <a:xfrm>
            <a:off x="7600950" y="4851400"/>
            <a:ext cx="1625600" cy="660400"/>
            <a:chOff x="0" y="0"/>
            <a:chExt cx="1625600" cy="660400"/>
          </a:xfrm>
        </p:grpSpPr>
        <p:sp>
          <p:nvSpPr>
            <p:cNvPr id="954" name="四角形"/>
            <p:cNvSpPr/>
            <p:nvPr/>
          </p:nvSpPr>
          <p:spPr>
            <a:xfrm>
              <a:off x="0" y="0"/>
              <a:ext cx="16256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55" name="ヤシ科"/>
            <p:cNvSpPr txBox="1"/>
            <p:nvPr/>
          </p:nvSpPr>
          <p:spPr>
            <a:xfrm>
              <a:off x="0" y="0"/>
              <a:ext cx="16256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ヤシ科</a:t>
              </a:r>
            </a:p>
          </p:txBody>
        </p:sp>
      </p:grpSp>
      <p:sp>
        <p:nvSpPr>
          <p:cNvPr id="957" name="アレコリン…"/>
          <p:cNvSpPr txBox="1"/>
          <p:nvPr/>
        </p:nvSpPr>
        <p:spPr>
          <a:xfrm>
            <a:off x="4783137" y="5610225"/>
            <a:ext cx="5635626" cy="1033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アレコリン</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（ニコチン酸類縁体）</a:t>
            </a:r>
          </a:p>
        </p:txBody>
      </p:sp>
      <p:grpSp>
        <p:nvGrpSpPr>
          <p:cNvPr id="960" name="グループ"/>
          <p:cNvGrpSpPr/>
          <p:nvPr/>
        </p:nvGrpSpPr>
        <p:grpSpPr>
          <a:xfrm>
            <a:off x="3629025" y="7634081"/>
            <a:ext cx="5667375" cy="660401"/>
            <a:chOff x="0" y="0"/>
            <a:chExt cx="5667375" cy="660400"/>
          </a:xfrm>
        </p:grpSpPr>
        <p:sp>
          <p:nvSpPr>
            <p:cNvPr id="958" name="四角形"/>
            <p:cNvSpPr/>
            <p:nvPr/>
          </p:nvSpPr>
          <p:spPr>
            <a:xfrm>
              <a:off x="0" y="0"/>
              <a:ext cx="56673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59" name="ジョチュウギク（除虫菊）"/>
            <p:cNvSpPr txBox="1"/>
            <p:nvPr/>
          </p:nvSpPr>
          <p:spPr>
            <a:xfrm>
              <a:off x="0" y="0"/>
              <a:ext cx="56673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ジョチュウギク（除虫菊）</a:t>
              </a:r>
            </a:p>
          </p:txBody>
        </p:sp>
      </p:grpSp>
      <p:grpSp>
        <p:nvGrpSpPr>
          <p:cNvPr id="963" name="グループ"/>
          <p:cNvGrpSpPr/>
          <p:nvPr/>
        </p:nvGrpSpPr>
        <p:grpSpPr>
          <a:xfrm>
            <a:off x="9698037" y="7634081"/>
            <a:ext cx="1625601" cy="660401"/>
            <a:chOff x="0" y="0"/>
            <a:chExt cx="1625600" cy="660400"/>
          </a:xfrm>
        </p:grpSpPr>
        <p:sp>
          <p:nvSpPr>
            <p:cNvPr id="961" name="四角形"/>
            <p:cNvSpPr/>
            <p:nvPr/>
          </p:nvSpPr>
          <p:spPr>
            <a:xfrm>
              <a:off x="0" y="0"/>
              <a:ext cx="16256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62" name="キク科"/>
            <p:cNvSpPr txBox="1"/>
            <p:nvPr/>
          </p:nvSpPr>
          <p:spPr>
            <a:xfrm>
              <a:off x="0" y="0"/>
              <a:ext cx="16256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rPr dirty="0" err="1"/>
                <a:t>キク科</a:t>
              </a:r>
              <a:endParaRPr dirty="0"/>
            </a:p>
          </p:txBody>
        </p:sp>
      </p:grpSp>
      <p:sp>
        <p:nvSpPr>
          <p:cNvPr id="964" name="カイニン酸…"/>
          <p:cNvSpPr txBox="1"/>
          <p:nvPr/>
        </p:nvSpPr>
        <p:spPr>
          <a:xfrm>
            <a:off x="4627562" y="3509962"/>
            <a:ext cx="4225926" cy="1033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カイニン酸</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（アミノ酸誘導体）</a:t>
            </a:r>
          </a:p>
        </p:txBody>
      </p:sp>
      <p:sp>
        <p:nvSpPr>
          <p:cNvPr id="965" name="ピレトリン…"/>
          <p:cNvSpPr txBox="1"/>
          <p:nvPr/>
        </p:nvSpPr>
        <p:spPr>
          <a:xfrm>
            <a:off x="4821237" y="8392906"/>
            <a:ext cx="5635626" cy="1033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ピレトリン</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（変形モノテルペノイド）</a:t>
            </a:r>
          </a:p>
        </p:txBody>
      </p:sp>
      <p:sp>
        <p:nvSpPr>
          <p:cNvPr id="966" name="12-2．殺虫生薬"/>
          <p:cNvSpPr txBox="1"/>
          <p:nvPr/>
        </p:nvSpPr>
        <p:spPr>
          <a:xfrm>
            <a:off x="2546350" y="6799056"/>
            <a:ext cx="411162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a:t>12-2．</a:t>
            </a:r>
            <a:r>
              <a:rPr dirty="0">
                <a:solidFill>
                  <a:srgbClr val="FFFF00"/>
                </a:solidFill>
              </a:rPr>
              <a:t>殺虫生薬</a:t>
            </a:r>
          </a:p>
        </p:txBody>
      </p:sp>
      <p:sp>
        <p:nvSpPr>
          <p:cNvPr id="967" name="胎毒下し←"/>
          <p:cNvSpPr txBox="1"/>
          <p:nvPr/>
        </p:nvSpPr>
        <p:spPr>
          <a:xfrm>
            <a:off x="8636793" y="3762957"/>
            <a:ext cx="2601913"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a:t>
            </a:r>
            <a:r>
              <a:rPr dirty="0" err="1"/>
              <a:t>胎毒下し</a:t>
            </a:r>
            <a:endParaRPr dirty="0"/>
          </a:p>
        </p:txBody>
      </p:sp>
      <p:sp>
        <p:nvSpPr>
          <p:cNvPr id="968" name="九味檳榔湯←"/>
          <p:cNvSpPr txBox="1"/>
          <p:nvPr/>
        </p:nvSpPr>
        <p:spPr>
          <a:xfrm>
            <a:off x="9698037" y="4876800"/>
            <a:ext cx="3143251"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a:t>
            </a:r>
            <a:r>
              <a:rPr dirty="0" err="1"/>
              <a:t>九味檳榔湯</a:t>
            </a:r>
            <a:endParaRPr dirty="0"/>
          </a:p>
        </p:txBody>
      </p:sp>
      <p:pic>
        <p:nvPicPr>
          <p:cNvPr id="969" name="イメージ" descr="イメージ"/>
          <p:cNvPicPr>
            <a:picLocks noChangeAspect="1"/>
          </p:cNvPicPr>
          <p:nvPr/>
        </p:nvPicPr>
        <p:blipFill>
          <a:blip r:embed="rId3"/>
          <a:srcRect t="1502"/>
          <a:stretch>
            <a:fillRect/>
          </a:stretch>
        </p:blipFill>
        <p:spPr>
          <a:xfrm>
            <a:off x="101988" y="7473853"/>
            <a:ext cx="3312399" cy="2171592"/>
          </a:xfrm>
          <a:prstGeom prst="rect">
            <a:avLst/>
          </a:prstGeom>
          <a:ln w="12700">
            <a:miter lim="400000"/>
          </a:ln>
        </p:spPr>
      </p:pic>
      <p:pic>
        <p:nvPicPr>
          <p:cNvPr id="3" name="図 2">
            <a:extLst>
              <a:ext uri="{FF2B5EF4-FFF2-40B4-BE49-F238E27FC236}">
                <a16:creationId xmlns:a16="http://schemas.microsoft.com/office/drawing/2014/main" id="{0D386E87-7AF1-CC44-B7DB-7446E5A84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73" y="4719024"/>
            <a:ext cx="3263014" cy="2171592"/>
          </a:xfrm>
          <a:prstGeom prst="rect">
            <a:avLst/>
          </a:prstGeom>
        </p:spPr>
      </p:pic>
      <p:pic>
        <p:nvPicPr>
          <p:cNvPr id="5" name="図 4">
            <a:extLst>
              <a:ext uri="{FF2B5EF4-FFF2-40B4-BE49-F238E27FC236}">
                <a16:creationId xmlns:a16="http://schemas.microsoft.com/office/drawing/2014/main" id="{F3C8A3EB-DAEF-3247-8841-3FFCDA81F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73" y="2432895"/>
            <a:ext cx="3263014" cy="217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9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 grpId="3" animBg="1" advAuto="0"/>
      <p:bldP spid="964" grpId="1" animBg="1" advAuto="0"/>
      <p:bldP spid="965" grpId="5" animBg="1" advAuto="0"/>
      <p:bldP spid="967" grpId="2" animBg="1" advAuto="0"/>
      <p:bldP spid="968" grpId="4"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 name="●日局収載精油品目"/>
          <p:cNvSpPr txBox="1"/>
          <p:nvPr/>
        </p:nvSpPr>
        <p:spPr>
          <a:xfrm>
            <a:off x="3033712" y="3684587"/>
            <a:ext cx="5049838"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a:t>
            </a:r>
            <a:r>
              <a:rPr>
                <a:solidFill>
                  <a:srgbClr val="800000"/>
                </a:solidFill>
              </a:rPr>
              <a:t>日局収載精油品目</a:t>
            </a:r>
          </a:p>
        </p:txBody>
      </p:sp>
      <p:sp>
        <p:nvSpPr>
          <p:cNvPr id="75" name="オレンジ油･ハッカ油･ユーカリ油…"/>
          <p:cNvSpPr txBox="1"/>
          <p:nvPr/>
        </p:nvSpPr>
        <p:spPr>
          <a:xfrm>
            <a:off x="4441825" y="5211295"/>
            <a:ext cx="8237538" cy="21447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オレンジ油･ハッカ油･ユーカリ油</a:t>
            </a:r>
            <a:endParaRPr dirty="0"/>
          </a:p>
          <a:p>
            <a:pPr algn="l" defTabSz="649287">
              <a:defRPr sz="39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endParaRPr dirty="0"/>
          </a:p>
          <a:p>
            <a:pPr algn="l" defTabSz="649287">
              <a:defRPr sz="39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テレビン油</a:t>
            </a:r>
            <a:endParaRPr dirty="0"/>
          </a:p>
        </p:txBody>
      </p:sp>
      <p:sp>
        <p:nvSpPr>
          <p:cNvPr id="76" name="メンタン型→"/>
          <p:cNvSpPr txBox="1"/>
          <p:nvPr/>
        </p:nvSpPr>
        <p:spPr>
          <a:xfrm>
            <a:off x="974725" y="5319245"/>
            <a:ext cx="3295650"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9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rPr dirty="0" err="1"/>
              <a:t>メンタン型</a:t>
            </a:r>
            <a:r>
              <a:rPr dirty="0"/>
              <a:t>→</a:t>
            </a:r>
          </a:p>
        </p:txBody>
      </p:sp>
      <p:sp>
        <p:nvSpPr>
          <p:cNvPr id="77" name="ピナン型→"/>
          <p:cNvSpPr txBox="1"/>
          <p:nvPr/>
        </p:nvSpPr>
        <p:spPr>
          <a:xfrm>
            <a:off x="974725" y="6405872"/>
            <a:ext cx="2798763"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9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rPr dirty="0" err="1"/>
              <a:t>ピナン型</a:t>
            </a:r>
            <a:r>
              <a:rPr dirty="0"/>
              <a:t>→</a:t>
            </a:r>
          </a:p>
        </p:txBody>
      </p:sp>
      <p:grpSp>
        <p:nvGrpSpPr>
          <p:cNvPr id="80" name="グループ"/>
          <p:cNvGrpSpPr/>
          <p:nvPr/>
        </p:nvGrpSpPr>
        <p:grpSpPr>
          <a:xfrm>
            <a:off x="8560594" y="6176962"/>
            <a:ext cx="1625601" cy="3430588"/>
            <a:chOff x="0" y="0"/>
            <a:chExt cx="1625600" cy="3430587"/>
          </a:xfrm>
        </p:grpSpPr>
        <p:sp>
          <p:nvSpPr>
            <p:cNvPr id="78" name="四角形"/>
            <p:cNvSpPr/>
            <p:nvPr/>
          </p:nvSpPr>
          <p:spPr>
            <a:xfrm>
              <a:off x="0" y="0"/>
              <a:ext cx="1625600" cy="3430588"/>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79" name="ピナン.png" descr="ピナン.png"/>
            <p:cNvPicPr>
              <a:picLocks noChangeAspect="1"/>
            </p:cNvPicPr>
            <p:nvPr/>
          </p:nvPicPr>
          <p:blipFill>
            <a:blip r:embed="rId3"/>
            <a:stretch>
              <a:fillRect/>
            </a:stretch>
          </p:blipFill>
          <p:spPr>
            <a:xfrm>
              <a:off x="0" y="0"/>
              <a:ext cx="1625600" cy="3430588"/>
            </a:xfrm>
            <a:prstGeom prst="rect">
              <a:avLst/>
            </a:prstGeom>
            <a:ln w="38100" cap="flat">
              <a:solidFill>
                <a:srgbClr val="800000"/>
              </a:solidFill>
              <a:prstDash val="solid"/>
              <a:round/>
            </a:ln>
            <a:effectLst/>
          </p:spPr>
        </p:pic>
      </p:grpSp>
      <p:sp>
        <p:nvSpPr>
          <p:cNvPr id="81" name="第５章 精油を含む生薬および精油製品(3)"/>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lstStyle>
            <a:lvl1pPr algn="ctr" defTabSz="1300162">
              <a:defRPr sz="43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第５章 精油を含む生薬および精油製品(3)</a:t>
            </a:r>
          </a:p>
        </p:txBody>
      </p:sp>
      <p:grpSp>
        <p:nvGrpSpPr>
          <p:cNvPr id="84" name="グループ"/>
          <p:cNvGrpSpPr/>
          <p:nvPr/>
        </p:nvGrpSpPr>
        <p:grpSpPr>
          <a:xfrm>
            <a:off x="3149600" y="2051050"/>
            <a:ext cx="5254625" cy="565150"/>
            <a:chOff x="0" y="0"/>
            <a:chExt cx="5254625" cy="565150"/>
          </a:xfrm>
        </p:grpSpPr>
        <p:sp>
          <p:nvSpPr>
            <p:cNvPr id="82" name="四角形"/>
            <p:cNvSpPr/>
            <p:nvPr/>
          </p:nvSpPr>
          <p:spPr>
            <a:xfrm>
              <a:off x="0" y="0"/>
              <a:ext cx="5254625" cy="56515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83" name="E．ケイガイ（荊芥穂）"/>
            <p:cNvSpPr txBox="1"/>
            <p:nvPr/>
          </p:nvSpPr>
          <p:spPr>
            <a:xfrm>
              <a:off x="0" y="0"/>
              <a:ext cx="525462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E．ケイガイ（荊芥穂）</a:t>
              </a:r>
            </a:p>
          </p:txBody>
        </p:sp>
      </p:grpSp>
      <p:grpSp>
        <p:nvGrpSpPr>
          <p:cNvPr id="87" name="グループ"/>
          <p:cNvGrpSpPr/>
          <p:nvPr/>
        </p:nvGrpSpPr>
        <p:grpSpPr>
          <a:xfrm>
            <a:off x="9017000" y="2051050"/>
            <a:ext cx="2032000" cy="660400"/>
            <a:chOff x="0" y="0"/>
            <a:chExt cx="2032000" cy="660400"/>
          </a:xfrm>
        </p:grpSpPr>
        <p:sp>
          <p:nvSpPr>
            <p:cNvPr id="85" name="四角形"/>
            <p:cNvSpPr/>
            <p:nvPr/>
          </p:nvSpPr>
          <p:spPr>
            <a:xfrm>
              <a:off x="0" y="0"/>
              <a:ext cx="20320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86" name="シソ科"/>
            <p:cNvSpPr txBox="1"/>
            <p:nvPr/>
          </p:nvSpPr>
          <p:spPr>
            <a:xfrm>
              <a:off x="0" y="0"/>
              <a:ext cx="20320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シソ科</a:t>
              </a:r>
            </a:p>
          </p:txBody>
        </p:sp>
      </p:grpSp>
      <p:sp>
        <p:nvSpPr>
          <p:cNvPr id="88" name="メンタン系精油を含む"/>
          <p:cNvSpPr txBox="1"/>
          <p:nvPr/>
        </p:nvSpPr>
        <p:spPr>
          <a:xfrm>
            <a:off x="4302125" y="2852083"/>
            <a:ext cx="4442630"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メンタン系精油を含む</a:t>
            </a:r>
            <a:endParaRPr dirty="0"/>
          </a:p>
        </p:txBody>
      </p:sp>
      <p:pic>
        <p:nvPicPr>
          <p:cNvPr id="3" name="図 2">
            <a:extLst>
              <a:ext uri="{FF2B5EF4-FFF2-40B4-BE49-F238E27FC236}">
                <a16:creationId xmlns:a16="http://schemas.microsoft.com/office/drawing/2014/main" id="{B3AA732C-72EF-8942-8093-B4F6861A7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437" y="1782749"/>
            <a:ext cx="2404884" cy="362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1" animBg="1" advAuto="0"/>
      <p:bldP spid="77" grpId="2" animBg="1" advAuto="0"/>
      <p:bldP spid="80" grpId="3"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71" name="第13章 動物基原生薬"/>
          <p:cNvSpPr txBox="1">
            <a:spLocks noGrp="1"/>
          </p:cNvSpPr>
          <p:nvPr>
            <p:ph type="ctrTitle"/>
          </p:nvPr>
        </p:nvSpPr>
        <p:spPr>
          <a:xfrm>
            <a:off x="2492375" y="323850"/>
            <a:ext cx="8343900" cy="1300163"/>
          </a:xfrm>
          <a:prstGeom prst="rect">
            <a:avLst/>
          </a:prstGeom>
          <a:solidFill>
            <a:srgbClr val="008080"/>
          </a:solidFill>
          <a:effectLst>
            <a:outerShdw blurRad="127000" dist="152399" dir="18900000" rotWithShape="0">
              <a:srgbClr val="003366">
                <a:alpha val="79998"/>
              </a:srgbClr>
            </a:outerShdw>
          </a:effectLst>
        </p:spPr>
        <p:txBody>
          <a:bodyPr lIns="72248" tIns="72248" rIns="72248" bIns="72248"/>
          <a:lstStyle>
            <a:lvl1pPr defTabSz="1300162">
              <a:defRPr sz="5600">
                <a:solidFill>
                  <a:srgbClr val="FFFF00"/>
                </a:solidFill>
                <a:effectLst>
                  <a:outerShdw blurRad="12700" dist="38100" dir="2700000" rotWithShape="0">
                    <a:srgbClr val="000000"/>
                  </a:outerShdw>
                </a:effectLst>
                <a:latin typeface="ヒラギノ明朝 ProN W6"/>
                <a:ea typeface="ヒラギノ明朝 ProN W6"/>
                <a:cs typeface="ヒラギノ明朝 ProN W6"/>
                <a:sym typeface="ヒラギノ明朝 ProN W6"/>
              </a:defRPr>
            </a:lvl1pPr>
          </a:lstStyle>
          <a:p>
            <a:r>
              <a:t>第13章 動物基原生薬</a:t>
            </a:r>
          </a:p>
        </p:txBody>
      </p:sp>
      <p:grpSp>
        <p:nvGrpSpPr>
          <p:cNvPr id="974" name="グループ"/>
          <p:cNvGrpSpPr/>
          <p:nvPr/>
        </p:nvGrpSpPr>
        <p:grpSpPr>
          <a:xfrm>
            <a:off x="3648329" y="1989137"/>
            <a:ext cx="4105277" cy="660401"/>
            <a:chOff x="0" y="0"/>
            <a:chExt cx="4786312" cy="660400"/>
          </a:xfrm>
        </p:grpSpPr>
        <p:sp>
          <p:nvSpPr>
            <p:cNvPr id="972" name="四角形"/>
            <p:cNvSpPr/>
            <p:nvPr/>
          </p:nvSpPr>
          <p:spPr>
            <a:xfrm>
              <a:off x="0" y="0"/>
              <a:ext cx="47863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73" name="Ａ．ボレイ（牡蛎）"/>
            <p:cNvSpPr txBox="1"/>
            <p:nvPr/>
          </p:nvSpPr>
          <p:spPr>
            <a:xfrm>
              <a:off x="0" y="0"/>
              <a:ext cx="47863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Ａ．ボレイ（牡蛎</a:t>
              </a:r>
              <a:r>
                <a:rPr dirty="0"/>
                <a:t>）</a:t>
              </a:r>
            </a:p>
          </p:txBody>
        </p:sp>
      </p:grpSp>
      <p:grpSp>
        <p:nvGrpSpPr>
          <p:cNvPr id="977" name="グループ"/>
          <p:cNvGrpSpPr/>
          <p:nvPr/>
        </p:nvGrpSpPr>
        <p:grpSpPr>
          <a:xfrm>
            <a:off x="8027193" y="1989137"/>
            <a:ext cx="3035301" cy="660401"/>
            <a:chOff x="0" y="0"/>
            <a:chExt cx="3035299" cy="660400"/>
          </a:xfrm>
        </p:grpSpPr>
        <p:sp>
          <p:nvSpPr>
            <p:cNvPr id="975" name="四角形"/>
            <p:cNvSpPr/>
            <p:nvPr/>
          </p:nvSpPr>
          <p:spPr>
            <a:xfrm>
              <a:off x="0" y="0"/>
              <a:ext cx="30353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76" name="イボタガキ科"/>
            <p:cNvSpPr txBox="1"/>
            <p:nvPr/>
          </p:nvSpPr>
          <p:spPr>
            <a:xfrm>
              <a:off x="0" y="0"/>
              <a:ext cx="30353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rPr dirty="0" err="1"/>
                <a:t>イボタガキ科</a:t>
              </a:r>
              <a:endParaRPr dirty="0"/>
            </a:p>
          </p:txBody>
        </p:sp>
      </p:grpSp>
      <p:grpSp>
        <p:nvGrpSpPr>
          <p:cNvPr id="980" name="グループ"/>
          <p:cNvGrpSpPr/>
          <p:nvPr/>
        </p:nvGrpSpPr>
        <p:grpSpPr>
          <a:xfrm>
            <a:off x="3650583" y="3432175"/>
            <a:ext cx="4722813" cy="660400"/>
            <a:chOff x="0" y="0"/>
            <a:chExt cx="4722812" cy="660400"/>
          </a:xfrm>
        </p:grpSpPr>
        <p:sp>
          <p:nvSpPr>
            <p:cNvPr id="978" name="四角形"/>
            <p:cNvSpPr/>
            <p:nvPr/>
          </p:nvSpPr>
          <p:spPr>
            <a:xfrm>
              <a:off x="0" y="0"/>
              <a:ext cx="47228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79" name="Ｂ．リュウコツ（竜骨）"/>
            <p:cNvSpPr txBox="1"/>
            <p:nvPr/>
          </p:nvSpPr>
          <p:spPr>
            <a:xfrm>
              <a:off x="0" y="0"/>
              <a:ext cx="47228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Ｂ．リュウコツ（竜骨）</a:t>
              </a:r>
            </a:p>
          </p:txBody>
        </p:sp>
      </p:grpSp>
      <p:sp>
        <p:nvSpPr>
          <p:cNvPr id="981" name="大型哺乳動物の化石化した骨"/>
          <p:cNvSpPr txBox="1"/>
          <p:nvPr/>
        </p:nvSpPr>
        <p:spPr>
          <a:xfrm>
            <a:off x="4418012" y="4338637"/>
            <a:ext cx="5072063" cy="5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大型哺乳動物の化石化した骨</a:t>
            </a:r>
          </a:p>
        </p:txBody>
      </p:sp>
      <p:grpSp>
        <p:nvGrpSpPr>
          <p:cNvPr id="984" name="グループ"/>
          <p:cNvGrpSpPr/>
          <p:nvPr/>
        </p:nvGrpSpPr>
        <p:grpSpPr>
          <a:xfrm>
            <a:off x="7624762" y="5145087"/>
            <a:ext cx="2814639" cy="563563"/>
            <a:chOff x="0" y="0"/>
            <a:chExt cx="2814637" cy="563562"/>
          </a:xfrm>
        </p:grpSpPr>
        <p:sp>
          <p:nvSpPr>
            <p:cNvPr id="982" name="四角形"/>
            <p:cNvSpPr/>
            <p:nvPr/>
          </p:nvSpPr>
          <p:spPr>
            <a:xfrm>
              <a:off x="0" y="0"/>
              <a:ext cx="2814638"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83" name="ヒキガエル科"/>
            <p:cNvSpPr txBox="1"/>
            <p:nvPr/>
          </p:nvSpPr>
          <p:spPr>
            <a:xfrm>
              <a:off x="0" y="0"/>
              <a:ext cx="28146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ヒキガエル科</a:t>
              </a:r>
            </a:p>
          </p:txBody>
        </p:sp>
      </p:grpSp>
      <p:sp>
        <p:nvSpPr>
          <p:cNvPr id="985" name="いわゆるカキ殻のこと"/>
          <p:cNvSpPr txBox="1"/>
          <p:nvPr/>
        </p:nvSpPr>
        <p:spPr>
          <a:xfrm>
            <a:off x="4433887" y="2811462"/>
            <a:ext cx="4105276" cy="5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いわゆるカキ殻のこと</a:t>
            </a:r>
          </a:p>
        </p:txBody>
      </p:sp>
      <p:grpSp>
        <p:nvGrpSpPr>
          <p:cNvPr id="988" name="グループ"/>
          <p:cNvGrpSpPr/>
          <p:nvPr/>
        </p:nvGrpSpPr>
        <p:grpSpPr>
          <a:xfrm>
            <a:off x="3621087" y="5099050"/>
            <a:ext cx="3817938" cy="660400"/>
            <a:chOff x="0" y="0"/>
            <a:chExt cx="3817937" cy="660400"/>
          </a:xfrm>
        </p:grpSpPr>
        <p:sp>
          <p:nvSpPr>
            <p:cNvPr id="986" name="四角形"/>
            <p:cNvSpPr/>
            <p:nvPr/>
          </p:nvSpPr>
          <p:spPr>
            <a:xfrm>
              <a:off x="0" y="0"/>
              <a:ext cx="381793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87" name="C．センソ（蟾酥）"/>
            <p:cNvSpPr txBox="1"/>
            <p:nvPr/>
          </p:nvSpPr>
          <p:spPr>
            <a:xfrm>
              <a:off x="0" y="0"/>
              <a:ext cx="38179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C．センソ（蟾酥）</a:t>
              </a:r>
            </a:p>
          </p:txBody>
        </p:sp>
      </p:grpSp>
      <p:sp>
        <p:nvSpPr>
          <p:cNvPr id="989" name="毒腺からの分泌物を集めて乾燥したもの"/>
          <p:cNvSpPr txBox="1"/>
          <p:nvPr/>
        </p:nvSpPr>
        <p:spPr>
          <a:xfrm>
            <a:off x="4418012" y="5867400"/>
            <a:ext cx="7218363" cy="50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毒腺からの分泌物を集めて乾燥したもの</a:t>
            </a:r>
          </a:p>
        </p:txBody>
      </p:sp>
      <p:grpSp>
        <p:nvGrpSpPr>
          <p:cNvPr id="992" name="グループ"/>
          <p:cNvGrpSpPr/>
          <p:nvPr/>
        </p:nvGrpSpPr>
        <p:grpSpPr>
          <a:xfrm>
            <a:off x="8197850" y="6538912"/>
            <a:ext cx="1625600" cy="563563"/>
            <a:chOff x="0" y="0"/>
            <a:chExt cx="1625600" cy="563562"/>
          </a:xfrm>
        </p:grpSpPr>
        <p:sp>
          <p:nvSpPr>
            <p:cNvPr id="990" name="四角形"/>
            <p:cNvSpPr/>
            <p:nvPr/>
          </p:nvSpPr>
          <p:spPr>
            <a:xfrm>
              <a:off x="0" y="0"/>
              <a:ext cx="1625600"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91" name="クマ科"/>
            <p:cNvSpPr txBox="1"/>
            <p:nvPr/>
          </p:nvSpPr>
          <p:spPr>
            <a:xfrm>
              <a:off x="0" y="0"/>
              <a:ext cx="16256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クマ科</a:t>
              </a:r>
            </a:p>
          </p:txBody>
        </p:sp>
      </p:grpSp>
      <p:grpSp>
        <p:nvGrpSpPr>
          <p:cNvPr id="995" name="グループ"/>
          <p:cNvGrpSpPr/>
          <p:nvPr/>
        </p:nvGrpSpPr>
        <p:grpSpPr>
          <a:xfrm>
            <a:off x="3646487" y="6488112"/>
            <a:ext cx="4246563" cy="660401"/>
            <a:chOff x="0" y="0"/>
            <a:chExt cx="4246562" cy="660400"/>
          </a:xfrm>
        </p:grpSpPr>
        <p:sp>
          <p:nvSpPr>
            <p:cNvPr id="993" name="四角形"/>
            <p:cNvSpPr/>
            <p:nvPr/>
          </p:nvSpPr>
          <p:spPr>
            <a:xfrm>
              <a:off x="0" y="0"/>
              <a:ext cx="424656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94" name="D．ユウタン（熊胆）"/>
            <p:cNvSpPr txBox="1"/>
            <p:nvPr/>
          </p:nvSpPr>
          <p:spPr>
            <a:xfrm>
              <a:off x="0" y="0"/>
              <a:ext cx="42465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D．ユウタン（熊胆）</a:t>
              </a:r>
            </a:p>
          </p:txBody>
        </p:sp>
      </p:grpSp>
      <p:sp>
        <p:nvSpPr>
          <p:cNvPr id="996" name="胆汁を乾燥したもの（実際の流通品は胆のう）"/>
          <p:cNvSpPr txBox="1"/>
          <p:nvPr/>
        </p:nvSpPr>
        <p:spPr>
          <a:xfrm>
            <a:off x="4446586" y="7250112"/>
            <a:ext cx="8207529"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胆汁を乾燥したもの（実際の流通品は胆のう</a:t>
            </a:r>
            <a:r>
              <a:rPr dirty="0"/>
              <a:t>）</a:t>
            </a:r>
          </a:p>
        </p:txBody>
      </p:sp>
      <p:grpSp>
        <p:nvGrpSpPr>
          <p:cNvPr id="999" name="グループ"/>
          <p:cNvGrpSpPr/>
          <p:nvPr/>
        </p:nvGrpSpPr>
        <p:grpSpPr>
          <a:xfrm>
            <a:off x="8220075" y="8204200"/>
            <a:ext cx="1625600" cy="563563"/>
            <a:chOff x="0" y="0"/>
            <a:chExt cx="1625600" cy="563562"/>
          </a:xfrm>
        </p:grpSpPr>
        <p:sp>
          <p:nvSpPr>
            <p:cNvPr id="997" name="四角形"/>
            <p:cNvSpPr/>
            <p:nvPr/>
          </p:nvSpPr>
          <p:spPr>
            <a:xfrm>
              <a:off x="0" y="0"/>
              <a:ext cx="1625600"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98" name="ウシ科"/>
            <p:cNvSpPr txBox="1"/>
            <p:nvPr/>
          </p:nvSpPr>
          <p:spPr>
            <a:xfrm>
              <a:off x="0" y="0"/>
              <a:ext cx="16256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ウシ科</a:t>
              </a:r>
            </a:p>
          </p:txBody>
        </p:sp>
      </p:grpSp>
      <p:grpSp>
        <p:nvGrpSpPr>
          <p:cNvPr id="1002" name="グループ"/>
          <p:cNvGrpSpPr/>
          <p:nvPr/>
        </p:nvGrpSpPr>
        <p:grpSpPr>
          <a:xfrm>
            <a:off x="3673475" y="8153400"/>
            <a:ext cx="3784600" cy="660400"/>
            <a:chOff x="0" y="0"/>
            <a:chExt cx="3784600" cy="660400"/>
          </a:xfrm>
        </p:grpSpPr>
        <p:sp>
          <p:nvSpPr>
            <p:cNvPr id="1000" name="四角形"/>
            <p:cNvSpPr/>
            <p:nvPr/>
          </p:nvSpPr>
          <p:spPr>
            <a:xfrm>
              <a:off x="0" y="0"/>
              <a:ext cx="378460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001" name="E．ゴオウ（牛黄）"/>
            <p:cNvSpPr txBox="1"/>
            <p:nvPr/>
          </p:nvSpPr>
          <p:spPr>
            <a:xfrm>
              <a:off x="0" y="0"/>
              <a:ext cx="37846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E．ゴオウ（牛黄）</a:t>
              </a:r>
            </a:p>
          </p:txBody>
        </p:sp>
      </p:grpSp>
      <p:sp>
        <p:nvSpPr>
          <p:cNvPr id="1003" name="胆のうに生じた結石（胆石）"/>
          <p:cNvSpPr txBox="1"/>
          <p:nvPr/>
        </p:nvSpPr>
        <p:spPr>
          <a:xfrm>
            <a:off x="4473575" y="8915400"/>
            <a:ext cx="7218363" cy="500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胆のうに生じた結石（胆石）</a:t>
            </a:r>
          </a:p>
        </p:txBody>
      </p:sp>
      <p:pic>
        <p:nvPicPr>
          <p:cNvPr id="3" name="図 2">
            <a:extLst>
              <a:ext uri="{FF2B5EF4-FFF2-40B4-BE49-F238E27FC236}">
                <a16:creationId xmlns:a16="http://schemas.microsoft.com/office/drawing/2014/main" id="{AB578821-B49E-1C4A-8C4B-48652D9AC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7" y="6496424"/>
            <a:ext cx="3501770" cy="2330488"/>
          </a:xfrm>
          <a:prstGeom prst="rect">
            <a:avLst/>
          </a:prstGeom>
        </p:spPr>
      </p:pic>
      <p:pic>
        <p:nvPicPr>
          <p:cNvPr id="5" name="図 4">
            <a:extLst>
              <a:ext uri="{FF2B5EF4-FFF2-40B4-BE49-F238E27FC236}">
                <a16:creationId xmlns:a16="http://schemas.microsoft.com/office/drawing/2014/main" id="{0439E02E-D4BC-4040-8817-C0B190399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7" y="1953920"/>
            <a:ext cx="3501770" cy="24037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9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0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1" grpId="2" animBg="1" advAuto="0"/>
      <p:bldP spid="985" grpId="1" animBg="1" advAuto="0"/>
      <p:bldP spid="989" grpId="3" animBg="1" advAuto="0"/>
      <p:bldP spid="996" grpId="4" animBg="1" advAuto="0"/>
      <p:bldP spid="1003" grpId="5"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5" name="第14章 鉱物基原生薬"/>
          <p:cNvSpPr txBox="1">
            <a:spLocks noGrp="1"/>
          </p:cNvSpPr>
          <p:nvPr>
            <p:ph type="ctrTitle"/>
          </p:nvPr>
        </p:nvSpPr>
        <p:spPr>
          <a:xfrm>
            <a:off x="2492375" y="323850"/>
            <a:ext cx="8343900" cy="1300163"/>
          </a:xfrm>
          <a:prstGeom prst="rect">
            <a:avLst/>
          </a:prstGeom>
          <a:solidFill>
            <a:srgbClr val="008080"/>
          </a:solidFill>
          <a:effectLst>
            <a:outerShdw blurRad="127000" dist="152399" dir="18900000" rotWithShape="0">
              <a:srgbClr val="003366">
                <a:alpha val="79998"/>
              </a:srgbClr>
            </a:outerShdw>
          </a:effectLst>
        </p:spPr>
        <p:txBody>
          <a:bodyPr lIns="72248" tIns="72248" rIns="72248" bIns="72248"/>
          <a:lstStyle>
            <a:lvl1pPr defTabSz="1300162">
              <a:defRPr sz="5600">
                <a:solidFill>
                  <a:srgbClr val="FFFF00"/>
                </a:solidFill>
                <a:effectLst>
                  <a:outerShdw blurRad="12700" dist="38100" dir="2700000" rotWithShape="0">
                    <a:srgbClr val="000000"/>
                  </a:outerShdw>
                </a:effectLst>
                <a:latin typeface="ヒラギノ明朝 ProN W6"/>
                <a:ea typeface="ヒラギノ明朝 ProN W6"/>
                <a:cs typeface="ヒラギノ明朝 ProN W6"/>
                <a:sym typeface="ヒラギノ明朝 ProN W6"/>
              </a:defRPr>
            </a:lvl1pPr>
          </a:lstStyle>
          <a:p>
            <a:r>
              <a:t>第14章 鉱物基原生薬</a:t>
            </a:r>
          </a:p>
        </p:txBody>
      </p:sp>
      <p:grpSp>
        <p:nvGrpSpPr>
          <p:cNvPr id="1008" name="グループ"/>
          <p:cNvGrpSpPr/>
          <p:nvPr/>
        </p:nvGrpSpPr>
        <p:grpSpPr>
          <a:xfrm>
            <a:off x="3589337" y="1989137"/>
            <a:ext cx="4786313" cy="660401"/>
            <a:chOff x="0" y="0"/>
            <a:chExt cx="4786312" cy="660400"/>
          </a:xfrm>
        </p:grpSpPr>
        <p:sp>
          <p:nvSpPr>
            <p:cNvPr id="1006" name="四角形"/>
            <p:cNvSpPr/>
            <p:nvPr/>
          </p:nvSpPr>
          <p:spPr>
            <a:xfrm>
              <a:off x="0" y="0"/>
              <a:ext cx="47863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007" name="Ａ．カッセキ（滑石）"/>
            <p:cNvSpPr txBox="1"/>
            <p:nvPr/>
          </p:nvSpPr>
          <p:spPr>
            <a:xfrm>
              <a:off x="0" y="0"/>
              <a:ext cx="47863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Ａ．カッセキ（滑石）</a:t>
              </a:r>
            </a:p>
          </p:txBody>
        </p:sp>
      </p:grpSp>
      <p:grpSp>
        <p:nvGrpSpPr>
          <p:cNvPr id="1011" name="グループ"/>
          <p:cNvGrpSpPr/>
          <p:nvPr/>
        </p:nvGrpSpPr>
        <p:grpSpPr>
          <a:xfrm>
            <a:off x="3567112" y="4983162"/>
            <a:ext cx="4329113" cy="660401"/>
            <a:chOff x="0" y="0"/>
            <a:chExt cx="4329112" cy="660400"/>
          </a:xfrm>
        </p:grpSpPr>
        <p:sp>
          <p:nvSpPr>
            <p:cNvPr id="1009" name="四角形"/>
            <p:cNvSpPr/>
            <p:nvPr/>
          </p:nvSpPr>
          <p:spPr>
            <a:xfrm>
              <a:off x="0" y="0"/>
              <a:ext cx="43291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010" name="Ｂ．セッコウ（石膏）"/>
            <p:cNvSpPr txBox="1"/>
            <p:nvPr/>
          </p:nvSpPr>
          <p:spPr>
            <a:xfrm>
              <a:off x="0" y="0"/>
              <a:ext cx="43291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Ｂ．セッコウ（石膏）</a:t>
              </a:r>
            </a:p>
          </p:txBody>
        </p:sp>
      </p:grpSp>
      <p:sp>
        <p:nvSpPr>
          <p:cNvPr id="1012" name="天然の含水硫酸カルシウム"/>
          <p:cNvSpPr txBox="1"/>
          <p:nvPr/>
        </p:nvSpPr>
        <p:spPr>
          <a:xfrm>
            <a:off x="4379912" y="5945187"/>
            <a:ext cx="5072063" cy="5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天然の含水硫酸カルシウム</a:t>
            </a:r>
          </a:p>
        </p:txBody>
      </p:sp>
      <p:sp>
        <p:nvSpPr>
          <p:cNvPr id="1013" name="含水ケイ酸アルミニウム・二酸化ケイ素"/>
          <p:cNvSpPr txBox="1"/>
          <p:nvPr/>
        </p:nvSpPr>
        <p:spPr>
          <a:xfrm>
            <a:off x="4433887" y="2811462"/>
            <a:ext cx="7942263" cy="500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含水ケイ酸アルミニウム・二酸化ケイ素</a:t>
            </a:r>
            <a:endParaRPr dirty="0"/>
          </a:p>
        </p:txBody>
      </p:sp>
      <p:grpSp>
        <p:nvGrpSpPr>
          <p:cNvPr id="1016" name="グループ"/>
          <p:cNvGrpSpPr/>
          <p:nvPr/>
        </p:nvGrpSpPr>
        <p:grpSpPr>
          <a:xfrm>
            <a:off x="3544887" y="6757987"/>
            <a:ext cx="4630739" cy="660401"/>
            <a:chOff x="0" y="0"/>
            <a:chExt cx="4630737" cy="660400"/>
          </a:xfrm>
        </p:grpSpPr>
        <p:sp>
          <p:nvSpPr>
            <p:cNvPr id="1014" name="四角形"/>
            <p:cNvSpPr/>
            <p:nvPr/>
          </p:nvSpPr>
          <p:spPr>
            <a:xfrm>
              <a:off x="0" y="0"/>
              <a:ext cx="463073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015" name="C．ボウショウ（芒硝）"/>
            <p:cNvSpPr txBox="1"/>
            <p:nvPr/>
          </p:nvSpPr>
          <p:spPr>
            <a:xfrm>
              <a:off x="0" y="0"/>
              <a:ext cx="46307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C．ボウショウ（芒硝）</a:t>
              </a:r>
            </a:p>
          </p:txBody>
        </p:sp>
      </p:grpSp>
      <p:sp>
        <p:nvSpPr>
          <p:cNvPr id="1017" name="漢方で用いるものは軟滑石であり、鉱物学上の…"/>
          <p:cNvSpPr txBox="1"/>
          <p:nvPr/>
        </p:nvSpPr>
        <p:spPr>
          <a:xfrm>
            <a:off x="4433887" y="3486150"/>
            <a:ext cx="7942263" cy="1033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漢方で用いるものは軟滑石であり、鉱物学上の</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滑石（硬滑石）とは異なる！</a:t>
            </a:r>
          </a:p>
        </p:txBody>
      </p:sp>
      <p:sp>
        <p:nvSpPr>
          <p:cNvPr id="1018" name="天然の含水硫酸ナトリウム…"/>
          <p:cNvSpPr txBox="1"/>
          <p:nvPr/>
        </p:nvSpPr>
        <p:spPr>
          <a:xfrm>
            <a:off x="4364037" y="7685087"/>
            <a:ext cx="8361363" cy="1033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天然の含水硫酸ナトリウム</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もともとは硫酸マグネシウムであったといわれる</a:t>
            </a:r>
          </a:p>
        </p:txBody>
      </p:sp>
      <p:grpSp>
        <p:nvGrpSpPr>
          <p:cNvPr id="1021" name="グループ"/>
          <p:cNvGrpSpPr/>
          <p:nvPr/>
        </p:nvGrpSpPr>
        <p:grpSpPr>
          <a:xfrm>
            <a:off x="8604250" y="6807200"/>
            <a:ext cx="2455863" cy="563563"/>
            <a:chOff x="0" y="0"/>
            <a:chExt cx="2455862" cy="563562"/>
          </a:xfrm>
        </p:grpSpPr>
        <p:sp>
          <p:nvSpPr>
            <p:cNvPr id="1019" name="四角形"/>
            <p:cNvSpPr/>
            <p:nvPr/>
          </p:nvSpPr>
          <p:spPr>
            <a:xfrm>
              <a:off x="0" y="0"/>
              <a:ext cx="2455863" cy="563563"/>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1020" name="局方非収載"/>
            <p:cNvSpPr txBox="1"/>
            <p:nvPr/>
          </p:nvSpPr>
          <p:spPr>
            <a:xfrm>
              <a:off x="0" y="0"/>
              <a:ext cx="245586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局方非収載</a:t>
              </a:r>
            </a:p>
          </p:txBody>
        </p:sp>
      </p:grpSp>
      <p:pic>
        <p:nvPicPr>
          <p:cNvPr id="3" name="図 2">
            <a:extLst>
              <a:ext uri="{FF2B5EF4-FFF2-40B4-BE49-F238E27FC236}">
                <a16:creationId xmlns:a16="http://schemas.microsoft.com/office/drawing/2014/main" id="{F2B72499-85F0-7343-8E87-05FDBCDE5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97" y="2287129"/>
            <a:ext cx="3426490" cy="2280388"/>
          </a:xfrm>
          <a:prstGeom prst="rect">
            <a:avLst/>
          </a:prstGeom>
        </p:spPr>
      </p:pic>
      <p:pic>
        <p:nvPicPr>
          <p:cNvPr id="5" name="図 4">
            <a:extLst>
              <a:ext uri="{FF2B5EF4-FFF2-40B4-BE49-F238E27FC236}">
                <a16:creationId xmlns:a16="http://schemas.microsoft.com/office/drawing/2014/main" id="{2ED7FBB5-E99C-9F45-B01B-2D223069C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86" y="4685777"/>
            <a:ext cx="3426490" cy="2280388"/>
          </a:xfrm>
          <a:prstGeom prst="rect">
            <a:avLst/>
          </a:prstGeom>
        </p:spPr>
      </p:pic>
      <p:pic>
        <p:nvPicPr>
          <p:cNvPr id="9" name="図 8">
            <a:extLst>
              <a:ext uri="{FF2B5EF4-FFF2-40B4-BE49-F238E27FC236}">
                <a16:creationId xmlns:a16="http://schemas.microsoft.com/office/drawing/2014/main" id="{FC623A5C-067E-0B41-A668-7360FE213C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397" y="7102262"/>
            <a:ext cx="3426490" cy="23951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0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0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 grpId="3" animBg="1" advAuto="0"/>
      <p:bldP spid="1013" grpId="1" animBg="1" advAuto="0"/>
      <p:bldP spid="1017" grpId="2" animBg="1" advAuto="0"/>
      <p:bldP spid="1018" grpId="4"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5" name="生  薬  学 11"/>
          <p:cNvSpPr txBox="1">
            <a:spLocks noGrp="1"/>
          </p:cNvSpPr>
          <p:nvPr>
            <p:ph type="ctrTitle"/>
          </p:nvPr>
        </p:nvSpPr>
        <p:spPr>
          <a:xfrm>
            <a:off x="1082675" y="2058987"/>
            <a:ext cx="11053763" cy="2090738"/>
          </a:xfrm>
          <a:prstGeom prst="rect">
            <a:avLst/>
          </a:prstGeom>
          <a:effectLst>
            <a:outerShdw blurRad="63500" rotWithShape="0">
              <a:srgbClr val="808080">
                <a:alpha val="75000"/>
              </a:srgbClr>
            </a:outerShdw>
          </a:effectLst>
        </p:spPr>
        <p:txBody>
          <a:bodyPr lIns="72248" tIns="72248" rIns="72248" bIns="72248"/>
          <a:lstStyle>
            <a:lvl1pPr defTabSz="1300162">
              <a:defRPr sz="7600">
                <a:effectLst>
                  <a:outerShdw blurRad="12700" dist="63500" dir="2700000" rotWithShape="0">
                    <a:srgbClr val="FFFFFF"/>
                  </a:outerShdw>
                </a:effectLst>
                <a:latin typeface="ヒラギノ明朝 ProN W6"/>
                <a:ea typeface="ヒラギノ明朝 ProN W6"/>
                <a:cs typeface="ヒラギノ明朝 ProN W6"/>
                <a:sym typeface="ヒラギノ明朝 ProN W6"/>
              </a:defRPr>
            </a:lvl1pPr>
          </a:lstStyle>
          <a:p>
            <a:r>
              <a:rPr dirty="0" err="1"/>
              <a:t>生</a:t>
            </a:r>
            <a:r>
              <a:rPr dirty="0"/>
              <a:t> 　</a:t>
            </a:r>
            <a:r>
              <a:rPr dirty="0" err="1"/>
              <a:t>薬</a:t>
            </a:r>
            <a:r>
              <a:rPr dirty="0"/>
              <a:t> 　</a:t>
            </a:r>
            <a:r>
              <a:rPr dirty="0" err="1"/>
              <a:t>学</a:t>
            </a:r>
            <a:r>
              <a:rPr dirty="0"/>
              <a:t>　</a:t>
            </a:r>
            <a:r>
              <a:rPr lang="en-US" dirty="0"/>
              <a:t>13</a:t>
            </a:r>
            <a:endParaRPr dirty="0"/>
          </a:p>
        </p:txBody>
      </p:sp>
      <p:sp>
        <p:nvSpPr>
          <p:cNvPr id="726" name="各論７：樹脂配糖体、官能成分を含む生薬、…"/>
          <p:cNvSpPr txBox="1">
            <a:spLocks noGrp="1"/>
          </p:cNvSpPr>
          <p:nvPr>
            <p:ph type="subTitle" idx="1"/>
          </p:nvPr>
        </p:nvSpPr>
        <p:spPr>
          <a:xfrm>
            <a:off x="322262" y="4551362"/>
            <a:ext cx="12358689" cy="4767263"/>
          </a:xfrm>
          <a:prstGeom prst="rect">
            <a:avLst/>
          </a:prstGeom>
          <a:effectLst>
            <a:outerShdw blurRad="63500" rotWithShape="0">
              <a:srgbClr val="808080">
                <a:alpha val="75000"/>
              </a:srgbClr>
            </a:outerShdw>
          </a:effectLst>
        </p:spPr>
        <p:txBody>
          <a:bodyPr lIns="72248" tIns="72248" rIns="72248" bIns="72248" anchor="t"/>
          <a:lstStyle/>
          <a:p>
            <a:pPr algn="ctr" defTabSz="1300162">
              <a:spcBef>
                <a:spcPts val="700"/>
              </a:spcBef>
              <a:defRPr sz="4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各論</a:t>
            </a:r>
            <a:r>
              <a:rPr lang="ja-JP" altLang="en-US"/>
              <a:t>８</a:t>
            </a:r>
            <a:r>
              <a:rPr dirty="0"/>
              <a:t>：</a:t>
            </a:r>
            <a:r>
              <a:rPr lang="ja-JP" altLang="en-US">
                <a:solidFill>
                  <a:srgbClr val="FFFF00"/>
                </a:solidFill>
              </a:rPr>
              <a:t>漢方医学と漢方処方</a:t>
            </a:r>
            <a:r>
              <a:rPr lang="en-US" altLang="ja-JP" dirty="0">
                <a:solidFill>
                  <a:srgbClr val="FFFF00"/>
                </a:solidFill>
              </a:rPr>
              <a:t>(1)</a:t>
            </a:r>
            <a:endParaRPr dirty="0"/>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endParaRPr dirty="0"/>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木</a:t>
            </a:r>
            <a:r>
              <a:rPr dirty="0"/>
              <a:t> </a:t>
            </a:r>
            <a:r>
              <a:rPr dirty="0" err="1"/>
              <a:t>下</a:t>
            </a:r>
            <a:r>
              <a:rPr dirty="0"/>
              <a:t>　</a:t>
            </a:r>
            <a:r>
              <a:rPr dirty="0" err="1"/>
              <a:t>武</a:t>
            </a:r>
            <a:r>
              <a:rPr dirty="0"/>
              <a:t> </a:t>
            </a:r>
            <a:r>
              <a:rPr dirty="0" err="1"/>
              <a:t>司</a:t>
            </a:r>
            <a:endParaRPr dirty="0"/>
          </a:p>
        </p:txBody>
      </p:sp>
    </p:spTree>
    <p:extLst>
      <p:ext uri="{BB962C8B-B14F-4D97-AF65-F5344CB8AC3E}">
        <p14:creationId xmlns:p14="http://schemas.microsoft.com/office/powerpoint/2010/main" val="403989457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5" name="第14章 鉱物基原生薬"/>
          <p:cNvSpPr txBox="1">
            <a:spLocks noGrp="1"/>
          </p:cNvSpPr>
          <p:nvPr>
            <p:ph type="ctrTitle"/>
          </p:nvPr>
        </p:nvSpPr>
        <p:spPr>
          <a:xfrm>
            <a:off x="2492375" y="323850"/>
            <a:ext cx="8343900" cy="1300163"/>
          </a:xfrm>
          <a:prstGeom prst="rect">
            <a:avLst/>
          </a:prstGeom>
          <a:solidFill>
            <a:srgbClr val="008080"/>
          </a:solidFill>
          <a:effectLst>
            <a:outerShdw blurRad="127000" dist="152399" dir="18900000" rotWithShape="0">
              <a:srgbClr val="003366">
                <a:alpha val="79998"/>
              </a:srgbClr>
            </a:outerShdw>
          </a:effectLst>
        </p:spPr>
        <p:txBody>
          <a:bodyPr lIns="72248" tIns="72248" rIns="72248" bIns="72248">
            <a:noAutofit/>
          </a:bodyPr>
          <a:lstStyle>
            <a:lvl1pPr defTabSz="1300162">
              <a:defRPr sz="5600">
                <a:solidFill>
                  <a:srgbClr val="FFFF00"/>
                </a:solidFill>
                <a:effectLst>
                  <a:outerShdw blurRad="12700" dist="381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4000"/>
              <a:t>第</a:t>
            </a:r>
            <a:r>
              <a:rPr lang="en-US" altLang="ja-JP" sz="4000" dirty="0"/>
              <a:t>15</a:t>
            </a:r>
            <a:r>
              <a:rPr lang="ja-JP" altLang="en-US" sz="4000"/>
              <a:t>章</a:t>
            </a:r>
            <a:r>
              <a:rPr lang="en-US" altLang="ja-JP" sz="4000" dirty="0"/>
              <a:t> </a:t>
            </a:r>
            <a:r>
              <a:rPr lang="ja-JP" altLang="en-US" sz="4000"/>
              <a:t>よく用いられる漢方処方とその中の生薬</a:t>
            </a:r>
            <a:r>
              <a:rPr lang="en-US" altLang="ja-JP" sz="4000" dirty="0"/>
              <a:t>(1)</a:t>
            </a:r>
            <a:endParaRPr sz="4000" dirty="0"/>
          </a:p>
        </p:txBody>
      </p:sp>
      <p:sp>
        <p:nvSpPr>
          <p:cNvPr id="3" name="★強心配糖体">
            <a:extLst>
              <a:ext uri="{FF2B5EF4-FFF2-40B4-BE49-F238E27FC236}">
                <a16:creationId xmlns:a16="http://schemas.microsoft.com/office/drawing/2014/main" id="{F759EC8C-B4EA-7C46-AE56-4983A6CDCABA}"/>
              </a:ext>
            </a:extLst>
          </p:cNvPr>
          <p:cNvSpPr txBox="1"/>
          <p:nvPr/>
        </p:nvSpPr>
        <p:spPr>
          <a:xfrm>
            <a:off x="1408852" y="1950719"/>
            <a:ext cx="4469433"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3200" dirty="0">
                <a:solidFill>
                  <a:srgbClr val="FFFF00"/>
                </a:solidFill>
                <a:effectLst>
                  <a:outerShdw blurRad="12700" dist="25400" dir="2700000" rotWithShape="0">
                    <a:srgbClr val="000000"/>
                  </a:outerShdw>
                </a:effectLst>
                <a:uFill>
                  <a:solidFill>
                    <a:srgbClr val="FFFF00"/>
                  </a:solidFill>
                </a:uFill>
              </a:rPr>
              <a:t>●</a:t>
            </a:r>
            <a:r>
              <a:rPr lang="ja-JP" altLang="en-US" sz="3200">
                <a:solidFill>
                  <a:srgbClr val="FF0000"/>
                </a:solidFill>
                <a:effectLst>
                  <a:outerShdw blurRad="12700" dist="25400" dir="2700000" rotWithShape="0">
                    <a:srgbClr val="000000"/>
                  </a:outerShdw>
                </a:effectLst>
                <a:uFill>
                  <a:solidFill>
                    <a:srgbClr val="FF0000"/>
                  </a:solidFill>
                </a:uFill>
              </a:rPr>
              <a:t>漢方処方とは？</a:t>
            </a:r>
            <a:endParaRPr sz="3200" dirty="0">
              <a:solidFill>
                <a:srgbClr val="FF0000"/>
              </a:solidFill>
              <a:effectLst>
                <a:outerShdw blurRad="12700" dist="25400" dir="2700000" rotWithShape="0">
                  <a:srgbClr val="000000"/>
                </a:outerShdw>
              </a:effectLst>
              <a:uFill>
                <a:solidFill>
                  <a:srgbClr val="FF0000"/>
                </a:solidFill>
              </a:uFill>
            </a:endParaRPr>
          </a:p>
        </p:txBody>
      </p:sp>
      <p:sp>
        <p:nvSpPr>
          <p:cNvPr id="4" name="強心作用を有するステロイド配糖体の一種">
            <a:extLst>
              <a:ext uri="{FF2B5EF4-FFF2-40B4-BE49-F238E27FC236}">
                <a16:creationId xmlns:a16="http://schemas.microsoft.com/office/drawing/2014/main" id="{C715F8CE-341A-7144-ACA7-60318CB87A2A}"/>
              </a:ext>
            </a:extLst>
          </p:cNvPr>
          <p:cNvSpPr txBox="1"/>
          <p:nvPr/>
        </p:nvSpPr>
        <p:spPr>
          <a:xfrm>
            <a:off x="2251441" y="2627378"/>
            <a:ext cx="9950301" cy="1007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漢方医学において治療薬として体系化された複合薬物の総称</a:t>
            </a:r>
            <a:endParaRPr lang="en-US" altLang="ja-JP" sz="2800" dirty="0">
              <a:solidFill>
                <a:srgbClr val="FFFF00"/>
              </a:solidFill>
              <a:effectLst>
                <a:outerShdw blurRad="12700" dist="25400" dir="2700000" rotWithShape="0">
                  <a:srgbClr val="000000"/>
                </a:outerShdw>
              </a:effectLst>
              <a:uFill>
                <a:solidFill>
                  <a:srgbClr val="FFFF00"/>
                </a:solidFill>
              </a:uFill>
            </a:endParaRPr>
          </a:p>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で俗に漢方薬ともいわれる</a:t>
            </a:r>
            <a:endParaRPr sz="2800" dirty="0">
              <a:solidFill>
                <a:srgbClr val="FFFF00"/>
              </a:solidFill>
              <a:effectLst>
                <a:outerShdw blurRad="12700" dist="25400" dir="2700000" rotWithShape="0">
                  <a:srgbClr val="000000"/>
                </a:outerShdw>
              </a:effectLst>
              <a:uFill>
                <a:solidFill>
                  <a:srgbClr val="FFFF00"/>
                </a:solidFill>
              </a:uFill>
            </a:endParaRPr>
          </a:p>
        </p:txBody>
      </p:sp>
      <p:sp>
        <p:nvSpPr>
          <p:cNvPr id="5" name="●オモト">
            <a:extLst>
              <a:ext uri="{FF2B5EF4-FFF2-40B4-BE49-F238E27FC236}">
                <a16:creationId xmlns:a16="http://schemas.microsoft.com/office/drawing/2014/main" id="{35D08D5D-A506-BB46-858E-56D7CDA015B4}"/>
              </a:ext>
            </a:extLst>
          </p:cNvPr>
          <p:cNvSpPr txBox="1"/>
          <p:nvPr/>
        </p:nvSpPr>
        <p:spPr>
          <a:xfrm>
            <a:off x="2572277" y="3733246"/>
            <a:ext cx="7077720"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000000"/>
                </a:solidFill>
                <a:effectLst>
                  <a:outerShdw blurRad="12700" dist="25400" dir="2700000" rotWithShape="0">
                    <a:srgbClr val="FFFFFF"/>
                  </a:outerShdw>
                </a:effectLst>
                <a:uFill>
                  <a:solidFill>
                    <a:srgbClr val="000000"/>
                  </a:solidFill>
                </a:uFill>
              </a:rPr>
              <a:t>使用される薬物：中国起源の生薬（</a:t>
            </a:r>
            <a:r>
              <a:rPr lang="ja-JP" altLang="en-US" sz="2800">
                <a:solidFill>
                  <a:srgbClr val="FF0000"/>
                </a:solidFill>
                <a:effectLst>
                  <a:outerShdw blurRad="12700" dist="25400" dir="2700000" rotWithShape="0">
                    <a:srgbClr val="000000"/>
                  </a:outerShdw>
                </a:effectLst>
                <a:uFill>
                  <a:solidFill>
                    <a:srgbClr val="FF0000"/>
                  </a:solidFill>
                </a:uFill>
              </a:rPr>
              <a:t>漢薬</a:t>
            </a:r>
            <a:r>
              <a:rPr lang="ja-JP" altLang="en-US" sz="2800">
                <a:solidFill>
                  <a:srgbClr val="000000"/>
                </a:solidFill>
                <a:effectLst>
                  <a:outerShdw blurRad="12700" dist="25400" dir="2700000" rotWithShape="0">
                    <a:srgbClr val="FFFFFF"/>
                  </a:outerShdw>
                </a:effectLst>
                <a:uFill>
                  <a:solidFill>
                    <a:srgbClr val="000000"/>
                  </a:solidFill>
                </a:uFill>
              </a:rPr>
              <a:t>）</a:t>
            </a:r>
            <a:endParaRPr sz="2800" dirty="0">
              <a:solidFill>
                <a:srgbClr val="000000"/>
              </a:solidFill>
              <a:effectLst>
                <a:outerShdw blurRad="12700" dist="25400" dir="2700000" rotWithShape="0">
                  <a:srgbClr val="FFFFFF"/>
                </a:outerShdw>
              </a:effectLst>
              <a:uFill>
                <a:solidFill>
                  <a:srgbClr val="000000"/>
                </a:solidFill>
              </a:uFill>
            </a:endParaRPr>
          </a:p>
        </p:txBody>
      </p:sp>
      <p:grpSp>
        <p:nvGrpSpPr>
          <p:cNvPr id="2" name="グループ化 1">
            <a:extLst>
              <a:ext uri="{FF2B5EF4-FFF2-40B4-BE49-F238E27FC236}">
                <a16:creationId xmlns:a16="http://schemas.microsoft.com/office/drawing/2014/main" id="{B55A76A2-C134-DE44-996A-B368A988740D}"/>
              </a:ext>
            </a:extLst>
          </p:cNvPr>
          <p:cNvGrpSpPr/>
          <p:nvPr/>
        </p:nvGrpSpPr>
        <p:grpSpPr>
          <a:xfrm>
            <a:off x="2572277" y="4408227"/>
            <a:ext cx="7045660" cy="2874176"/>
            <a:chOff x="2572277" y="4408227"/>
            <a:chExt cx="7045660" cy="2874176"/>
          </a:xfrm>
        </p:grpSpPr>
        <p:sp>
          <p:nvSpPr>
            <p:cNvPr id="6" name="●オモト">
              <a:extLst>
                <a:ext uri="{FF2B5EF4-FFF2-40B4-BE49-F238E27FC236}">
                  <a16:creationId xmlns:a16="http://schemas.microsoft.com/office/drawing/2014/main" id="{097B1A5B-66E3-1F4C-B82D-8106FEFDA405}"/>
                </a:ext>
              </a:extLst>
            </p:cNvPr>
            <p:cNvSpPr txBox="1"/>
            <p:nvPr/>
          </p:nvSpPr>
          <p:spPr>
            <a:xfrm>
              <a:off x="2572277" y="4408227"/>
              <a:ext cx="7045660"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altLang="ja-JP" sz="2800" dirty="0">
                  <a:solidFill>
                    <a:srgbClr val="000000"/>
                  </a:solidFill>
                  <a:effectLst>
                    <a:outerShdw blurRad="12700" dist="25400" dir="2700000" rotWithShape="0">
                      <a:srgbClr val="FFFFFF"/>
                    </a:outerShdw>
                  </a:effectLst>
                  <a:uFill>
                    <a:solidFill>
                      <a:srgbClr val="000000"/>
                    </a:solidFill>
                  </a:uFill>
                </a:rPr>
                <a:t>OTC</a:t>
              </a:r>
              <a:r>
                <a:rPr lang="ja-JP" altLang="en-US" sz="2800">
                  <a:solidFill>
                    <a:srgbClr val="000000"/>
                  </a:solidFill>
                  <a:effectLst>
                    <a:outerShdw blurRad="12700" dist="25400" dir="2700000" rotWithShape="0">
                      <a:srgbClr val="FFFFFF"/>
                    </a:outerShdw>
                  </a:effectLst>
                  <a:uFill>
                    <a:solidFill>
                      <a:srgbClr val="000000"/>
                    </a:solidFill>
                  </a:uFill>
                </a:rPr>
                <a:t>配合剤</a:t>
              </a:r>
              <a:r>
                <a:rPr lang="en-US" altLang="ja-JP" sz="2800" dirty="0">
                  <a:solidFill>
                    <a:srgbClr val="000000"/>
                  </a:solidFill>
                  <a:effectLst>
                    <a:outerShdw blurRad="12700" dist="25400" dir="2700000" rotWithShape="0">
                      <a:srgbClr val="FFFFFF"/>
                    </a:outerShdw>
                  </a:effectLst>
                  <a:uFill>
                    <a:solidFill>
                      <a:srgbClr val="000000"/>
                    </a:solidFill>
                  </a:uFill>
                </a:rPr>
                <a:t>: </a:t>
              </a:r>
              <a:r>
                <a:rPr lang="ja-JP" altLang="en-US" sz="2800">
                  <a:solidFill>
                    <a:srgbClr val="000000"/>
                  </a:solidFill>
                  <a:effectLst>
                    <a:outerShdw blurRad="12700" dist="25400" dir="2700000" rotWithShape="0">
                      <a:srgbClr val="FFFFFF"/>
                    </a:outerShdw>
                  </a:effectLst>
                  <a:uFill>
                    <a:solidFill>
                      <a:srgbClr val="000000"/>
                    </a:solidFill>
                  </a:uFill>
                </a:rPr>
                <a:t>去痰薬（キキョウ・オンジ）</a:t>
              </a:r>
              <a:endParaRPr lang="en-US" altLang="ja-JP" sz="2800" dirty="0">
                <a:solidFill>
                  <a:srgbClr val="000000"/>
                </a:solidFill>
                <a:effectLst>
                  <a:outerShdw blurRad="12700" dist="25400" dir="2700000" rotWithShape="0">
                    <a:srgbClr val="FFFFFF"/>
                  </a:outerShdw>
                </a:effectLst>
                <a:uFill>
                  <a:solidFill>
                    <a:srgbClr val="000000"/>
                  </a:solidFill>
                </a:uFill>
              </a:endParaRPr>
            </a:p>
          </p:txBody>
        </p:sp>
        <p:sp>
          <p:nvSpPr>
            <p:cNvPr id="7" name="●オモト">
              <a:extLst>
                <a:ext uri="{FF2B5EF4-FFF2-40B4-BE49-F238E27FC236}">
                  <a16:creationId xmlns:a16="http://schemas.microsoft.com/office/drawing/2014/main" id="{005A6F26-D225-4A47-8315-C6D6817A4940}"/>
                </a:ext>
              </a:extLst>
            </p:cNvPr>
            <p:cNvSpPr txBox="1"/>
            <p:nvPr/>
          </p:nvSpPr>
          <p:spPr>
            <a:xfrm>
              <a:off x="4695574" y="5527040"/>
              <a:ext cx="3486993"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000000"/>
                  </a:solidFill>
                  <a:effectLst>
                    <a:outerShdw blurRad="12700" dist="25400" dir="2700000" rotWithShape="0">
                      <a:srgbClr val="FFFFFF"/>
                    </a:outerShdw>
                  </a:effectLst>
                  <a:uFill>
                    <a:solidFill>
                      <a:srgbClr val="000000"/>
                    </a:solidFill>
                  </a:uFill>
                </a:rPr>
                <a:t>瀉下薬（ダイオウ）</a:t>
              </a:r>
              <a:endParaRPr lang="en-US" altLang="ja-JP" sz="2800" dirty="0">
                <a:solidFill>
                  <a:srgbClr val="000000"/>
                </a:solidFill>
                <a:effectLst>
                  <a:outerShdw blurRad="12700" dist="25400" dir="2700000" rotWithShape="0">
                    <a:srgbClr val="FFFFFF"/>
                  </a:outerShdw>
                </a:effectLst>
                <a:uFill>
                  <a:solidFill>
                    <a:srgbClr val="000000"/>
                  </a:solidFill>
                </a:uFill>
              </a:endParaRPr>
            </a:p>
          </p:txBody>
        </p:sp>
        <p:sp>
          <p:nvSpPr>
            <p:cNvPr id="8" name="●オモト">
              <a:extLst>
                <a:ext uri="{FF2B5EF4-FFF2-40B4-BE49-F238E27FC236}">
                  <a16:creationId xmlns:a16="http://schemas.microsoft.com/office/drawing/2014/main" id="{66EDD8AB-45C2-4745-97F4-FBACF1E74C46}"/>
                </a:ext>
              </a:extLst>
            </p:cNvPr>
            <p:cNvSpPr txBox="1"/>
            <p:nvPr/>
          </p:nvSpPr>
          <p:spPr>
            <a:xfrm>
              <a:off x="4695574" y="6705609"/>
              <a:ext cx="3846066"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000000"/>
                  </a:solidFill>
                  <a:effectLst>
                    <a:outerShdw blurRad="12700" dist="25400" dir="2700000" rotWithShape="0">
                      <a:srgbClr val="FFFFFF"/>
                    </a:outerShdw>
                  </a:effectLst>
                  <a:uFill>
                    <a:solidFill>
                      <a:srgbClr val="000000"/>
                    </a:solidFill>
                  </a:uFill>
                </a:rPr>
                <a:t>健胃薬（リュウタン）</a:t>
              </a:r>
              <a:endParaRPr lang="en-US" altLang="ja-JP" sz="2800" dirty="0">
                <a:solidFill>
                  <a:srgbClr val="000000"/>
                </a:solidFill>
                <a:effectLst>
                  <a:outerShdw blurRad="12700" dist="25400" dir="2700000" rotWithShape="0">
                    <a:srgbClr val="FFFFFF"/>
                  </a:outerShdw>
                </a:effectLst>
                <a:uFill>
                  <a:solidFill>
                    <a:srgbClr val="000000"/>
                  </a:solidFill>
                </a:uFill>
              </a:endParaRPr>
            </a:p>
          </p:txBody>
        </p:sp>
      </p:grpSp>
      <p:grpSp>
        <p:nvGrpSpPr>
          <p:cNvPr id="21" name="グループ化 20">
            <a:extLst>
              <a:ext uri="{FF2B5EF4-FFF2-40B4-BE49-F238E27FC236}">
                <a16:creationId xmlns:a16="http://schemas.microsoft.com/office/drawing/2014/main" id="{3C687B51-05C6-8F4D-B91C-E9162AA40FC4}"/>
              </a:ext>
            </a:extLst>
          </p:cNvPr>
          <p:cNvGrpSpPr/>
          <p:nvPr/>
        </p:nvGrpSpPr>
        <p:grpSpPr>
          <a:xfrm>
            <a:off x="9379217" y="4624541"/>
            <a:ext cx="1053306" cy="3057469"/>
            <a:chOff x="9379217" y="4624541"/>
            <a:chExt cx="1053306" cy="3057469"/>
          </a:xfrm>
        </p:grpSpPr>
        <p:pic>
          <p:nvPicPr>
            <p:cNvPr id="9" name="図 8">
              <a:extLst>
                <a:ext uri="{FF2B5EF4-FFF2-40B4-BE49-F238E27FC236}">
                  <a16:creationId xmlns:a16="http://schemas.microsoft.com/office/drawing/2014/main" id="{E7F8CA27-B236-0B49-AF9F-56062F790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9217" y="4632010"/>
              <a:ext cx="328367" cy="3050000"/>
            </a:xfrm>
            <a:prstGeom prst="rect">
              <a:avLst/>
            </a:prstGeom>
          </p:spPr>
        </p:pic>
        <p:sp>
          <p:nvSpPr>
            <p:cNvPr id="11" name="テキスト ボックス 10">
              <a:extLst>
                <a:ext uri="{FF2B5EF4-FFF2-40B4-BE49-F238E27FC236}">
                  <a16:creationId xmlns:a16="http://schemas.microsoft.com/office/drawing/2014/main" id="{7615FB31-96ED-454C-BBF9-4B11D1FB1ED0}"/>
                </a:ext>
              </a:extLst>
            </p:cNvPr>
            <p:cNvSpPr txBox="1"/>
            <p:nvPr/>
          </p:nvSpPr>
          <p:spPr>
            <a:xfrm>
              <a:off x="9837488" y="4624541"/>
              <a:ext cx="595035" cy="29751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eaVert" wrap="none" lIns="50800" tIns="50800" rIns="50800" bIns="50800" numCol="1" spcCol="38100" rtlCol="0" anchor="ctr">
              <a:spAutoFit/>
            </a:bodyPr>
            <a:lstStyle/>
            <a:p>
              <a:r>
                <a:rPr lang="ja-JP" altLang="en-US" sz="3200">
                  <a:solidFill>
                    <a:srgbClr val="FF0000"/>
                  </a:solidFill>
                  <a:effectLst>
                    <a:outerShdw blurRad="12700" dist="25400" dir="2700000" rotWithShape="0">
                      <a:srgbClr val="000000"/>
                    </a:outerShdw>
                  </a:effectLst>
                  <a:uFill>
                    <a:solidFill>
                      <a:srgbClr val="FF0000"/>
                    </a:solidFill>
                  </a:uFill>
                  <a:latin typeface="Hiragino Mincho ProN W3" panose="02020300000000000000" pitchFamily="18" charset="-128"/>
                  <a:ea typeface="Hiragino Mincho ProN W3" panose="02020300000000000000" pitchFamily="18" charset="-128"/>
                </a:rPr>
                <a:t>西洋生薬の代替</a:t>
              </a:r>
              <a:endParaRPr kumimoji="0" lang="ja-JP" altLang="en-US" sz="3200" b="0" i="0" u="none" strike="noStrike" cap="none" spc="0" normalizeH="0" baseline="0">
                <a:ln>
                  <a:noFill/>
                </a:ln>
                <a:solidFill>
                  <a:srgbClr val="000000"/>
                </a:solidFill>
                <a:effectLst/>
                <a:uFillTx/>
                <a:latin typeface="Hiragino Mincho ProN W3" panose="02020300000000000000" pitchFamily="18" charset="-128"/>
                <a:ea typeface="Hiragino Mincho ProN W3" panose="02020300000000000000" pitchFamily="18" charset="-128"/>
                <a:sym typeface="Helvetica Light"/>
              </a:endParaRPr>
            </a:p>
          </p:txBody>
        </p:sp>
      </p:grpSp>
      <p:sp>
        <p:nvSpPr>
          <p:cNvPr id="12" name="テキスト ボックス 11">
            <a:extLst>
              <a:ext uri="{FF2B5EF4-FFF2-40B4-BE49-F238E27FC236}">
                <a16:creationId xmlns:a16="http://schemas.microsoft.com/office/drawing/2014/main" id="{E3B44A0D-D50A-0741-AB7D-3543E48B0589}"/>
              </a:ext>
            </a:extLst>
          </p:cNvPr>
          <p:cNvSpPr txBox="1"/>
          <p:nvPr/>
        </p:nvSpPr>
        <p:spPr>
          <a:xfrm>
            <a:off x="6129799" y="4947994"/>
            <a:ext cx="117981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2800">
                <a:solidFill>
                  <a:srgbClr val="FFFF00"/>
                </a:solidFill>
                <a:effectLst>
                  <a:outerShdw blurRad="12700" dist="25400" dir="2700000" rotWithShape="0">
                    <a:srgbClr val="000000"/>
                  </a:outerShdw>
                </a:effectLst>
                <a:uFill>
                  <a:solidFill>
                    <a:srgbClr val="FFFF00"/>
                  </a:solidFill>
                </a:uFill>
                <a:latin typeface="Hiragino Mincho ProN W3" panose="02020300000000000000" pitchFamily="18" charset="-128"/>
                <a:ea typeface="Hiragino Mincho ProN W3" panose="02020300000000000000" pitchFamily="18" charset="-128"/>
              </a:rPr>
              <a:t>セネガ</a:t>
            </a:r>
            <a:endParaRPr kumimoji="0" lang="ja-JP" altLang="en-US" sz="2800" b="0" i="0" u="none" strike="noStrike" cap="none" spc="0" normalizeH="0" baseline="0">
              <a:ln>
                <a:noFill/>
              </a:ln>
              <a:solidFill>
                <a:srgbClr val="000000"/>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14" name="テキスト ボックス 13">
            <a:extLst>
              <a:ext uri="{FF2B5EF4-FFF2-40B4-BE49-F238E27FC236}">
                <a16:creationId xmlns:a16="http://schemas.microsoft.com/office/drawing/2014/main" id="{92BC95EF-90FE-6B40-B76E-2AF9BA26D98D}"/>
              </a:ext>
            </a:extLst>
          </p:cNvPr>
          <p:cNvSpPr txBox="1"/>
          <p:nvPr/>
        </p:nvSpPr>
        <p:spPr>
          <a:xfrm>
            <a:off x="6129799" y="6057134"/>
            <a:ext cx="153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2800">
                <a:solidFill>
                  <a:srgbClr val="FFFF00"/>
                </a:solidFill>
                <a:effectLst>
                  <a:outerShdw blurRad="12700" dist="25400" dir="2700000" rotWithShape="0">
                    <a:srgbClr val="000000"/>
                  </a:outerShdw>
                </a:effectLst>
                <a:uFill>
                  <a:solidFill>
                    <a:srgbClr val="FFFF00"/>
                  </a:solidFill>
                </a:uFill>
                <a:latin typeface="Hiragino Mincho ProN W3" panose="02020300000000000000" pitchFamily="18" charset="-128"/>
                <a:ea typeface="Hiragino Mincho ProN W3" panose="02020300000000000000" pitchFamily="18" charset="-128"/>
              </a:rPr>
              <a:t>ルバーブ</a:t>
            </a:r>
            <a:endParaRPr kumimoji="0" lang="ja-JP" altLang="en-US" sz="2800" b="0" i="0" u="none" strike="noStrike" cap="none" spc="0" normalizeH="0" baseline="0">
              <a:ln>
                <a:noFill/>
              </a:ln>
              <a:solidFill>
                <a:srgbClr val="000000"/>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15" name="テキスト ボックス 14">
            <a:extLst>
              <a:ext uri="{FF2B5EF4-FFF2-40B4-BE49-F238E27FC236}">
                <a16:creationId xmlns:a16="http://schemas.microsoft.com/office/drawing/2014/main" id="{BE658486-744B-0549-B8D6-31B011AFFF98}"/>
              </a:ext>
            </a:extLst>
          </p:cNvPr>
          <p:cNvSpPr txBox="1"/>
          <p:nvPr/>
        </p:nvSpPr>
        <p:spPr>
          <a:xfrm>
            <a:off x="6129799" y="7302389"/>
            <a:ext cx="189795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2800">
                <a:solidFill>
                  <a:srgbClr val="FFFF00"/>
                </a:solidFill>
                <a:effectLst>
                  <a:outerShdw blurRad="12700" dist="25400" dir="2700000" rotWithShape="0">
                    <a:srgbClr val="000000"/>
                  </a:outerShdw>
                </a:effectLst>
                <a:uFill>
                  <a:solidFill>
                    <a:srgbClr val="FFFF00"/>
                  </a:solidFill>
                </a:uFill>
                <a:latin typeface="Hiragino Mincho ProN W3" panose="02020300000000000000" pitchFamily="18" charset="-128"/>
                <a:ea typeface="Hiragino Mincho ProN W3" panose="02020300000000000000" pitchFamily="18" charset="-128"/>
              </a:rPr>
              <a:t>ゲンチアナ</a:t>
            </a:r>
            <a:endParaRPr kumimoji="0" lang="ja-JP" altLang="en-US" sz="2800" b="0" i="0" u="none" strike="noStrike" cap="none" spc="0" normalizeH="0" baseline="0">
              <a:ln>
                <a:noFill/>
              </a:ln>
              <a:solidFill>
                <a:srgbClr val="000000"/>
              </a:solidFill>
              <a:effectLst/>
              <a:uFillTx/>
              <a:latin typeface="Hiragino Mincho ProN W3" panose="02020300000000000000" pitchFamily="18" charset="-128"/>
              <a:ea typeface="Hiragino Mincho ProN W3" panose="02020300000000000000" pitchFamily="18" charset="-128"/>
              <a:sym typeface="Helvetica Light"/>
            </a:endParaRPr>
          </a:p>
        </p:txBody>
      </p:sp>
      <p:grpSp>
        <p:nvGrpSpPr>
          <p:cNvPr id="22" name="グループ化 21">
            <a:extLst>
              <a:ext uri="{FF2B5EF4-FFF2-40B4-BE49-F238E27FC236}">
                <a16:creationId xmlns:a16="http://schemas.microsoft.com/office/drawing/2014/main" id="{C1D5CE7F-B049-854B-83F4-2152A874C349}"/>
              </a:ext>
            </a:extLst>
          </p:cNvPr>
          <p:cNvGrpSpPr/>
          <p:nvPr/>
        </p:nvGrpSpPr>
        <p:grpSpPr>
          <a:xfrm>
            <a:off x="3777823" y="7946405"/>
            <a:ext cx="7589540" cy="1400318"/>
            <a:chOff x="3777823" y="7946405"/>
            <a:chExt cx="7589540" cy="1400318"/>
          </a:xfrm>
        </p:grpSpPr>
        <p:sp>
          <p:nvSpPr>
            <p:cNvPr id="16" name="●オモト">
              <a:extLst>
                <a:ext uri="{FF2B5EF4-FFF2-40B4-BE49-F238E27FC236}">
                  <a16:creationId xmlns:a16="http://schemas.microsoft.com/office/drawing/2014/main" id="{74EE9DC6-831E-234F-B2A8-D368DDBEA6D0}"/>
                </a:ext>
              </a:extLst>
            </p:cNvPr>
            <p:cNvSpPr txBox="1"/>
            <p:nvPr/>
          </p:nvSpPr>
          <p:spPr>
            <a:xfrm>
              <a:off x="3777823" y="7946405"/>
              <a:ext cx="3025328"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カンゾウ：</a:t>
              </a:r>
              <a:r>
                <a:rPr lang="ja-JP" altLang="en-US" sz="2400">
                  <a:solidFill>
                    <a:srgbClr val="FFFF00"/>
                  </a:solidFill>
                  <a:effectLst>
                    <a:outerShdw blurRad="12700" dist="25400" dir="2700000" rotWithShape="0">
                      <a:srgbClr val="000000"/>
                    </a:outerShdw>
                  </a:effectLst>
                  <a:uFill>
                    <a:solidFill>
                      <a:srgbClr val="FFFF00"/>
                    </a:solidFill>
                  </a:uFill>
                  <a:latin typeface="Hiragino Mincho ProN W3" panose="02020300000000000000" pitchFamily="18" charset="-128"/>
                  <a:ea typeface="Hiragino Mincho ProN W3" panose="02020300000000000000" pitchFamily="18" charset="-128"/>
                </a:rPr>
                <a:t>リコリス</a:t>
              </a:r>
              <a:endParaRPr lang="ja-JP" altLang="en-US" sz="2400">
                <a:latin typeface="Hiragino Mincho ProN W3" panose="02020300000000000000" pitchFamily="18" charset="-128"/>
                <a:ea typeface="Hiragino Mincho ProN W3" panose="02020300000000000000" pitchFamily="18" charset="-128"/>
              </a:endParaRPr>
            </a:p>
          </p:txBody>
        </p:sp>
        <p:sp>
          <p:nvSpPr>
            <p:cNvPr id="17" name="●オモト">
              <a:extLst>
                <a:ext uri="{FF2B5EF4-FFF2-40B4-BE49-F238E27FC236}">
                  <a16:creationId xmlns:a16="http://schemas.microsoft.com/office/drawing/2014/main" id="{A8F109F6-35FC-AD45-9B46-3750967FB652}"/>
                </a:ext>
              </a:extLst>
            </p:cNvPr>
            <p:cNvSpPr txBox="1"/>
            <p:nvPr/>
          </p:nvSpPr>
          <p:spPr>
            <a:xfrm>
              <a:off x="3777823" y="8391013"/>
              <a:ext cx="3640882"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ウイキョウ：</a:t>
              </a:r>
              <a:r>
                <a:rPr lang="ja-JP" altLang="en-US" sz="2400">
                  <a:solidFill>
                    <a:srgbClr val="FFFF00"/>
                  </a:solidFill>
                  <a:effectLst>
                    <a:outerShdw blurRad="12700" dist="25400" dir="2700000" rotWithShape="0">
                      <a:srgbClr val="000000"/>
                    </a:outerShdw>
                  </a:effectLst>
                  <a:uFill>
                    <a:solidFill>
                      <a:srgbClr val="FFFF00"/>
                    </a:solidFill>
                  </a:uFill>
                  <a:latin typeface="Hiragino Mincho ProN W3" panose="02020300000000000000" pitchFamily="18" charset="-128"/>
                  <a:ea typeface="Hiragino Mincho ProN W3" panose="02020300000000000000" pitchFamily="18" charset="-128"/>
                </a:rPr>
                <a:t>フェンネル</a:t>
              </a:r>
              <a:endParaRPr lang="ja-JP" altLang="en-US" sz="2400">
                <a:latin typeface="Hiragino Mincho ProN W3" panose="02020300000000000000" pitchFamily="18" charset="-128"/>
                <a:ea typeface="Hiragino Mincho ProN W3" panose="02020300000000000000" pitchFamily="18" charset="-128"/>
              </a:endParaRPr>
            </a:p>
          </p:txBody>
        </p:sp>
        <p:sp>
          <p:nvSpPr>
            <p:cNvPr id="18" name="●オモト">
              <a:extLst>
                <a:ext uri="{FF2B5EF4-FFF2-40B4-BE49-F238E27FC236}">
                  <a16:creationId xmlns:a16="http://schemas.microsoft.com/office/drawing/2014/main" id="{85936E4D-C35D-DF4D-84DB-5BD279C7469D}"/>
                </a:ext>
              </a:extLst>
            </p:cNvPr>
            <p:cNvSpPr txBox="1"/>
            <p:nvPr/>
          </p:nvSpPr>
          <p:spPr>
            <a:xfrm>
              <a:off x="7418705" y="7984631"/>
              <a:ext cx="2717552"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ケイヒ：</a:t>
              </a:r>
              <a:r>
                <a:rPr lang="ja-JP" altLang="en-US" sz="2400">
                  <a:solidFill>
                    <a:srgbClr val="FFFF00"/>
                  </a:solidFill>
                  <a:effectLst>
                    <a:outerShdw blurRad="12700" dist="25400" dir="2700000" rotWithShape="0">
                      <a:srgbClr val="000000"/>
                    </a:outerShdw>
                  </a:effectLst>
                  <a:uFill>
                    <a:solidFill>
                      <a:srgbClr val="FFFF00"/>
                    </a:solidFill>
                  </a:uFill>
                  <a:latin typeface="Hiragino Mincho ProN W3" panose="02020300000000000000" pitchFamily="18" charset="-128"/>
                  <a:ea typeface="Hiragino Mincho ProN W3" panose="02020300000000000000" pitchFamily="18" charset="-128"/>
                </a:rPr>
                <a:t>シナモン</a:t>
              </a:r>
              <a:endParaRPr lang="ja-JP" altLang="en-US" sz="2400">
                <a:latin typeface="Hiragino Mincho ProN W3" panose="02020300000000000000" pitchFamily="18" charset="-128"/>
                <a:ea typeface="Hiragino Mincho ProN W3" panose="02020300000000000000" pitchFamily="18" charset="-128"/>
              </a:endParaRPr>
            </a:p>
          </p:txBody>
        </p:sp>
        <p:sp>
          <p:nvSpPr>
            <p:cNvPr id="19" name="●オモト">
              <a:extLst>
                <a:ext uri="{FF2B5EF4-FFF2-40B4-BE49-F238E27FC236}">
                  <a16:creationId xmlns:a16="http://schemas.microsoft.com/office/drawing/2014/main" id="{3DE3078E-945B-B343-83C6-2DA41917A3CF}"/>
                </a:ext>
              </a:extLst>
            </p:cNvPr>
            <p:cNvSpPr txBox="1"/>
            <p:nvPr/>
          </p:nvSpPr>
          <p:spPr>
            <a:xfrm>
              <a:off x="7418705" y="8369548"/>
              <a:ext cx="3948658"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ショウキョウ：</a:t>
              </a:r>
              <a:r>
                <a:rPr lang="ja-JP" altLang="en-US" sz="2400">
                  <a:solidFill>
                    <a:srgbClr val="FFFF00"/>
                  </a:solidFill>
                  <a:effectLst>
                    <a:outerShdw blurRad="12700" dist="25400" dir="2700000" rotWithShape="0">
                      <a:srgbClr val="000000"/>
                    </a:outerShdw>
                  </a:effectLst>
                  <a:uFill>
                    <a:solidFill>
                      <a:srgbClr val="FFFF00"/>
                    </a:solidFill>
                  </a:uFill>
                  <a:latin typeface="Hiragino Mincho ProN W3" panose="02020300000000000000" pitchFamily="18" charset="-128"/>
                  <a:ea typeface="Hiragino Mincho ProN W3" panose="02020300000000000000" pitchFamily="18" charset="-128"/>
                </a:rPr>
                <a:t>ジンジャー</a:t>
              </a:r>
              <a:endParaRPr lang="ja-JP" altLang="en-US" sz="2400">
                <a:latin typeface="Hiragino Mincho ProN W3" panose="02020300000000000000" pitchFamily="18" charset="-128"/>
                <a:ea typeface="Hiragino Mincho ProN W3" panose="02020300000000000000" pitchFamily="18" charset="-128"/>
              </a:endParaRPr>
            </a:p>
          </p:txBody>
        </p:sp>
        <p:sp>
          <p:nvSpPr>
            <p:cNvPr id="20" name="●オモト">
              <a:extLst>
                <a:ext uri="{FF2B5EF4-FFF2-40B4-BE49-F238E27FC236}">
                  <a16:creationId xmlns:a16="http://schemas.microsoft.com/office/drawing/2014/main" id="{C0E1A825-58EF-7747-8124-8871042B3ED5}"/>
                </a:ext>
              </a:extLst>
            </p:cNvPr>
            <p:cNvSpPr txBox="1"/>
            <p:nvPr/>
          </p:nvSpPr>
          <p:spPr>
            <a:xfrm>
              <a:off x="3777823" y="8831484"/>
              <a:ext cx="3025328"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チョウジ：</a:t>
              </a:r>
              <a:r>
                <a:rPr lang="ja-JP" altLang="en-US" sz="2400">
                  <a:solidFill>
                    <a:srgbClr val="FFFF00"/>
                  </a:solidFill>
                  <a:effectLst>
                    <a:outerShdw blurRad="12700" dist="25400" dir="2700000" rotWithShape="0">
                      <a:srgbClr val="000000"/>
                    </a:outerShdw>
                  </a:effectLst>
                  <a:uFill>
                    <a:solidFill>
                      <a:srgbClr val="FFFF00"/>
                    </a:solidFill>
                  </a:uFill>
                  <a:latin typeface="Hiragino Mincho ProN W3" panose="02020300000000000000" pitchFamily="18" charset="-128"/>
                  <a:ea typeface="Hiragino Mincho ProN W3" panose="02020300000000000000" pitchFamily="18" charset="-128"/>
                </a:rPr>
                <a:t>クローブ</a:t>
              </a:r>
              <a:endParaRPr lang="ja-JP" altLang="en-US" sz="2400">
                <a:latin typeface="Hiragino Mincho ProN W3" panose="02020300000000000000" pitchFamily="18" charset="-128"/>
                <a:ea typeface="Hiragino Mincho ProN W3" panose="02020300000000000000" pitchFamily="18" charset="-128"/>
              </a:endParaRPr>
            </a:p>
          </p:txBody>
        </p:sp>
      </p:grpSp>
      <p:sp>
        <p:nvSpPr>
          <p:cNvPr id="13" name="テキスト ボックス 12">
            <a:extLst>
              <a:ext uri="{FF2B5EF4-FFF2-40B4-BE49-F238E27FC236}">
                <a16:creationId xmlns:a16="http://schemas.microsoft.com/office/drawing/2014/main" id="{478AC4E7-0E29-C142-AE1E-54984F1CFAFA}"/>
              </a:ext>
            </a:extLst>
          </p:cNvPr>
          <p:cNvSpPr txBox="1"/>
          <p:nvPr/>
        </p:nvSpPr>
        <p:spPr>
          <a:xfrm>
            <a:off x="154206" y="5943885"/>
            <a:ext cx="4488408" cy="964367"/>
          </a:xfrm>
          <a:prstGeom prst="rect">
            <a:avLst/>
          </a:prstGeom>
          <a:solidFill>
            <a:schemeClr val="accent1">
              <a:lumMod val="50000"/>
            </a:schemeClr>
          </a:solidFill>
          <a:ln w="3175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ja-JP" altLang="en-US" sz="2800" b="1">
                <a:solidFill>
                  <a:schemeClr val="bg1"/>
                </a:solidFill>
                <a:latin typeface="Hiragino Mincho ProN W3" panose="02020300000000000000" pitchFamily="18" charset="-128"/>
                <a:ea typeface="Hiragino Mincho ProN W3" panose="02020300000000000000" pitchFamily="18" charset="-128"/>
              </a:rPr>
              <a:t>初版局方は漢薬を排除</a:t>
            </a:r>
            <a:endParaRPr lang="en-US" altLang="ja-JP" sz="2800" b="1" dirty="0">
              <a:solidFill>
                <a:schemeClr val="bg1"/>
              </a:solidFill>
              <a:latin typeface="Hiragino Mincho ProN W3" panose="02020300000000000000" pitchFamily="18" charset="-128"/>
              <a:ea typeface="Hiragino Mincho ProN W3" panose="02020300000000000000" pitchFamily="18" charset="-128"/>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2800" b="1" i="0" u="none" strike="noStrike" cap="none" spc="0" normalizeH="0" baseline="0">
                <a:ln>
                  <a:noFill/>
                </a:ln>
                <a:solidFill>
                  <a:schemeClr val="bg1"/>
                </a:solidFill>
                <a:effectLst/>
                <a:uFillTx/>
                <a:latin typeface="Hiragino Mincho ProN W3" panose="02020300000000000000" pitchFamily="18" charset="-128"/>
                <a:ea typeface="Hiragino Mincho ProN W3" panose="02020300000000000000" pitchFamily="18" charset="-128"/>
                <a:sym typeface="Helvetica Light"/>
              </a:rPr>
              <a:t>戦後の局方から漢薬を収載</a:t>
            </a:r>
          </a:p>
        </p:txBody>
      </p:sp>
    </p:spTree>
    <p:extLst>
      <p:ext uri="{BB962C8B-B14F-4D97-AF65-F5344CB8AC3E}">
        <p14:creationId xmlns:p14="http://schemas.microsoft.com/office/powerpoint/2010/main" val="1878767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5" grpId="0" animBg="1" advAuto="0"/>
      <p:bldP spid="12" grpId="0"/>
      <p:bldP spid="14" grpId="0"/>
      <p:bldP spid="15" grpId="0"/>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5" name="第14章 鉱物基原生薬"/>
          <p:cNvSpPr txBox="1">
            <a:spLocks noGrp="1"/>
          </p:cNvSpPr>
          <p:nvPr>
            <p:ph type="ctrTitle"/>
          </p:nvPr>
        </p:nvSpPr>
        <p:spPr>
          <a:xfrm>
            <a:off x="2492375" y="323850"/>
            <a:ext cx="8343900" cy="1300163"/>
          </a:xfrm>
          <a:prstGeom prst="rect">
            <a:avLst/>
          </a:prstGeom>
          <a:solidFill>
            <a:srgbClr val="008080"/>
          </a:solidFill>
          <a:effectLst>
            <a:outerShdw blurRad="127000" dist="152399" dir="18900000" rotWithShape="0">
              <a:srgbClr val="003366">
                <a:alpha val="79998"/>
              </a:srgbClr>
            </a:outerShdw>
          </a:effectLst>
        </p:spPr>
        <p:txBody>
          <a:bodyPr lIns="72248" tIns="72248" rIns="72248" bIns="72248">
            <a:noAutofit/>
          </a:bodyPr>
          <a:lstStyle>
            <a:lvl1pPr defTabSz="1300162">
              <a:defRPr sz="5600">
                <a:solidFill>
                  <a:srgbClr val="FFFF00"/>
                </a:solidFill>
                <a:effectLst>
                  <a:outerShdw blurRad="12700" dist="381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4000"/>
              <a:t>第</a:t>
            </a:r>
            <a:r>
              <a:rPr lang="en-US" altLang="ja-JP" sz="4000" dirty="0"/>
              <a:t>15</a:t>
            </a:r>
            <a:r>
              <a:rPr lang="ja-JP" altLang="en-US" sz="4000"/>
              <a:t>章</a:t>
            </a:r>
            <a:r>
              <a:rPr lang="en-US" altLang="ja-JP" sz="4000" dirty="0"/>
              <a:t> </a:t>
            </a:r>
            <a:r>
              <a:rPr lang="ja-JP" altLang="en-US" sz="4000"/>
              <a:t>よく用いられる漢方処方とその中の生薬</a:t>
            </a:r>
            <a:r>
              <a:rPr lang="en-US" altLang="ja-JP" sz="4000" dirty="0"/>
              <a:t>(2)</a:t>
            </a:r>
            <a:endParaRPr sz="4000" dirty="0"/>
          </a:p>
        </p:txBody>
      </p:sp>
      <p:sp>
        <p:nvSpPr>
          <p:cNvPr id="3" name="★強心配糖体">
            <a:extLst>
              <a:ext uri="{FF2B5EF4-FFF2-40B4-BE49-F238E27FC236}">
                <a16:creationId xmlns:a16="http://schemas.microsoft.com/office/drawing/2014/main" id="{F759EC8C-B4EA-7C46-AE56-4983A6CDCABA}"/>
              </a:ext>
            </a:extLst>
          </p:cNvPr>
          <p:cNvSpPr txBox="1"/>
          <p:nvPr/>
        </p:nvSpPr>
        <p:spPr>
          <a:xfrm>
            <a:off x="1408852" y="1950719"/>
            <a:ext cx="6255743"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3200" dirty="0">
                <a:solidFill>
                  <a:srgbClr val="FFFF00"/>
                </a:solidFill>
                <a:effectLst>
                  <a:outerShdw blurRad="12700" dist="25400" dir="2700000" rotWithShape="0">
                    <a:srgbClr val="000000"/>
                  </a:outerShdw>
                </a:effectLst>
                <a:uFill>
                  <a:solidFill>
                    <a:srgbClr val="FFFF00"/>
                  </a:solidFill>
                </a:uFill>
              </a:rPr>
              <a:t>●</a:t>
            </a:r>
            <a:r>
              <a:rPr lang="ja-JP" altLang="en-US" sz="3200">
                <a:solidFill>
                  <a:srgbClr val="FF0000"/>
                </a:solidFill>
                <a:effectLst>
                  <a:outerShdw blurRad="12700" dist="25400" dir="2700000" rotWithShape="0">
                    <a:srgbClr val="000000"/>
                  </a:outerShdw>
                </a:effectLst>
                <a:uFill>
                  <a:solidFill>
                    <a:srgbClr val="FF0000"/>
                  </a:solidFill>
                </a:uFill>
              </a:rPr>
              <a:t>西洋医学と漢方医学の違い</a:t>
            </a:r>
            <a:endParaRPr sz="3200" dirty="0">
              <a:solidFill>
                <a:srgbClr val="FF0000"/>
              </a:solidFill>
              <a:effectLst>
                <a:outerShdw blurRad="12700" dist="25400" dir="2700000" rotWithShape="0">
                  <a:srgbClr val="000000"/>
                </a:outerShdw>
              </a:effectLst>
              <a:uFill>
                <a:solidFill>
                  <a:srgbClr val="FF0000"/>
                </a:solidFill>
              </a:uFill>
            </a:endParaRPr>
          </a:p>
        </p:txBody>
      </p:sp>
      <p:graphicFrame>
        <p:nvGraphicFramePr>
          <p:cNvPr id="9" name="表 10">
            <a:extLst>
              <a:ext uri="{FF2B5EF4-FFF2-40B4-BE49-F238E27FC236}">
                <a16:creationId xmlns:a16="http://schemas.microsoft.com/office/drawing/2014/main" id="{8C1A31CA-037C-F84E-893F-0D5C70A945A1}"/>
              </a:ext>
            </a:extLst>
          </p:cNvPr>
          <p:cNvGraphicFramePr>
            <a:graphicFrameLocks noGrp="1"/>
          </p:cNvGraphicFramePr>
          <p:nvPr>
            <p:extLst>
              <p:ext uri="{D42A27DB-BD31-4B8C-83A1-F6EECF244321}">
                <p14:modId xmlns:p14="http://schemas.microsoft.com/office/powerpoint/2010/main" val="2343005519"/>
              </p:ext>
            </p:extLst>
          </p:nvPr>
        </p:nvGraphicFramePr>
        <p:xfrm>
          <a:off x="1497788" y="3093566"/>
          <a:ext cx="9986222" cy="6059045"/>
        </p:xfrm>
        <a:graphic>
          <a:graphicData uri="http://schemas.openxmlformats.org/drawingml/2006/table">
            <a:tbl>
              <a:tblPr firstRow="1" bandRow="1">
                <a:tableStyleId>{5940675A-B579-460E-94D1-54222C63F5DA}</a:tableStyleId>
              </a:tblPr>
              <a:tblGrid>
                <a:gridCol w="2877834">
                  <a:extLst>
                    <a:ext uri="{9D8B030D-6E8A-4147-A177-3AD203B41FA5}">
                      <a16:colId xmlns:a16="http://schemas.microsoft.com/office/drawing/2014/main" val="4141043160"/>
                    </a:ext>
                  </a:extLst>
                </a:gridCol>
                <a:gridCol w="3554194">
                  <a:extLst>
                    <a:ext uri="{9D8B030D-6E8A-4147-A177-3AD203B41FA5}">
                      <a16:colId xmlns:a16="http://schemas.microsoft.com/office/drawing/2014/main" val="1025959531"/>
                    </a:ext>
                  </a:extLst>
                </a:gridCol>
                <a:gridCol w="3554194">
                  <a:extLst>
                    <a:ext uri="{9D8B030D-6E8A-4147-A177-3AD203B41FA5}">
                      <a16:colId xmlns:a16="http://schemas.microsoft.com/office/drawing/2014/main" val="3181295797"/>
                    </a:ext>
                  </a:extLst>
                </a:gridCol>
              </a:tblGrid>
              <a:tr h="608365">
                <a:tc>
                  <a:txBody>
                    <a:bodyPr/>
                    <a:lstStyle/>
                    <a:p>
                      <a:pPr algn="ctr"/>
                      <a:r>
                        <a:rPr kumimoji="1" lang="ja-JP" altLang="en-US" sz="3200">
                          <a:solidFill>
                            <a:srgbClr val="FFFF00"/>
                          </a:solidFill>
                          <a:latin typeface="MS Gothic" panose="020B0609070205080204" pitchFamily="49" charset="-128"/>
                          <a:ea typeface="MS Gothic" panose="020B0609070205080204" pitchFamily="49" charset="-128"/>
                        </a:rPr>
                        <a:t>比較項目</a:t>
                      </a:r>
                    </a:p>
                  </a:txBody>
                  <a:tcPr anchor="ctr">
                    <a:solidFill>
                      <a:srgbClr val="C00000"/>
                    </a:solidFill>
                  </a:tcPr>
                </a:tc>
                <a:tc>
                  <a:txBody>
                    <a:bodyPr/>
                    <a:lstStyle/>
                    <a:p>
                      <a:pPr algn="ctr"/>
                      <a:r>
                        <a:rPr kumimoji="1" lang="ja-JP" altLang="en-US" sz="3200">
                          <a:solidFill>
                            <a:srgbClr val="FFFF00"/>
                          </a:solidFill>
                          <a:latin typeface="MS Gothic" panose="020B0609070205080204" pitchFamily="49" charset="-128"/>
                          <a:ea typeface="MS Gothic" panose="020B0609070205080204" pitchFamily="49" charset="-128"/>
                        </a:rPr>
                        <a:t>西洋医学</a:t>
                      </a:r>
                    </a:p>
                  </a:txBody>
                  <a:tcPr anchor="ctr">
                    <a:solidFill>
                      <a:schemeClr val="tx1"/>
                    </a:solidFill>
                  </a:tcPr>
                </a:tc>
                <a:tc>
                  <a:txBody>
                    <a:bodyPr/>
                    <a:lstStyle/>
                    <a:p>
                      <a:pPr algn="ctr"/>
                      <a:r>
                        <a:rPr kumimoji="1" lang="ja-JP" altLang="en-US" sz="3200">
                          <a:solidFill>
                            <a:srgbClr val="FFFF00"/>
                          </a:solidFill>
                          <a:latin typeface="MS Gothic" panose="020B0609070205080204" pitchFamily="49" charset="-128"/>
                          <a:ea typeface="MS Gothic" panose="020B0609070205080204" pitchFamily="49" charset="-128"/>
                        </a:rPr>
                        <a:t>漢方医学</a:t>
                      </a:r>
                    </a:p>
                  </a:txBody>
                  <a:tcPr anchor="ctr">
                    <a:solidFill>
                      <a:schemeClr val="tx1"/>
                    </a:solidFill>
                  </a:tcPr>
                </a:tc>
                <a:extLst>
                  <a:ext uri="{0D108BD9-81ED-4DB2-BD59-A6C34878D82A}">
                    <a16:rowId xmlns:a16="http://schemas.microsoft.com/office/drawing/2014/main" val="3747279506"/>
                  </a:ext>
                </a:extLst>
              </a:tr>
              <a:tr h="608365">
                <a:tc rowSpan="2">
                  <a:txBody>
                    <a:bodyPr/>
                    <a:lstStyle/>
                    <a:p>
                      <a:pPr algn="ctr"/>
                      <a:r>
                        <a:rPr kumimoji="1" lang="ja-JP" altLang="en-US" sz="3200">
                          <a:solidFill>
                            <a:schemeClr val="bg1"/>
                          </a:solidFill>
                          <a:latin typeface="MS Gothic" panose="020B0609070205080204" pitchFamily="49" charset="-128"/>
                          <a:ea typeface="MS Gothic" panose="020B0609070205080204" pitchFamily="49" charset="-128"/>
                        </a:rPr>
                        <a:t>理論</a:t>
                      </a:r>
                    </a:p>
                  </a:txBody>
                  <a:tcPr anchor="ctr">
                    <a:solidFill>
                      <a:schemeClr val="accent1">
                        <a:lumMod val="75000"/>
                      </a:schemeClr>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科学</a:t>
                      </a:r>
                    </a:p>
                  </a:txBody>
                  <a:tcPr anchor="ctr">
                    <a:solidFill>
                      <a:srgbClr val="FFFDA9"/>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哲学的色彩が濃い</a:t>
                      </a:r>
                    </a:p>
                  </a:txBody>
                  <a:tcPr anchor="ctr">
                    <a:solidFill>
                      <a:srgbClr val="FFFDA9"/>
                    </a:solidFill>
                  </a:tcPr>
                </a:tc>
                <a:extLst>
                  <a:ext uri="{0D108BD9-81ED-4DB2-BD59-A6C34878D82A}">
                    <a16:rowId xmlns:a16="http://schemas.microsoft.com/office/drawing/2014/main" val="441654443"/>
                  </a:ext>
                </a:extLst>
              </a:tr>
              <a:tr h="608365">
                <a:tc vMerge="1">
                  <a:txBody>
                    <a:bodyPr/>
                    <a:lstStyle/>
                    <a:p>
                      <a:pPr algn="ctr"/>
                      <a:endParaRPr kumimoji="1" lang="ja-JP" altLang="en-US" sz="2800">
                        <a:latin typeface="MS Gothic" panose="020B0609070205080204" pitchFamily="49" charset="-128"/>
                        <a:ea typeface="MS Gothic" panose="020B0609070205080204" pitchFamily="49" charset="-128"/>
                      </a:endParaRPr>
                    </a:p>
                  </a:txBody>
                  <a:tcPr anchor="ct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理論的・実践的</a:t>
                      </a:r>
                    </a:p>
                  </a:txBody>
                  <a:tcPr anchor="ctr">
                    <a:solidFill>
                      <a:srgbClr val="FFFDA9"/>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理論より実践</a:t>
                      </a:r>
                    </a:p>
                  </a:txBody>
                  <a:tcPr anchor="ctr">
                    <a:solidFill>
                      <a:srgbClr val="FFFDA9"/>
                    </a:solidFill>
                  </a:tcPr>
                </a:tc>
                <a:extLst>
                  <a:ext uri="{0D108BD9-81ED-4DB2-BD59-A6C34878D82A}">
                    <a16:rowId xmlns:a16="http://schemas.microsoft.com/office/drawing/2014/main" val="147124242"/>
                  </a:ext>
                </a:extLst>
              </a:tr>
              <a:tr h="608365">
                <a:tc rowSpan="3">
                  <a:txBody>
                    <a:bodyPr/>
                    <a:lstStyle/>
                    <a:p>
                      <a:pPr algn="ctr"/>
                      <a:r>
                        <a:rPr kumimoji="1" lang="ja-JP" altLang="en-US" sz="3200">
                          <a:solidFill>
                            <a:schemeClr val="bg1"/>
                          </a:solidFill>
                          <a:latin typeface="MS Gothic" panose="020B0609070205080204" pitchFamily="49" charset="-128"/>
                          <a:ea typeface="MS Gothic" panose="020B0609070205080204" pitchFamily="49" charset="-128"/>
                        </a:rPr>
                        <a:t>診察・診断</a:t>
                      </a:r>
                    </a:p>
                  </a:txBody>
                  <a:tcPr anchor="ctr">
                    <a:solidFill>
                      <a:schemeClr val="accent1">
                        <a:lumMod val="75000"/>
                      </a:schemeClr>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分析的</a:t>
                      </a:r>
                    </a:p>
                  </a:txBody>
                  <a:tcPr anchor="ctr">
                    <a:solidFill>
                      <a:srgbClr val="FFFDA9"/>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総合的</a:t>
                      </a:r>
                    </a:p>
                  </a:txBody>
                  <a:tcPr anchor="ctr">
                    <a:solidFill>
                      <a:srgbClr val="FFFDA9"/>
                    </a:solidFill>
                  </a:tcPr>
                </a:tc>
                <a:extLst>
                  <a:ext uri="{0D108BD9-81ED-4DB2-BD59-A6C34878D82A}">
                    <a16:rowId xmlns:a16="http://schemas.microsoft.com/office/drawing/2014/main" val="3054606954"/>
                  </a:ext>
                </a:extLst>
              </a:tr>
              <a:tr h="608365">
                <a:tc vMerge="1">
                  <a:txBody>
                    <a:bodyPr/>
                    <a:lstStyle/>
                    <a:p>
                      <a:pPr algn="ctr"/>
                      <a:endParaRPr kumimoji="1" lang="ja-JP" altLang="en-US" sz="2800">
                        <a:latin typeface="MS Gothic" panose="020B0609070205080204" pitchFamily="49" charset="-128"/>
                        <a:ea typeface="MS Gothic" panose="020B0609070205080204" pitchFamily="49" charset="-128"/>
                      </a:endParaRPr>
                    </a:p>
                  </a:txBody>
                  <a:tcPr anchor="ct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局所的</a:t>
                      </a:r>
                    </a:p>
                  </a:txBody>
                  <a:tcPr anchor="ctr">
                    <a:solidFill>
                      <a:srgbClr val="FFFDA9"/>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全身的</a:t>
                      </a:r>
                    </a:p>
                  </a:txBody>
                  <a:tcPr anchor="ctr">
                    <a:solidFill>
                      <a:srgbClr val="FFFDA9"/>
                    </a:solidFill>
                  </a:tcPr>
                </a:tc>
                <a:extLst>
                  <a:ext uri="{0D108BD9-81ED-4DB2-BD59-A6C34878D82A}">
                    <a16:rowId xmlns:a16="http://schemas.microsoft.com/office/drawing/2014/main" val="2653306832"/>
                  </a:ext>
                </a:extLst>
              </a:tr>
              <a:tr h="608365">
                <a:tc vMerge="1">
                  <a:txBody>
                    <a:bodyPr/>
                    <a:lstStyle/>
                    <a:p>
                      <a:pPr algn="ctr"/>
                      <a:endParaRPr kumimoji="1" lang="ja-JP" altLang="en-US" sz="2800">
                        <a:latin typeface="MS Gothic" panose="020B0609070205080204" pitchFamily="49" charset="-128"/>
                        <a:ea typeface="MS Gothic" panose="020B0609070205080204" pitchFamily="49" charset="-128"/>
                      </a:endParaRPr>
                    </a:p>
                  </a:txBody>
                  <a:tcPr anchor="ct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客観的</a:t>
                      </a:r>
                    </a:p>
                  </a:txBody>
                  <a:tcPr anchor="ctr">
                    <a:solidFill>
                      <a:srgbClr val="FFFDA9"/>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主観的</a:t>
                      </a:r>
                    </a:p>
                  </a:txBody>
                  <a:tcPr anchor="ctr">
                    <a:solidFill>
                      <a:srgbClr val="FFFDA9"/>
                    </a:solidFill>
                  </a:tcPr>
                </a:tc>
                <a:extLst>
                  <a:ext uri="{0D108BD9-81ED-4DB2-BD59-A6C34878D82A}">
                    <a16:rowId xmlns:a16="http://schemas.microsoft.com/office/drawing/2014/main" val="326601203"/>
                  </a:ext>
                </a:extLst>
              </a:tr>
              <a:tr h="608365">
                <a:tc rowSpan="3">
                  <a:txBody>
                    <a:bodyPr/>
                    <a:lstStyle/>
                    <a:p>
                      <a:pPr algn="ctr"/>
                      <a:r>
                        <a:rPr kumimoji="1" lang="ja-JP" altLang="en-US" sz="3200">
                          <a:solidFill>
                            <a:schemeClr val="bg1"/>
                          </a:solidFill>
                          <a:latin typeface="MS Gothic" panose="020B0609070205080204" pitchFamily="49" charset="-128"/>
                          <a:ea typeface="MS Gothic" panose="020B0609070205080204" pitchFamily="49" charset="-128"/>
                        </a:rPr>
                        <a:t>治療法</a:t>
                      </a:r>
                    </a:p>
                  </a:txBody>
                  <a:tcPr anchor="ctr">
                    <a:solidFill>
                      <a:schemeClr val="accent1">
                        <a:lumMod val="75000"/>
                      </a:schemeClr>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対</a:t>
                      </a:r>
                      <a:r>
                        <a:rPr lang="ja-JP" sz="2800" b="1" kern="100">
                          <a:solidFill>
                            <a:srgbClr val="FF0000"/>
                          </a:solidFill>
                          <a:effectLst/>
                          <a:latin typeface="MS Mincho" panose="02020609040205080304" pitchFamily="49" charset="-128"/>
                          <a:ea typeface="MS Mincho" panose="02020609040205080304" pitchFamily="49" charset="-128"/>
                          <a:cs typeface="Times New Roman" panose="02020603050405020304" pitchFamily="18" charset="0"/>
                        </a:rPr>
                        <a:t>症</a:t>
                      </a: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療法</a:t>
                      </a:r>
                    </a:p>
                  </a:txBody>
                  <a:tcPr anchor="ctr">
                    <a:solidFill>
                      <a:srgbClr val="FFFDA9"/>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対</a:t>
                      </a:r>
                      <a:r>
                        <a:rPr lang="ja-JP" sz="2800" b="1" kern="100">
                          <a:solidFill>
                            <a:srgbClr val="FF0000"/>
                          </a:solidFill>
                          <a:effectLst/>
                          <a:latin typeface="MS Mincho" panose="02020609040205080304" pitchFamily="49" charset="-128"/>
                          <a:ea typeface="MS Mincho" panose="02020609040205080304" pitchFamily="49" charset="-128"/>
                          <a:cs typeface="Times New Roman" panose="02020603050405020304" pitchFamily="18" charset="0"/>
                        </a:rPr>
                        <a:t>証</a:t>
                      </a: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療法</a:t>
                      </a:r>
                    </a:p>
                  </a:txBody>
                  <a:tcPr anchor="ctr">
                    <a:solidFill>
                      <a:srgbClr val="FFFDA9"/>
                    </a:solidFill>
                  </a:tcPr>
                </a:tc>
                <a:extLst>
                  <a:ext uri="{0D108BD9-81ED-4DB2-BD59-A6C34878D82A}">
                    <a16:rowId xmlns:a16="http://schemas.microsoft.com/office/drawing/2014/main" val="2778553661"/>
                  </a:ext>
                </a:extLst>
              </a:tr>
              <a:tr h="608365">
                <a:tc vMerge="1">
                  <a:txBody>
                    <a:bodyPr/>
                    <a:lstStyle/>
                    <a:p>
                      <a:pPr algn="ctr"/>
                      <a:endParaRPr kumimoji="1" lang="ja-JP" altLang="en-US" sz="2800">
                        <a:latin typeface="MS Gothic" panose="020B0609070205080204" pitchFamily="49" charset="-128"/>
                        <a:ea typeface="MS Gothic" panose="020B0609070205080204" pitchFamily="49" charset="-128"/>
                      </a:endParaRPr>
                    </a:p>
                  </a:txBody>
                  <a:tcPr anchor="ct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アロパシー的</a:t>
                      </a:r>
                    </a:p>
                  </a:txBody>
                  <a:tcPr anchor="ctr">
                    <a:solidFill>
                      <a:srgbClr val="FFFDA9"/>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哲学的アロパシー</a:t>
                      </a:r>
                    </a:p>
                  </a:txBody>
                  <a:tcPr anchor="ctr">
                    <a:solidFill>
                      <a:srgbClr val="FFFDA9"/>
                    </a:solidFill>
                  </a:tcPr>
                </a:tc>
                <a:extLst>
                  <a:ext uri="{0D108BD9-81ED-4DB2-BD59-A6C34878D82A}">
                    <a16:rowId xmlns:a16="http://schemas.microsoft.com/office/drawing/2014/main" val="2609238800"/>
                  </a:ext>
                </a:extLst>
              </a:tr>
              <a:tr h="608365">
                <a:tc vMerge="1">
                  <a:txBody>
                    <a:bodyPr/>
                    <a:lstStyle/>
                    <a:p>
                      <a:pPr algn="ctr"/>
                      <a:endParaRPr kumimoji="1" lang="ja-JP" altLang="en-US" sz="2800">
                        <a:latin typeface="MS Gothic" panose="020B0609070205080204" pitchFamily="49" charset="-128"/>
                        <a:ea typeface="MS Gothic" panose="020B0609070205080204" pitchFamily="49" charset="-128"/>
                      </a:endParaRPr>
                    </a:p>
                  </a:txBody>
                  <a:tcPr anchor="ct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マニュアル的</a:t>
                      </a:r>
                    </a:p>
                  </a:txBody>
                  <a:tcPr anchor="ctr">
                    <a:solidFill>
                      <a:srgbClr val="FFFDA9"/>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オーダーメイド的</a:t>
                      </a:r>
                    </a:p>
                  </a:txBody>
                  <a:tcPr anchor="ctr">
                    <a:solidFill>
                      <a:srgbClr val="FFFDA9"/>
                    </a:solidFill>
                  </a:tcPr>
                </a:tc>
                <a:extLst>
                  <a:ext uri="{0D108BD9-81ED-4DB2-BD59-A6C34878D82A}">
                    <a16:rowId xmlns:a16="http://schemas.microsoft.com/office/drawing/2014/main" val="3086077935"/>
                  </a:ext>
                </a:extLst>
              </a:tr>
              <a:tr h="583760">
                <a:tc>
                  <a:txBody>
                    <a:bodyPr/>
                    <a:lstStyle/>
                    <a:p>
                      <a:pPr algn="ctr"/>
                      <a:r>
                        <a:rPr kumimoji="1" lang="ja-JP" altLang="en-US" sz="3200">
                          <a:solidFill>
                            <a:schemeClr val="bg1"/>
                          </a:solidFill>
                          <a:latin typeface="MS Gothic" panose="020B0609070205080204" pitchFamily="49" charset="-128"/>
                          <a:ea typeface="MS Gothic" panose="020B0609070205080204" pitchFamily="49" charset="-128"/>
                        </a:rPr>
                        <a:t>薬物</a:t>
                      </a:r>
                    </a:p>
                  </a:txBody>
                  <a:tcPr anchor="ctr">
                    <a:solidFill>
                      <a:schemeClr val="accent1">
                        <a:lumMod val="75000"/>
                      </a:schemeClr>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純薬の単方が主</a:t>
                      </a:r>
                    </a:p>
                  </a:txBody>
                  <a:tcPr anchor="ctr">
                    <a:solidFill>
                      <a:srgbClr val="FFFDA9"/>
                    </a:solidFill>
                  </a:tcPr>
                </a:tc>
                <a:tc>
                  <a:txBody>
                    <a:bodyPr/>
                    <a:lstStyle/>
                    <a:p>
                      <a:pPr algn="just">
                        <a:lnSpc>
                          <a:spcPts val="1400"/>
                        </a:lnSpc>
                      </a:pPr>
                      <a:r>
                        <a:rPr lang="ja-JP" sz="2800" kern="100">
                          <a:effectLst/>
                          <a:latin typeface="MS Mincho" panose="02020609040205080304" pitchFamily="49" charset="-128"/>
                          <a:ea typeface="MS Mincho" panose="02020609040205080304" pitchFamily="49" charset="-128"/>
                          <a:cs typeface="Times New Roman" panose="02020603050405020304" pitchFamily="18" charset="0"/>
                        </a:rPr>
                        <a:t>生薬の複方</a:t>
                      </a:r>
                    </a:p>
                  </a:txBody>
                  <a:tcPr anchor="ctr">
                    <a:solidFill>
                      <a:srgbClr val="FFFDA9"/>
                    </a:solidFill>
                  </a:tcPr>
                </a:tc>
                <a:extLst>
                  <a:ext uri="{0D108BD9-81ED-4DB2-BD59-A6C34878D82A}">
                    <a16:rowId xmlns:a16="http://schemas.microsoft.com/office/drawing/2014/main" val="792315443"/>
                  </a:ext>
                </a:extLst>
              </a:tr>
            </a:tbl>
          </a:graphicData>
        </a:graphic>
      </p:graphicFrame>
    </p:spTree>
    <p:extLst>
      <p:ext uri="{BB962C8B-B14F-4D97-AF65-F5344CB8AC3E}">
        <p14:creationId xmlns:p14="http://schemas.microsoft.com/office/powerpoint/2010/main" val="4293607481"/>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5" name="第14章 鉱物基原生薬"/>
          <p:cNvSpPr txBox="1">
            <a:spLocks noGrp="1"/>
          </p:cNvSpPr>
          <p:nvPr>
            <p:ph type="ctrTitle"/>
          </p:nvPr>
        </p:nvSpPr>
        <p:spPr>
          <a:xfrm>
            <a:off x="2492375" y="323850"/>
            <a:ext cx="8343900" cy="1300163"/>
          </a:xfrm>
          <a:prstGeom prst="rect">
            <a:avLst/>
          </a:prstGeom>
          <a:solidFill>
            <a:srgbClr val="008080"/>
          </a:solidFill>
          <a:effectLst>
            <a:outerShdw blurRad="127000" dist="152399" dir="18900000" rotWithShape="0">
              <a:srgbClr val="003366">
                <a:alpha val="79998"/>
              </a:srgbClr>
            </a:outerShdw>
          </a:effectLst>
        </p:spPr>
        <p:txBody>
          <a:bodyPr lIns="72248" tIns="72248" rIns="72248" bIns="72248">
            <a:noAutofit/>
          </a:bodyPr>
          <a:lstStyle>
            <a:lvl1pPr defTabSz="1300162">
              <a:defRPr sz="5600">
                <a:solidFill>
                  <a:srgbClr val="FFFF00"/>
                </a:solidFill>
                <a:effectLst>
                  <a:outerShdw blurRad="12700" dist="381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4000"/>
              <a:t>第</a:t>
            </a:r>
            <a:r>
              <a:rPr lang="en-US" altLang="ja-JP" sz="4000" dirty="0"/>
              <a:t>15</a:t>
            </a:r>
            <a:r>
              <a:rPr lang="ja-JP" altLang="en-US" sz="4000"/>
              <a:t>章</a:t>
            </a:r>
            <a:r>
              <a:rPr lang="en-US" altLang="ja-JP" sz="4000" dirty="0"/>
              <a:t> </a:t>
            </a:r>
            <a:r>
              <a:rPr lang="ja-JP" altLang="en-US" sz="4000"/>
              <a:t>よく用いられる漢方処方とその中の生薬</a:t>
            </a:r>
            <a:r>
              <a:rPr lang="en-US" altLang="ja-JP" sz="4000" dirty="0"/>
              <a:t>(3)</a:t>
            </a:r>
            <a:endParaRPr sz="4000" dirty="0"/>
          </a:p>
        </p:txBody>
      </p:sp>
      <p:sp>
        <p:nvSpPr>
          <p:cNvPr id="5" name="●オモト">
            <a:extLst>
              <a:ext uri="{FF2B5EF4-FFF2-40B4-BE49-F238E27FC236}">
                <a16:creationId xmlns:a16="http://schemas.microsoft.com/office/drawing/2014/main" id="{34E5E335-1BAC-814C-9459-F43971E8AF36}"/>
              </a:ext>
            </a:extLst>
          </p:cNvPr>
          <p:cNvSpPr txBox="1"/>
          <p:nvPr/>
        </p:nvSpPr>
        <p:spPr>
          <a:xfrm>
            <a:off x="4301753" y="1834546"/>
            <a:ext cx="4871988"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4000">
                <a:solidFill>
                  <a:srgbClr val="000000"/>
                </a:solidFill>
                <a:effectLst>
                  <a:outerShdw blurRad="12700" dist="25400" dir="2700000" rotWithShape="0">
                    <a:srgbClr val="FFFFFF"/>
                  </a:outerShdw>
                </a:effectLst>
                <a:uFill>
                  <a:solidFill>
                    <a:srgbClr val="000000"/>
                  </a:solidFill>
                </a:uFill>
              </a:rPr>
              <a:t>前近代の病気の治療</a:t>
            </a:r>
            <a:endParaRPr lang="en-US" altLang="ja-JP" sz="4000" dirty="0">
              <a:solidFill>
                <a:srgbClr val="000000"/>
              </a:solidFill>
              <a:effectLst>
                <a:outerShdw blurRad="12700" dist="25400" dir="2700000" rotWithShape="0">
                  <a:srgbClr val="FFFFFF"/>
                </a:outerShdw>
              </a:effectLst>
              <a:uFill>
                <a:solidFill>
                  <a:srgbClr val="000000"/>
                </a:solidFill>
              </a:uFill>
            </a:endParaRPr>
          </a:p>
        </p:txBody>
      </p:sp>
      <p:pic>
        <p:nvPicPr>
          <p:cNvPr id="4" name="図 3">
            <a:extLst>
              <a:ext uri="{FF2B5EF4-FFF2-40B4-BE49-F238E27FC236}">
                <a16:creationId xmlns:a16="http://schemas.microsoft.com/office/drawing/2014/main" id="{785641B8-80F5-054C-920C-9D099B780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463" y="2576697"/>
            <a:ext cx="339724" cy="965166"/>
          </a:xfrm>
          <a:prstGeom prst="rect">
            <a:avLst/>
          </a:prstGeom>
        </p:spPr>
      </p:pic>
      <p:sp>
        <p:nvSpPr>
          <p:cNvPr id="8" name="●オモト">
            <a:extLst>
              <a:ext uri="{FF2B5EF4-FFF2-40B4-BE49-F238E27FC236}">
                <a16:creationId xmlns:a16="http://schemas.microsoft.com/office/drawing/2014/main" id="{D5FE9727-3B04-7149-93F3-D4999963ACF7}"/>
              </a:ext>
            </a:extLst>
          </p:cNvPr>
          <p:cNvSpPr txBox="1"/>
          <p:nvPr/>
        </p:nvSpPr>
        <p:spPr>
          <a:xfrm>
            <a:off x="4997772" y="3541863"/>
            <a:ext cx="3333105"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4000">
                <a:solidFill>
                  <a:srgbClr val="000000"/>
                </a:solidFill>
                <a:effectLst>
                  <a:outerShdw blurRad="12700" dist="25400" dir="2700000" rotWithShape="0">
                    <a:srgbClr val="FFFFFF"/>
                  </a:outerShdw>
                </a:effectLst>
                <a:uFill>
                  <a:solidFill>
                    <a:srgbClr val="000000"/>
                  </a:solidFill>
                </a:uFill>
              </a:rPr>
              <a:t>生活知で対処</a:t>
            </a:r>
            <a:endParaRPr lang="en-US" altLang="ja-JP" sz="4000" dirty="0">
              <a:solidFill>
                <a:srgbClr val="000000"/>
              </a:solidFill>
              <a:effectLst>
                <a:outerShdw blurRad="12700" dist="25400" dir="2700000" rotWithShape="0">
                  <a:srgbClr val="FFFFFF"/>
                </a:outerShdw>
              </a:effectLst>
              <a:uFill>
                <a:solidFill>
                  <a:srgbClr val="000000"/>
                </a:solidFill>
              </a:uFill>
            </a:endParaRPr>
          </a:p>
        </p:txBody>
      </p:sp>
      <p:sp>
        <p:nvSpPr>
          <p:cNvPr id="10" name="●オモト">
            <a:extLst>
              <a:ext uri="{FF2B5EF4-FFF2-40B4-BE49-F238E27FC236}">
                <a16:creationId xmlns:a16="http://schemas.microsoft.com/office/drawing/2014/main" id="{BAD6660E-E922-394E-9B73-C5BEAA94EA3E}"/>
              </a:ext>
            </a:extLst>
          </p:cNvPr>
          <p:cNvSpPr txBox="1"/>
          <p:nvPr/>
        </p:nvSpPr>
        <p:spPr>
          <a:xfrm>
            <a:off x="8452326" y="3634196"/>
            <a:ext cx="3127921"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0000"/>
                </a:solidFill>
                <a:effectLst>
                  <a:outerShdw blurRad="12700" dist="25400" dir="2700000" rotWithShape="0">
                    <a:srgbClr val="000000"/>
                  </a:outerShdw>
                </a:effectLst>
                <a:uFill>
                  <a:solidFill>
                    <a:srgbClr val="FFFF00"/>
                  </a:solidFill>
                </a:uFill>
              </a:rPr>
              <a:t>→</a:t>
            </a:r>
            <a:r>
              <a:rPr lang="ja-JP" altLang="en-US" sz="2800">
                <a:solidFill>
                  <a:srgbClr val="FFFF00"/>
                </a:solidFill>
                <a:effectLst>
                  <a:outerShdw blurRad="12700" dist="25400" dir="2700000" rotWithShape="0">
                    <a:srgbClr val="000000"/>
                  </a:outerShdw>
                </a:effectLst>
                <a:uFill>
                  <a:solidFill>
                    <a:srgbClr val="FFFF00"/>
                  </a:solidFill>
                </a:uFill>
              </a:rPr>
              <a:t>経験的・直感的</a:t>
            </a:r>
            <a:endParaRPr lang="en-US" altLang="ja-JP" sz="2800" dirty="0">
              <a:solidFill>
                <a:srgbClr val="000000"/>
              </a:solidFill>
              <a:effectLst>
                <a:outerShdw blurRad="12700" dist="25400" dir="2700000" rotWithShape="0">
                  <a:srgbClr val="FFFFFF"/>
                </a:outerShdw>
              </a:effectLst>
              <a:uFill>
                <a:solidFill>
                  <a:srgbClr val="000000"/>
                </a:solidFill>
              </a:uFill>
            </a:endParaRPr>
          </a:p>
        </p:txBody>
      </p:sp>
      <p:pic>
        <p:nvPicPr>
          <p:cNvPr id="7" name="図 6">
            <a:extLst>
              <a:ext uri="{FF2B5EF4-FFF2-40B4-BE49-F238E27FC236}">
                <a16:creationId xmlns:a16="http://schemas.microsoft.com/office/drawing/2014/main" id="{855DB3C6-53FD-7C40-B049-E81756457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3671" y="4822297"/>
            <a:ext cx="1571625" cy="1571625"/>
          </a:xfrm>
          <a:prstGeom prst="rect">
            <a:avLst/>
          </a:prstGeom>
        </p:spPr>
      </p:pic>
      <p:pic>
        <p:nvPicPr>
          <p:cNvPr id="12" name="図 11">
            <a:extLst>
              <a:ext uri="{FF2B5EF4-FFF2-40B4-BE49-F238E27FC236}">
                <a16:creationId xmlns:a16="http://schemas.microsoft.com/office/drawing/2014/main" id="{1690AFC2-D71A-1A4E-AEEF-F1744B0B4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8274" y="4876800"/>
            <a:ext cx="1571625" cy="1571625"/>
          </a:xfrm>
          <a:prstGeom prst="rect">
            <a:avLst/>
          </a:prstGeom>
        </p:spPr>
      </p:pic>
      <p:sp>
        <p:nvSpPr>
          <p:cNvPr id="15" name="九味檳榔湯←">
            <a:extLst>
              <a:ext uri="{FF2B5EF4-FFF2-40B4-BE49-F238E27FC236}">
                <a16:creationId xmlns:a16="http://schemas.microsoft.com/office/drawing/2014/main" id="{6E0EABBC-EABF-5143-9C6F-05C3E5FD3511}"/>
              </a:ext>
            </a:extLst>
          </p:cNvPr>
          <p:cNvSpPr txBox="1"/>
          <p:nvPr/>
        </p:nvSpPr>
        <p:spPr>
          <a:xfrm>
            <a:off x="8535987" y="4845257"/>
            <a:ext cx="3143251"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2800"/>
              <a:t>哲学的に体系化</a:t>
            </a:r>
            <a:endParaRPr sz="2800" dirty="0"/>
          </a:p>
        </p:txBody>
      </p:sp>
      <p:sp>
        <p:nvSpPr>
          <p:cNvPr id="16" name="九味檳榔湯←">
            <a:extLst>
              <a:ext uri="{FF2B5EF4-FFF2-40B4-BE49-F238E27FC236}">
                <a16:creationId xmlns:a16="http://schemas.microsoft.com/office/drawing/2014/main" id="{8E0A205F-C875-6F4A-AC91-155D5567D7C6}"/>
              </a:ext>
            </a:extLst>
          </p:cNvPr>
          <p:cNvSpPr txBox="1"/>
          <p:nvPr/>
        </p:nvSpPr>
        <p:spPr>
          <a:xfrm>
            <a:off x="9443007" y="5397507"/>
            <a:ext cx="2825379"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2800">
                <a:solidFill>
                  <a:schemeClr val="bg1"/>
                </a:solidFill>
              </a:rPr>
              <a:t>陰陽・五行思想</a:t>
            </a:r>
            <a:endParaRPr sz="2800" dirty="0">
              <a:solidFill>
                <a:schemeClr val="bg1"/>
              </a:solidFill>
            </a:endParaRPr>
          </a:p>
        </p:txBody>
      </p:sp>
      <p:sp>
        <p:nvSpPr>
          <p:cNvPr id="17" name="九味檳榔湯←">
            <a:extLst>
              <a:ext uri="{FF2B5EF4-FFF2-40B4-BE49-F238E27FC236}">
                <a16:creationId xmlns:a16="http://schemas.microsoft.com/office/drawing/2014/main" id="{847EDAD9-9D61-4848-93B6-CD375ED727E3}"/>
              </a:ext>
            </a:extLst>
          </p:cNvPr>
          <p:cNvSpPr txBox="1"/>
          <p:nvPr/>
        </p:nvSpPr>
        <p:spPr>
          <a:xfrm>
            <a:off x="1725612" y="4822297"/>
            <a:ext cx="3143251"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2800"/>
              <a:t>科学的に体系化</a:t>
            </a:r>
            <a:endParaRPr sz="2800" dirty="0"/>
          </a:p>
        </p:txBody>
      </p:sp>
      <p:sp>
        <p:nvSpPr>
          <p:cNvPr id="19" name="九味檳榔湯←">
            <a:extLst>
              <a:ext uri="{FF2B5EF4-FFF2-40B4-BE49-F238E27FC236}">
                <a16:creationId xmlns:a16="http://schemas.microsoft.com/office/drawing/2014/main" id="{17FC2002-904F-034A-98DB-DCE44C174F44}"/>
              </a:ext>
            </a:extLst>
          </p:cNvPr>
          <p:cNvSpPr txBox="1"/>
          <p:nvPr/>
        </p:nvSpPr>
        <p:spPr>
          <a:xfrm>
            <a:off x="1576387" y="5399091"/>
            <a:ext cx="1482726"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2800">
                <a:solidFill>
                  <a:schemeClr val="bg1"/>
                </a:solidFill>
              </a:rPr>
              <a:t>科学知</a:t>
            </a:r>
            <a:endParaRPr sz="2800" dirty="0">
              <a:solidFill>
                <a:srgbClr val="FFFF00"/>
              </a:solidFill>
            </a:endParaRPr>
          </a:p>
        </p:txBody>
      </p:sp>
      <p:sp>
        <p:nvSpPr>
          <p:cNvPr id="20" name="九味檳榔湯←">
            <a:extLst>
              <a:ext uri="{FF2B5EF4-FFF2-40B4-BE49-F238E27FC236}">
                <a16:creationId xmlns:a16="http://schemas.microsoft.com/office/drawing/2014/main" id="{96C7385F-137C-BC41-89AC-44069B477496}"/>
              </a:ext>
            </a:extLst>
          </p:cNvPr>
          <p:cNvSpPr txBox="1"/>
          <p:nvPr/>
        </p:nvSpPr>
        <p:spPr>
          <a:xfrm>
            <a:off x="1178953" y="5843637"/>
            <a:ext cx="1972048"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pPr algn="ctr"/>
            <a:r>
              <a:rPr lang="ja-JP" altLang="en-US" sz="2000">
                <a:solidFill>
                  <a:schemeClr val="bg1"/>
                </a:solidFill>
              </a:rPr>
              <a:t>↓</a:t>
            </a:r>
            <a:endParaRPr lang="en-US" altLang="ja-JP" sz="2000" dirty="0">
              <a:solidFill>
                <a:schemeClr val="bg1"/>
              </a:solidFill>
            </a:endParaRPr>
          </a:p>
          <a:p>
            <a:r>
              <a:rPr lang="ja-JP" altLang="en-US" sz="2000">
                <a:solidFill>
                  <a:srgbClr val="FFFF00"/>
                </a:solidFill>
              </a:rPr>
              <a:t>一般化・普遍化</a:t>
            </a:r>
            <a:endParaRPr sz="2000" dirty="0">
              <a:solidFill>
                <a:srgbClr val="FFFF00"/>
              </a:solidFill>
            </a:endParaRPr>
          </a:p>
        </p:txBody>
      </p:sp>
      <p:sp>
        <p:nvSpPr>
          <p:cNvPr id="21" name="九味檳榔湯←">
            <a:extLst>
              <a:ext uri="{FF2B5EF4-FFF2-40B4-BE49-F238E27FC236}">
                <a16:creationId xmlns:a16="http://schemas.microsoft.com/office/drawing/2014/main" id="{62C378C2-1237-5C41-87B9-19787C0D7598}"/>
              </a:ext>
            </a:extLst>
          </p:cNvPr>
          <p:cNvSpPr txBox="1"/>
          <p:nvPr/>
        </p:nvSpPr>
        <p:spPr>
          <a:xfrm>
            <a:off x="1270841" y="6605097"/>
            <a:ext cx="1788271"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pPr algn="ctr"/>
            <a:r>
              <a:rPr lang="ja-JP" altLang="en-US" sz="2000">
                <a:solidFill>
                  <a:schemeClr val="bg1"/>
                </a:solidFill>
              </a:rPr>
              <a:t>↓</a:t>
            </a:r>
            <a:endParaRPr lang="en-US" altLang="ja-JP" sz="2000" dirty="0">
              <a:solidFill>
                <a:schemeClr val="bg1"/>
              </a:solidFill>
            </a:endParaRPr>
          </a:p>
          <a:p>
            <a:r>
              <a:rPr lang="ja-JP" altLang="en-US" sz="2000">
                <a:solidFill>
                  <a:srgbClr val="FFFF00"/>
                </a:solidFill>
              </a:rPr>
              <a:t>知識の肥大化</a:t>
            </a:r>
            <a:endParaRPr sz="2000" dirty="0">
              <a:solidFill>
                <a:srgbClr val="FFFF00"/>
              </a:solidFill>
            </a:endParaRPr>
          </a:p>
        </p:txBody>
      </p:sp>
      <p:sp>
        <p:nvSpPr>
          <p:cNvPr id="23" name="九味檳榔湯←">
            <a:extLst>
              <a:ext uri="{FF2B5EF4-FFF2-40B4-BE49-F238E27FC236}">
                <a16:creationId xmlns:a16="http://schemas.microsoft.com/office/drawing/2014/main" id="{A1008347-C4D3-3D4D-8F63-439424328326}"/>
              </a:ext>
            </a:extLst>
          </p:cNvPr>
          <p:cNvSpPr txBox="1"/>
          <p:nvPr/>
        </p:nvSpPr>
        <p:spPr>
          <a:xfrm>
            <a:off x="1178952" y="7366557"/>
            <a:ext cx="1972048"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pPr algn="ctr"/>
            <a:r>
              <a:rPr lang="ja-JP" altLang="en-US" sz="2000">
                <a:solidFill>
                  <a:schemeClr val="bg1"/>
                </a:solidFill>
              </a:rPr>
              <a:t>↓</a:t>
            </a:r>
            <a:endParaRPr lang="en-US" altLang="ja-JP" sz="2000" dirty="0">
              <a:solidFill>
                <a:schemeClr val="bg1"/>
              </a:solidFill>
            </a:endParaRPr>
          </a:p>
          <a:p>
            <a:r>
              <a:rPr lang="ja-JP" altLang="en-US" sz="2000">
                <a:solidFill>
                  <a:srgbClr val="FFFF00"/>
                </a:solidFill>
              </a:rPr>
              <a:t>専門分野の分化</a:t>
            </a:r>
            <a:endParaRPr sz="2000" dirty="0">
              <a:solidFill>
                <a:srgbClr val="FFFF00"/>
              </a:solidFill>
            </a:endParaRPr>
          </a:p>
        </p:txBody>
      </p:sp>
      <p:sp>
        <p:nvSpPr>
          <p:cNvPr id="25" name="Convallaria keiskei">
            <a:extLst>
              <a:ext uri="{FF2B5EF4-FFF2-40B4-BE49-F238E27FC236}">
                <a16:creationId xmlns:a16="http://schemas.microsoft.com/office/drawing/2014/main" id="{7D47C540-1FE8-CB4A-997F-0D4C9B5F38D2}"/>
              </a:ext>
            </a:extLst>
          </p:cNvPr>
          <p:cNvSpPr txBox="1"/>
          <p:nvPr/>
        </p:nvSpPr>
        <p:spPr>
          <a:xfrm>
            <a:off x="300854" y="8309700"/>
            <a:ext cx="4696917" cy="88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lvl1pPr algn="l" defTabSz="650240">
              <a:defRPr b="1" i="1">
                <a:solidFill>
                  <a:srgbClr val="800000"/>
                </a:solidFill>
                <a:effectLst>
                  <a:outerShdw blurRad="12700" dist="25400" dir="2700000" rotWithShape="0">
                    <a:srgbClr val="000000"/>
                  </a:outerShdw>
                </a:effectLst>
                <a:uFill>
                  <a:solidFill>
                    <a:srgbClr val="800000"/>
                  </a:solidFill>
                </a:uFill>
                <a:latin typeface="Times New Roman"/>
                <a:ea typeface="Times New Roman"/>
                <a:cs typeface="Times New Roman"/>
                <a:sym typeface="Times New Roman"/>
              </a:defRPr>
            </a:lvl1pPr>
          </a:lstStyle>
          <a:p>
            <a:pPr>
              <a:defRPr>
                <a:solidFill>
                  <a:srgbClr val="FFFFFF"/>
                </a:solidFill>
                <a:effectLst/>
                <a:uFill>
                  <a:solidFill>
                    <a:srgbClr val="FFFFFF"/>
                  </a:solidFill>
                </a:uFill>
              </a:defRPr>
            </a:pPr>
            <a:r>
              <a:rPr lang="ja-JP" altLang="en-US" sz="2400" b="0" i="0">
                <a:solidFill>
                  <a:srgbClr val="800000"/>
                </a:solidFill>
                <a:effectLst>
                  <a:outerShdw blurRad="12700" dist="25400" dir="2700000" rotWithShape="0">
                    <a:srgbClr val="000000"/>
                  </a:outerShdw>
                </a:effectLst>
                <a:uFill>
                  <a:solidFill>
                    <a:srgbClr val="800000"/>
                  </a:solidFill>
                </a:uFill>
                <a:latin typeface="Hiragino Mincho ProN W3" panose="02020300000000000000" pitchFamily="18" charset="-128"/>
                <a:ea typeface="Hiragino Mincho ProN W3" panose="02020300000000000000" pitchFamily="18" charset="-128"/>
              </a:rPr>
              <a:t>分析的・局所的は必然であり客観的であるから長所でもある</a:t>
            </a:r>
            <a:endParaRPr sz="2400" b="0" i="0" dirty="0">
              <a:solidFill>
                <a:srgbClr val="800000"/>
              </a:solidFill>
              <a:effectLst>
                <a:outerShdw blurRad="12700" dist="25400" dir="2700000" rotWithShape="0">
                  <a:srgbClr val="000000"/>
                </a:outerShdw>
              </a:effectLst>
              <a:uFill>
                <a:solidFill>
                  <a:srgbClr val="800000"/>
                </a:solidFill>
              </a:uFill>
              <a:latin typeface="Hiragino Mincho ProN W3" panose="02020300000000000000" pitchFamily="18" charset="-128"/>
              <a:ea typeface="Hiragino Mincho ProN W3" panose="02020300000000000000" pitchFamily="18" charset="-128"/>
            </a:endParaRPr>
          </a:p>
        </p:txBody>
      </p:sp>
      <p:sp>
        <p:nvSpPr>
          <p:cNvPr id="26" name="テキスト ボックス 25">
            <a:extLst>
              <a:ext uri="{FF2B5EF4-FFF2-40B4-BE49-F238E27FC236}">
                <a16:creationId xmlns:a16="http://schemas.microsoft.com/office/drawing/2014/main" id="{B749BCFE-ED48-4348-863C-6386C816FC8B}"/>
              </a:ext>
            </a:extLst>
          </p:cNvPr>
          <p:cNvSpPr txBox="1"/>
          <p:nvPr/>
        </p:nvSpPr>
        <p:spPr>
          <a:xfrm>
            <a:off x="3689722" y="6523111"/>
            <a:ext cx="1776127" cy="595035"/>
          </a:xfrm>
          <a:prstGeom prst="rect">
            <a:avLst/>
          </a:prstGeom>
          <a:solidFill>
            <a:schemeClr val="accent1">
              <a:lumMod val="50000"/>
            </a:schemeClr>
          </a:solidFill>
          <a:ln w="3175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ja-JP" altLang="en-US" sz="3200" b="1">
                <a:solidFill>
                  <a:schemeClr val="bg1"/>
                </a:solidFill>
                <a:latin typeface="Hiragino Mincho ProN W3" panose="02020300000000000000" pitchFamily="18" charset="-128"/>
                <a:ea typeface="Hiragino Mincho ProN W3" panose="02020300000000000000" pitchFamily="18" charset="-128"/>
              </a:rPr>
              <a:t>西洋医学</a:t>
            </a:r>
            <a:endParaRPr kumimoji="0" lang="ja-JP" altLang="en-US" sz="3200" b="1" i="0" u="none" strike="noStrike" cap="none" spc="0" normalizeH="0" baseline="0">
              <a:ln>
                <a:noFill/>
              </a:ln>
              <a:solidFill>
                <a:schemeClr val="bg1"/>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27" name="テキスト ボックス 26">
            <a:extLst>
              <a:ext uri="{FF2B5EF4-FFF2-40B4-BE49-F238E27FC236}">
                <a16:creationId xmlns:a16="http://schemas.microsoft.com/office/drawing/2014/main" id="{BF52768D-7A8B-314F-A4FB-5CC68F67245B}"/>
              </a:ext>
            </a:extLst>
          </p:cNvPr>
          <p:cNvSpPr txBox="1"/>
          <p:nvPr/>
        </p:nvSpPr>
        <p:spPr>
          <a:xfrm>
            <a:off x="8074397" y="6570573"/>
            <a:ext cx="1776127" cy="595035"/>
          </a:xfrm>
          <a:prstGeom prst="rect">
            <a:avLst/>
          </a:prstGeom>
          <a:solidFill>
            <a:schemeClr val="accent1">
              <a:lumMod val="50000"/>
            </a:schemeClr>
          </a:solidFill>
          <a:ln w="3175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ja-JP" altLang="en-US" sz="3200" b="1">
                <a:solidFill>
                  <a:schemeClr val="bg1"/>
                </a:solidFill>
                <a:latin typeface="Hiragino Mincho ProN W3" panose="02020300000000000000" pitchFamily="18" charset="-128"/>
                <a:ea typeface="Hiragino Mincho ProN W3" panose="02020300000000000000" pitchFamily="18" charset="-128"/>
              </a:rPr>
              <a:t>伝統医学</a:t>
            </a:r>
            <a:endParaRPr kumimoji="0" lang="ja-JP" altLang="en-US" sz="3200" b="1" i="0" u="none" strike="noStrike" cap="none" spc="0" normalizeH="0" baseline="0">
              <a:ln>
                <a:noFill/>
              </a:ln>
              <a:solidFill>
                <a:schemeClr val="bg1"/>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28" name="九味檳榔湯←">
            <a:extLst>
              <a:ext uri="{FF2B5EF4-FFF2-40B4-BE49-F238E27FC236}">
                <a16:creationId xmlns:a16="http://schemas.microsoft.com/office/drawing/2014/main" id="{F7E86A0B-C3C3-2041-9D21-32882318F3CB}"/>
              </a:ext>
            </a:extLst>
          </p:cNvPr>
          <p:cNvSpPr txBox="1"/>
          <p:nvPr/>
        </p:nvSpPr>
        <p:spPr>
          <a:xfrm>
            <a:off x="9853799" y="5840443"/>
            <a:ext cx="1972048"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pPr algn="ctr"/>
            <a:r>
              <a:rPr lang="ja-JP" altLang="en-US" sz="2000">
                <a:solidFill>
                  <a:schemeClr val="bg1"/>
                </a:solidFill>
              </a:rPr>
              <a:t>↓</a:t>
            </a:r>
            <a:endParaRPr lang="en-US" altLang="ja-JP" sz="2000" dirty="0">
              <a:solidFill>
                <a:schemeClr val="bg1"/>
              </a:solidFill>
            </a:endParaRPr>
          </a:p>
          <a:p>
            <a:r>
              <a:rPr lang="ja-JP" altLang="en-US" sz="2000">
                <a:solidFill>
                  <a:srgbClr val="FFFF00"/>
                </a:solidFill>
              </a:rPr>
              <a:t>演繹的に体系化</a:t>
            </a:r>
            <a:endParaRPr sz="2000" dirty="0">
              <a:solidFill>
                <a:srgbClr val="FFFF00"/>
              </a:solidFill>
            </a:endParaRPr>
          </a:p>
        </p:txBody>
      </p:sp>
      <p:sp>
        <p:nvSpPr>
          <p:cNvPr id="29" name="九味檳榔湯←">
            <a:extLst>
              <a:ext uri="{FF2B5EF4-FFF2-40B4-BE49-F238E27FC236}">
                <a16:creationId xmlns:a16="http://schemas.microsoft.com/office/drawing/2014/main" id="{74C4F725-F5E9-0C46-89DC-836F7F5B5E9A}"/>
              </a:ext>
            </a:extLst>
          </p:cNvPr>
          <p:cNvSpPr txBox="1"/>
          <p:nvPr/>
        </p:nvSpPr>
        <p:spPr>
          <a:xfrm>
            <a:off x="9961560" y="6553889"/>
            <a:ext cx="2697165" cy="1684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32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2000">
                <a:solidFill>
                  <a:schemeClr val="bg1"/>
                </a:solidFill>
              </a:rPr>
              <a:t>　　</a:t>
            </a:r>
            <a:r>
              <a:rPr lang="en-US" altLang="ja-JP" sz="2000" dirty="0">
                <a:solidFill>
                  <a:schemeClr val="bg1"/>
                </a:solidFill>
              </a:rPr>
              <a:t>  </a:t>
            </a:r>
            <a:r>
              <a:rPr lang="ja-JP" altLang="en-US" sz="2000">
                <a:solidFill>
                  <a:schemeClr val="bg1"/>
                </a:solidFill>
              </a:rPr>
              <a:t>↓</a:t>
            </a:r>
            <a:endParaRPr lang="en-US" altLang="ja-JP" sz="2000" dirty="0">
              <a:solidFill>
                <a:schemeClr val="bg1"/>
              </a:solidFill>
            </a:endParaRPr>
          </a:p>
          <a:p>
            <a:r>
              <a:rPr lang="ja-JP" altLang="en-US" sz="2000">
                <a:solidFill>
                  <a:srgbClr val="FFFF00"/>
                </a:solidFill>
              </a:rPr>
              <a:t>生活知に基づいて敷衍が可能</a:t>
            </a:r>
            <a:endParaRPr lang="en-US" altLang="ja-JP" sz="2000" dirty="0">
              <a:solidFill>
                <a:srgbClr val="FFFF00"/>
              </a:solidFill>
            </a:endParaRPr>
          </a:p>
          <a:p>
            <a:r>
              <a:rPr lang="ja-JP" altLang="en-US" sz="2000">
                <a:solidFill>
                  <a:srgbClr val="FFFF00"/>
                </a:solidFill>
              </a:rPr>
              <a:t>仮定の上に仮定を積み上げる</a:t>
            </a:r>
            <a:endParaRPr sz="2000" dirty="0">
              <a:solidFill>
                <a:srgbClr val="FFFF00"/>
              </a:solidFill>
            </a:endParaRPr>
          </a:p>
        </p:txBody>
      </p:sp>
      <p:sp>
        <p:nvSpPr>
          <p:cNvPr id="30" name="Convallaria keiskei">
            <a:extLst>
              <a:ext uri="{FF2B5EF4-FFF2-40B4-BE49-F238E27FC236}">
                <a16:creationId xmlns:a16="http://schemas.microsoft.com/office/drawing/2014/main" id="{70D53215-9B62-6645-B879-34F33D2E9E0F}"/>
              </a:ext>
            </a:extLst>
          </p:cNvPr>
          <p:cNvSpPr txBox="1"/>
          <p:nvPr/>
        </p:nvSpPr>
        <p:spPr>
          <a:xfrm>
            <a:off x="7788274" y="8309700"/>
            <a:ext cx="4870451" cy="884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lvl1pPr algn="l" defTabSz="650240">
              <a:defRPr b="1" i="1">
                <a:solidFill>
                  <a:srgbClr val="800000"/>
                </a:solidFill>
                <a:effectLst>
                  <a:outerShdw blurRad="12700" dist="25400" dir="2700000" rotWithShape="0">
                    <a:srgbClr val="000000"/>
                  </a:outerShdw>
                </a:effectLst>
                <a:uFill>
                  <a:solidFill>
                    <a:srgbClr val="800000"/>
                  </a:solidFill>
                </a:uFill>
                <a:latin typeface="Times New Roman"/>
                <a:ea typeface="Times New Roman"/>
                <a:cs typeface="Times New Roman"/>
                <a:sym typeface="Times New Roman"/>
              </a:defRPr>
            </a:lvl1pPr>
          </a:lstStyle>
          <a:p>
            <a:pPr>
              <a:defRPr>
                <a:solidFill>
                  <a:srgbClr val="FFFFFF"/>
                </a:solidFill>
                <a:effectLst/>
                <a:uFill>
                  <a:solidFill>
                    <a:srgbClr val="FFFFFF"/>
                  </a:solidFill>
                </a:uFill>
              </a:defRPr>
            </a:pPr>
            <a:r>
              <a:rPr lang="ja-JP" altLang="en-US" sz="2400" b="0" i="0">
                <a:solidFill>
                  <a:srgbClr val="800000"/>
                </a:solidFill>
                <a:effectLst>
                  <a:outerShdw blurRad="12700" dist="25400" dir="2700000" rotWithShape="0">
                    <a:srgbClr val="000000"/>
                  </a:outerShdw>
                </a:effectLst>
                <a:uFill>
                  <a:solidFill>
                    <a:srgbClr val="800000"/>
                  </a:solidFill>
                </a:uFill>
                <a:latin typeface="Hiragino Mincho ProN W3" panose="02020300000000000000" pitchFamily="18" charset="-128"/>
                <a:ea typeface="Hiragino Mincho ProN W3" panose="02020300000000000000" pitchFamily="18" charset="-128"/>
              </a:rPr>
              <a:t>総合的・全身的は必然であって主観的要素が濃いのは短所となる</a:t>
            </a:r>
            <a:endParaRPr lang="en-US" altLang="ja-JP" sz="2400" b="0" i="0" dirty="0">
              <a:solidFill>
                <a:srgbClr val="800000"/>
              </a:solidFill>
              <a:effectLst>
                <a:outerShdw blurRad="12700" dist="25400" dir="2700000" rotWithShape="0">
                  <a:srgbClr val="000000"/>
                </a:outerShdw>
              </a:effectLst>
              <a:uFill>
                <a:solidFill>
                  <a:srgbClr val="800000"/>
                </a:solidFill>
              </a:uFill>
              <a:latin typeface="Hiragino Mincho ProN W3" panose="02020300000000000000" pitchFamily="18" charset="-128"/>
              <a:ea typeface="Hiragino Mincho ProN W3" panose="02020300000000000000" pitchFamily="18" charset="-128"/>
            </a:endParaRPr>
          </a:p>
        </p:txBody>
      </p:sp>
      <p:sp>
        <p:nvSpPr>
          <p:cNvPr id="2" name="テキスト ボックス 1">
            <a:extLst>
              <a:ext uri="{FF2B5EF4-FFF2-40B4-BE49-F238E27FC236}">
                <a16:creationId xmlns:a16="http://schemas.microsoft.com/office/drawing/2014/main" id="{499D7469-28D1-EA43-9EB7-514891CBE00B}"/>
              </a:ext>
            </a:extLst>
          </p:cNvPr>
          <p:cNvSpPr txBox="1"/>
          <p:nvPr/>
        </p:nvSpPr>
        <p:spPr>
          <a:xfrm>
            <a:off x="156464" y="1610220"/>
            <a:ext cx="12691872" cy="8104783"/>
          </a:xfrm>
          <a:prstGeom prst="rect">
            <a:avLst/>
          </a:prstGeom>
          <a:solidFill>
            <a:srgbClr val="FFFDA9"/>
          </a:solidFill>
          <a:ln w="381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200000"/>
              </a:lnSpc>
            </a:pPr>
            <a:r>
              <a:rPr lang="ja-JP" altLang="ja-JP" sz="4000">
                <a:solidFill>
                  <a:srgbClr val="FF0000"/>
                </a:solidFill>
                <a:effectLst>
                  <a:outerShdw blurRad="50800" dist="50800" dir="5400000" algn="ctr" rotWithShape="0">
                    <a:srgbClr val="000000">
                      <a:alpha val="50000"/>
                    </a:srgbClr>
                  </a:outerShdw>
                </a:effectLst>
              </a:rPr>
              <a:t>現代西洋医学の問題点</a:t>
            </a:r>
          </a:p>
          <a:p>
            <a:pPr algn="l">
              <a:lnSpc>
                <a:spcPct val="200000"/>
              </a:lnSpc>
            </a:pPr>
            <a:r>
              <a:rPr lang="ja-JP" altLang="ja-JP"/>
              <a:t>　一般生活者（患者）と専門家（医師）の間の“</a:t>
            </a:r>
            <a:r>
              <a:rPr lang="ja-JP" altLang="ja-JP">
                <a:solidFill>
                  <a:schemeClr val="accent1"/>
                </a:solidFill>
                <a:effectLst>
                  <a:outerShdw blurRad="50800" dist="50800" dir="5400000" algn="ctr" rotWithShape="0">
                    <a:srgbClr val="000000">
                      <a:alpha val="50000"/>
                    </a:srgbClr>
                  </a:outerShdw>
                </a:effectLst>
              </a:rPr>
              <a:t>知の分断</a:t>
            </a:r>
            <a:r>
              <a:rPr lang="ja-JP" altLang="ja-JP"/>
              <a:t>”</a:t>
            </a:r>
          </a:p>
          <a:p>
            <a:pPr algn="l">
              <a:lnSpc>
                <a:spcPct val="200000"/>
              </a:lnSpc>
            </a:pPr>
            <a:r>
              <a:rPr lang="ja-JP" altLang="en-US"/>
              <a:t>　</a:t>
            </a:r>
            <a:r>
              <a:rPr lang="ja-JP" altLang="ja-JP"/>
              <a:t>高度な科学知は一般生活者は理解できない</a:t>
            </a:r>
          </a:p>
          <a:p>
            <a:pPr algn="l">
              <a:lnSpc>
                <a:spcPct val="200000"/>
              </a:lnSpc>
            </a:pPr>
            <a:r>
              <a:rPr lang="ja-JP" altLang="ja-JP"/>
              <a:t>　　</a:t>
            </a:r>
            <a:r>
              <a:rPr lang="ja-JP" altLang="en-US"/>
              <a:t>　</a:t>
            </a:r>
            <a:r>
              <a:rPr lang="ja-JP" altLang="ja-JP"/>
              <a:t>→近代医学に対する不信の増幅</a:t>
            </a:r>
          </a:p>
          <a:p>
            <a:pPr algn="l">
              <a:lnSpc>
                <a:spcPct val="200000"/>
              </a:lnSpc>
            </a:pPr>
            <a:r>
              <a:rPr lang="ja-JP" altLang="ja-JP" sz="4000">
                <a:solidFill>
                  <a:srgbClr val="FF0000"/>
                </a:solidFill>
                <a:effectLst>
                  <a:outerShdw blurRad="50800" dist="50800" dir="5400000" algn="ctr" rotWithShape="0">
                    <a:srgbClr val="000000">
                      <a:alpha val="50000"/>
                    </a:srgbClr>
                  </a:outerShdw>
                </a:effectLst>
              </a:rPr>
              <a:t>伝統医学では</a:t>
            </a:r>
          </a:p>
          <a:p>
            <a:pPr algn="l">
              <a:lnSpc>
                <a:spcPct val="200000"/>
              </a:lnSpc>
            </a:pPr>
            <a:r>
              <a:rPr lang="ja-JP" altLang="ja-JP"/>
              <a:t>　基盤の治療理論は哲学知で</a:t>
            </a:r>
            <a:r>
              <a:rPr lang="ja-JP" altLang="en-US"/>
              <a:t>あり</a:t>
            </a:r>
            <a:r>
              <a:rPr lang="ja-JP" altLang="ja-JP"/>
              <a:t>一般生活者でも理解は可能</a:t>
            </a:r>
          </a:p>
          <a:p>
            <a:pPr algn="l">
              <a:lnSpc>
                <a:spcPct val="200000"/>
              </a:lnSpc>
            </a:pPr>
            <a:r>
              <a:rPr lang="ja-JP" altLang="ja-JP"/>
              <a:t>　　</a:t>
            </a:r>
            <a:r>
              <a:rPr lang="ja-JP" altLang="en-US"/>
              <a:t>　</a:t>
            </a:r>
            <a:r>
              <a:rPr lang="ja-JP" altLang="ja-JP"/>
              <a:t>→</a:t>
            </a:r>
            <a:r>
              <a:rPr lang="ja-JP" altLang="ja-JP">
                <a:solidFill>
                  <a:schemeClr val="accent1"/>
                </a:solidFill>
                <a:effectLst>
                  <a:outerShdw blurRad="50800" dist="50800" dir="5400000" algn="ctr" rotWithShape="0">
                    <a:srgbClr val="000000">
                      <a:alpha val="50000"/>
                    </a:srgbClr>
                  </a:outerShdw>
                </a:effectLst>
              </a:rPr>
              <a:t>思い込み</a:t>
            </a:r>
            <a:r>
              <a:rPr lang="ja-JP" altLang="ja-JP"/>
              <a:t>を増幅、</a:t>
            </a:r>
            <a:r>
              <a:rPr lang="ja-JP" altLang="ja-JP">
                <a:solidFill>
                  <a:schemeClr val="accent1"/>
                </a:solidFill>
                <a:effectLst>
                  <a:outerShdw blurRad="50800" dist="50800" dir="5400000" algn="ctr" rotWithShape="0">
                    <a:srgbClr val="000000">
                      <a:alpha val="50000"/>
                    </a:srgbClr>
                  </a:outerShdw>
                </a:effectLst>
              </a:rPr>
              <a:t>盲信</a:t>
            </a:r>
            <a:r>
              <a:rPr lang="ja-JP" altLang="ja-JP"/>
              <a:t>に至る恐れあり</a:t>
            </a:r>
          </a:p>
        </p:txBody>
      </p:sp>
    </p:spTree>
    <p:extLst>
      <p:ext uri="{BB962C8B-B14F-4D97-AF65-F5344CB8AC3E}">
        <p14:creationId xmlns:p14="http://schemas.microsoft.com/office/powerpoint/2010/main" val="21011341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linds(horizont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19" grpId="0" animBg="1"/>
      <p:bldP spid="20" grpId="0" animBg="1"/>
      <p:bldP spid="21" grpId="0" animBg="1"/>
      <p:bldP spid="23" grpId="0" animBg="1"/>
      <p:bldP spid="25" grpId="0" animBg="1"/>
      <p:bldP spid="28" grpId="0" animBg="1"/>
      <p:bldP spid="29" grpId="0" animBg="1"/>
      <p:bldP spid="30"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5" name="第14章 鉱物基原生薬"/>
          <p:cNvSpPr txBox="1">
            <a:spLocks noGrp="1"/>
          </p:cNvSpPr>
          <p:nvPr>
            <p:ph type="ctrTitle"/>
          </p:nvPr>
        </p:nvSpPr>
        <p:spPr>
          <a:xfrm>
            <a:off x="2492375" y="323850"/>
            <a:ext cx="8343900" cy="1300163"/>
          </a:xfrm>
          <a:prstGeom prst="rect">
            <a:avLst/>
          </a:prstGeom>
          <a:solidFill>
            <a:srgbClr val="008080"/>
          </a:solidFill>
          <a:effectLst>
            <a:outerShdw blurRad="127000" dist="152399" dir="18900000" rotWithShape="0">
              <a:srgbClr val="003366">
                <a:alpha val="79998"/>
              </a:srgbClr>
            </a:outerShdw>
          </a:effectLst>
        </p:spPr>
        <p:txBody>
          <a:bodyPr lIns="72248" tIns="72248" rIns="72248" bIns="72248">
            <a:noAutofit/>
          </a:bodyPr>
          <a:lstStyle>
            <a:lvl1pPr defTabSz="1300162">
              <a:defRPr sz="5600">
                <a:solidFill>
                  <a:srgbClr val="FFFF00"/>
                </a:solidFill>
                <a:effectLst>
                  <a:outerShdw blurRad="12700" dist="381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4000"/>
              <a:t>第</a:t>
            </a:r>
            <a:r>
              <a:rPr lang="en-US" altLang="ja-JP" sz="4000" dirty="0"/>
              <a:t>15</a:t>
            </a:r>
            <a:r>
              <a:rPr lang="ja-JP" altLang="en-US" sz="4000"/>
              <a:t>章</a:t>
            </a:r>
            <a:r>
              <a:rPr lang="en-US" altLang="ja-JP" sz="4000" dirty="0"/>
              <a:t> </a:t>
            </a:r>
            <a:r>
              <a:rPr lang="ja-JP" altLang="en-US" sz="4000"/>
              <a:t>よく用いられる漢方処方とその中の生薬</a:t>
            </a:r>
            <a:r>
              <a:rPr lang="en-US" altLang="ja-JP" sz="4000" dirty="0"/>
              <a:t>(4)</a:t>
            </a:r>
            <a:endParaRPr sz="4000" dirty="0"/>
          </a:p>
        </p:txBody>
      </p:sp>
      <p:sp>
        <p:nvSpPr>
          <p:cNvPr id="3" name="★強心配糖体">
            <a:extLst>
              <a:ext uri="{FF2B5EF4-FFF2-40B4-BE49-F238E27FC236}">
                <a16:creationId xmlns:a16="http://schemas.microsoft.com/office/drawing/2014/main" id="{F759EC8C-B4EA-7C46-AE56-4983A6CDCABA}"/>
              </a:ext>
            </a:extLst>
          </p:cNvPr>
          <p:cNvSpPr txBox="1"/>
          <p:nvPr/>
        </p:nvSpPr>
        <p:spPr>
          <a:xfrm>
            <a:off x="1408852" y="1950719"/>
            <a:ext cx="9823769"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3200" dirty="0">
                <a:solidFill>
                  <a:srgbClr val="FFFF00"/>
                </a:solidFill>
                <a:effectLst>
                  <a:outerShdw blurRad="12700" dist="25400" dir="2700000" rotWithShape="0">
                    <a:srgbClr val="000000"/>
                  </a:outerShdw>
                </a:effectLst>
                <a:uFill>
                  <a:solidFill>
                    <a:srgbClr val="FFFF00"/>
                  </a:solidFill>
                </a:uFill>
              </a:rPr>
              <a:t>●</a:t>
            </a:r>
            <a:r>
              <a:rPr lang="ja-JP" altLang="en-US" sz="3200">
                <a:solidFill>
                  <a:srgbClr val="FF0000"/>
                </a:solidFill>
                <a:effectLst>
                  <a:outerShdw blurRad="12700" dist="25400" dir="2700000" rotWithShape="0">
                    <a:srgbClr val="000000"/>
                  </a:outerShdw>
                </a:effectLst>
                <a:uFill>
                  <a:solidFill>
                    <a:srgbClr val="FF0000"/>
                  </a:solidFill>
                </a:uFill>
              </a:rPr>
              <a:t>よく理解されていない漢方医学と中医学の違い</a:t>
            </a:r>
            <a:endParaRPr sz="3200" dirty="0">
              <a:solidFill>
                <a:srgbClr val="FF0000"/>
              </a:solidFill>
              <a:effectLst>
                <a:outerShdw blurRad="12700" dist="25400" dir="2700000" rotWithShape="0">
                  <a:srgbClr val="000000"/>
                </a:outerShdw>
              </a:effectLst>
              <a:uFill>
                <a:solidFill>
                  <a:srgbClr val="FF0000"/>
                </a:solidFill>
              </a:uFill>
            </a:endParaRPr>
          </a:p>
        </p:txBody>
      </p:sp>
      <p:sp>
        <p:nvSpPr>
          <p:cNvPr id="4" name="強心作用を有するステロイド配糖体の一種">
            <a:extLst>
              <a:ext uri="{FF2B5EF4-FFF2-40B4-BE49-F238E27FC236}">
                <a16:creationId xmlns:a16="http://schemas.microsoft.com/office/drawing/2014/main" id="{C715F8CE-341A-7144-ACA7-60318CB87A2A}"/>
              </a:ext>
            </a:extLst>
          </p:cNvPr>
          <p:cNvSpPr txBox="1"/>
          <p:nvPr/>
        </p:nvSpPr>
        <p:spPr>
          <a:xfrm>
            <a:off x="2251441" y="2627378"/>
            <a:ext cx="8154938" cy="1007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漢方医学は江戸期のわが国で蘭方の影響を受けて</a:t>
            </a:r>
            <a:endParaRPr lang="en-US" altLang="ja-JP" sz="2800" dirty="0">
              <a:solidFill>
                <a:srgbClr val="FFFF00"/>
              </a:solidFill>
              <a:effectLst>
                <a:outerShdw blurRad="12700" dist="25400" dir="2700000" rotWithShape="0">
                  <a:srgbClr val="000000"/>
                </a:outerShdw>
              </a:effectLst>
              <a:uFill>
                <a:solidFill>
                  <a:srgbClr val="FFFF00"/>
                </a:solidFill>
              </a:uFill>
            </a:endParaRPr>
          </a:p>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成立した独自の伝統医学体系</a:t>
            </a:r>
            <a:endParaRPr sz="2800" dirty="0">
              <a:solidFill>
                <a:srgbClr val="FFFF00"/>
              </a:solidFill>
              <a:effectLst>
                <a:outerShdw blurRad="12700" dist="25400" dir="2700000" rotWithShape="0">
                  <a:srgbClr val="000000"/>
                </a:outerShdw>
              </a:effectLst>
              <a:uFill>
                <a:solidFill>
                  <a:srgbClr val="FFFF00"/>
                </a:solidFill>
              </a:uFill>
            </a:endParaRPr>
          </a:p>
        </p:txBody>
      </p:sp>
      <p:sp>
        <p:nvSpPr>
          <p:cNvPr id="5" name="●オモト">
            <a:extLst>
              <a:ext uri="{FF2B5EF4-FFF2-40B4-BE49-F238E27FC236}">
                <a16:creationId xmlns:a16="http://schemas.microsoft.com/office/drawing/2014/main" id="{35D08D5D-A506-BB46-858E-56D7CDA015B4}"/>
              </a:ext>
            </a:extLst>
          </p:cNvPr>
          <p:cNvSpPr txBox="1"/>
          <p:nvPr/>
        </p:nvSpPr>
        <p:spPr>
          <a:xfrm>
            <a:off x="1172744" y="3760722"/>
            <a:ext cx="3640882"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古代：中国古医方の伝来</a:t>
            </a:r>
            <a:endParaRPr sz="2400" dirty="0">
              <a:solidFill>
                <a:srgbClr val="000000"/>
              </a:solidFill>
              <a:effectLst>
                <a:outerShdw blurRad="12700" dist="25400" dir="2700000" rotWithShape="0">
                  <a:srgbClr val="FFFFFF"/>
                </a:outerShdw>
              </a:effectLst>
              <a:uFill>
                <a:solidFill>
                  <a:srgbClr val="000000"/>
                </a:solidFill>
              </a:uFill>
            </a:endParaRPr>
          </a:p>
        </p:txBody>
      </p:sp>
      <p:sp>
        <p:nvSpPr>
          <p:cNvPr id="6" name="●オモト">
            <a:extLst>
              <a:ext uri="{FF2B5EF4-FFF2-40B4-BE49-F238E27FC236}">
                <a16:creationId xmlns:a16="http://schemas.microsoft.com/office/drawing/2014/main" id="{097B1A5B-66E3-1F4C-B82D-8106FEFDA405}"/>
              </a:ext>
            </a:extLst>
          </p:cNvPr>
          <p:cNvSpPr txBox="1"/>
          <p:nvPr/>
        </p:nvSpPr>
        <p:spPr>
          <a:xfrm>
            <a:off x="1172743" y="4588294"/>
            <a:ext cx="4564211"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平安時代：医心方（丹波康頼）</a:t>
            </a:r>
            <a:endParaRPr lang="en-US" altLang="ja-JP" sz="2400" dirty="0">
              <a:solidFill>
                <a:srgbClr val="000000"/>
              </a:solidFill>
              <a:effectLst>
                <a:outerShdw blurRad="12700" dist="25400" dir="2700000" rotWithShape="0">
                  <a:srgbClr val="FFFFFF"/>
                </a:outerShdw>
              </a:effectLst>
              <a:uFill>
                <a:solidFill>
                  <a:srgbClr val="000000"/>
                </a:solidFill>
              </a:uFill>
            </a:endParaRPr>
          </a:p>
        </p:txBody>
      </p:sp>
      <p:sp>
        <p:nvSpPr>
          <p:cNvPr id="7" name="●オモト">
            <a:extLst>
              <a:ext uri="{FF2B5EF4-FFF2-40B4-BE49-F238E27FC236}">
                <a16:creationId xmlns:a16="http://schemas.microsoft.com/office/drawing/2014/main" id="{005A6F26-D225-4A47-8315-C6D6817A4940}"/>
              </a:ext>
            </a:extLst>
          </p:cNvPr>
          <p:cNvSpPr txBox="1"/>
          <p:nvPr/>
        </p:nvSpPr>
        <p:spPr>
          <a:xfrm>
            <a:off x="6129798" y="4588294"/>
            <a:ext cx="3261627"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←傷寒論、金匱要略</a:t>
            </a:r>
            <a:endParaRPr lang="en-US" altLang="ja-JP" sz="2400" dirty="0">
              <a:solidFill>
                <a:srgbClr val="000000"/>
              </a:solidFill>
              <a:effectLst>
                <a:outerShdw blurRad="12700" dist="25400" dir="2700000" rotWithShape="0">
                  <a:srgbClr val="FFFFFF"/>
                </a:outerShdw>
              </a:effectLst>
              <a:uFill>
                <a:solidFill>
                  <a:srgbClr val="000000"/>
                </a:solidFill>
              </a:uFill>
            </a:endParaRPr>
          </a:p>
        </p:txBody>
      </p:sp>
      <p:sp>
        <p:nvSpPr>
          <p:cNvPr id="23" name="●オモト">
            <a:extLst>
              <a:ext uri="{FF2B5EF4-FFF2-40B4-BE49-F238E27FC236}">
                <a16:creationId xmlns:a16="http://schemas.microsoft.com/office/drawing/2014/main" id="{DCE3AE0F-AC7F-1642-97E7-8E8339125BA2}"/>
              </a:ext>
            </a:extLst>
          </p:cNvPr>
          <p:cNvSpPr txBox="1"/>
          <p:nvPr/>
        </p:nvSpPr>
        <p:spPr>
          <a:xfrm>
            <a:off x="6129799" y="3760723"/>
            <a:ext cx="5179764"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中国古医方（傷寒雑病論　張仲景）</a:t>
            </a:r>
            <a:endParaRPr sz="2400" dirty="0">
              <a:solidFill>
                <a:srgbClr val="000000"/>
              </a:solidFill>
              <a:effectLst>
                <a:outerShdw blurRad="12700" dist="25400" dir="2700000" rotWithShape="0">
                  <a:srgbClr val="FFFFFF"/>
                </a:outerShdw>
              </a:effectLst>
              <a:uFill>
                <a:solidFill>
                  <a:srgbClr val="000000"/>
                </a:solidFill>
              </a:uFill>
            </a:endParaRPr>
          </a:p>
        </p:txBody>
      </p:sp>
      <p:grpSp>
        <p:nvGrpSpPr>
          <p:cNvPr id="2" name="グループ化 1">
            <a:extLst>
              <a:ext uri="{FF2B5EF4-FFF2-40B4-BE49-F238E27FC236}">
                <a16:creationId xmlns:a16="http://schemas.microsoft.com/office/drawing/2014/main" id="{7EA71A02-9099-D042-8025-10478EFA7374}"/>
              </a:ext>
            </a:extLst>
          </p:cNvPr>
          <p:cNvGrpSpPr/>
          <p:nvPr/>
        </p:nvGrpSpPr>
        <p:grpSpPr>
          <a:xfrm>
            <a:off x="1172744" y="5448363"/>
            <a:ext cx="3333105" cy="875067"/>
            <a:chOff x="1172744" y="5744273"/>
            <a:chExt cx="3333105" cy="875067"/>
          </a:xfrm>
        </p:grpSpPr>
        <p:sp>
          <p:nvSpPr>
            <p:cNvPr id="8" name="●オモト">
              <a:extLst>
                <a:ext uri="{FF2B5EF4-FFF2-40B4-BE49-F238E27FC236}">
                  <a16:creationId xmlns:a16="http://schemas.microsoft.com/office/drawing/2014/main" id="{66EDD8AB-45C2-4745-97F4-FBACF1E74C46}"/>
                </a:ext>
              </a:extLst>
            </p:cNvPr>
            <p:cNvSpPr txBox="1"/>
            <p:nvPr/>
          </p:nvSpPr>
          <p:spPr>
            <a:xfrm>
              <a:off x="1172744" y="5744273"/>
              <a:ext cx="3333105"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田代三喜（明に留学）</a:t>
              </a:r>
              <a:endParaRPr lang="en-US" altLang="ja-JP" sz="2400" dirty="0">
                <a:solidFill>
                  <a:srgbClr val="000000"/>
                </a:solidFill>
                <a:effectLst>
                  <a:outerShdw blurRad="12700" dist="25400" dir="2700000" rotWithShape="0">
                    <a:srgbClr val="FFFFFF"/>
                  </a:outerShdw>
                </a:effectLst>
                <a:uFill>
                  <a:solidFill>
                    <a:srgbClr val="000000"/>
                  </a:solidFill>
                </a:uFill>
              </a:endParaRPr>
            </a:p>
          </p:txBody>
        </p:sp>
        <p:sp>
          <p:nvSpPr>
            <p:cNvPr id="24" name="●オモト">
              <a:extLst>
                <a:ext uri="{FF2B5EF4-FFF2-40B4-BE49-F238E27FC236}">
                  <a16:creationId xmlns:a16="http://schemas.microsoft.com/office/drawing/2014/main" id="{C8413B9C-4B24-424D-B10F-144FF28F0AFB}"/>
                </a:ext>
              </a:extLst>
            </p:cNvPr>
            <p:cNvSpPr txBox="1"/>
            <p:nvPr/>
          </p:nvSpPr>
          <p:spPr>
            <a:xfrm>
              <a:off x="1408852" y="6165656"/>
              <a:ext cx="2563664" cy="453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000">
                  <a:solidFill>
                    <a:srgbClr val="000000"/>
                  </a:solidFill>
                  <a:effectLst>
                    <a:outerShdw blurRad="12700" dist="25400" dir="2700000" rotWithShape="0">
                      <a:srgbClr val="FFFFFF"/>
                    </a:outerShdw>
                  </a:effectLst>
                  <a:uFill>
                    <a:solidFill>
                      <a:srgbClr val="000000"/>
                    </a:solidFill>
                  </a:uFill>
                </a:rPr>
                <a:t>後世方派漢方の始祖</a:t>
              </a:r>
              <a:endParaRPr lang="en-US" altLang="ja-JP" sz="2000" dirty="0">
                <a:solidFill>
                  <a:srgbClr val="000000"/>
                </a:solidFill>
                <a:effectLst>
                  <a:outerShdw blurRad="12700" dist="25400" dir="2700000" rotWithShape="0">
                    <a:srgbClr val="FFFFFF"/>
                  </a:outerShdw>
                </a:effectLst>
                <a:uFill>
                  <a:solidFill>
                    <a:srgbClr val="000000"/>
                  </a:solidFill>
                </a:uFill>
              </a:endParaRPr>
            </a:p>
          </p:txBody>
        </p:sp>
      </p:grpSp>
      <p:grpSp>
        <p:nvGrpSpPr>
          <p:cNvPr id="10" name="グループ化 9">
            <a:extLst>
              <a:ext uri="{FF2B5EF4-FFF2-40B4-BE49-F238E27FC236}">
                <a16:creationId xmlns:a16="http://schemas.microsoft.com/office/drawing/2014/main" id="{E184082A-FCD1-F645-BF47-003C5B951AEB}"/>
              </a:ext>
            </a:extLst>
          </p:cNvPr>
          <p:cNvGrpSpPr/>
          <p:nvPr/>
        </p:nvGrpSpPr>
        <p:grpSpPr>
          <a:xfrm>
            <a:off x="6206740" y="5403471"/>
            <a:ext cx="5025881" cy="934540"/>
            <a:chOff x="6129799" y="5686084"/>
            <a:chExt cx="5025881" cy="934540"/>
          </a:xfrm>
        </p:grpSpPr>
        <p:sp>
          <p:nvSpPr>
            <p:cNvPr id="25" name="●オモト">
              <a:extLst>
                <a:ext uri="{FF2B5EF4-FFF2-40B4-BE49-F238E27FC236}">
                  <a16:creationId xmlns:a16="http://schemas.microsoft.com/office/drawing/2014/main" id="{3BA1D825-DD40-BF48-BFE9-5A1098158077}"/>
                </a:ext>
              </a:extLst>
            </p:cNvPr>
            <p:cNvSpPr txBox="1"/>
            <p:nvPr/>
          </p:nvSpPr>
          <p:spPr>
            <a:xfrm>
              <a:off x="6129799" y="5686084"/>
              <a:ext cx="5025881"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←金元医学：中国伝統医学の変質</a:t>
              </a:r>
              <a:endParaRPr lang="en-US" altLang="ja-JP" sz="2400" dirty="0">
                <a:solidFill>
                  <a:srgbClr val="000000"/>
                </a:solidFill>
                <a:effectLst>
                  <a:outerShdw blurRad="12700" dist="25400" dir="2700000" rotWithShape="0">
                    <a:srgbClr val="FFFFFF"/>
                  </a:outerShdw>
                </a:effectLst>
                <a:uFill>
                  <a:solidFill>
                    <a:srgbClr val="000000"/>
                  </a:solidFill>
                </a:uFill>
              </a:endParaRPr>
            </a:p>
          </p:txBody>
        </p:sp>
        <p:sp>
          <p:nvSpPr>
            <p:cNvPr id="26" name="●オモト">
              <a:extLst>
                <a:ext uri="{FF2B5EF4-FFF2-40B4-BE49-F238E27FC236}">
                  <a16:creationId xmlns:a16="http://schemas.microsoft.com/office/drawing/2014/main" id="{D3C46D05-53E0-6C4A-9EFD-9A8E0EEADCE7}"/>
                </a:ext>
              </a:extLst>
            </p:cNvPr>
            <p:cNvSpPr txBox="1"/>
            <p:nvPr/>
          </p:nvSpPr>
          <p:spPr>
            <a:xfrm>
              <a:off x="6664325" y="6166940"/>
              <a:ext cx="3589586" cy="453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000">
                  <a:solidFill>
                    <a:srgbClr val="000000"/>
                  </a:solidFill>
                  <a:effectLst>
                    <a:outerShdw blurRad="12700" dist="25400" dir="2700000" rotWithShape="0">
                      <a:srgbClr val="FFFFFF"/>
                    </a:outerShdw>
                  </a:effectLst>
                  <a:uFill>
                    <a:solidFill>
                      <a:srgbClr val="000000"/>
                    </a:solidFill>
                  </a:uFill>
                </a:rPr>
                <a:t>陰陽学説から陰陽五行学説へ</a:t>
              </a:r>
              <a:endParaRPr lang="en-US" altLang="ja-JP" sz="2000" dirty="0">
                <a:solidFill>
                  <a:srgbClr val="000000"/>
                </a:solidFill>
                <a:effectLst>
                  <a:outerShdw blurRad="12700" dist="25400" dir="2700000" rotWithShape="0">
                    <a:srgbClr val="FFFFFF"/>
                  </a:outerShdw>
                </a:effectLst>
                <a:uFill>
                  <a:solidFill>
                    <a:srgbClr val="000000"/>
                  </a:solidFill>
                </a:uFill>
              </a:endParaRPr>
            </a:p>
          </p:txBody>
        </p:sp>
      </p:grpSp>
      <p:sp>
        <p:nvSpPr>
          <p:cNvPr id="28" name="●オモト">
            <a:extLst>
              <a:ext uri="{FF2B5EF4-FFF2-40B4-BE49-F238E27FC236}">
                <a16:creationId xmlns:a16="http://schemas.microsoft.com/office/drawing/2014/main" id="{993FD02F-FED3-934B-B7A2-072817945B6B}"/>
              </a:ext>
            </a:extLst>
          </p:cNvPr>
          <p:cNvSpPr txBox="1"/>
          <p:nvPr/>
        </p:nvSpPr>
        <p:spPr>
          <a:xfrm>
            <a:off x="10185876" y="5884327"/>
            <a:ext cx="2820144" cy="453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000">
                <a:solidFill>
                  <a:srgbClr val="FFFF00"/>
                </a:solidFill>
                <a:effectLst>
                  <a:outerShdw blurRad="12700" dist="25400" dir="2700000" rotWithShape="0">
                    <a:srgbClr val="000000"/>
                  </a:outerShdw>
                </a:effectLst>
                <a:uFill>
                  <a:solidFill>
                    <a:srgbClr val="FFFF00"/>
                  </a:solidFill>
                </a:uFill>
              </a:rPr>
              <a:t>思弁化の傾向を強める</a:t>
            </a:r>
            <a:endParaRPr lang="en-US" altLang="ja-JP" sz="2000" dirty="0">
              <a:solidFill>
                <a:srgbClr val="000000"/>
              </a:solidFill>
              <a:effectLst>
                <a:outerShdw blurRad="12700" dist="25400" dir="2700000" rotWithShape="0">
                  <a:srgbClr val="FFFFFF"/>
                </a:outerShdw>
              </a:effectLst>
              <a:uFill>
                <a:solidFill>
                  <a:srgbClr val="000000"/>
                </a:solidFill>
              </a:uFill>
            </a:endParaRPr>
          </a:p>
        </p:txBody>
      </p:sp>
      <p:grpSp>
        <p:nvGrpSpPr>
          <p:cNvPr id="29" name="グループ化 28">
            <a:extLst>
              <a:ext uri="{FF2B5EF4-FFF2-40B4-BE49-F238E27FC236}">
                <a16:creationId xmlns:a16="http://schemas.microsoft.com/office/drawing/2014/main" id="{AF7A3794-AB10-EF45-87EB-43C3E7E805DC}"/>
              </a:ext>
            </a:extLst>
          </p:cNvPr>
          <p:cNvGrpSpPr/>
          <p:nvPr/>
        </p:nvGrpSpPr>
        <p:grpSpPr>
          <a:xfrm>
            <a:off x="1172743" y="6927814"/>
            <a:ext cx="4082174" cy="875067"/>
            <a:chOff x="1172744" y="5744273"/>
            <a:chExt cx="4082174" cy="875067"/>
          </a:xfrm>
        </p:grpSpPr>
        <p:sp>
          <p:nvSpPr>
            <p:cNvPr id="30" name="●オモト">
              <a:extLst>
                <a:ext uri="{FF2B5EF4-FFF2-40B4-BE49-F238E27FC236}">
                  <a16:creationId xmlns:a16="http://schemas.microsoft.com/office/drawing/2014/main" id="{648E4CEF-F7C7-0843-80EB-0FC25DD5D112}"/>
                </a:ext>
              </a:extLst>
            </p:cNvPr>
            <p:cNvSpPr txBox="1"/>
            <p:nvPr/>
          </p:nvSpPr>
          <p:spPr>
            <a:xfrm>
              <a:off x="1172744" y="5744273"/>
              <a:ext cx="3025328"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古方派医学派の台頭</a:t>
              </a:r>
              <a:endParaRPr lang="en-US" altLang="ja-JP" sz="2400" dirty="0">
                <a:solidFill>
                  <a:srgbClr val="000000"/>
                </a:solidFill>
                <a:effectLst>
                  <a:outerShdw blurRad="12700" dist="25400" dir="2700000" rotWithShape="0">
                    <a:srgbClr val="FFFFFF"/>
                  </a:outerShdw>
                </a:effectLst>
                <a:uFill>
                  <a:solidFill>
                    <a:srgbClr val="000000"/>
                  </a:solidFill>
                </a:uFill>
              </a:endParaRPr>
            </a:p>
          </p:txBody>
        </p:sp>
        <p:sp>
          <p:nvSpPr>
            <p:cNvPr id="31" name="●オモト">
              <a:extLst>
                <a:ext uri="{FF2B5EF4-FFF2-40B4-BE49-F238E27FC236}">
                  <a16:creationId xmlns:a16="http://schemas.microsoft.com/office/drawing/2014/main" id="{573999DC-852A-424E-9F4D-7C129C28F802}"/>
                </a:ext>
              </a:extLst>
            </p:cNvPr>
            <p:cNvSpPr txBox="1"/>
            <p:nvPr/>
          </p:nvSpPr>
          <p:spPr>
            <a:xfrm>
              <a:off x="1408852" y="6165656"/>
              <a:ext cx="3846066" cy="453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000">
                  <a:solidFill>
                    <a:srgbClr val="000000"/>
                  </a:solidFill>
                  <a:effectLst>
                    <a:outerShdw blurRad="12700" dist="25400" dir="2700000" rotWithShape="0">
                      <a:srgbClr val="FFFFFF"/>
                    </a:outerShdw>
                  </a:effectLst>
                  <a:uFill>
                    <a:solidFill>
                      <a:srgbClr val="000000"/>
                    </a:solidFill>
                  </a:uFill>
                </a:rPr>
                <a:t>後藤艮山、山脇東洋、吉益東洞</a:t>
              </a:r>
              <a:endParaRPr lang="en-US" altLang="ja-JP" sz="2000" dirty="0">
                <a:solidFill>
                  <a:srgbClr val="000000"/>
                </a:solidFill>
                <a:effectLst>
                  <a:outerShdw blurRad="12700" dist="25400" dir="2700000" rotWithShape="0">
                    <a:srgbClr val="FFFFFF"/>
                  </a:outerShdw>
                </a:effectLst>
                <a:uFill>
                  <a:solidFill>
                    <a:srgbClr val="000000"/>
                  </a:solidFill>
                </a:uFill>
              </a:endParaRPr>
            </a:p>
          </p:txBody>
        </p:sp>
      </p:grpSp>
      <p:sp>
        <p:nvSpPr>
          <p:cNvPr id="32" name="●オモト">
            <a:extLst>
              <a:ext uri="{FF2B5EF4-FFF2-40B4-BE49-F238E27FC236}">
                <a16:creationId xmlns:a16="http://schemas.microsoft.com/office/drawing/2014/main" id="{D2966268-870C-2840-9F35-5FA228428488}"/>
              </a:ext>
            </a:extLst>
          </p:cNvPr>
          <p:cNvSpPr txBox="1"/>
          <p:nvPr/>
        </p:nvSpPr>
        <p:spPr>
          <a:xfrm>
            <a:off x="1942185" y="8673237"/>
            <a:ext cx="2101999"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現代日本漢方</a:t>
            </a:r>
            <a:endParaRPr lang="en-US" altLang="ja-JP" sz="2400" dirty="0">
              <a:solidFill>
                <a:srgbClr val="000000"/>
              </a:solidFill>
              <a:effectLst>
                <a:outerShdw blurRad="12700" dist="25400" dir="2700000" rotWithShape="0">
                  <a:srgbClr val="FFFFFF"/>
                </a:outerShdw>
              </a:effectLst>
              <a:uFill>
                <a:solidFill>
                  <a:srgbClr val="000000"/>
                </a:solidFill>
              </a:uFill>
            </a:endParaRPr>
          </a:p>
        </p:txBody>
      </p:sp>
      <p:sp>
        <p:nvSpPr>
          <p:cNvPr id="33" name="●オモト">
            <a:extLst>
              <a:ext uri="{FF2B5EF4-FFF2-40B4-BE49-F238E27FC236}">
                <a16:creationId xmlns:a16="http://schemas.microsoft.com/office/drawing/2014/main" id="{16C5D1B4-D704-B041-B167-E9B62C28136D}"/>
              </a:ext>
            </a:extLst>
          </p:cNvPr>
          <p:cNvSpPr txBox="1"/>
          <p:nvPr/>
        </p:nvSpPr>
        <p:spPr>
          <a:xfrm>
            <a:off x="6206740" y="6931732"/>
            <a:ext cx="3640882"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清代：現代中医学の原型</a:t>
            </a:r>
            <a:endParaRPr lang="en-US" altLang="ja-JP" sz="2400" dirty="0">
              <a:solidFill>
                <a:srgbClr val="000000"/>
              </a:solidFill>
              <a:effectLst>
                <a:outerShdw blurRad="12700" dist="25400" dir="2700000" rotWithShape="0">
                  <a:srgbClr val="FFFFFF"/>
                </a:outerShdw>
              </a:effectLst>
              <a:uFill>
                <a:solidFill>
                  <a:srgbClr val="000000"/>
                </a:solidFill>
              </a:uFill>
            </a:endParaRPr>
          </a:p>
        </p:txBody>
      </p:sp>
      <p:sp>
        <p:nvSpPr>
          <p:cNvPr id="34" name="●オモト">
            <a:extLst>
              <a:ext uri="{FF2B5EF4-FFF2-40B4-BE49-F238E27FC236}">
                <a16:creationId xmlns:a16="http://schemas.microsoft.com/office/drawing/2014/main" id="{200188D1-09BD-E34F-B6DF-1449E9D862EB}"/>
              </a:ext>
            </a:extLst>
          </p:cNvPr>
          <p:cNvSpPr txBox="1"/>
          <p:nvPr/>
        </p:nvSpPr>
        <p:spPr>
          <a:xfrm>
            <a:off x="7100338" y="8673237"/>
            <a:ext cx="1794222"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400">
                <a:solidFill>
                  <a:srgbClr val="000000"/>
                </a:solidFill>
                <a:effectLst>
                  <a:outerShdw blurRad="12700" dist="25400" dir="2700000" rotWithShape="0">
                    <a:srgbClr val="FFFFFF"/>
                  </a:outerShdw>
                </a:effectLst>
                <a:uFill>
                  <a:solidFill>
                    <a:srgbClr val="000000"/>
                  </a:solidFill>
                </a:uFill>
              </a:rPr>
              <a:t>現代中医学</a:t>
            </a:r>
            <a:endParaRPr lang="en-US" altLang="ja-JP" sz="2400" dirty="0">
              <a:solidFill>
                <a:srgbClr val="000000"/>
              </a:solidFill>
              <a:effectLst>
                <a:outerShdw blurRad="12700" dist="25400" dir="2700000" rotWithShape="0">
                  <a:srgbClr val="FFFFFF"/>
                </a:outerShdw>
              </a:effectLst>
              <a:uFill>
                <a:solidFill>
                  <a:srgbClr val="000000"/>
                </a:solidFill>
              </a:uFill>
            </a:endParaRPr>
          </a:p>
        </p:txBody>
      </p:sp>
      <p:sp>
        <p:nvSpPr>
          <p:cNvPr id="35" name="●オモト">
            <a:extLst>
              <a:ext uri="{FF2B5EF4-FFF2-40B4-BE49-F238E27FC236}">
                <a16:creationId xmlns:a16="http://schemas.microsoft.com/office/drawing/2014/main" id="{339400AD-435A-F945-9263-FBAB8A627D00}"/>
              </a:ext>
            </a:extLst>
          </p:cNvPr>
          <p:cNvSpPr txBox="1"/>
          <p:nvPr/>
        </p:nvSpPr>
        <p:spPr>
          <a:xfrm>
            <a:off x="2685407" y="4112953"/>
            <a:ext cx="665708"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a:solidFill>
                  <a:srgbClr val="000000"/>
                </a:solidFill>
                <a:effectLst>
                  <a:outerShdw blurRad="12700" dist="25400" dir="2700000" rotWithShape="0">
                    <a:srgbClr val="FFFFFF"/>
                  </a:outerShdw>
                </a:effectLst>
                <a:uFill>
                  <a:solidFill>
                    <a:srgbClr val="000000"/>
                  </a:solidFill>
                </a:uFill>
              </a:rPr>
              <a:t>↓</a:t>
            </a:r>
            <a:endParaRPr lang="en-US" altLang="ja-JP" dirty="0">
              <a:solidFill>
                <a:srgbClr val="000000"/>
              </a:solidFill>
              <a:effectLst>
                <a:outerShdw blurRad="12700" dist="25400" dir="2700000" rotWithShape="0">
                  <a:srgbClr val="FFFFFF"/>
                </a:outerShdw>
              </a:effectLst>
              <a:uFill>
                <a:solidFill>
                  <a:srgbClr val="000000"/>
                </a:solidFill>
              </a:uFill>
            </a:endParaRPr>
          </a:p>
        </p:txBody>
      </p:sp>
      <p:sp>
        <p:nvSpPr>
          <p:cNvPr id="36" name="●オモト">
            <a:extLst>
              <a:ext uri="{FF2B5EF4-FFF2-40B4-BE49-F238E27FC236}">
                <a16:creationId xmlns:a16="http://schemas.microsoft.com/office/drawing/2014/main" id="{AA6A5238-942C-6240-8BD9-BDE7098BD85F}"/>
              </a:ext>
            </a:extLst>
          </p:cNvPr>
          <p:cNvSpPr txBox="1"/>
          <p:nvPr/>
        </p:nvSpPr>
        <p:spPr>
          <a:xfrm>
            <a:off x="2666176" y="4920998"/>
            <a:ext cx="665708"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a:solidFill>
                  <a:srgbClr val="000000"/>
                </a:solidFill>
                <a:effectLst>
                  <a:outerShdw blurRad="12700" dist="25400" dir="2700000" rotWithShape="0">
                    <a:srgbClr val="FFFFFF"/>
                  </a:outerShdw>
                </a:effectLst>
                <a:uFill>
                  <a:solidFill>
                    <a:srgbClr val="000000"/>
                  </a:solidFill>
                </a:uFill>
              </a:rPr>
              <a:t>↓</a:t>
            </a:r>
            <a:endParaRPr lang="en-US" altLang="ja-JP" dirty="0">
              <a:solidFill>
                <a:srgbClr val="000000"/>
              </a:solidFill>
              <a:effectLst>
                <a:outerShdw blurRad="12700" dist="25400" dir="2700000" rotWithShape="0">
                  <a:srgbClr val="FFFFFF"/>
                </a:outerShdw>
              </a:effectLst>
              <a:uFill>
                <a:solidFill>
                  <a:srgbClr val="000000"/>
                </a:solidFill>
              </a:uFill>
            </a:endParaRPr>
          </a:p>
        </p:txBody>
      </p:sp>
      <p:sp>
        <p:nvSpPr>
          <p:cNvPr id="37" name="●オモト">
            <a:extLst>
              <a:ext uri="{FF2B5EF4-FFF2-40B4-BE49-F238E27FC236}">
                <a16:creationId xmlns:a16="http://schemas.microsoft.com/office/drawing/2014/main" id="{9F003F64-018D-264B-AA7E-A751F0675F46}"/>
              </a:ext>
            </a:extLst>
          </p:cNvPr>
          <p:cNvSpPr txBox="1"/>
          <p:nvPr/>
        </p:nvSpPr>
        <p:spPr>
          <a:xfrm>
            <a:off x="2660330" y="6256409"/>
            <a:ext cx="665708"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a:solidFill>
                  <a:srgbClr val="000000"/>
                </a:solidFill>
                <a:effectLst>
                  <a:outerShdw blurRad="12700" dist="25400" dir="2700000" rotWithShape="0">
                    <a:srgbClr val="FFFFFF"/>
                  </a:outerShdw>
                </a:effectLst>
                <a:uFill>
                  <a:solidFill>
                    <a:srgbClr val="000000"/>
                  </a:solidFill>
                </a:uFill>
              </a:rPr>
              <a:t>↓</a:t>
            </a:r>
            <a:endParaRPr lang="en-US" altLang="ja-JP" dirty="0">
              <a:solidFill>
                <a:srgbClr val="000000"/>
              </a:solidFill>
              <a:effectLst>
                <a:outerShdw blurRad="12700" dist="25400" dir="2700000" rotWithShape="0">
                  <a:srgbClr val="FFFFFF"/>
                </a:outerShdw>
              </a:effectLst>
              <a:uFill>
                <a:solidFill>
                  <a:srgbClr val="000000"/>
                </a:solidFill>
              </a:uFill>
            </a:endParaRPr>
          </a:p>
        </p:txBody>
      </p:sp>
      <p:sp>
        <p:nvSpPr>
          <p:cNvPr id="38" name="●オモト">
            <a:extLst>
              <a:ext uri="{FF2B5EF4-FFF2-40B4-BE49-F238E27FC236}">
                <a16:creationId xmlns:a16="http://schemas.microsoft.com/office/drawing/2014/main" id="{AE693B62-8435-0841-A258-3B8EC1E7F520}"/>
              </a:ext>
            </a:extLst>
          </p:cNvPr>
          <p:cNvSpPr txBox="1"/>
          <p:nvPr/>
        </p:nvSpPr>
        <p:spPr>
          <a:xfrm>
            <a:off x="2651497" y="7858971"/>
            <a:ext cx="665708"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a:solidFill>
                  <a:srgbClr val="000000"/>
                </a:solidFill>
                <a:effectLst>
                  <a:outerShdw blurRad="12700" dist="25400" dir="2700000" rotWithShape="0">
                    <a:srgbClr val="FFFFFF"/>
                  </a:outerShdw>
                </a:effectLst>
                <a:uFill>
                  <a:solidFill>
                    <a:srgbClr val="000000"/>
                  </a:solidFill>
                </a:uFill>
              </a:rPr>
              <a:t>↓</a:t>
            </a:r>
            <a:endParaRPr lang="en-US" altLang="ja-JP" dirty="0">
              <a:solidFill>
                <a:srgbClr val="000000"/>
              </a:solidFill>
              <a:effectLst>
                <a:outerShdw blurRad="12700" dist="25400" dir="2700000" rotWithShape="0">
                  <a:srgbClr val="FFFFFF"/>
                </a:outerShdw>
              </a:effectLst>
              <a:uFill>
                <a:solidFill>
                  <a:srgbClr val="000000"/>
                </a:solidFill>
              </a:uFill>
            </a:endParaRPr>
          </a:p>
        </p:txBody>
      </p:sp>
      <p:sp>
        <p:nvSpPr>
          <p:cNvPr id="39" name="●オモト">
            <a:extLst>
              <a:ext uri="{FF2B5EF4-FFF2-40B4-BE49-F238E27FC236}">
                <a16:creationId xmlns:a16="http://schemas.microsoft.com/office/drawing/2014/main" id="{F64D12E4-52DD-FD45-989C-A9337CBF713D}"/>
              </a:ext>
            </a:extLst>
          </p:cNvPr>
          <p:cNvSpPr txBox="1"/>
          <p:nvPr/>
        </p:nvSpPr>
        <p:spPr>
          <a:xfrm>
            <a:off x="7694327" y="4093185"/>
            <a:ext cx="665708"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a:solidFill>
                  <a:srgbClr val="000000"/>
                </a:solidFill>
                <a:effectLst>
                  <a:outerShdw blurRad="12700" dist="25400" dir="2700000" rotWithShape="0">
                    <a:srgbClr val="FFFFFF"/>
                  </a:outerShdw>
                </a:effectLst>
                <a:uFill>
                  <a:solidFill>
                    <a:srgbClr val="000000"/>
                  </a:solidFill>
                </a:uFill>
              </a:rPr>
              <a:t>↓</a:t>
            </a:r>
            <a:endParaRPr lang="en-US" altLang="ja-JP" dirty="0">
              <a:solidFill>
                <a:srgbClr val="000000"/>
              </a:solidFill>
              <a:effectLst>
                <a:outerShdw blurRad="12700" dist="25400" dir="2700000" rotWithShape="0">
                  <a:srgbClr val="FFFFFF"/>
                </a:outerShdw>
              </a:effectLst>
              <a:uFill>
                <a:solidFill>
                  <a:srgbClr val="000000"/>
                </a:solidFill>
              </a:uFill>
            </a:endParaRPr>
          </a:p>
        </p:txBody>
      </p:sp>
      <p:sp>
        <p:nvSpPr>
          <p:cNvPr id="40" name="●オモト">
            <a:extLst>
              <a:ext uri="{FF2B5EF4-FFF2-40B4-BE49-F238E27FC236}">
                <a16:creationId xmlns:a16="http://schemas.microsoft.com/office/drawing/2014/main" id="{AE546A69-1FB9-A447-9336-91A4ABB99C17}"/>
              </a:ext>
            </a:extLst>
          </p:cNvPr>
          <p:cNvSpPr txBox="1"/>
          <p:nvPr/>
        </p:nvSpPr>
        <p:spPr>
          <a:xfrm>
            <a:off x="7694327" y="4918871"/>
            <a:ext cx="665708"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a:solidFill>
                  <a:srgbClr val="000000"/>
                </a:solidFill>
                <a:effectLst>
                  <a:outerShdw blurRad="12700" dist="25400" dir="2700000" rotWithShape="0">
                    <a:srgbClr val="FFFFFF"/>
                  </a:outerShdw>
                </a:effectLst>
                <a:uFill>
                  <a:solidFill>
                    <a:srgbClr val="000000"/>
                  </a:solidFill>
                </a:uFill>
              </a:rPr>
              <a:t>↓</a:t>
            </a:r>
            <a:endParaRPr lang="en-US" altLang="ja-JP" dirty="0">
              <a:solidFill>
                <a:srgbClr val="000000"/>
              </a:solidFill>
              <a:effectLst>
                <a:outerShdw blurRad="12700" dist="25400" dir="2700000" rotWithShape="0">
                  <a:srgbClr val="FFFFFF"/>
                </a:outerShdw>
              </a:effectLst>
              <a:uFill>
                <a:solidFill>
                  <a:srgbClr val="000000"/>
                </a:solidFill>
              </a:uFill>
            </a:endParaRPr>
          </a:p>
        </p:txBody>
      </p:sp>
      <p:sp>
        <p:nvSpPr>
          <p:cNvPr id="41" name="●オモト">
            <a:extLst>
              <a:ext uri="{FF2B5EF4-FFF2-40B4-BE49-F238E27FC236}">
                <a16:creationId xmlns:a16="http://schemas.microsoft.com/office/drawing/2014/main" id="{2F7A1987-E368-B441-B2B0-098A61D5448E}"/>
              </a:ext>
            </a:extLst>
          </p:cNvPr>
          <p:cNvSpPr txBox="1"/>
          <p:nvPr/>
        </p:nvSpPr>
        <p:spPr>
          <a:xfrm>
            <a:off x="7694327" y="6256409"/>
            <a:ext cx="665708"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a:solidFill>
                  <a:srgbClr val="000000"/>
                </a:solidFill>
                <a:effectLst>
                  <a:outerShdw blurRad="12700" dist="25400" dir="2700000" rotWithShape="0">
                    <a:srgbClr val="FFFFFF"/>
                  </a:outerShdw>
                </a:effectLst>
                <a:uFill>
                  <a:solidFill>
                    <a:srgbClr val="000000"/>
                  </a:solidFill>
                </a:uFill>
              </a:rPr>
              <a:t>↓</a:t>
            </a:r>
            <a:endParaRPr lang="en-US" altLang="ja-JP" dirty="0">
              <a:solidFill>
                <a:srgbClr val="000000"/>
              </a:solidFill>
              <a:effectLst>
                <a:outerShdw blurRad="12700" dist="25400" dir="2700000" rotWithShape="0">
                  <a:srgbClr val="FFFFFF"/>
                </a:outerShdw>
              </a:effectLst>
              <a:uFill>
                <a:solidFill>
                  <a:srgbClr val="000000"/>
                </a:solidFill>
              </a:uFill>
            </a:endParaRPr>
          </a:p>
        </p:txBody>
      </p:sp>
      <p:sp>
        <p:nvSpPr>
          <p:cNvPr id="42" name="●オモト">
            <a:extLst>
              <a:ext uri="{FF2B5EF4-FFF2-40B4-BE49-F238E27FC236}">
                <a16:creationId xmlns:a16="http://schemas.microsoft.com/office/drawing/2014/main" id="{F07ADAC8-40ED-2A4F-B57E-24A861EB3070}"/>
              </a:ext>
            </a:extLst>
          </p:cNvPr>
          <p:cNvSpPr txBox="1"/>
          <p:nvPr/>
        </p:nvSpPr>
        <p:spPr>
          <a:xfrm>
            <a:off x="7664595" y="7858451"/>
            <a:ext cx="665708"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a:solidFill>
                  <a:srgbClr val="000000"/>
                </a:solidFill>
                <a:effectLst>
                  <a:outerShdw blurRad="12700" dist="25400" dir="2700000" rotWithShape="0">
                    <a:srgbClr val="FFFFFF"/>
                  </a:outerShdw>
                </a:effectLst>
                <a:uFill>
                  <a:solidFill>
                    <a:srgbClr val="000000"/>
                  </a:solidFill>
                </a:uFill>
              </a:rPr>
              <a:t>↓</a:t>
            </a:r>
            <a:endParaRPr lang="en-US" altLang="ja-JP" dirty="0">
              <a:solidFill>
                <a:srgbClr val="000000"/>
              </a:solidFill>
              <a:effectLst>
                <a:outerShdw blurRad="12700" dist="25400" dir="2700000" rotWithShape="0">
                  <a:srgbClr val="FFFFFF"/>
                </a:outerShdw>
              </a:effectLst>
              <a:uFill>
                <a:solidFill>
                  <a:srgbClr val="000000"/>
                </a:solidFill>
              </a:uFill>
            </a:endParaRPr>
          </a:p>
        </p:txBody>
      </p:sp>
      <p:sp>
        <p:nvSpPr>
          <p:cNvPr id="43" name="Convallaria keiskei">
            <a:extLst>
              <a:ext uri="{FF2B5EF4-FFF2-40B4-BE49-F238E27FC236}">
                <a16:creationId xmlns:a16="http://schemas.microsoft.com/office/drawing/2014/main" id="{9294125B-6A07-584F-A82C-7D8C3C31148C}"/>
              </a:ext>
            </a:extLst>
          </p:cNvPr>
          <p:cNvSpPr txBox="1"/>
          <p:nvPr/>
        </p:nvSpPr>
        <p:spPr>
          <a:xfrm>
            <a:off x="3152683" y="7858451"/>
            <a:ext cx="2409775" cy="515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6435" tIns="72248" rIns="126435" bIns="72248">
            <a:spAutoFit/>
          </a:bodyPr>
          <a:lstStyle>
            <a:lvl1pPr algn="l" defTabSz="650240">
              <a:defRPr b="1" i="1">
                <a:solidFill>
                  <a:srgbClr val="800000"/>
                </a:solidFill>
                <a:effectLst>
                  <a:outerShdw blurRad="12700" dist="25400" dir="2700000" rotWithShape="0">
                    <a:srgbClr val="000000"/>
                  </a:outerShdw>
                </a:effectLst>
                <a:uFill>
                  <a:solidFill>
                    <a:srgbClr val="800000"/>
                  </a:solidFill>
                </a:uFill>
                <a:latin typeface="Times New Roman"/>
                <a:ea typeface="Times New Roman"/>
                <a:cs typeface="Times New Roman"/>
                <a:sym typeface="Times New Roman"/>
              </a:defRPr>
            </a:lvl1pPr>
          </a:lstStyle>
          <a:p>
            <a:pPr>
              <a:defRPr>
                <a:solidFill>
                  <a:srgbClr val="FFFFFF"/>
                </a:solidFill>
                <a:effectLst/>
                <a:uFill>
                  <a:solidFill>
                    <a:srgbClr val="FFFFFF"/>
                  </a:solidFill>
                </a:uFill>
              </a:defRPr>
            </a:pPr>
            <a:r>
              <a:rPr lang="ja-JP" altLang="en-US" sz="2400" b="0" i="0">
                <a:solidFill>
                  <a:srgbClr val="800000"/>
                </a:solidFill>
                <a:effectLst>
                  <a:outerShdw blurRad="12700" dist="25400" dir="2700000" rotWithShape="0">
                    <a:srgbClr val="000000"/>
                  </a:outerShdw>
                </a:effectLst>
                <a:uFill>
                  <a:solidFill>
                    <a:srgbClr val="800000"/>
                  </a:solidFill>
                </a:uFill>
                <a:latin typeface="Hiragino Mincho ProN W3" panose="02020300000000000000" pitchFamily="18" charset="-128"/>
                <a:ea typeface="Hiragino Mincho ProN W3" panose="02020300000000000000" pitchFamily="18" charset="-128"/>
              </a:rPr>
              <a:t>明治維新で断絶</a:t>
            </a:r>
            <a:endParaRPr sz="2400" b="0" i="0" dirty="0">
              <a:solidFill>
                <a:srgbClr val="800000"/>
              </a:solidFill>
              <a:effectLst>
                <a:outerShdw blurRad="12700" dist="25400" dir="2700000" rotWithShape="0">
                  <a:srgbClr val="000000"/>
                </a:outerShdw>
              </a:effectLst>
              <a:uFill>
                <a:solidFill>
                  <a:srgbClr val="800000"/>
                </a:solidFill>
              </a:uFill>
              <a:latin typeface="Hiragino Mincho ProN W3" panose="02020300000000000000" pitchFamily="18" charset="-128"/>
              <a:ea typeface="Hiragino Mincho ProN W3" panose="02020300000000000000" pitchFamily="18" charset="-128"/>
            </a:endParaRPr>
          </a:p>
        </p:txBody>
      </p:sp>
      <p:sp>
        <p:nvSpPr>
          <p:cNvPr id="44" name="Convallaria keiskei">
            <a:extLst>
              <a:ext uri="{FF2B5EF4-FFF2-40B4-BE49-F238E27FC236}">
                <a16:creationId xmlns:a16="http://schemas.microsoft.com/office/drawing/2014/main" id="{5767A98C-10B4-6540-8E94-54454155FF5B}"/>
              </a:ext>
            </a:extLst>
          </p:cNvPr>
          <p:cNvSpPr txBox="1"/>
          <p:nvPr/>
        </p:nvSpPr>
        <p:spPr>
          <a:xfrm>
            <a:off x="8186537" y="7858451"/>
            <a:ext cx="2409775" cy="515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6435" tIns="72248" rIns="126435" bIns="72248">
            <a:spAutoFit/>
          </a:bodyPr>
          <a:lstStyle>
            <a:lvl1pPr algn="l" defTabSz="650240">
              <a:defRPr b="1" i="1">
                <a:solidFill>
                  <a:srgbClr val="800000"/>
                </a:solidFill>
                <a:effectLst>
                  <a:outerShdw blurRad="12700" dist="25400" dir="2700000" rotWithShape="0">
                    <a:srgbClr val="000000"/>
                  </a:outerShdw>
                </a:effectLst>
                <a:uFill>
                  <a:solidFill>
                    <a:srgbClr val="800000"/>
                  </a:solidFill>
                </a:uFill>
                <a:latin typeface="Times New Roman"/>
                <a:ea typeface="Times New Roman"/>
                <a:cs typeface="Times New Roman"/>
                <a:sym typeface="Times New Roman"/>
              </a:defRPr>
            </a:lvl1pPr>
          </a:lstStyle>
          <a:p>
            <a:pPr>
              <a:defRPr>
                <a:solidFill>
                  <a:srgbClr val="FFFFFF"/>
                </a:solidFill>
                <a:effectLst/>
                <a:uFill>
                  <a:solidFill>
                    <a:srgbClr val="FFFFFF"/>
                  </a:solidFill>
                </a:uFill>
              </a:defRPr>
            </a:pPr>
            <a:r>
              <a:rPr lang="ja-JP" altLang="en-US" sz="2400" b="0" i="0">
                <a:solidFill>
                  <a:srgbClr val="800000"/>
                </a:solidFill>
                <a:effectLst>
                  <a:outerShdw blurRad="12700" dist="25400" dir="2700000" rotWithShape="0">
                    <a:srgbClr val="000000"/>
                  </a:outerShdw>
                </a:effectLst>
                <a:uFill>
                  <a:solidFill>
                    <a:srgbClr val="800000"/>
                  </a:solidFill>
                </a:uFill>
                <a:latin typeface="Hiragino Mincho ProN W3" panose="02020300000000000000" pitchFamily="18" charset="-128"/>
                <a:ea typeface="Hiragino Mincho ProN W3" panose="02020300000000000000" pitchFamily="18" charset="-128"/>
              </a:rPr>
              <a:t>辛亥革命で断絶</a:t>
            </a:r>
            <a:endParaRPr sz="2400" b="0" i="0" dirty="0">
              <a:solidFill>
                <a:srgbClr val="800000"/>
              </a:solidFill>
              <a:effectLst>
                <a:outerShdw blurRad="12700" dist="25400" dir="2700000" rotWithShape="0">
                  <a:srgbClr val="000000"/>
                </a:outerShdw>
              </a:effectLst>
              <a:uFill>
                <a:solidFill>
                  <a:srgbClr val="800000"/>
                </a:solidFill>
              </a:uFill>
              <a:latin typeface="Hiragino Mincho ProN W3" panose="02020300000000000000" pitchFamily="18" charset="-128"/>
              <a:ea typeface="Hiragino Mincho ProN W3" panose="02020300000000000000" pitchFamily="18" charset="-128"/>
            </a:endParaRPr>
          </a:p>
        </p:txBody>
      </p:sp>
      <p:sp>
        <p:nvSpPr>
          <p:cNvPr id="45" name="●オモト">
            <a:extLst>
              <a:ext uri="{FF2B5EF4-FFF2-40B4-BE49-F238E27FC236}">
                <a16:creationId xmlns:a16="http://schemas.microsoft.com/office/drawing/2014/main" id="{B63A9913-48E3-CF47-91AF-2CCB724DD8AC}"/>
              </a:ext>
            </a:extLst>
          </p:cNvPr>
          <p:cNvSpPr txBox="1"/>
          <p:nvPr/>
        </p:nvSpPr>
        <p:spPr>
          <a:xfrm>
            <a:off x="6360628" y="7306239"/>
            <a:ext cx="3333105" cy="453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000">
                <a:solidFill>
                  <a:srgbClr val="FFFF00"/>
                </a:solidFill>
                <a:effectLst>
                  <a:outerShdw blurRad="12700" dist="25400" dir="2700000" rotWithShape="0">
                    <a:srgbClr val="000000"/>
                  </a:outerShdw>
                </a:effectLst>
                <a:uFill>
                  <a:solidFill>
                    <a:srgbClr val="FFFF00"/>
                  </a:solidFill>
                </a:uFill>
              </a:rPr>
              <a:t>伝統的に道教の影響が強い</a:t>
            </a:r>
            <a:endParaRPr lang="en-US" altLang="ja-JP" sz="2000" dirty="0">
              <a:solidFill>
                <a:srgbClr val="000000"/>
              </a:solidFill>
              <a:effectLst>
                <a:outerShdw blurRad="12700" dist="25400" dir="2700000" rotWithShape="0">
                  <a:srgbClr val="FFFFFF"/>
                </a:outerShdw>
              </a:effectLst>
              <a:uFill>
                <a:solidFill>
                  <a:srgbClr val="000000"/>
                </a:solidFill>
              </a:uFill>
            </a:endParaRPr>
          </a:p>
        </p:txBody>
      </p:sp>
      <p:sp>
        <p:nvSpPr>
          <p:cNvPr id="46" name="●オモト">
            <a:extLst>
              <a:ext uri="{FF2B5EF4-FFF2-40B4-BE49-F238E27FC236}">
                <a16:creationId xmlns:a16="http://schemas.microsoft.com/office/drawing/2014/main" id="{16EC4178-326C-D943-AD24-B342BE712311}"/>
              </a:ext>
            </a:extLst>
          </p:cNvPr>
          <p:cNvSpPr txBox="1"/>
          <p:nvPr/>
        </p:nvSpPr>
        <p:spPr>
          <a:xfrm>
            <a:off x="1369783" y="7723942"/>
            <a:ext cx="1537742" cy="453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000">
                <a:solidFill>
                  <a:srgbClr val="FFFF00"/>
                </a:solidFill>
                <a:effectLst>
                  <a:outerShdw blurRad="12700" dist="25400" dir="2700000" rotWithShape="0">
                    <a:srgbClr val="000000"/>
                  </a:outerShdw>
                </a:effectLst>
                <a:uFill>
                  <a:solidFill>
                    <a:srgbClr val="FFFF00"/>
                  </a:solidFill>
                </a:uFill>
              </a:rPr>
              <a:t>蘭方の影響</a:t>
            </a:r>
            <a:endParaRPr lang="en-US" altLang="ja-JP" sz="2000" dirty="0">
              <a:solidFill>
                <a:srgbClr val="000000"/>
              </a:solidFill>
              <a:effectLst>
                <a:outerShdw blurRad="12700" dist="25400" dir="2700000" rotWithShape="0">
                  <a:srgbClr val="FFFFFF"/>
                </a:outerShdw>
              </a:effectLst>
              <a:uFill>
                <a:solidFill>
                  <a:srgbClr val="000000"/>
                </a:solidFill>
              </a:uFill>
            </a:endParaRPr>
          </a:p>
        </p:txBody>
      </p:sp>
    </p:spTree>
    <p:extLst>
      <p:ext uri="{BB962C8B-B14F-4D97-AF65-F5344CB8AC3E}">
        <p14:creationId xmlns:p14="http://schemas.microsoft.com/office/powerpoint/2010/main" val="3113364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edge">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edge">
                                      <p:cBhvr>
                                        <p:cTn id="17" dur="2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edge">
                                      <p:cBhvr>
                                        <p:cTn id="22" dur="2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28"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強心配糖体">
            <a:extLst>
              <a:ext uri="{FF2B5EF4-FFF2-40B4-BE49-F238E27FC236}">
                <a16:creationId xmlns:a16="http://schemas.microsoft.com/office/drawing/2014/main" id="{F759EC8C-B4EA-7C46-AE56-4983A6CDCABA}"/>
              </a:ext>
            </a:extLst>
          </p:cNvPr>
          <p:cNvSpPr txBox="1"/>
          <p:nvPr/>
        </p:nvSpPr>
        <p:spPr>
          <a:xfrm>
            <a:off x="1675537" y="326289"/>
            <a:ext cx="10010185"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中医学の理論的支柱：五行説とは？</a:t>
            </a:r>
            <a:endParaRPr sz="4000" dirty="0">
              <a:solidFill>
                <a:srgbClr val="FF0000"/>
              </a:solidFill>
              <a:effectLst>
                <a:outerShdw blurRad="12700" dist="25400" dir="2700000" rotWithShape="0">
                  <a:srgbClr val="000000"/>
                </a:outerShdw>
              </a:effectLst>
              <a:uFill>
                <a:solidFill>
                  <a:srgbClr val="FF0000"/>
                </a:solidFill>
              </a:uFill>
            </a:endParaRPr>
          </a:p>
        </p:txBody>
      </p:sp>
      <p:sp>
        <p:nvSpPr>
          <p:cNvPr id="41" name="●オモト">
            <a:extLst>
              <a:ext uri="{FF2B5EF4-FFF2-40B4-BE49-F238E27FC236}">
                <a16:creationId xmlns:a16="http://schemas.microsoft.com/office/drawing/2014/main" id="{2F7A1987-E368-B441-B2B0-098A61D5448E}"/>
              </a:ext>
            </a:extLst>
          </p:cNvPr>
          <p:cNvSpPr txBox="1"/>
          <p:nvPr/>
        </p:nvSpPr>
        <p:spPr>
          <a:xfrm>
            <a:off x="7694327" y="6256409"/>
            <a:ext cx="255404"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endParaRPr lang="en-US" altLang="ja-JP" dirty="0">
              <a:solidFill>
                <a:srgbClr val="000000"/>
              </a:solidFill>
              <a:effectLst>
                <a:outerShdw blurRad="12700" dist="25400" dir="2700000" rotWithShape="0">
                  <a:srgbClr val="FFFFFF"/>
                </a:outerShdw>
              </a:effectLst>
              <a:uFill>
                <a:solidFill>
                  <a:srgbClr val="000000"/>
                </a:solidFill>
              </a:uFill>
            </a:endParaRPr>
          </a:p>
        </p:txBody>
      </p:sp>
      <p:pic>
        <p:nvPicPr>
          <p:cNvPr id="17" name="図 16">
            <a:extLst>
              <a:ext uri="{FF2B5EF4-FFF2-40B4-BE49-F238E27FC236}">
                <a16:creationId xmlns:a16="http://schemas.microsoft.com/office/drawing/2014/main" id="{F71FE1CA-8C9A-E549-91DB-846324A8E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132" y="2829714"/>
            <a:ext cx="6982536" cy="6690804"/>
          </a:xfrm>
          <a:prstGeom prst="rect">
            <a:avLst/>
          </a:prstGeom>
        </p:spPr>
      </p:pic>
      <p:sp>
        <p:nvSpPr>
          <p:cNvPr id="18" name="テキスト ボックス 17">
            <a:extLst>
              <a:ext uri="{FF2B5EF4-FFF2-40B4-BE49-F238E27FC236}">
                <a16:creationId xmlns:a16="http://schemas.microsoft.com/office/drawing/2014/main" id="{33859F13-70B9-A947-913F-DC1A75C60D1A}"/>
              </a:ext>
            </a:extLst>
          </p:cNvPr>
          <p:cNvSpPr txBox="1"/>
          <p:nvPr/>
        </p:nvSpPr>
        <p:spPr>
          <a:xfrm>
            <a:off x="3142149" y="2791003"/>
            <a:ext cx="1253548"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ja-JP" altLang="en-US" sz="4400" b="1">
                <a:solidFill>
                  <a:srgbClr val="FFFD78"/>
                </a:solidFill>
                <a:latin typeface="Hiragino Mincho ProN W3" panose="02020300000000000000" pitchFamily="18" charset="-128"/>
                <a:ea typeface="Hiragino Mincho ProN W3" panose="02020300000000000000" pitchFamily="18" charset="-128"/>
              </a:rPr>
              <a:t>相生</a:t>
            </a:r>
            <a:endParaRPr kumimoji="0" lang="ja-JP" altLang="en-US" sz="4400" b="1" i="0" u="none" strike="noStrike" cap="none" spc="0" normalizeH="0" baseline="0">
              <a:ln>
                <a:noFill/>
              </a:ln>
              <a:solidFill>
                <a:srgbClr val="FFFD78"/>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48" name="テキスト ボックス 47">
            <a:extLst>
              <a:ext uri="{FF2B5EF4-FFF2-40B4-BE49-F238E27FC236}">
                <a16:creationId xmlns:a16="http://schemas.microsoft.com/office/drawing/2014/main" id="{306C027D-88FC-9C48-816A-C4C6CC32DE8F}"/>
              </a:ext>
            </a:extLst>
          </p:cNvPr>
          <p:cNvSpPr txBox="1"/>
          <p:nvPr/>
        </p:nvSpPr>
        <p:spPr>
          <a:xfrm>
            <a:off x="8478977" y="2793943"/>
            <a:ext cx="1253548"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ja-JP" altLang="en-US" sz="4400" b="1">
                <a:solidFill>
                  <a:schemeClr val="bg1"/>
                </a:solidFill>
                <a:latin typeface="Hiragino Mincho ProN W3" panose="02020300000000000000" pitchFamily="18" charset="-128"/>
                <a:ea typeface="Hiragino Mincho ProN W3" panose="02020300000000000000" pitchFamily="18" charset="-128"/>
              </a:rPr>
              <a:t>相剋</a:t>
            </a:r>
            <a:endParaRPr kumimoji="0" lang="ja-JP" altLang="en-US" sz="4400" b="1" i="0" u="none" strike="noStrike" cap="none" spc="0" normalizeH="0" baseline="0">
              <a:ln>
                <a:noFill/>
              </a:ln>
              <a:solidFill>
                <a:schemeClr val="bg1"/>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19" name="テキスト ボックス 18">
            <a:extLst>
              <a:ext uri="{FF2B5EF4-FFF2-40B4-BE49-F238E27FC236}">
                <a16:creationId xmlns:a16="http://schemas.microsoft.com/office/drawing/2014/main" id="{C96291D4-0355-2744-B113-4C0A23B112A0}"/>
              </a:ext>
            </a:extLst>
          </p:cNvPr>
          <p:cNvSpPr txBox="1"/>
          <p:nvPr/>
        </p:nvSpPr>
        <p:spPr>
          <a:xfrm>
            <a:off x="7713026" y="4115422"/>
            <a:ext cx="241091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a:ln>
                  <a:noFill/>
                </a:ln>
                <a:solidFill>
                  <a:srgbClr val="FFFD78"/>
                </a:solidFill>
                <a:effectLst/>
                <a:uFillTx/>
                <a:latin typeface="Hiragino Mincho ProN W3" panose="02020300000000000000" pitchFamily="18" charset="-128"/>
                <a:ea typeface="Hiragino Mincho ProN W3" panose="02020300000000000000" pitchFamily="18" charset="-128"/>
                <a:sym typeface="Helvetica Light"/>
              </a:rPr>
              <a:t>木が燃えて火を生ず</a:t>
            </a:r>
          </a:p>
        </p:txBody>
      </p:sp>
      <p:sp>
        <p:nvSpPr>
          <p:cNvPr id="49" name="テキスト ボックス 48">
            <a:extLst>
              <a:ext uri="{FF2B5EF4-FFF2-40B4-BE49-F238E27FC236}">
                <a16:creationId xmlns:a16="http://schemas.microsoft.com/office/drawing/2014/main" id="{E912E13A-3313-B143-9080-7EEC8BB83C91}"/>
              </a:ext>
            </a:extLst>
          </p:cNvPr>
          <p:cNvSpPr txBox="1"/>
          <p:nvPr/>
        </p:nvSpPr>
        <p:spPr>
          <a:xfrm>
            <a:off x="8908085" y="6959346"/>
            <a:ext cx="318035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a:ln>
                  <a:noFill/>
                </a:ln>
                <a:solidFill>
                  <a:srgbClr val="FFFD78"/>
                </a:solidFill>
                <a:effectLst/>
                <a:uFillTx/>
                <a:latin typeface="Hiragino Mincho ProN W3" panose="02020300000000000000" pitchFamily="18" charset="-128"/>
                <a:ea typeface="Hiragino Mincho ProN W3" panose="02020300000000000000" pitchFamily="18" charset="-128"/>
                <a:sym typeface="Helvetica Light"/>
              </a:rPr>
              <a:t>火の燃かすの灰は土に還る</a:t>
            </a:r>
          </a:p>
        </p:txBody>
      </p:sp>
      <p:sp>
        <p:nvSpPr>
          <p:cNvPr id="50" name="テキスト ボックス 49">
            <a:extLst>
              <a:ext uri="{FF2B5EF4-FFF2-40B4-BE49-F238E27FC236}">
                <a16:creationId xmlns:a16="http://schemas.microsoft.com/office/drawing/2014/main" id="{4B1FD95D-D70D-3144-876C-80D20E63B3CB}"/>
              </a:ext>
            </a:extLst>
          </p:cNvPr>
          <p:cNvSpPr txBox="1"/>
          <p:nvPr/>
        </p:nvSpPr>
        <p:spPr>
          <a:xfrm>
            <a:off x="5425181" y="9019381"/>
            <a:ext cx="215443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a:ln>
                  <a:noFill/>
                </a:ln>
                <a:solidFill>
                  <a:srgbClr val="FFFD78"/>
                </a:solidFill>
                <a:effectLst/>
                <a:uFillTx/>
                <a:latin typeface="Hiragino Mincho ProN W3" panose="02020300000000000000" pitchFamily="18" charset="-128"/>
                <a:ea typeface="Hiragino Mincho ProN W3" panose="02020300000000000000" pitchFamily="18" charset="-128"/>
                <a:sym typeface="Helvetica Light"/>
              </a:rPr>
              <a:t>土中に金属がある</a:t>
            </a:r>
          </a:p>
        </p:txBody>
      </p:sp>
      <p:sp>
        <p:nvSpPr>
          <p:cNvPr id="51" name="テキスト ボックス 50">
            <a:extLst>
              <a:ext uri="{FF2B5EF4-FFF2-40B4-BE49-F238E27FC236}">
                <a16:creationId xmlns:a16="http://schemas.microsoft.com/office/drawing/2014/main" id="{D43239B1-E3DE-F645-B77E-81BF30B1D056}"/>
              </a:ext>
            </a:extLst>
          </p:cNvPr>
          <p:cNvSpPr txBox="1"/>
          <p:nvPr/>
        </p:nvSpPr>
        <p:spPr>
          <a:xfrm>
            <a:off x="1030436" y="6959347"/>
            <a:ext cx="292387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a:ln>
                  <a:noFill/>
                </a:ln>
                <a:solidFill>
                  <a:srgbClr val="FFFD78"/>
                </a:solidFill>
                <a:effectLst/>
                <a:uFillTx/>
                <a:latin typeface="Hiragino Mincho ProN W3" panose="02020300000000000000" pitchFamily="18" charset="-128"/>
                <a:ea typeface="Hiragino Mincho ProN W3" panose="02020300000000000000" pitchFamily="18" charset="-128"/>
                <a:sym typeface="Helvetica Light"/>
              </a:rPr>
              <a:t>金属の表面に水露を生ず</a:t>
            </a:r>
          </a:p>
        </p:txBody>
      </p:sp>
      <p:sp>
        <p:nvSpPr>
          <p:cNvPr id="52" name="テキスト ボックス 51">
            <a:extLst>
              <a:ext uri="{FF2B5EF4-FFF2-40B4-BE49-F238E27FC236}">
                <a16:creationId xmlns:a16="http://schemas.microsoft.com/office/drawing/2014/main" id="{5AB9A257-54F6-C44F-9F92-1B82CB799E15}"/>
              </a:ext>
            </a:extLst>
          </p:cNvPr>
          <p:cNvSpPr txBox="1"/>
          <p:nvPr/>
        </p:nvSpPr>
        <p:spPr>
          <a:xfrm>
            <a:off x="3079632" y="4110875"/>
            <a:ext cx="215443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a:ln>
                  <a:noFill/>
                </a:ln>
                <a:solidFill>
                  <a:srgbClr val="FFFD78"/>
                </a:solidFill>
                <a:effectLst/>
                <a:uFillTx/>
                <a:latin typeface="Hiragino Mincho ProN W3" panose="02020300000000000000" pitchFamily="18" charset="-128"/>
                <a:ea typeface="Hiragino Mincho ProN W3" panose="02020300000000000000" pitchFamily="18" charset="-128"/>
                <a:sym typeface="Helvetica Light"/>
              </a:rPr>
              <a:t>水は木を涵養する</a:t>
            </a:r>
          </a:p>
        </p:txBody>
      </p:sp>
      <p:sp>
        <p:nvSpPr>
          <p:cNvPr id="20" name="テキスト ボックス 19">
            <a:extLst>
              <a:ext uri="{FF2B5EF4-FFF2-40B4-BE49-F238E27FC236}">
                <a16:creationId xmlns:a16="http://schemas.microsoft.com/office/drawing/2014/main" id="{AB1F81AA-B733-9E44-A7AF-350D9150D249}"/>
              </a:ext>
            </a:extLst>
          </p:cNvPr>
          <p:cNvSpPr txBox="1"/>
          <p:nvPr/>
        </p:nvSpPr>
        <p:spPr>
          <a:xfrm>
            <a:off x="4342798" y="6959346"/>
            <a:ext cx="189795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a:ln>
                  <a:noFill/>
                </a:ln>
                <a:solidFill>
                  <a:schemeClr val="bg1"/>
                </a:solidFill>
                <a:effectLst/>
                <a:uFillTx/>
                <a:latin typeface="Hiragino Mincho ProN W3" panose="02020300000000000000" pitchFamily="18" charset="-128"/>
                <a:ea typeface="Hiragino Mincho ProN W3" panose="02020300000000000000" pitchFamily="18" charset="-128"/>
                <a:sym typeface="Helvetica Light"/>
              </a:rPr>
              <a:t>土は水を埋める</a:t>
            </a:r>
          </a:p>
        </p:txBody>
      </p:sp>
      <p:sp>
        <p:nvSpPr>
          <p:cNvPr id="53" name="テキスト ボックス 52">
            <a:extLst>
              <a:ext uri="{FF2B5EF4-FFF2-40B4-BE49-F238E27FC236}">
                <a16:creationId xmlns:a16="http://schemas.microsoft.com/office/drawing/2014/main" id="{DC1ABA4B-D7D1-3C49-840E-27F3C7F07ADF}"/>
              </a:ext>
            </a:extLst>
          </p:cNvPr>
          <p:cNvSpPr txBox="1"/>
          <p:nvPr/>
        </p:nvSpPr>
        <p:spPr>
          <a:xfrm>
            <a:off x="5663699" y="5407080"/>
            <a:ext cx="16414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a:ln>
                  <a:noFill/>
                </a:ln>
                <a:solidFill>
                  <a:schemeClr val="bg1"/>
                </a:solidFill>
                <a:effectLst/>
                <a:uFillTx/>
                <a:latin typeface="Hiragino Mincho ProN W3" panose="02020300000000000000" pitchFamily="18" charset="-128"/>
                <a:ea typeface="Hiragino Mincho ProN W3" panose="02020300000000000000" pitchFamily="18" charset="-128"/>
                <a:sym typeface="Helvetica Light"/>
              </a:rPr>
              <a:t>水は火を消す</a:t>
            </a:r>
          </a:p>
        </p:txBody>
      </p:sp>
      <p:sp>
        <p:nvSpPr>
          <p:cNvPr id="54" name="テキスト ボックス 53">
            <a:extLst>
              <a:ext uri="{FF2B5EF4-FFF2-40B4-BE49-F238E27FC236}">
                <a16:creationId xmlns:a16="http://schemas.microsoft.com/office/drawing/2014/main" id="{2CCC3809-583A-844E-A284-1EF6DBA2A956}"/>
              </a:ext>
            </a:extLst>
          </p:cNvPr>
          <p:cNvSpPr txBox="1"/>
          <p:nvPr/>
        </p:nvSpPr>
        <p:spPr>
          <a:xfrm>
            <a:off x="6745349" y="6962560"/>
            <a:ext cx="189795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a:ln>
                  <a:noFill/>
                </a:ln>
                <a:solidFill>
                  <a:schemeClr val="bg1"/>
                </a:solidFill>
                <a:effectLst/>
                <a:uFillTx/>
                <a:latin typeface="Hiragino Mincho ProN W3" panose="02020300000000000000" pitchFamily="18" charset="-128"/>
                <a:ea typeface="Hiragino Mincho ProN W3" panose="02020300000000000000" pitchFamily="18" charset="-128"/>
                <a:sym typeface="Helvetica Light"/>
              </a:rPr>
              <a:t>火は金を溶かす</a:t>
            </a:r>
          </a:p>
        </p:txBody>
      </p:sp>
      <p:sp>
        <p:nvSpPr>
          <p:cNvPr id="55" name="テキスト ボックス 54">
            <a:extLst>
              <a:ext uri="{FF2B5EF4-FFF2-40B4-BE49-F238E27FC236}">
                <a16:creationId xmlns:a16="http://schemas.microsoft.com/office/drawing/2014/main" id="{FB5A6848-AE10-0B4E-91A6-F2FCA47DBC5D}"/>
              </a:ext>
            </a:extLst>
          </p:cNvPr>
          <p:cNvSpPr txBox="1"/>
          <p:nvPr/>
        </p:nvSpPr>
        <p:spPr>
          <a:xfrm>
            <a:off x="7258504" y="6284642"/>
            <a:ext cx="215443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a:ln>
                  <a:noFill/>
                </a:ln>
                <a:solidFill>
                  <a:schemeClr val="bg1"/>
                </a:solidFill>
                <a:effectLst/>
                <a:uFillTx/>
                <a:latin typeface="Hiragino Mincho ProN W3" panose="02020300000000000000" pitchFamily="18" charset="-128"/>
                <a:ea typeface="Hiragino Mincho ProN W3" panose="02020300000000000000" pitchFamily="18" charset="-128"/>
                <a:sym typeface="Helvetica Light"/>
              </a:rPr>
              <a:t>木は土の上に立つ</a:t>
            </a:r>
          </a:p>
        </p:txBody>
      </p:sp>
      <p:sp>
        <p:nvSpPr>
          <p:cNvPr id="56" name="テキスト ボックス 55">
            <a:extLst>
              <a:ext uri="{FF2B5EF4-FFF2-40B4-BE49-F238E27FC236}">
                <a16:creationId xmlns:a16="http://schemas.microsoft.com/office/drawing/2014/main" id="{3374BB5E-272A-9840-B3DC-2A2E94E79DBB}"/>
              </a:ext>
            </a:extLst>
          </p:cNvPr>
          <p:cNvSpPr txBox="1"/>
          <p:nvPr/>
        </p:nvSpPr>
        <p:spPr>
          <a:xfrm>
            <a:off x="4191001" y="6284642"/>
            <a:ext cx="164147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a:ln>
                  <a:noFill/>
                </a:ln>
                <a:solidFill>
                  <a:schemeClr val="bg1"/>
                </a:solidFill>
                <a:effectLst/>
                <a:uFillTx/>
                <a:latin typeface="Hiragino Mincho ProN W3" panose="02020300000000000000" pitchFamily="18" charset="-128"/>
                <a:ea typeface="Hiragino Mincho ProN W3" panose="02020300000000000000" pitchFamily="18" charset="-128"/>
                <a:sym typeface="Helvetica Light"/>
              </a:rPr>
              <a:t>金は木を切る</a:t>
            </a:r>
          </a:p>
        </p:txBody>
      </p:sp>
      <p:sp>
        <p:nvSpPr>
          <p:cNvPr id="57" name="強心作用を有するステロイド配糖体の一種">
            <a:extLst>
              <a:ext uri="{FF2B5EF4-FFF2-40B4-BE49-F238E27FC236}">
                <a16:creationId xmlns:a16="http://schemas.microsoft.com/office/drawing/2014/main" id="{42B8A253-E91A-AC48-BEA8-242134F1779F}"/>
              </a:ext>
            </a:extLst>
          </p:cNvPr>
          <p:cNvSpPr txBox="1"/>
          <p:nvPr/>
        </p:nvSpPr>
        <p:spPr>
          <a:xfrm>
            <a:off x="2689234" y="1276359"/>
            <a:ext cx="10010185" cy="1007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インド・トリドーシャ の五大元素「空・風・火・水・地」説に起源が求められる。</a:t>
            </a:r>
            <a:endParaRPr sz="2800" dirty="0">
              <a:solidFill>
                <a:srgbClr val="FFFF00"/>
              </a:solidFill>
              <a:effectLst>
                <a:outerShdw blurRad="12700" dist="25400" dir="2700000" rotWithShape="0">
                  <a:srgbClr val="000000"/>
                </a:outerShdw>
              </a:effectLst>
              <a:uFill>
                <a:solidFill>
                  <a:srgbClr val="FFFF00"/>
                </a:solidFill>
              </a:uFill>
            </a:endParaRPr>
          </a:p>
        </p:txBody>
      </p:sp>
    </p:spTree>
    <p:extLst>
      <p:ext uri="{BB962C8B-B14F-4D97-AF65-F5344CB8AC3E}">
        <p14:creationId xmlns:p14="http://schemas.microsoft.com/office/powerpoint/2010/main" val="4199448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8" grpId="0"/>
      <p:bldP spid="19" grpId="0"/>
      <p:bldP spid="49" grpId="0"/>
      <p:bldP spid="50" grpId="0"/>
      <p:bldP spid="51" grpId="0"/>
      <p:bldP spid="52" grpId="0"/>
      <p:bldP spid="20" grpId="0"/>
      <p:bldP spid="53" grpId="0"/>
      <p:bldP spid="54" grpId="0"/>
      <p:bldP spid="55" grpId="0"/>
      <p:bldP spid="56" grpId="0"/>
      <p:bldP spid="57"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0C93C0E-8AF7-7C48-98E2-4096C4BB9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362" y="3296490"/>
            <a:ext cx="10168076" cy="6133260"/>
          </a:xfrm>
          <a:prstGeom prst="rect">
            <a:avLst/>
          </a:prstGeom>
        </p:spPr>
      </p:pic>
      <p:sp>
        <p:nvSpPr>
          <p:cNvPr id="10" name="テキスト ボックス 9">
            <a:extLst>
              <a:ext uri="{FF2B5EF4-FFF2-40B4-BE49-F238E27FC236}">
                <a16:creationId xmlns:a16="http://schemas.microsoft.com/office/drawing/2014/main" id="{425E521F-C275-854E-B3A2-01FC7A0957EA}"/>
              </a:ext>
            </a:extLst>
          </p:cNvPr>
          <p:cNvSpPr txBox="1"/>
          <p:nvPr/>
        </p:nvSpPr>
        <p:spPr>
          <a:xfrm>
            <a:off x="9100354" y="4158655"/>
            <a:ext cx="62517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ja-JP" altLang="en-US" sz="4000" b="1">
                <a:solidFill>
                  <a:srgbClr val="FF0000"/>
                </a:solidFill>
                <a:latin typeface="Hiragino Mincho ProN W3" panose="02020300000000000000" pitchFamily="18" charset="-128"/>
                <a:ea typeface="Hiragino Mincho ProN W3" panose="02020300000000000000" pitchFamily="18" charset="-128"/>
              </a:rPr>
              <a:t>暖</a:t>
            </a:r>
            <a:endParaRPr kumimoji="0" lang="ja-JP" altLang="en-US" sz="4000" b="1" i="0" u="none" strike="noStrike" cap="none" spc="0" normalizeH="0" baseline="0">
              <a:ln>
                <a:noFill/>
              </a:ln>
              <a:solidFill>
                <a:srgbClr val="FF0000"/>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11" name="テキスト ボックス 10">
            <a:extLst>
              <a:ext uri="{FF2B5EF4-FFF2-40B4-BE49-F238E27FC236}">
                <a16:creationId xmlns:a16="http://schemas.microsoft.com/office/drawing/2014/main" id="{A3EF62CA-D10C-0A49-8F5D-1B7EDCB46B83}"/>
              </a:ext>
            </a:extLst>
          </p:cNvPr>
          <p:cNvSpPr txBox="1"/>
          <p:nvPr/>
        </p:nvSpPr>
        <p:spPr>
          <a:xfrm>
            <a:off x="3591859" y="4158655"/>
            <a:ext cx="62517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ja-JP" altLang="en-US" sz="4000" b="1">
                <a:solidFill>
                  <a:schemeClr val="accent2">
                    <a:lumMod val="40000"/>
                    <a:lumOff val="60000"/>
                  </a:schemeClr>
                </a:solidFill>
                <a:latin typeface="Hiragino Mincho ProN W3" panose="02020300000000000000" pitchFamily="18" charset="-128"/>
                <a:ea typeface="Hiragino Mincho ProN W3" panose="02020300000000000000" pitchFamily="18" charset="-128"/>
              </a:rPr>
              <a:t>湿</a:t>
            </a:r>
            <a:endParaRPr kumimoji="0" lang="ja-JP" altLang="en-US" sz="4000" b="1" i="0" u="none" strike="noStrike" cap="none" spc="0" normalizeH="0" baseline="0">
              <a:ln>
                <a:noFill/>
              </a:ln>
              <a:solidFill>
                <a:schemeClr val="accent2">
                  <a:lumMod val="40000"/>
                  <a:lumOff val="60000"/>
                </a:schemeClr>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12" name="テキスト ボックス 11">
            <a:extLst>
              <a:ext uri="{FF2B5EF4-FFF2-40B4-BE49-F238E27FC236}">
                <a16:creationId xmlns:a16="http://schemas.microsoft.com/office/drawing/2014/main" id="{A70A8176-70E7-1C47-9AF0-933BF4B9F795}"/>
              </a:ext>
            </a:extLst>
          </p:cNvPr>
          <p:cNvSpPr txBox="1"/>
          <p:nvPr/>
        </p:nvSpPr>
        <p:spPr>
          <a:xfrm>
            <a:off x="3591860" y="7443808"/>
            <a:ext cx="62517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ja-JP" altLang="en-US" sz="4000" b="1">
                <a:solidFill>
                  <a:schemeClr val="accent1">
                    <a:lumMod val="40000"/>
                    <a:lumOff val="60000"/>
                  </a:schemeClr>
                </a:solidFill>
                <a:latin typeface="Hiragino Mincho ProN W3" panose="02020300000000000000" pitchFamily="18" charset="-128"/>
                <a:ea typeface="Hiragino Mincho ProN W3" panose="02020300000000000000" pitchFamily="18" charset="-128"/>
              </a:rPr>
              <a:t>冷</a:t>
            </a:r>
            <a:endParaRPr kumimoji="0" lang="ja-JP" altLang="en-US" sz="4000" b="1" i="0" u="none" strike="noStrike" cap="none" spc="0" normalizeH="0" baseline="0">
              <a:ln>
                <a:noFill/>
              </a:ln>
              <a:solidFill>
                <a:schemeClr val="accent1">
                  <a:lumMod val="40000"/>
                  <a:lumOff val="60000"/>
                </a:schemeClr>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13" name="テキスト ボックス 12">
            <a:extLst>
              <a:ext uri="{FF2B5EF4-FFF2-40B4-BE49-F238E27FC236}">
                <a16:creationId xmlns:a16="http://schemas.microsoft.com/office/drawing/2014/main" id="{39E1F0ED-EA3F-4E4C-BFA0-7367B2137DFA}"/>
              </a:ext>
            </a:extLst>
          </p:cNvPr>
          <p:cNvSpPr txBox="1"/>
          <p:nvPr/>
        </p:nvSpPr>
        <p:spPr>
          <a:xfrm>
            <a:off x="9100355" y="7443808"/>
            <a:ext cx="62517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ja-JP" altLang="en-US" sz="4000" b="1">
                <a:solidFill>
                  <a:schemeClr val="accent6">
                    <a:lumMod val="40000"/>
                    <a:lumOff val="60000"/>
                  </a:schemeClr>
                </a:solidFill>
                <a:latin typeface="Hiragino Mincho ProN W3" panose="02020300000000000000" pitchFamily="18" charset="-128"/>
                <a:ea typeface="Hiragino Mincho ProN W3" panose="02020300000000000000" pitchFamily="18" charset="-128"/>
              </a:rPr>
              <a:t>乾</a:t>
            </a:r>
            <a:endParaRPr kumimoji="0" lang="ja-JP" altLang="en-US" sz="4000" b="1" i="0" u="none" strike="noStrike" cap="none" spc="0" normalizeH="0" baseline="0">
              <a:ln>
                <a:noFill/>
              </a:ln>
              <a:solidFill>
                <a:schemeClr val="accent6">
                  <a:lumMod val="40000"/>
                  <a:lumOff val="60000"/>
                </a:schemeClr>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14" name="強心作用を有するステロイド配糖体の一種">
            <a:extLst>
              <a:ext uri="{FF2B5EF4-FFF2-40B4-BE49-F238E27FC236}">
                <a16:creationId xmlns:a16="http://schemas.microsoft.com/office/drawing/2014/main" id="{E05C7A7B-1E49-FB41-9D9A-FB92C61D68AD}"/>
              </a:ext>
            </a:extLst>
          </p:cNvPr>
          <p:cNvSpPr txBox="1"/>
          <p:nvPr/>
        </p:nvSpPr>
        <p:spPr>
          <a:xfrm>
            <a:off x="6963679" y="2177389"/>
            <a:ext cx="5523691"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四体液の不均衡が病気を起こす</a:t>
            </a:r>
            <a:endParaRPr lang="en-US" altLang="ja-JP" sz="2800" dirty="0">
              <a:solidFill>
                <a:srgbClr val="FFFF00"/>
              </a:solidFill>
              <a:effectLst>
                <a:outerShdw blurRad="12700" dist="25400" dir="2700000" rotWithShape="0">
                  <a:srgbClr val="000000"/>
                </a:outerShdw>
              </a:effectLst>
              <a:uFill>
                <a:solidFill>
                  <a:srgbClr val="FFFF00"/>
                </a:solidFill>
              </a:uFill>
            </a:endParaRPr>
          </a:p>
        </p:txBody>
      </p:sp>
      <p:sp>
        <p:nvSpPr>
          <p:cNvPr id="15" name="★強心配糖体">
            <a:extLst>
              <a:ext uri="{FF2B5EF4-FFF2-40B4-BE49-F238E27FC236}">
                <a16:creationId xmlns:a16="http://schemas.microsoft.com/office/drawing/2014/main" id="{EA36360F-31CB-CA47-AE63-21CC01DA2580}"/>
              </a:ext>
            </a:extLst>
          </p:cNvPr>
          <p:cNvSpPr txBox="1"/>
          <p:nvPr/>
        </p:nvSpPr>
        <p:spPr>
          <a:xfrm>
            <a:off x="1527249" y="327775"/>
            <a:ext cx="8927802"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古代ギリシア医学の四体液病理学説</a:t>
            </a:r>
            <a:endParaRPr sz="4000" dirty="0">
              <a:solidFill>
                <a:srgbClr val="FF0000"/>
              </a:solidFill>
              <a:effectLst>
                <a:outerShdw blurRad="12700" dist="25400" dir="2700000" rotWithShape="0">
                  <a:srgbClr val="000000"/>
                </a:outerShdw>
              </a:effectLst>
              <a:uFill>
                <a:solidFill>
                  <a:srgbClr val="FF0000"/>
                </a:solidFill>
              </a:uFill>
            </a:endParaRPr>
          </a:p>
        </p:txBody>
      </p:sp>
      <p:sp>
        <p:nvSpPr>
          <p:cNvPr id="16" name="強心作用を有するステロイド配糖体の一種">
            <a:extLst>
              <a:ext uri="{FF2B5EF4-FFF2-40B4-BE49-F238E27FC236}">
                <a16:creationId xmlns:a16="http://schemas.microsoft.com/office/drawing/2014/main" id="{4B3C166B-5380-3E4D-8948-507700C00544}"/>
              </a:ext>
            </a:extLst>
          </p:cNvPr>
          <p:cNvSpPr txBox="1"/>
          <p:nvPr/>
        </p:nvSpPr>
        <p:spPr>
          <a:xfrm>
            <a:off x="2549749" y="1219805"/>
            <a:ext cx="10010185"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インド・トリドーシャ の五大元素説の変形</a:t>
            </a:r>
            <a:endParaRPr lang="en-US" altLang="ja-JP" sz="2800" dirty="0">
              <a:solidFill>
                <a:srgbClr val="FFFF00"/>
              </a:solidFill>
              <a:effectLst>
                <a:outerShdw blurRad="12700" dist="25400" dir="2700000" rotWithShape="0">
                  <a:srgbClr val="000000"/>
                </a:outerShdw>
              </a:effectLst>
              <a:uFill>
                <a:solidFill>
                  <a:srgbClr val="FFFF00"/>
                </a:solidFill>
              </a:uFill>
            </a:endParaRPr>
          </a:p>
        </p:txBody>
      </p:sp>
    </p:spTree>
    <p:extLst>
      <p:ext uri="{BB962C8B-B14F-4D97-AF65-F5344CB8AC3E}">
        <p14:creationId xmlns:p14="http://schemas.microsoft.com/office/powerpoint/2010/main" val="2056508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fill="hold" grpId="0" nodeType="clickEffect">
                                  <p:stCondLst>
                                    <p:cond delay="0"/>
                                  </p:stCondLst>
                                  <p:iterate>
                                    <p:tmAbs val="0"/>
                                  </p:iterate>
                                  <p:childTnLst>
                                    <p:set>
                                      <p:cBhvr>
                                        <p:cTn id="26" fill="hold"/>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advAuto="0"/>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強心配糖体">
            <a:extLst>
              <a:ext uri="{FF2B5EF4-FFF2-40B4-BE49-F238E27FC236}">
                <a16:creationId xmlns:a16="http://schemas.microsoft.com/office/drawing/2014/main" id="{F759EC8C-B4EA-7C46-AE56-4983A6CDCABA}"/>
              </a:ext>
            </a:extLst>
          </p:cNvPr>
          <p:cNvSpPr txBox="1"/>
          <p:nvPr/>
        </p:nvSpPr>
        <p:spPr>
          <a:xfrm>
            <a:off x="1527249" y="327775"/>
            <a:ext cx="9950301"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中医学では</a:t>
            </a:r>
            <a:endParaRPr sz="4000" dirty="0">
              <a:solidFill>
                <a:srgbClr val="FF0000"/>
              </a:solidFill>
              <a:effectLst>
                <a:outerShdw blurRad="12700" dist="25400" dir="2700000" rotWithShape="0">
                  <a:srgbClr val="000000"/>
                </a:outerShdw>
              </a:effectLst>
              <a:uFill>
                <a:solidFill>
                  <a:srgbClr val="FF0000"/>
                </a:solidFill>
              </a:uFill>
            </a:endParaRPr>
          </a:p>
        </p:txBody>
      </p:sp>
      <p:sp>
        <p:nvSpPr>
          <p:cNvPr id="41" name="●オモト">
            <a:extLst>
              <a:ext uri="{FF2B5EF4-FFF2-40B4-BE49-F238E27FC236}">
                <a16:creationId xmlns:a16="http://schemas.microsoft.com/office/drawing/2014/main" id="{2F7A1987-E368-B441-B2B0-098A61D5448E}"/>
              </a:ext>
            </a:extLst>
          </p:cNvPr>
          <p:cNvSpPr txBox="1"/>
          <p:nvPr/>
        </p:nvSpPr>
        <p:spPr>
          <a:xfrm>
            <a:off x="7694327" y="6256409"/>
            <a:ext cx="255404"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endParaRPr lang="en-US" altLang="ja-JP" dirty="0">
              <a:solidFill>
                <a:srgbClr val="000000"/>
              </a:solidFill>
              <a:effectLst>
                <a:outerShdw blurRad="12700" dist="25400" dir="2700000" rotWithShape="0">
                  <a:srgbClr val="FFFFFF"/>
                </a:outerShdw>
              </a:effectLst>
              <a:uFill>
                <a:solidFill>
                  <a:srgbClr val="000000"/>
                </a:solidFill>
              </a:uFill>
            </a:endParaRPr>
          </a:p>
        </p:txBody>
      </p:sp>
      <p:graphicFrame>
        <p:nvGraphicFramePr>
          <p:cNvPr id="11" name="表 11">
            <a:extLst>
              <a:ext uri="{FF2B5EF4-FFF2-40B4-BE49-F238E27FC236}">
                <a16:creationId xmlns:a16="http://schemas.microsoft.com/office/drawing/2014/main" id="{CAB33D35-56B2-2A42-BD38-170BA2A55578}"/>
              </a:ext>
            </a:extLst>
          </p:cNvPr>
          <p:cNvGraphicFramePr>
            <a:graphicFrameLocks noGrp="1"/>
          </p:cNvGraphicFramePr>
          <p:nvPr>
            <p:extLst>
              <p:ext uri="{D42A27DB-BD31-4B8C-83A1-F6EECF244321}">
                <p14:modId xmlns:p14="http://schemas.microsoft.com/office/powerpoint/2010/main" val="2442363641"/>
              </p:ext>
            </p:extLst>
          </p:nvPr>
        </p:nvGraphicFramePr>
        <p:xfrm>
          <a:off x="332888" y="4034570"/>
          <a:ext cx="12339024" cy="5540190"/>
        </p:xfrm>
        <a:graphic>
          <a:graphicData uri="http://schemas.openxmlformats.org/drawingml/2006/table">
            <a:tbl>
              <a:tblPr firstRow="1" bandRow="1">
                <a:tableStyleId>{5940675A-B579-460E-94D1-54222C63F5DA}</a:tableStyleId>
              </a:tblPr>
              <a:tblGrid>
                <a:gridCol w="2056504">
                  <a:extLst>
                    <a:ext uri="{9D8B030D-6E8A-4147-A177-3AD203B41FA5}">
                      <a16:colId xmlns:a16="http://schemas.microsoft.com/office/drawing/2014/main" val="678278768"/>
                    </a:ext>
                  </a:extLst>
                </a:gridCol>
                <a:gridCol w="2056504">
                  <a:extLst>
                    <a:ext uri="{9D8B030D-6E8A-4147-A177-3AD203B41FA5}">
                      <a16:colId xmlns:a16="http://schemas.microsoft.com/office/drawing/2014/main" val="3189030210"/>
                    </a:ext>
                  </a:extLst>
                </a:gridCol>
                <a:gridCol w="2056504">
                  <a:extLst>
                    <a:ext uri="{9D8B030D-6E8A-4147-A177-3AD203B41FA5}">
                      <a16:colId xmlns:a16="http://schemas.microsoft.com/office/drawing/2014/main" val="2106475001"/>
                    </a:ext>
                  </a:extLst>
                </a:gridCol>
                <a:gridCol w="2056504">
                  <a:extLst>
                    <a:ext uri="{9D8B030D-6E8A-4147-A177-3AD203B41FA5}">
                      <a16:colId xmlns:a16="http://schemas.microsoft.com/office/drawing/2014/main" val="2418251244"/>
                    </a:ext>
                  </a:extLst>
                </a:gridCol>
                <a:gridCol w="2056504">
                  <a:extLst>
                    <a:ext uri="{9D8B030D-6E8A-4147-A177-3AD203B41FA5}">
                      <a16:colId xmlns:a16="http://schemas.microsoft.com/office/drawing/2014/main" val="3999531498"/>
                    </a:ext>
                  </a:extLst>
                </a:gridCol>
                <a:gridCol w="2056504">
                  <a:extLst>
                    <a:ext uri="{9D8B030D-6E8A-4147-A177-3AD203B41FA5}">
                      <a16:colId xmlns:a16="http://schemas.microsoft.com/office/drawing/2014/main" val="2714347505"/>
                    </a:ext>
                  </a:extLst>
                </a:gridCol>
              </a:tblGrid>
              <a:tr h="923365">
                <a:tc>
                  <a:txBody>
                    <a:bodyPr/>
                    <a:lstStyle/>
                    <a:p>
                      <a:pPr algn="ctr"/>
                      <a:r>
                        <a:rPr kumimoji="1" lang="ja-JP" altLang="en-US" sz="2800">
                          <a:solidFill>
                            <a:srgbClr val="FFFD78"/>
                          </a:solidFill>
                          <a:latin typeface="MS Gothic" panose="020B0609070205080204" pitchFamily="49" charset="-128"/>
                          <a:ea typeface="MS Gothic" panose="020B0609070205080204" pitchFamily="49" charset="-128"/>
                        </a:rPr>
                        <a:t>→五行要素</a:t>
                      </a:r>
                    </a:p>
                  </a:txBody>
                  <a:tcPr anchor="ctr">
                    <a:solidFill>
                      <a:srgbClr val="C00000"/>
                    </a:solidFill>
                  </a:tcPr>
                </a:tc>
                <a:tc>
                  <a:txBody>
                    <a:bodyPr/>
                    <a:lstStyle/>
                    <a:p>
                      <a:pPr algn="ctr"/>
                      <a:r>
                        <a:rPr kumimoji="1" lang="ja-JP" altLang="en-US" sz="4000">
                          <a:solidFill>
                            <a:schemeClr val="bg1"/>
                          </a:solidFill>
                          <a:latin typeface="MS Gothic" panose="020B0609070205080204" pitchFamily="49" charset="-128"/>
                          <a:ea typeface="MS Gothic" panose="020B0609070205080204" pitchFamily="49" charset="-128"/>
                        </a:rPr>
                        <a:t>木</a:t>
                      </a:r>
                    </a:p>
                  </a:txBody>
                  <a:tcPr anchor="ctr">
                    <a:solidFill>
                      <a:srgbClr val="002060"/>
                    </a:solidFill>
                  </a:tcPr>
                </a:tc>
                <a:tc>
                  <a:txBody>
                    <a:bodyPr/>
                    <a:lstStyle/>
                    <a:p>
                      <a:pPr algn="ctr"/>
                      <a:r>
                        <a:rPr kumimoji="1" lang="ja-JP" altLang="en-US" sz="4000">
                          <a:solidFill>
                            <a:schemeClr val="bg1"/>
                          </a:solidFill>
                          <a:latin typeface="MS Gothic" panose="020B0609070205080204" pitchFamily="49" charset="-128"/>
                          <a:ea typeface="MS Gothic" panose="020B0609070205080204" pitchFamily="49" charset="-128"/>
                        </a:rPr>
                        <a:t>火</a:t>
                      </a:r>
                    </a:p>
                  </a:txBody>
                  <a:tcPr anchor="ctr">
                    <a:solidFill>
                      <a:srgbClr val="002060"/>
                    </a:solidFill>
                  </a:tcPr>
                </a:tc>
                <a:tc>
                  <a:txBody>
                    <a:bodyPr/>
                    <a:lstStyle/>
                    <a:p>
                      <a:pPr algn="ctr"/>
                      <a:r>
                        <a:rPr kumimoji="1" lang="ja-JP" altLang="en-US" sz="4000">
                          <a:solidFill>
                            <a:schemeClr val="bg1"/>
                          </a:solidFill>
                          <a:latin typeface="MS Gothic" panose="020B0609070205080204" pitchFamily="49" charset="-128"/>
                          <a:ea typeface="MS Gothic" panose="020B0609070205080204" pitchFamily="49" charset="-128"/>
                        </a:rPr>
                        <a:t>土</a:t>
                      </a:r>
                    </a:p>
                  </a:txBody>
                  <a:tcPr anchor="ctr">
                    <a:solidFill>
                      <a:srgbClr val="002060"/>
                    </a:solidFill>
                  </a:tcPr>
                </a:tc>
                <a:tc>
                  <a:txBody>
                    <a:bodyPr/>
                    <a:lstStyle/>
                    <a:p>
                      <a:pPr algn="ctr"/>
                      <a:r>
                        <a:rPr kumimoji="1" lang="ja-JP" altLang="en-US" sz="4000">
                          <a:solidFill>
                            <a:schemeClr val="bg1"/>
                          </a:solidFill>
                          <a:latin typeface="MS Gothic" panose="020B0609070205080204" pitchFamily="49" charset="-128"/>
                          <a:ea typeface="MS Gothic" panose="020B0609070205080204" pitchFamily="49" charset="-128"/>
                        </a:rPr>
                        <a:t>金</a:t>
                      </a:r>
                    </a:p>
                  </a:txBody>
                  <a:tcPr anchor="ctr">
                    <a:solidFill>
                      <a:srgbClr val="002060"/>
                    </a:solidFill>
                  </a:tcPr>
                </a:tc>
                <a:tc>
                  <a:txBody>
                    <a:bodyPr/>
                    <a:lstStyle/>
                    <a:p>
                      <a:pPr algn="ctr"/>
                      <a:r>
                        <a:rPr kumimoji="1" lang="ja-JP" altLang="en-US" sz="4000">
                          <a:solidFill>
                            <a:schemeClr val="bg1"/>
                          </a:solidFill>
                          <a:latin typeface="MS Gothic" panose="020B0609070205080204" pitchFamily="49" charset="-128"/>
                          <a:ea typeface="MS Gothic" panose="020B0609070205080204" pitchFamily="49" charset="-128"/>
                        </a:rPr>
                        <a:t>水</a:t>
                      </a:r>
                    </a:p>
                  </a:txBody>
                  <a:tcPr anchor="ctr">
                    <a:solidFill>
                      <a:srgbClr val="002060"/>
                    </a:solidFill>
                  </a:tcPr>
                </a:tc>
                <a:extLst>
                  <a:ext uri="{0D108BD9-81ED-4DB2-BD59-A6C34878D82A}">
                    <a16:rowId xmlns:a16="http://schemas.microsoft.com/office/drawing/2014/main" val="2032110946"/>
                  </a:ext>
                </a:extLst>
              </a:tr>
              <a:tr h="923365">
                <a:tc>
                  <a:txBody>
                    <a:bodyPr/>
                    <a:lstStyle/>
                    <a:p>
                      <a:pPr algn="ctr"/>
                      <a:r>
                        <a:rPr kumimoji="1" lang="ja-JP" altLang="en-US" sz="4000">
                          <a:solidFill>
                            <a:schemeClr val="bg1"/>
                          </a:solidFill>
                          <a:latin typeface="MS Gothic" panose="020B0609070205080204" pitchFamily="49" charset="-128"/>
                          <a:ea typeface="MS Gothic" panose="020B0609070205080204" pitchFamily="49" charset="-128"/>
                        </a:rPr>
                        <a:t>五臓</a:t>
                      </a:r>
                    </a:p>
                  </a:txBody>
                  <a:tcPr anchor="ctr">
                    <a:solidFill>
                      <a:schemeClr val="accent2">
                        <a:lumMod val="75000"/>
                      </a:schemeClr>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肝</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心</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脾</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肺</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腎</a:t>
                      </a:r>
                    </a:p>
                  </a:txBody>
                  <a:tcPr anchor="ctr">
                    <a:solidFill>
                      <a:srgbClr val="FFFDA9"/>
                    </a:solidFill>
                  </a:tcPr>
                </a:tc>
                <a:extLst>
                  <a:ext uri="{0D108BD9-81ED-4DB2-BD59-A6C34878D82A}">
                    <a16:rowId xmlns:a16="http://schemas.microsoft.com/office/drawing/2014/main" val="2707433541"/>
                  </a:ext>
                </a:extLst>
              </a:tr>
              <a:tr h="923365">
                <a:tc>
                  <a:txBody>
                    <a:bodyPr/>
                    <a:lstStyle/>
                    <a:p>
                      <a:pPr algn="ctr"/>
                      <a:r>
                        <a:rPr kumimoji="1" lang="ja-JP" altLang="en-US" sz="4000">
                          <a:solidFill>
                            <a:schemeClr val="bg1"/>
                          </a:solidFill>
                          <a:latin typeface="MS Gothic" panose="020B0609070205080204" pitchFamily="49" charset="-128"/>
                          <a:ea typeface="MS Gothic" panose="020B0609070205080204" pitchFamily="49" charset="-128"/>
                        </a:rPr>
                        <a:t>五腑</a:t>
                      </a:r>
                    </a:p>
                  </a:txBody>
                  <a:tcPr anchor="ctr">
                    <a:solidFill>
                      <a:schemeClr val="accent2">
                        <a:lumMod val="75000"/>
                      </a:schemeClr>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胆</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小腸</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胃</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大腸</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膀胱</a:t>
                      </a:r>
                    </a:p>
                  </a:txBody>
                  <a:tcPr anchor="ctr">
                    <a:solidFill>
                      <a:srgbClr val="FFFDA9"/>
                    </a:solidFill>
                  </a:tcPr>
                </a:tc>
                <a:extLst>
                  <a:ext uri="{0D108BD9-81ED-4DB2-BD59-A6C34878D82A}">
                    <a16:rowId xmlns:a16="http://schemas.microsoft.com/office/drawing/2014/main" val="3381110549"/>
                  </a:ext>
                </a:extLst>
              </a:tr>
              <a:tr h="923365">
                <a:tc>
                  <a:txBody>
                    <a:bodyPr/>
                    <a:lstStyle/>
                    <a:p>
                      <a:pPr algn="ctr"/>
                      <a:r>
                        <a:rPr kumimoji="1" lang="ja-JP" altLang="en-US" sz="4000">
                          <a:solidFill>
                            <a:schemeClr val="bg1"/>
                          </a:solidFill>
                          <a:latin typeface="MS Gothic" panose="020B0609070205080204" pitchFamily="49" charset="-128"/>
                          <a:ea typeface="MS Gothic" panose="020B0609070205080204" pitchFamily="49" charset="-128"/>
                        </a:rPr>
                        <a:t>五味</a:t>
                      </a:r>
                    </a:p>
                  </a:txBody>
                  <a:tcPr anchor="ctr">
                    <a:solidFill>
                      <a:schemeClr val="accent2">
                        <a:lumMod val="75000"/>
                      </a:schemeClr>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酸</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苦</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甘</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辛</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鹹</a:t>
                      </a:r>
                    </a:p>
                  </a:txBody>
                  <a:tcPr anchor="ctr">
                    <a:solidFill>
                      <a:srgbClr val="FFFDA9"/>
                    </a:solidFill>
                  </a:tcPr>
                </a:tc>
                <a:extLst>
                  <a:ext uri="{0D108BD9-81ED-4DB2-BD59-A6C34878D82A}">
                    <a16:rowId xmlns:a16="http://schemas.microsoft.com/office/drawing/2014/main" val="1012609147"/>
                  </a:ext>
                </a:extLst>
              </a:tr>
              <a:tr h="923365">
                <a:tc>
                  <a:txBody>
                    <a:bodyPr/>
                    <a:lstStyle/>
                    <a:p>
                      <a:pPr algn="ctr"/>
                      <a:r>
                        <a:rPr kumimoji="1" lang="ja-JP" altLang="en-US" sz="4000">
                          <a:solidFill>
                            <a:schemeClr val="bg1"/>
                          </a:solidFill>
                          <a:latin typeface="MS Gothic" panose="020B0609070205080204" pitchFamily="49" charset="-128"/>
                          <a:ea typeface="MS Gothic" panose="020B0609070205080204" pitchFamily="49" charset="-128"/>
                        </a:rPr>
                        <a:t>感覚器</a:t>
                      </a:r>
                    </a:p>
                  </a:txBody>
                  <a:tcPr anchor="ctr">
                    <a:solidFill>
                      <a:schemeClr val="accent2">
                        <a:lumMod val="75000"/>
                      </a:schemeClr>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眼</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舌</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唇</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鼻</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耳</a:t>
                      </a:r>
                    </a:p>
                  </a:txBody>
                  <a:tcPr anchor="ctr">
                    <a:solidFill>
                      <a:srgbClr val="FFFDA9"/>
                    </a:solidFill>
                  </a:tcPr>
                </a:tc>
                <a:extLst>
                  <a:ext uri="{0D108BD9-81ED-4DB2-BD59-A6C34878D82A}">
                    <a16:rowId xmlns:a16="http://schemas.microsoft.com/office/drawing/2014/main" val="800437940"/>
                  </a:ext>
                </a:extLst>
              </a:tr>
              <a:tr h="923365">
                <a:tc>
                  <a:txBody>
                    <a:bodyPr/>
                    <a:lstStyle/>
                    <a:p>
                      <a:pPr algn="ctr"/>
                      <a:r>
                        <a:rPr kumimoji="1" lang="ja-JP" altLang="en-US" sz="4000">
                          <a:solidFill>
                            <a:schemeClr val="bg1"/>
                          </a:solidFill>
                          <a:latin typeface="MS Gothic" panose="020B0609070205080204" pitchFamily="49" charset="-128"/>
                          <a:ea typeface="MS Gothic" panose="020B0609070205080204" pitchFamily="49" charset="-128"/>
                        </a:rPr>
                        <a:t>組織</a:t>
                      </a:r>
                    </a:p>
                  </a:txBody>
                  <a:tcPr anchor="ctr">
                    <a:solidFill>
                      <a:schemeClr val="accent2">
                        <a:lumMod val="75000"/>
                      </a:schemeClr>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筋</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血脈</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肌肉</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皮毛</a:t>
                      </a:r>
                    </a:p>
                  </a:txBody>
                  <a:tcPr anchor="ctr">
                    <a:solidFill>
                      <a:srgbClr val="FFFDA9"/>
                    </a:solidFill>
                  </a:tcPr>
                </a:tc>
                <a:tc>
                  <a:txBody>
                    <a:bodyPr/>
                    <a:lstStyle/>
                    <a:p>
                      <a:pPr algn="ctr"/>
                      <a:r>
                        <a:rPr kumimoji="1" lang="ja-JP" altLang="en-US" sz="4000">
                          <a:latin typeface="Hiragino Mincho ProN W3" panose="02020300000000000000" pitchFamily="18" charset="-128"/>
                          <a:ea typeface="Hiragino Mincho ProN W3" panose="02020300000000000000" pitchFamily="18" charset="-128"/>
                        </a:rPr>
                        <a:t>骨</a:t>
                      </a:r>
                    </a:p>
                  </a:txBody>
                  <a:tcPr anchor="ctr">
                    <a:solidFill>
                      <a:srgbClr val="FFFDA9"/>
                    </a:solidFill>
                  </a:tcPr>
                </a:tc>
                <a:extLst>
                  <a:ext uri="{0D108BD9-81ED-4DB2-BD59-A6C34878D82A}">
                    <a16:rowId xmlns:a16="http://schemas.microsoft.com/office/drawing/2014/main" val="1445316870"/>
                  </a:ext>
                </a:extLst>
              </a:tr>
            </a:tbl>
          </a:graphicData>
        </a:graphic>
      </p:graphicFrame>
      <p:sp>
        <p:nvSpPr>
          <p:cNvPr id="47" name="強心作用を有するステロイド配糖体の一種">
            <a:extLst>
              <a:ext uri="{FF2B5EF4-FFF2-40B4-BE49-F238E27FC236}">
                <a16:creationId xmlns:a16="http://schemas.microsoft.com/office/drawing/2014/main" id="{E7C7C40A-A804-5047-B006-60E3FD457119}"/>
              </a:ext>
            </a:extLst>
          </p:cNvPr>
          <p:cNvSpPr txBox="1"/>
          <p:nvPr/>
        </p:nvSpPr>
        <p:spPr>
          <a:xfrm>
            <a:off x="2362538" y="1383766"/>
            <a:ext cx="10309374" cy="1007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0000"/>
                </a:solidFill>
                <a:effectLst>
                  <a:outerShdw blurRad="12700" dist="25400" dir="2700000" rotWithShape="0">
                    <a:srgbClr val="000000"/>
                  </a:outerShdw>
                </a:effectLst>
                <a:uFill>
                  <a:solidFill>
                    <a:srgbClr val="FFFF00"/>
                  </a:solidFill>
                </a:uFill>
              </a:rPr>
              <a:t>★</a:t>
            </a:r>
            <a:r>
              <a:rPr lang="ja-JP" altLang="en-US" sz="2800">
                <a:solidFill>
                  <a:srgbClr val="FFFF00"/>
                </a:solidFill>
                <a:effectLst>
                  <a:outerShdw blurRad="12700" dist="25400" dir="2700000" rotWithShape="0">
                    <a:srgbClr val="000000"/>
                  </a:outerShdw>
                </a:effectLst>
                <a:uFill>
                  <a:solidFill>
                    <a:srgbClr val="FFFF00"/>
                  </a:solidFill>
                </a:uFill>
              </a:rPr>
              <a:t>医学理論の各属性を木・心・土・金・水の五行要素に当てて</a:t>
            </a:r>
            <a:endParaRPr lang="en-US" altLang="ja-JP" sz="2800" dirty="0">
              <a:solidFill>
                <a:srgbClr val="FFFF00"/>
              </a:solidFill>
              <a:effectLst>
                <a:outerShdw blurRad="12700" dist="25400" dir="2700000" rotWithShape="0">
                  <a:srgbClr val="000000"/>
                </a:outerShdw>
              </a:effectLst>
              <a:uFill>
                <a:solidFill>
                  <a:srgbClr val="FFFF00"/>
                </a:solidFill>
              </a:uFill>
            </a:endParaRPr>
          </a:p>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運気論に似た思弁でもって薬方を構築する</a:t>
            </a:r>
            <a:endParaRPr sz="2800" dirty="0">
              <a:solidFill>
                <a:srgbClr val="FFFF00"/>
              </a:solidFill>
              <a:effectLst>
                <a:outerShdw blurRad="12700" dist="25400" dir="2700000" rotWithShape="0">
                  <a:srgbClr val="000000"/>
                </a:outerShdw>
              </a:effectLst>
              <a:uFill>
                <a:solidFill>
                  <a:srgbClr val="FFFF00"/>
                </a:solidFill>
              </a:uFill>
            </a:endParaRPr>
          </a:p>
        </p:txBody>
      </p:sp>
      <p:sp>
        <p:nvSpPr>
          <p:cNvPr id="7" name="強心作用を有するステロイド配糖体の一種">
            <a:extLst>
              <a:ext uri="{FF2B5EF4-FFF2-40B4-BE49-F238E27FC236}">
                <a16:creationId xmlns:a16="http://schemas.microsoft.com/office/drawing/2014/main" id="{01490F7C-06C1-F64E-8B7A-5658157B540B}"/>
              </a:ext>
            </a:extLst>
          </p:cNvPr>
          <p:cNvSpPr txBox="1"/>
          <p:nvPr/>
        </p:nvSpPr>
        <p:spPr>
          <a:xfrm>
            <a:off x="2362538" y="2501744"/>
            <a:ext cx="10309374" cy="1007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0000"/>
                </a:solidFill>
                <a:effectLst>
                  <a:outerShdw blurRad="12700" dist="25400" dir="2700000" rotWithShape="0">
                    <a:srgbClr val="000000"/>
                  </a:outerShdw>
                </a:effectLst>
                <a:uFill>
                  <a:solidFill>
                    <a:srgbClr val="FFFF00"/>
                  </a:solidFill>
                </a:uFill>
              </a:rPr>
              <a:t>★</a:t>
            </a:r>
            <a:r>
              <a:rPr lang="ja-JP" altLang="en-US" sz="2800">
                <a:solidFill>
                  <a:srgbClr val="FFFF00"/>
                </a:solidFill>
                <a:effectLst>
                  <a:outerShdw blurRad="12700" dist="25400" dir="2700000" rotWithShape="0">
                    <a:srgbClr val="000000"/>
                  </a:outerShdw>
                </a:effectLst>
                <a:uFill>
                  <a:solidFill>
                    <a:srgbClr val="FFFF00"/>
                  </a:solidFill>
                </a:uFill>
              </a:rPr>
              <a:t>五味は各薬物に当てられた薬性であってもともとは五行説とは無関係であった</a:t>
            </a:r>
            <a:endParaRPr sz="2800" dirty="0">
              <a:solidFill>
                <a:srgbClr val="FFFF00"/>
              </a:solidFill>
              <a:effectLst>
                <a:outerShdw blurRad="12700" dist="25400" dir="2700000" rotWithShape="0">
                  <a:srgbClr val="000000"/>
                </a:outerShdw>
              </a:effectLst>
              <a:uFill>
                <a:solidFill>
                  <a:srgbClr val="FFFF00"/>
                </a:solidFill>
              </a:uFill>
            </a:endParaRPr>
          </a:p>
        </p:txBody>
      </p:sp>
      <p:sp>
        <p:nvSpPr>
          <p:cNvPr id="9" name="強心作用を有するステロイド配糖体の一種">
            <a:extLst>
              <a:ext uri="{FF2B5EF4-FFF2-40B4-BE49-F238E27FC236}">
                <a16:creationId xmlns:a16="http://schemas.microsoft.com/office/drawing/2014/main" id="{95E28EAD-8B64-D34A-A63F-E51532910015}"/>
              </a:ext>
            </a:extLst>
          </p:cNvPr>
          <p:cNvSpPr txBox="1"/>
          <p:nvPr/>
        </p:nvSpPr>
        <p:spPr>
          <a:xfrm>
            <a:off x="2362538" y="1513823"/>
            <a:ext cx="10309374" cy="1865545"/>
          </a:xfrm>
          <a:prstGeom prst="rect">
            <a:avLst/>
          </a:prstGeom>
          <a:solidFill>
            <a:schemeClr val="accent2">
              <a:lumMod val="75000"/>
            </a:schemeClr>
          </a:solidFill>
          <a:ln w="38100">
            <a:solidFill>
              <a:schemeClr val="accent1">
                <a:lumMod val="40000"/>
                <a:lumOff val="6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lnSpc>
                <a:spcPct val="150000"/>
              </a:lnSpc>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4000">
                <a:solidFill>
                  <a:schemeClr val="bg1"/>
                </a:solidFill>
                <a:effectLst>
                  <a:outerShdw blurRad="12700" dist="25400" dir="2700000" rotWithShape="0">
                    <a:srgbClr val="000000"/>
                  </a:outerShdw>
                </a:effectLst>
                <a:uFill>
                  <a:solidFill>
                    <a:srgbClr val="FFFF00"/>
                  </a:solidFill>
                </a:uFill>
              </a:rPr>
              <a:t>哲学色が濃く、実効性に疑問があり、古方派漢方は否定の立場を鮮明にした</a:t>
            </a:r>
            <a:endParaRPr sz="4000" dirty="0">
              <a:solidFill>
                <a:schemeClr val="bg1"/>
              </a:solidFill>
              <a:effectLst>
                <a:outerShdw blurRad="12700" dist="25400" dir="2700000" rotWithShape="0">
                  <a:srgbClr val="000000"/>
                </a:outerShdw>
              </a:effectLst>
              <a:uFill>
                <a:solidFill>
                  <a:srgbClr val="FFFF00"/>
                </a:solidFill>
              </a:uFill>
            </a:endParaRPr>
          </a:p>
        </p:txBody>
      </p:sp>
    </p:spTree>
    <p:extLst>
      <p:ext uri="{BB962C8B-B14F-4D97-AF65-F5344CB8AC3E}">
        <p14:creationId xmlns:p14="http://schemas.microsoft.com/office/powerpoint/2010/main" val="1513148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 name="5-1-2．セスキテルペノイド（続）"/>
          <p:cNvSpPr txBox="1"/>
          <p:nvPr/>
        </p:nvSpPr>
        <p:spPr>
          <a:xfrm>
            <a:off x="2492375" y="2816225"/>
            <a:ext cx="8316913"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5-1-2．</a:t>
            </a:r>
            <a:r>
              <a:rPr>
                <a:solidFill>
                  <a:srgbClr val="FFFF00"/>
                </a:solidFill>
              </a:rPr>
              <a:t>セスキテルペノイド（続）</a:t>
            </a:r>
          </a:p>
        </p:txBody>
      </p:sp>
      <p:sp>
        <p:nvSpPr>
          <p:cNvPr id="91" name="5-1．イソプレノイド系（続）"/>
          <p:cNvSpPr txBox="1"/>
          <p:nvPr/>
        </p:nvSpPr>
        <p:spPr>
          <a:xfrm>
            <a:off x="2058987" y="1949450"/>
            <a:ext cx="8275638"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5-1．イソプレノイド系（続）</a:t>
            </a:r>
          </a:p>
        </p:txBody>
      </p:sp>
      <p:grpSp>
        <p:nvGrpSpPr>
          <p:cNvPr id="100" name="グループ"/>
          <p:cNvGrpSpPr/>
          <p:nvPr/>
        </p:nvGrpSpPr>
        <p:grpSpPr>
          <a:xfrm>
            <a:off x="3575050" y="3602037"/>
            <a:ext cx="7209452" cy="2049497"/>
            <a:chOff x="0" y="0"/>
            <a:chExt cx="7209451" cy="2049495"/>
          </a:xfrm>
        </p:grpSpPr>
        <p:grpSp>
          <p:nvGrpSpPr>
            <p:cNvPr id="94" name="グループ"/>
            <p:cNvGrpSpPr/>
            <p:nvPr/>
          </p:nvGrpSpPr>
          <p:grpSpPr>
            <a:xfrm>
              <a:off x="0" y="0"/>
              <a:ext cx="3097018" cy="571501"/>
              <a:chOff x="0" y="0"/>
              <a:chExt cx="3097017" cy="571500"/>
            </a:xfrm>
          </p:grpSpPr>
          <p:sp>
            <p:nvSpPr>
              <p:cNvPr id="92" name="四角形"/>
              <p:cNvSpPr/>
              <p:nvPr/>
            </p:nvSpPr>
            <p:spPr>
              <a:xfrm>
                <a:off x="0" y="0"/>
                <a:ext cx="3097018" cy="571501"/>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93" name="Ａ．カノコソウ"/>
              <p:cNvSpPr txBox="1"/>
              <p:nvPr/>
            </p:nvSpPr>
            <p:spPr>
              <a:xfrm>
                <a:off x="0" y="0"/>
                <a:ext cx="309701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Ａ．カノコソウ</a:t>
                </a:r>
              </a:p>
            </p:txBody>
          </p:sp>
        </p:grpSp>
        <p:grpSp>
          <p:nvGrpSpPr>
            <p:cNvPr id="97" name="グループ"/>
            <p:cNvGrpSpPr/>
            <p:nvPr/>
          </p:nvGrpSpPr>
          <p:grpSpPr>
            <a:xfrm>
              <a:off x="4112432" y="0"/>
              <a:ext cx="2703545" cy="571501"/>
              <a:chOff x="0" y="0"/>
              <a:chExt cx="2703544" cy="571500"/>
            </a:xfrm>
          </p:grpSpPr>
          <p:sp>
            <p:nvSpPr>
              <p:cNvPr id="95" name="四角形"/>
              <p:cNvSpPr/>
              <p:nvPr/>
            </p:nvSpPr>
            <p:spPr>
              <a:xfrm>
                <a:off x="0" y="0"/>
                <a:ext cx="2703545" cy="571501"/>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96" name="オミナエシ科"/>
              <p:cNvSpPr txBox="1"/>
              <p:nvPr/>
            </p:nvSpPr>
            <p:spPr>
              <a:xfrm>
                <a:off x="0" y="0"/>
                <a:ext cx="270354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オミナエシ科</a:t>
                </a:r>
              </a:p>
            </p:txBody>
          </p:sp>
        </p:grpSp>
        <p:sp>
          <p:nvSpPr>
            <p:cNvPr id="98" name="バレリアナ根→セイヨウカノコソウ"/>
            <p:cNvSpPr txBox="1"/>
            <p:nvPr/>
          </p:nvSpPr>
          <p:spPr>
            <a:xfrm>
              <a:off x="863103" y="876300"/>
              <a:ext cx="6346349" cy="525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p>
              <a:pPr algn="l" defTabSz="649287">
                <a:defRPr sz="30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バレリアナ根</a:t>
              </a:r>
              <a:r>
                <a:rPr>
                  <a:solidFill>
                    <a:srgbClr val="FFFF00"/>
                  </a:solidFill>
                </a:rPr>
                <a:t>→セイヨウカノコソウ</a:t>
              </a:r>
            </a:p>
          </p:txBody>
        </p:sp>
        <p:sp>
          <p:nvSpPr>
            <p:cNvPr id="99" name="欧州局方：鎮静薬"/>
            <p:cNvSpPr txBox="1"/>
            <p:nvPr/>
          </p:nvSpPr>
          <p:spPr>
            <a:xfrm>
              <a:off x="1840440" y="1524000"/>
              <a:ext cx="3312795" cy="5254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0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欧州局方：鎮静薬</a:t>
              </a:r>
            </a:p>
          </p:txBody>
        </p:sp>
      </p:grpSp>
      <p:grpSp>
        <p:nvGrpSpPr>
          <p:cNvPr id="103" name="グループ"/>
          <p:cNvGrpSpPr/>
          <p:nvPr/>
        </p:nvGrpSpPr>
        <p:grpSpPr>
          <a:xfrm>
            <a:off x="3530600" y="5835649"/>
            <a:ext cx="3363913" cy="2989297"/>
            <a:chOff x="0" y="0"/>
            <a:chExt cx="3363912" cy="2989295"/>
          </a:xfrm>
        </p:grpSpPr>
        <p:sp>
          <p:nvSpPr>
            <p:cNvPr id="101" name="四角形"/>
            <p:cNvSpPr/>
            <p:nvPr/>
          </p:nvSpPr>
          <p:spPr>
            <a:xfrm>
              <a:off x="0" y="0"/>
              <a:ext cx="3363913" cy="2989263"/>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02" name="Ｂ．ヤクチ…"/>
            <p:cNvSpPr txBox="1"/>
            <p:nvPr/>
          </p:nvSpPr>
          <p:spPr>
            <a:xfrm>
              <a:off x="0" y="0"/>
              <a:ext cx="3363913" cy="29892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Ｂ．ヤクチ</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Ｃ．シュクシャ</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Ｄ．ガジュツ</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Ｅ．ショウズク</a:t>
              </a:r>
            </a:p>
            <a:p>
              <a: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F．リョウキョウ</a:t>
              </a:r>
            </a:p>
          </p:txBody>
        </p:sp>
      </p:grpSp>
      <p:grpSp>
        <p:nvGrpSpPr>
          <p:cNvPr id="106" name="グループ"/>
          <p:cNvGrpSpPr/>
          <p:nvPr/>
        </p:nvGrpSpPr>
        <p:grpSpPr>
          <a:xfrm>
            <a:off x="7756525" y="5835650"/>
            <a:ext cx="2470150" cy="660400"/>
            <a:chOff x="0" y="0"/>
            <a:chExt cx="2470149" cy="660400"/>
          </a:xfrm>
        </p:grpSpPr>
        <p:sp>
          <p:nvSpPr>
            <p:cNvPr id="104" name="四角形"/>
            <p:cNvSpPr/>
            <p:nvPr/>
          </p:nvSpPr>
          <p:spPr>
            <a:xfrm>
              <a:off x="0" y="0"/>
              <a:ext cx="24701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105" name="ショウガ科"/>
            <p:cNvSpPr txBox="1"/>
            <p:nvPr/>
          </p:nvSpPr>
          <p:spPr>
            <a:xfrm>
              <a:off x="0" y="0"/>
              <a:ext cx="24701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ショウガ科</a:t>
              </a:r>
            </a:p>
          </p:txBody>
        </p:sp>
      </p:grpSp>
      <p:pic>
        <p:nvPicPr>
          <p:cNvPr id="107" name="イメージ" descr="イメージ"/>
          <p:cNvPicPr>
            <a:picLocks noChangeAspect="1"/>
          </p:cNvPicPr>
          <p:nvPr/>
        </p:nvPicPr>
        <p:blipFill>
          <a:blip r:embed="rId3"/>
          <a:stretch>
            <a:fillRect/>
          </a:stretch>
        </p:blipFill>
        <p:spPr>
          <a:xfrm>
            <a:off x="75234" y="3787772"/>
            <a:ext cx="3363317" cy="2238741"/>
          </a:xfrm>
          <a:prstGeom prst="rect">
            <a:avLst/>
          </a:prstGeom>
          <a:ln w="12700">
            <a:miter lim="400000"/>
          </a:ln>
        </p:spPr>
      </p:pic>
      <p:sp>
        <p:nvSpPr>
          <p:cNvPr id="108" name="第５章 精油を含む生薬および精油製品(4)"/>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lstStyle>
            <a:lvl1pPr algn="ctr" defTabSz="1300162">
              <a:defRPr sz="43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第５章 精油を含む生薬および精油製品(4)</a:t>
            </a:r>
          </a:p>
        </p:txBody>
      </p:sp>
      <p:grpSp>
        <p:nvGrpSpPr>
          <p:cNvPr id="111" name="グループ"/>
          <p:cNvGrpSpPr/>
          <p:nvPr/>
        </p:nvGrpSpPr>
        <p:grpSpPr>
          <a:xfrm>
            <a:off x="3575050" y="9034462"/>
            <a:ext cx="2386013" cy="563563"/>
            <a:chOff x="0" y="0"/>
            <a:chExt cx="2386012" cy="563562"/>
          </a:xfrm>
        </p:grpSpPr>
        <p:sp>
          <p:nvSpPr>
            <p:cNvPr id="109" name="四角形"/>
            <p:cNvSpPr/>
            <p:nvPr/>
          </p:nvSpPr>
          <p:spPr>
            <a:xfrm>
              <a:off x="0" y="0"/>
              <a:ext cx="2386013" cy="563563"/>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10" name="G．ウヤク"/>
            <p:cNvSpPr txBox="1"/>
            <p:nvPr/>
          </p:nvSpPr>
          <p:spPr>
            <a:xfrm>
              <a:off x="0" y="0"/>
              <a:ext cx="23860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G．ウヤク</a:t>
              </a:r>
            </a:p>
          </p:txBody>
        </p:sp>
      </p:grpSp>
      <p:grpSp>
        <p:nvGrpSpPr>
          <p:cNvPr id="114" name="グループ"/>
          <p:cNvGrpSpPr/>
          <p:nvPr/>
        </p:nvGrpSpPr>
        <p:grpSpPr>
          <a:xfrm>
            <a:off x="6486525" y="8985250"/>
            <a:ext cx="2452688" cy="660400"/>
            <a:chOff x="0" y="0"/>
            <a:chExt cx="2452687" cy="660400"/>
          </a:xfrm>
        </p:grpSpPr>
        <p:sp>
          <p:nvSpPr>
            <p:cNvPr id="112" name="四角形"/>
            <p:cNvSpPr/>
            <p:nvPr/>
          </p:nvSpPr>
          <p:spPr>
            <a:xfrm>
              <a:off x="0" y="0"/>
              <a:ext cx="245268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113" name="クスノキ科"/>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クスノキ科</a:t>
              </a:r>
            </a:p>
          </p:txBody>
        </p:sp>
      </p:grpSp>
      <p:sp>
        <p:nvSpPr>
          <p:cNvPr id="115" name="モノ・セスキテル…"/>
          <p:cNvSpPr txBox="1"/>
          <p:nvPr/>
        </p:nvSpPr>
        <p:spPr>
          <a:xfrm>
            <a:off x="9190037" y="8770937"/>
            <a:ext cx="3098801" cy="99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モノ・セスキテル</a:t>
            </a:r>
          </a:p>
          <a:p>
            <a: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ペノイド系精油</a:t>
            </a:r>
          </a:p>
        </p:txBody>
      </p:sp>
      <p:pic>
        <p:nvPicPr>
          <p:cNvPr id="3" name="図 2">
            <a:extLst>
              <a:ext uri="{FF2B5EF4-FFF2-40B4-BE49-F238E27FC236}">
                <a16:creationId xmlns:a16="http://schemas.microsoft.com/office/drawing/2014/main" id="{FF401332-B938-624E-8DB3-63A0EDE4D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127" y="6566216"/>
            <a:ext cx="3312795" cy="2204722"/>
          </a:xfrm>
          <a:prstGeom prst="rect">
            <a:avLst/>
          </a:prstGeom>
        </p:spPr>
      </p:pic>
      <p:pic>
        <p:nvPicPr>
          <p:cNvPr id="5" name="図 4">
            <a:extLst>
              <a:ext uri="{FF2B5EF4-FFF2-40B4-BE49-F238E27FC236}">
                <a16:creationId xmlns:a16="http://schemas.microsoft.com/office/drawing/2014/main" id="{DD4664F0-68EB-FD49-8DE8-A7952A5F1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35" y="7456968"/>
            <a:ext cx="3363914" cy="22387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 name="強心作用を有するステロイド配糖体の一種">
            <a:extLst>
              <a:ext uri="{FF2B5EF4-FFF2-40B4-BE49-F238E27FC236}">
                <a16:creationId xmlns:a16="http://schemas.microsoft.com/office/drawing/2014/main" id="{E05C7A7B-1E49-FB41-9D9A-FB92C61D68AD}"/>
              </a:ext>
            </a:extLst>
          </p:cNvPr>
          <p:cNvSpPr txBox="1"/>
          <p:nvPr/>
        </p:nvSpPr>
        <p:spPr>
          <a:xfrm>
            <a:off x="2643946" y="4960741"/>
            <a:ext cx="10360853" cy="1995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lnSpc>
                <a:spcPct val="150000"/>
              </a:lnSpc>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本草特有ではなく、“四時の気”すなわち</a:t>
            </a:r>
            <a:endParaRPr lang="en-US" altLang="ja-JP" sz="2800" dirty="0">
              <a:solidFill>
                <a:srgbClr val="FFFF00"/>
              </a:solidFill>
              <a:effectLst>
                <a:outerShdw blurRad="12700" dist="25400" dir="2700000" rotWithShape="0">
                  <a:srgbClr val="000000"/>
                </a:outerShdw>
              </a:effectLst>
              <a:uFill>
                <a:solidFill>
                  <a:srgbClr val="FFFF00"/>
                </a:solidFill>
              </a:uFill>
            </a:endParaRPr>
          </a:p>
          <a:p>
            <a:pPr algn="l" defTabSz="650240">
              <a:lnSpc>
                <a:spcPct val="150000"/>
              </a:lnSpc>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　　</a:t>
            </a:r>
            <a:r>
              <a:rPr lang="ja-JP" altLang="en-US" sz="2800">
                <a:solidFill>
                  <a:schemeClr val="bg1"/>
                </a:solidFill>
                <a:effectLst>
                  <a:outerShdw blurRad="12700" dist="25400" dir="2700000" rotWithShape="0">
                    <a:srgbClr val="000000"/>
                  </a:outerShdw>
                </a:effectLst>
                <a:uFill>
                  <a:solidFill>
                    <a:srgbClr val="FFFF00"/>
                  </a:solidFill>
                </a:uFill>
              </a:rPr>
              <a:t>春温</a:t>
            </a:r>
            <a:r>
              <a:rPr lang="ja-JP" altLang="en-US" sz="2800">
                <a:solidFill>
                  <a:srgbClr val="FFFF00"/>
                </a:solidFill>
                <a:effectLst>
                  <a:outerShdw blurRad="12700" dist="25400" dir="2700000" rotWithShape="0">
                    <a:srgbClr val="000000"/>
                  </a:outerShdw>
                </a:effectLst>
                <a:uFill>
                  <a:solidFill>
                    <a:srgbClr val="FFFF00"/>
                  </a:solidFill>
                </a:uFill>
              </a:rPr>
              <a:t>・</a:t>
            </a:r>
            <a:r>
              <a:rPr lang="ja-JP" altLang="en-US" sz="2800">
                <a:solidFill>
                  <a:schemeClr val="bg1"/>
                </a:solidFill>
                <a:effectLst>
                  <a:outerShdw blurRad="12700" dist="25400" dir="2700000" rotWithShape="0">
                    <a:srgbClr val="000000"/>
                  </a:outerShdw>
                </a:effectLst>
                <a:uFill>
                  <a:solidFill>
                    <a:srgbClr val="FFFF00"/>
                  </a:solidFill>
                </a:uFill>
              </a:rPr>
              <a:t>夏熱</a:t>
            </a:r>
            <a:r>
              <a:rPr lang="ja-JP" altLang="en-US" sz="2800">
                <a:solidFill>
                  <a:srgbClr val="FFFF00"/>
                </a:solidFill>
                <a:effectLst>
                  <a:outerShdw blurRad="12700" dist="25400" dir="2700000" rotWithShape="0">
                    <a:srgbClr val="000000"/>
                  </a:outerShdw>
                </a:effectLst>
                <a:uFill>
                  <a:solidFill>
                    <a:srgbClr val="FFFF00"/>
                  </a:solidFill>
                </a:uFill>
              </a:rPr>
              <a:t>・</a:t>
            </a:r>
            <a:r>
              <a:rPr lang="ja-JP" altLang="en-US" sz="2800">
                <a:solidFill>
                  <a:schemeClr val="bg1"/>
                </a:solidFill>
                <a:effectLst>
                  <a:outerShdw blurRad="12700" dist="25400" dir="2700000" rotWithShape="0">
                    <a:srgbClr val="000000"/>
                  </a:outerShdw>
                </a:effectLst>
                <a:uFill>
                  <a:solidFill>
                    <a:srgbClr val="FFFF00"/>
                  </a:solidFill>
                </a:uFill>
              </a:rPr>
              <a:t>秋涼</a:t>
            </a:r>
            <a:r>
              <a:rPr lang="ja-JP" altLang="en-US" sz="2800">
                <a:solidFill>
                  <a:srgbClr val="FFFF00"/>
                </a:solidFill>
                <a:effectLst>
                  <a:outerShdw blurRad="12700" dist="25400" dir="2700000" rotWithShape="0">
                    <a:srgbClr val="000000"/>
                  </a:outerShdw>
                </a:effectLst>
                <a:uFill>
                  <a:solidFill>
                    <a:srgbClr val="FFFF00"/>
                  </a:solidFill>
                </a:uFill>
              </a:rPr>
              <a:t>・</a:t>
            </a:r>
            <a:r>
              <a:rPr lang="ja-JP" altLang="en-US" sz="2800">
                <a:solidFill>
                  <a:schemeClr val="bg1"/>
                </a:solidFill>
                <a:effectLst>
                  <a:outerShdw blurRad="12700" dist="25400" dir="2700000" rotWithShape="0">
                    <a:srgbClr val="000000"/>
                  </a:outerShdw>
                </a:effectLst>
                <a:uFill>
                  <a:solidFill>
                    <a:srgbClr val="FFFF00"/>
                  </a:solidFill>
                </a:uFill>
              </a:rPr>
              <a:t>冬寒</a:t>
            </a:r>
            <a:endParaRPr lang="en-US" altLang="ja-JP" sz="2800" dirty="0">
              <a:solidFill>
                <a:schemeClr val="bg1"/>
              </a:solidFill>
              <a:effectLst>
                <a:outerShdw blurRad="12700" dist="25400" dir="2700000" rotWithShape="0">
                  <a:srgbClr val="000000"/>
                </a:outerShdw>
              </a:effectLst>
              <a:uFill>
                <a:solidFill>
                  <a:srgbClr val="FFFF00"/>
                </a:solidFill>
              </a:uFill>
            </a:endParaRPr>
          </a:p>
          <a:p>
            <a:pPr algn="l" defTabSz="650240">
              <a:lnSpc>
                <a:spcPct val="150000"/>
              </a:lnSpc>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を表し、天地間に消長する四季の気をいう陰陽説に基づく概念</a:t>
            </a:r>
            <a:endParaRPr lang="en-US" altLang="ja-JP" sz="2800" dirty="0">
              <a:solidFill>
                <a:srgbClr val="FFFF00"/>
              </a:solidFill>
              <a:effectLst>
                <a:outerShdw blurRad="12700" dist="25400" dir="2700000" rotWithShape="0">
                  <a:srgbClr val="000000"/>
                </a:outerShdw>
              </a:effectLst>
              <a:uFill>
                <a:solidFill>
                  <a:srgbClr val="FFFF00"/>
                </a:solidFill>
              </a:uFill>
            </a:endParaRPr>
          </a:p>
        </p:txBody>
      </p:sp>
      <p:sp>
        <p:nvSpPr>
          <p:cNvPr id="15" name="★強心配糖体">
            <a:extLst>
              <a:ext uri="{FF2B5EF4-FFF2-40B4-BE49-F238E27FC236}">
                <a16:creationId xmlns:a16="http://schemas.microsoft.com/office/drawing/2014/main" id="{EA36360F-31CB-CA47-AE63-21CC01DA2580}"/>
              </a:ext>
            </a:extLst>
          </p:cNvPr>
          <p:cNvSpPr txBox="1"/>
          <p:nvPr/>
        </p:nvSpPr>
        <p:spPr>
          <a:xfrm>
            <a:off x="1527249" y="327775"/>
            <a:ext cx="6175409"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四気とは？</a:t>
            </a:r>
            <a:endParaRPr sz="4000" dirty="0">
              <a:solidFill>
                <a:srgbClr val="FF0000"/>
              </a:solidFill>
              <a:effectLst>
                <a:outerShdw blurRad="12700" dist="25400" dir="2700000" rotWithShape="0">
                  <a:srgbClr val="000000"/>
                </a:outerShdw>
              </a:effectLst>
              <a:uFill>
                <a:solidFill>
                  <a:srgbClr val="FF0000"/>
                </a:solidFill>
              </a:uFill>
            </a:endParaRPr>
          </a:p>
        </p:txBody>
      </p:sp>
      <p:sp>
        <p:nvSpPr>
          <p:cNvPr id="16" name="強心作用を有するステロイド配糖体の一種">
            <a:extLst>
              <a:ext uri="{FF2B5EF4-FFF2-40B4-BE49-F238E27FC236}">
                <a16:creationId xmlns:a16="http://schemas.microsoft.com/office/drawing/2014/main" id="{4B3C166B-5380-3E4D-8948-507700C00544}"/>
              </a:ext>
            </a:extLst>
          </p:cNvPr>
          <p:cNvSpPr txBox="1"/>
          <p:nvPr/>
        </p:nvSpPr>
        <p:spPr>
          <a:xfrm>
            <a:off x="2014959" y="1216236"/>
            <a:ext cx="10010185"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中国本草は各薬物に四気の薬性を当てる</a:t>
            </a:r>
            <a:endParaRPr lang="en-US" altLang="ja-JP" sz="3200" dirty="0">
              <a:solidFill>
                <a:srgbClr val="FFFF00"/>
              </a:solidFill>
              <a:effectLst>
                <a:outerShdw blurRad="12700" dist="25400" dir="2700000" rotWithShape="0">
                  <a:srgbClr val="000000"/>
                </a:outerShdw>
              </a:effectLst>
              <a:uFill>
                <a:solidFill>
                  <a:srgbClr val="FFFF00"/>
                </a:solidFill>
              </a:uFill>
            </a:endParaRPr>
          </a:p>
        </p:txBody>
      </p:sp>
      <p:sp>
        <p:nvSpPr>
          <p:cNvPr id="17" name="強心作用を有するステロイド配糖体の一種">
            <a:extLst>
              <a:ext uri="{FF2B5EF4-FFF2-40B4-BE49-F238E27FC236}">
                <a16:creationId xmlns:a16="http://schemas.microsoft.com/office/drawing/2014/main" id="{800228B0-E357-0B45-BC1C-3A544267F7D7}"/>
              </a:ext>
            </a:extLst>
          </p:cNvPr>
          <p:cNvSpPr txBox="1"/>
          <p:nvPr/>
        </p:nvSpPr>
        <p:spPr>
          <a:xfrm>
            <a:off x="2643946" y="2072077"/>
            <a:ext cx="10010186"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a:t>
            </a:r>
            <a:r>
              <a:rPr lang="ja-JP" altLang="en-US" sz="2800">
                <a:solidFill>
                  <a:schemeClr val="bg1"/>
                </a:solidFill>
                <a:effectLst>
                  <a:outerShdw blurRad="12700" dist="25400" dir="2700000" rotWithShape="0">
                    <a:srgbClr val="000000"/>
                  </a:outerShdw>
                </a:effectLst>
                <a:uFill>
                  <a:solidFill>
                    <a:srgbClr val="FFFF00"/>
                  </a:solidFill>
                </a:uFill>
              </a:rPr>
              <a:t>寒</a:t>
            </a:r>
            <a:r>
              <a:rPr lang="ja-JP" altLang="en-US" sz="2800">
                <a:solidFill>
                  <a:srgbClr val="FFFF00"/>
                </a:solidFill>
                <a:effectLst>
                  <a:outerShdw blurRad="12700" dist="25400" dir="2700000" rotWithShape="0">
                    <a:srgbClr val="000000"/>
                  </a:outerShdw>
                </a:effectLst>
                <a:uFill>
                  <a:solidFill>
                    <a:srgbClr val="FFFF00"/>
                  </a:solidFill>
                </a:uFill>
              </a:rPr>
              <a:t>・</a:t>
            </a:r>
            <a:r>
              <a:rPr lang="ja-JP" altLang="en-US" sz="2800">
                <a:solidFill>
                  <a:schemeClr val="bg1"/>
                </a:solidFill>
                <a:effectLst>
                  <a:outerShdw blurRad="12700" dist="25400" dir="2700000" rotWithShape="0">
                    <a:srgbClr val="000000"/>
                  </a:outerShdw>
                </a:effectLst>
                <a:uFill>
                  <a:solidFill>
                    <a:srgbClr val="FFFF00"/>
                  </a:solidFill>
                </a:uFill>
              </a:rPr>
              <a:t>熱</a:t>
            </a:r>
            <a:r>
              <a:rPr lang="ja-JP" altLang="en-US" sz="2800">
                <a:solidFill>
                  <a:srgbClr val="FFFF00"/>
                </a:solidFill>
                <a:effectLst>
                  <a:outerShdw blurRad="12700" dist="25400" dir="2700000" rotWithShape="0">
                    <a:srgbClr val="000000"/>
                  </a:outerShdw>
                </a:effectLst>
                <a:uFill>
                  <a:solidFill>
                    <a:srgbClr val="FFFF00"/>
                  </a:solidFill>
                </a:uFill>
              </a:rPr>
              <a:t>・</a:t>
            </a:r>
            <a:r>
              <a:rPr lang="ja-JP" altLang="en-US" sz="2800">
                <a:solidFill>
                  <a:schemeClr val="bg1"/>
                </a:solidFill>
                <a:effectLst>
                  <a:outerShdw blurRad="12700" dist="25400" dir="2700000" rotWithShape="0">
                    <a:srgbClr val="000000"/>
                  </a:outerShdw>
                </a:effectLst>
                <a:uFill>
                  <a:solidFill>
                    <a:srgbClr val="FFFF00"/>
                  </a:solidFill>
                </a:uFill>
              </a:rPr>
              <a:t>温</a:t>
            </a:r>
            <a:r>
              <a:rPr lang="ja-JP" altLang="en-US" sz="2800">
                <a:solidFill>
                  <a:srgbClr val="FFFF00"/>
                </a:solidFill>
                <a:effectLst>
                  <a:outerShdw blurRad="12700" dist="25400" dir="2700000" rotWithShape="0">
                    <a:srgbClr val="000000"/>
                  </a:outerShdw>
                </a:effectLst>
                <a:uFill>
                  <a:solidFill>
                    <a:srgbClr val="FFFF00"/>
                  </a:solidFill>
                </a:uFill>
              </a:rPr>
              <a:t>・</a:t>
            </a:r>
            <a:r>
              <a:rPr lang="ja-JP" altLang="en-US" sz="2800">
                <a:solidFill>
                  <a:schemeClr val="bg1"/>
                </a:solidFill>
                <a:effectLst>
                  <a:outerShdw blurRad="12700" dist="25400" dir="2700000" rotWithShape="0">
                    <a:srgbClr val="000000"/>
                  </a:outerShdw>
                </a:effectLst>
                <a:uFill>
                  <a:solidFill>
                    <a:srgbClr val="FFFF00"/>
                  </a:solidFill>
                </a:uFill>
              </a:rPr>
              <a:t>涼</a:t>
            </a:r>
            <a:r>
              <a:rPr lang="ja-JP" altLang="en-US" sz="2800">
                <a:solidFill>
                  <a:srgbClr val="FFFF00"/>
                </a:solidFill>
                <a:effectLst>
                  <a:outerShdw blurRad="12700" dist="25400" dir="2700000" rotWithShape="0">
                    <a:srgbClr val="000000"/>
                  </a:outerShdw>
                </a:effectLst>
                <a:uFill>
                  <a:solidFill>
                    <a:srgbClr val="FFFF00"/>
                  </a:solidFill>
                </a:uFill>
              </a:rPr>
              <a:t>の四気及び有毒・無毒有り」</a:t>
            </a:r>
            <a:r>
              <a:rPr lang="ja-JP" altLang="en-US" sz="2400">
                <a:solidFill>
                  <a:srgbClr val="FFFF00"/>
                </a:solidFill>
                <a:effectLst>
                  <a:outerShdw blurRad="12700" dist="25400" dir="2700000" rotWithShape="0">
                    <a:srgbClr val="000000"/>
                  </a:outerShdw>
                </a:effectLst>
                <a:uFill>
                  <a:solidFill>
                    <a:srgbClr val="FFFF00"/>
                  </a:solidFill>
                </a:uFill>
              </a:rPr>
              <a:t>（神農本草経）</a:t>
            </a:r>
            <a:endParaRPr lang="en-US" altLang="ja-JP" sz="2400" dirty="0">
              <a:solidFill>
                <a:srgbClr val="FFFF00"/>
              </a:solidFill>
              <a:effectLst>
                <a:outerShdw blurRad="12700" dist="25400" dir="2700000" rotWithShape="0">
                  <a:srgbClr val="000000"/>
                </a:outerShdw>
              </a:effectLst>
              <a:uFill>
                <a:solidFill>
                  <a:srgbClr val="FFFF00"/>
                </a:solidFill>
              </a:uFill>
            </a:endParaRPr>
          </a:p>
        </p:txBody>
      </p:sp>
      <p:sp>
        <p:nvSpPr>
          <p:cNvPr id="18" name="強心作用を有するステロイド配糖体の一種">
            <a:extLst>
              <a:ext uri="{FF2B5EF4-FFF2-40B4-BE49-F238E27FC236}">
                <a16:creationId xmlns:a16="http://schemas.microsoft.com/office/drawing/2014/main" id="{08F41BCD-6FEE-DB41-9183-218030CF7F4D}"/>
              </a:ext>
            </a:extLst>
          </p:cNvPr>
          <p:cNvSpPr txBox="1"/>
          <p:nvPr/>
        </p:nvSpPr>
        <p:spPr>
          <a:xfrm>
            <a:off x="2014959" y="7391448"/>
            <a:ext cx="7126548"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実際に神農本草経の記載する属性は</a:t>
            </a:r>
            <a:endParaRPr lang="en-US" altLang="ja-JP" sz="3200" dirty="0">
              <a:solidFill>
                <a:srgbClr val="FFFF00"/>
              </a:solidFill>
              <a:effectLst>
                <a:outerShdw blurRad="12700" dist="25400" dir="2700000" rotWithShape="0">
                  <a:srgbClr val="000000"/>
                </a:outerShdw>
              </a:effectLst>
              <a:uFill>
                <a:solidFill>
                  <a:srgbClr val="FFFF00"/>
                </a:solidFill>
              </a:uFill>
            </a:endParaRPr>
          </a:p>
        </p:txBody>
      </p:sp>
      <p:sp>
        <p:nvSpPr>
          <p:cNvPr id="19" name="強心作用を有するステロイド配糖体の一種">
            <a:extLst>
              <a:ext uri="{FF2B5EF4-FFF2-40B4-BE49-F238E27FC236}">
                <a16:creationId xmlns:a16="http://schemas.microsoft.com/office/drawing/2014/main" id="{563B2627-A557-D04D-9D5D-A3AC3A15770B}"/>
              </a:ext>
            </a:extLst>
          </p:cNvPr>
          <p:cNvSpPr txBox="1"/>
          <p:nvPr/>
        </p:nvSpPr>
        <p:spPr>
          <a:xfrm>
            <a:off x="2829231" y="8085342"/>
            <a:ext cx="5761387"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D78"/>
                </a:solidFill>
                <a:effectLst>
                  <a:outerShdw blurRad="12700" dist="25400" dir="2700000" rotWithShape="0">
                    <a:srgbClr val="000000"/>
                  </a:outerShdw>
                </a:effectLst>
                <a:uFill>
                  <a:solidFill>
                    <a:srgbClr val="FFFF00"/>
                  </a:solidFill>
                </a:uFill>
              </a:rPr>
              <a:t>大熱・温・微温・微寒・寒・平</a:t>
            </a:r>
            <a:endParaRPr lang="en-US" altLang="ja-JP" sz="2800" dirty="0">
              <a:solidFill>
                <a:srgbClr val="FFFD78"/>
              </a:solidFill>
              <a:effectLst>
                <a:outerShdw blurRad="12700" dist="25400" dir="2700000" rotWithShape="0">
                  <a:srgbClr val="000000"/>
                </a:outerShdw>
              </a:effectLst>
              <a:uFill>
                <a:solidFill>
                  <a:srgbClr val="FFFF00"/>
                </a:solidFill>
              </a:uFill>
            </a:endParaRPr>
          </a:p>
        </p:txBody>
      </p:sp>
      <p:sp>
        <p:nvSpPr>
          <p:cNvPr id="20" name="強心作用を有するステロイド配糖体の一種">
            <a:extLst>
              <a:ext uri="{FF2B5EF4-FFF2-40B4-BE49-F238E27FC236}">
                <a16:creationId xmlns:a16="http://schemas.microsoft.com/office/drawing/2014/main" id="{02EFF813-4E78-4143-A798-D422B3ABF74E}"/>
              </a:ext>
            </a:extLst>
          </p:cNvPr>
          <p:cNvSpPr txBox="1"/>
          <p:nvPr/>
        </p:nvSpPr>
        <p:spPr>
          <a:xfrm>
            <a:off x="2643946" y="2840997"/>
            <a:ext cx="8939473" cy="1007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a:t>
            </a:r>
            <a:r>
              <a:rPr lang="ja-JP" altLang="en-US" sz="2800">
                <a:solidFill>
                  <a:srgbClr val="FFFD78"/>
                </a:solidFill>
                <a:effectLst>
                  <a:outerShdw blurRad="12700" dist="25400" dir="2700000" rotWithShape="0">
                    <a:srgbClr val="000000"/>
                  </a:outerShdw>
                </a:effectLst>
                <a:uFill>
                  <a:solidFill>
                    <a:srgbClr val="FFFF00"/>
                  </a:solidFill>
                </a:uFill>
              </a:rPr>
              <a:t>寒を療ずるに熱薬を以ってし、熱を療ずるに寒薬を以ってす</a:t>
            </a:r>
            <a:r>
              <a:rPr lang="ja-JP" altLang="en-US" sz="2800">
                <a:solidFill>
                  <a:srgbClr val="FFFF00"/>
                </a:solidFill>
                <a:effectLst>
                  <a:outerShdw blurRad="12700" dist="25400" dir="2700000" rotWithShape="0">
                    <a:srgbClr val="000000"/>
                  </a:outerShdw>
                </a:effectLst>
                <a:uFill>
                  <a:solidFill>
                    <a:srgbClr val="FFFF00"/>
                  </a:solidFill>
                </a:uFill>
              </a:rPr>
              <a:t>」</a:t>
            </a:r>
            <a:r>
              <a:rPr lang="ja-JP" altLang="en-US" sz="2400">
                <a:solidFill>
                  <a:srgbClr val="FFFF00"/>
                </a:solidFill>
                <a:effectLst>
                  <a:outerShdw blurRad="12700" dist="25400" dir="2700000" rotWithShape="0">
                    <a:srgbClr val="000000"/>
                  </a:outerShdw>
                </a:effectLst>
                <a:uFill>
                  <a:solidFill>
                    <a:srgbClr val="FFFF00"/>
                  </a:solidFill>
                </a:uFill>
              </a:rPr>
              <a:t>（神農本草経）</a:t>
            </a:r>
            <a:endParaRPr lang="en-US" altLang="ja-JP" sz="2400" dirty="0">
              <a:solidFill>
                <a:srgbClr val="FFFF00"/>
              </a:solidFill>
              <a:effectLst>
                <a:outerShdw blurRad="12700" dist="25400" dir="2700000" rotWithShape="0">
                  <a:srgbClr val="000000"/>
                </a:outerShdw>
              </a:effectLst>
              <a:uFill>
                <a:solidFill>
                  <a:srgbClr val="FFFF00"/>
                </a:solidFill>
              </a:uFill>
            </a:endParaRPr>
          </a:p>
        </p:txBody>
      </p:sp>
      <p:sp>
        <p:nvSpPr>
          <p:cNvPr id="21" name="★強心配糖体">
            <a:extLst>
              <a:ext uri="{FF2B5EF4-FFF2-40B4-BE49-F238E27FC236}">
                <a16:creationId xmlns:a16="http://schemas.microsoft.com/office/drawing/2014/main" id="{698577A2-95F2-A24C-9D6D-2AB628EE3A86}"/>
              </a:ext>
            </a:extLst>
          </p:cNvPr>
          <p:cNvSpPr txBox="1"/>
          <p:nvPr/>
        </p:nvSpPr>
        <p:spPr>
          <a:xfrm>
            <a:off x="3640603" y="4064492"/>
            <a:ext cx="5969840"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0000"/>
                </a:solidFill>
                <a:effectLst>
                  <a:outerShdw blurRad="12700" dist="25400" dir="2700000" rotWithShape="0">
                    <a:srgbClr val="000000"/>
                  </a:outerShdw>
                </a:effectLst>
                <a:uFill>
                  <a:solidFill>
                    <a:srgbClr val="FF0000"/>
                  </a:solidFill>
                </a:uFill>
              </a:rPr>
              <a:t>陰陽説に基づく薬物治療理論</a:t>
            </a:r>
            <a:endParaRPr sz="3200" dirty="0">
              <a:solidFill>
                <a:srgbClr val="FF0000"/>
              </a:solidFill>
              <a:effectLst>
                <a:outerShdw blurRad="12700" dist="25400" dir="2700000" rotWithShape="0">
                  <a:srgbClr val="000000"/>
                </a:outerShdw>
              </a:effectLst>
              <a:uFill>
                <a:solidFill>
                  <a:srgbClr val="FF0000"/>
                </a:solidFill>
              </a:uFill>
            </a:endParaRPr>
          </a:p>
        </p:txBody>
      </p:sp>
      <p:grpSp>
        <p:nvGrpSpPr>
          <p:cNvPr id="3" name="グループ化 2">
            <a:extLst>
              <a:ext uri="{FF2B5EF4-FFF2-40B4-BE49-F238E27FC236}">
                <a16:creationId xmlns:a16="http://schemas.microsoft.com/office/drawing/2014/main" id="{0285E0DD-119A-034D-8243-82710EC6EC1E}"/>
              </a:ext>
            </a:extLst>
          </p:cNvPr>
          <p:cNvGrpSpPr/>
          <p:nvPr/>
        </p:nvGrpSpPr>
        <p:grpSpPr>
          <a:xfrm>
            <a:off x="2707329" y="8769125"/>
            <a:ext cx="8046401" cy="638350"/>
            <a:chOff x="2707329" y="8769125"/>
            <a:chExt cx="8046401" cy="638350"/>
          </a:xfrm>
        </p:grpSpPr>
        <p:sp>
          <p:nvSpPr>
            <p:cNvPr id="2" name="正方形/長方形 1">
              <a:extLst>
                <a:ext uri="{FF2B5EF4-FFF2-40B4-BE49-F238E27FC236}">
                  <a16:creationId xmlns:a16="http://schemas.microsoft.com/office/drawing/2014/main" id="{0E055772-BD6F-184B-9B6F-337BCEDE5E03}"/>
                </a:ext>
              </a:extLst>
            </p:cNvPr>
            <p:cNvSpPr/>
            <p:nvPr/>
          </p:nvSpPr>
          <p:spPr>
            <a:xfrm>
              <a:off x="2707329" y="8789137"/>
              <a:ext cx="6397905" cy="523220"/>
            </a:xfrm>
            <a:prstGeom prst="rect">
              <a:avLst/>
            </a:prstGeom>
          </p:spPr>
          <p:txBody>
            <a:bodyPr wrap="none">
              <a:spAutoFit/>
            </a:bodyPr>
            <a:lstStyle/>
            <a:p>
              <a:r>
                <a:rPr lang="ja-JP" altLang="en-US" sz="2800" b="1">
                  <a:solidFill>
                    <a:srgbClr val="FFFF00"/>
                  </a:solidFill>
                  <a:effectLst>
                    <a:outerShdw blurRad="12700" dist="25400" dir="2700000" rotWithShape="0">
                      <a:srgbClr val="000000"/>
                    </a:outerShdw>
                  </a:effectLst>
                  <a:uFill>
                    <a:solidFill>
                      <a:srgbClr val="FFFF00"/>
                    </a:solidFill>
                  </a:uFill>
                  <a:latin typeface="Hiragino Mincho ProN W3" panose="02020300000000000000" pitchFamily="18" charset="-128"/>
                  <a:ea typeface="Hiragino Mincho ProN W3" panose="02020300000000000000" pitchFamily="18" charset="-128"/>
                </a:rPr>
                <a:t>もともとは温・微温・平・微寒・寒？</a:t>
              </a:r>
              <a:endParaRPr lang="ja-JP" altLang="en-US" sz="2800" b="1">
                <a:latin typeface="Hiragino Mincho ProN W3" panose="02020300000000000000" pitchFamily="18" charset="-128"/>
                <a:ea typeface="Hiragino Mincho ProN W3" panose="02020300000000000000" pitchFamily="18" charset="-128"/>
              </a:endParaRPr>
            </a:p>
          </p:txBody>
        </p:sp>
        <p:sp>
          <p:nvSpPr>
            <p:cNvPr id="22" name="★強心配糖体">
              <a:extLst>
                <a:ext uri="{FF2B5EF4-FFF2-40B4-BE49-F238E27FC236}">
                  <a16:creationId xmlns:a16="http://schemas.microsoft.com/office/drawing/2014/main" id="{8B24CA51-9944-AC40-A684-804179E25AEF}"/>
                </a:ext>
              </a:extLst>
            </p:cNvPr>
            <p:cNvSpPr txBox="1"/>
            <p:nvPr/>
          </p:nvSpPr>
          <p:spPr>
            <a:xfrm>
              <a:off x="9105234" y="8769125"/>
              <a:ext cx="1648496"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0000"/>
                  </a:solidFill>
                  <a:effectLst>
                    <a:outerShdw blurRad="12700" dist="25400" dir="2700000" rotWithShape="0">
                      <a:srgbClr val="000000"/>
                    </a:outerShdw>
                  </a:effectLst>
                  <a:uFill>
                    <a:solidFill>
                      <a:srgbClr val="FF0000"/>
                    </a:solidFill>
                  </a:uFill>
                </a:rPr>
                <a:t>→五気</a:t>
              </a:r>
              <a:endParaRPr sz="3200" dirty="0">
                <a:solidFill>
                  <a:srgbClr val="FF0000"/>
                </a:solidFill>
                <a:effectLst>
                  <a:outerShdw blurRad="12700" dist="25400" dir="2700000" rotWithShape="0">
                    <a:srgbClr val="000000"/>
                  </a:outerShdw>
                </a:effectLst>
                <a:uFill>
                  <a:solidFill>
                    <a:srgbClr val="FF0000"/>
                  </a:solidFill>
                </a:uFill>
              </a:endParaRPr>
            </a:p>
          </p:txBody>
        </p:sp>
      </p:grpSp>
    </p:spTree>
    <p:extLst>
      <p:ext uri="{BB962C8B-B14F-4D97-AF65-F5344CB8AC3E}">
        <p14:creationId xmlns:p14="http://schemas.microsoft.com/office/powerpoint/2010/main" val="835874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0" nodeType="clickEffect">
                                  <p:stCondLst>
                                    <p:cond delay="0"/>
                                  </p:stCondLst>
                                  <p:iterate>
                                    <p:tmAbs val="0"/>
                                  </p:iterate>
                                  <p:childTnLst>
                                    <p:set>
                                      <p:cBhvr>
                                        <p:cTn id="10" fill="hold"/>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0" nodeType="clickEffect">
                                  <p:stCondLst>
                                    <p:cond delay="0"/>
                                  </p:stCondLst>
                                  <p:iterate>
                                    <p:tmAbs val="0"/>
                                  </p:iterate>
                                  <p:childTnLst>
                                    <p:set>
                                      <p:cBhvr>
                                        <p:cTn id="15" fill="hold"/>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fill="hold" grpId="0" nodeType="clickEffect">
                                  <p:stCondLst>
                                    <p:cond delay="0"/>
                                  </p:stCondLst>
                                  <p:iterate>
                                    <p:tmAbs val="0"/>
                                  </p:iterate>
                                  <p:childTnLst>
                                    <p:set>
                                      <p:cBhvr>
                                        <p:cTn id="20" fill="hold"/>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dvAuto="0"/>
      <p:bldP spid="18" grpId="0" animBg="1" advAuto="0"/>
      <p:bldP spid="19" grpId="0" animBg="1" advAuto="0"/>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強心配糖体">
            <a:extLst>
              <a:ext uri="{FF2B5EF4-FFF2-40B4-BE49-F238E27FC236}">
                <a16:creationId xmlns:a16="http://schemas.microsoft.com/office/drawing/2014/main" id="{1515DCAA-B794-7C44-8506-A2877B3EE045}"/>
              </a:ext>
            </a:extLst>
          </p:cNvPr>
          <p:cNvSpPr txBox="1"/>
          <p:nvPr/>
        </p:nvSpPr>
        <p:spPr>
          <a:xfrm>
            <a:off x="1527249" y="327774"/>
            <a:ext cx="6500873"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漢方医学の理論的基盤</a:t>
            </a:r>
            <a:r>
              <a:rPr lang="en-US" altLang="ja-JP" sz="4000" dirty="0">
                <a:solidFill>
                  <a:srgbClr val="FF0000"/>
                </a:solidFill>
                <a:effectLst>
                  <a:outerShdw blurRad="12700" dist="25400" dir="2700000" rotWithShape="0">
                    <a:srgbClr val="000000"/>
                  </a:outerShdw>
                </a:effectLst>
                <a:uFill>
                  <a:solidFill>
                    <a:srgbClr val="FF0000"/>
                  </a:solidFill>
                </a:uFill>
              </a:rPr>
              <a:t>(1)</a:t>
            </a:r>
            <a:endParaRPr sz="4000" dirty="0">
              <a:solidFill>
                <a:srgbClr val="FF0000"/>
              </a:solidFill>
              <a:effectLst>
                <a:outerShdw blurRad="12700" dist="25400" dir="2700000" rotWithShape="0">
                  <a:srgbClr val="000000"/>
                </a:outerShdw>
              </a:effectLst>
              <a:uFill>
                <a:solidFill>
                  <a:srgbClr val="FF0000"/>
                </a:solidFill>
              </a:uFill>
            </a:endParaRPr>
          </a:p>
        </p:txBody>
      </p:sp>
      <p:pic>
        <p:nvPicPr>
          <p:cNvPr id="8" name="図 7">
            <a:extLst>
              <a:ext uri="{FF2B5EF4-FFF2-40B4-BE49-F238E27FC236}">
                <a16:creationId xmlns:a16="http://schemas.microsoft.com/office/drawing/2014/main" id="{FD7D19E8-A6F4-E444-BE5A-1DB11334D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679" y="3334988"/>
            <a:ext cx="5674637" cy="5584919"/>
          </a:xfrm>
          <a:prstGeom prst="rect">
            <a:avLst/>
          </a:prstGeom>
          <a:solidFill>
            <a:srgbClr val="FFFDA9"/>
          </a:solidFill>
          <a:ln w="31750">
            <a:solidFill>
              <a:srgbClr val="C00000"/>
            </a:solidFill>
          </a:ln>
        </p:spPr>
      </p:pic>
      <p:sp>
        <p:nvSpPr>
          <p:cNvPr id="9" name="強心作用を有するステロイド配糖体の一種">
            <a:extLst>
              <a:ext uri="{FF2B5EF4-FFF2-40B4-BE49-F238E27FC236}">
                <a16:creationId xmlns:a16="http://schemas.microsoft.com/office/drawing/2014/main" id="{EA74E631-53C2-DC42-8079-24F42612CC81}"/>
              </a:ext>
            </a:extLst>
          </p:cNvPr>
          <p:cNvSpPr txBox="1"/>
          <p:nvPr/>
        </p:nvSpPr>
        <p:spPr>
          <a:xfrm>
            <a:off x="3264488" y="1880147"/>
            <a:ext cx="5993656" cy="1007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体力・抵抗力・症候などの患者の状態を陰陽説に基づいて把握する</a:t>
            </a:r>
            <a:endParaRPr sz="2800" dirty="0">
              <a:solidFill>
                <a:srgbClr val="FFFF00"/>
              </a:solidFill>
              <a:effectLst>
                <a:outerShdw blurRad="12700" dist="25400" dir="2700000" rotWithShape="0">
                  <a:srgbClr val="000000"/>
                </a:outerShdw>
              </a:effectLst>
              <a:uFill>
                <a:solidFill>
                  <a:srgbClr val="FFFF00"/>
                </a:solidFill>
              </a:uFill>
            </a:endParaRPr>
          </a:p>
        </p:txBody>
      </p:sp>
      <p:sp>
        <p:nvSpPr>
          <p:cNvPr id="10" name="★強心配糖体">
            <a:extLst>
              <a:ext uri="{FF2B5EF4-FFF2-40B4-BE49-F238E27FC236}">
                <a16:creationId xmlns:a16="http://schemas.microsoft.com/office/drawing/2014/main" id="{CCBDF543-DCBC-D94E-9AD9-7AAAF028FC1D}"/>
              </a:ext>
            </a:extLst>
          </p:cNvPr>
          <p:cNvSpPr txBox="1"/>
          <p:nvPr/>
        </p:nvSpPr>
        <p:spPr>
          <a:xfrm>
            <a:off x="6616329" y="3164673"/>
            <a:ext cx="141179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2800" dirty="0">
                <a:solidFill>
                  <a:srgbClr val="FFFF00"/>
                </a:solidFill>
                <a:effectLst>
                  <a:outerShdw blurRad="12700" dist="25400" dir="2700000" rotWithShape="0">
                    <a:srgbClr val="000000"/>
                  </a:outerShdw>
                </a:effectLst>
                <a:uFill>
                  <a:solidFill>
                    <a:srgbClr val="FFFF00"/>
                  </a:solidFill>
                </a:uFill>
              </a:rPr>
              <a:t>●</a:t>
            </a:r>
            <a:r>
              <a:rPr lang="ja-JP" altLang="en-US" sz="2800">
                <a:solidFill>
                  <a:srgbClr val="FF0000"/>
                </a:solidFill>
                <a:effectLst>
                  <a:outerShdw blurRad="12700" dist="25400" dir="2700000" rotWithShape="0">
                    <a:srgbClr val="000000"/>
                  </a:outerShdw>
                </a:effectLst>
                <a:uFill>
                  <a:solidFill>
                    <a:srgbClr val="FF0000"/>
                  </a:solidFill>
                </a:uFill>
              </a:rPr>
              <a:t>陰証　</a:t>
            </a:r>
            <a:endParaRPr sz="2800" dirty="0">
              <a:solidFill>
                <a:srgbClr val="FF0000"/>
              </a:solidFill>
              <a:effectLst>
                <a:outerShdw blurRad="12700" dist="25400" dir="2700000" rotWithShape="0">
                  <a:srgbClr val="000000"/>
                </a:outerShdw>
              </a:effectLst>
              <a:uFill>
                <a:solidFill>
                  <a:srgbClr val="FF0000"/>
                </a:solidFill>
              </a:uFill>
            </a:endParaRPr>
          </a:p>
        </p:txBody>
      </p:sp>
      <p:sp>
        <p:nvSpPr>
          <p:cNvPr id="11" name="★強心配糖体">
            <a:extLst>
              <a:ext uri="{FF2B5EF4-FFF2-40B4-BE49-F238E27FC236}">
                <a16:creationId xmlns:a16="http://schemas.microsoft.com/office/drawing/2014/main" id="{E74908D1-AB0D-854E-AC0D-B0600851A80C}"/>
              </a:ext>
            </a:extLst>
          </p:cNvPr>
          <p:cNvSpPr txBox="1"/>
          <p:nvPr/>
        </p:nvSpPr>
        <p:spPr>
          <a:xfrm>
            <a:off x="6616328" y="3797650"/>
            <a:ext cx="141179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2800" dirty="0">
                <a:solidFill>
                  <a:srgbClr val="FFFF00"/>
                </a:solidFill>
                <a:effectLst>
                  <a:outerShdw blurRad="12700" dist="25400" dir="2700000" rotWithShape="0">
                    <a:srgbClr val="000000"/>
                  </a:outerShdw>
                </a:effectLst>
                <a:uFill>
                  <a:solidFill>
                    <a:srgbClr val="FFFF00"/>
                  </a:solidFill>
                </a:uFill>
              </a:rPr>
              <a:t>●</a:t>
            </a:r>
            <a:r>
              <a:rPr lang="ja-JP" altLang="en-US" sz="2800">
                <a:solidFill>
                  <a:srgbClr val="FF0000"/>
                </a:solidFill>
                <a:effectLst>
                  <a:outerShdw blurRad="12700" dist="25400" dir="2700000" rotWithShape="0">
                    <a:srgbClr val="000000"/>
                  </a:outerShdw>
                </a:effectLst>
                <a:uFill>
                  <a:solidFill>
                    <a:srgbClr val="FF0000"/>
                  </a:solidFill>
                </a:uFill>
              </a:rPr>
              <a:t>陽証</a:t>
            </a:r>
            <a:endParaRPr sz="2800" dirty="0">
              <a:solidFill>
                <a:srgbClr val="FF0000"/>
              </a:solidFill>
              <a:effectLst>
                <a:outerShdw blurRad="12700" dist="25400" dir="2700000" rotWithShape="0">
                  <a:srgbClr val="000000"/>
                </a:outerShdw>
              </a:effectLst>
              <a:uFill>
                <a:solidFill>
                  <a:srgbClr val="FF0000"/>
                </a:solidFill>
              </a:uFill>
            </a:endParaRPr>
          </a:p>
        </p:txBody>
      </p:sp>
      <p:sp>
        <p:nvSpPr>
          <p:cNvPr id="12" name="★強心配糖体">
            <a:extLst>
              <a:ext uri="{FF2B5EF4-FFF2-40B4-BE49-F238E27FC236}">
                <a16:creationId xmlns:a16="http://schemas.microsoft.com/office/drawing/2014/main" id="{C9CBDC8A-BB27-7C43-88D3-D742B07C8664}"/>
              </a:ext>
            </a:extLst>
          </p:cNvPr>
          <p:cNvSpPr txBox="1"/>
          <p:nvPr/>
        </p:nvSpPr>
        <p:spPr>
          <a:xfrm>
            <a:off x="6616328" y="4737318"/>
            <a:ext cx="141179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2800" dirty="0">
                <a:solidFill>
                  <a:srgbClr val="FFFF00"/>
                </a:solidFill>
                <a:effectLst>
                  <a:outerShdw blurRad="12700" dist="25400" dir="2700000" rotWithShape="0">
                    <a:srgbClr val="000000"/>
                  </a:outerShdw>
                </a:effectLst>
                <a:uFill>
                  <a:solidFill>
                    <a:srgbClr val="FFFF00"/>
                  </a:solidFill>
                </a:uFill>
              </a:rPr>
              <a:t>●</a:t>
            </a:r>
            <a:r>
              <a:rPr lang="ja-JP" altLang="en-US" sz="2800">
                <a:solidFill>
                  <a:srgbClr val="FF0000"/>
                </a:solidFill>
                <a:effectLst>
                  <a:outerShdw blurRad="12700" dist="25400" dir="2700000" rotWithShape="0">
                    <a:srgbClr val="000000"/>
                  </a:outerShdw>
                </a:effectLst>
                <a:uFill>
                  <a:solidFill>
                    <a:srgbClr val="FF0000"/>
                  </a:solidFill>
                </a:uFill>
              </a:rPr>
              <a:t>寒証　</a:t>
            </a:r>
            <a:endParaRPr sz="2800" dirty="0">
              <a:solidFill>
                <a:srgbClr val="FF0000"/>
              </a:solidFill>
              <a:effectLst>
                <a:outerShdw blurRad="12700" dist="25400" dir="2700000" rotWithShape="0">
                  <a:srgbClr val="000000"/>
                </a:outerShdw>
              </a:effectLst>
              <a:uFill>
                <a:solidFill>
                  <a:srgbClr val="FF0000"/>
                </a:solidFill>
              </a:uFill>
            </a:endParaRPr>
          </a:p>
        </p:txBody>
      </p:sp>
      <p:sp>
        <p:nvSpPr>
          <p:cNvPr id="13" name="★強心配糖体">
            <a:extLst>
              <a:ext uri="{FF2B5EF4-FFF2-40B4-BE49-F238E27FC236}">
                <a16:creationId xmlns:a16="http://schemas.microsoft.com/office/drawing/2014/main" id="{A595D9AA-E5F5-104F-B7A6-397A51B4EBD2}"/>
              </a:ext>
            </a:extLst>
          </p:cNvPr>
          <p:cNvSpPr txBox="1"/>
          <p:nvPr/>
        </p:nvSpPr>
        <p:spPr>
          <a:xfrm>
            <a:off x="6616327" y="5370295"/>
            <a:ext cx="141179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2800" dirty="0">
                <a:solidFill>
                  <a:srgbClr val="FFFF00"/>
                </a:solidFill>
                <a:effectLst>
                  <a:outerShdw blurRad="12700" dist="25400" dir="2700000" rotWithShape="0">
                    <a:srgbClr val="000000"/>
                  </a:outerShdw>
                </a:effectLst>
                <a:uFill>
                  <a:solidFill>
                    <a:srgbClr val="FFFF00"/>
                  </a:solidFill>
                </a:uFill>
              </a:rPr>
              <a:t>●</a:t>
            </a:r>
            <a:r>
              <a:rPr lang="ja-JP" altLang="en-US" sz="2800">
                <a:solidFill>
                  <a:srgbClr val="FF0000"/>
                </a:solidFill>
                <a:effectLst>
                  <a:outerShdw blurRad="12700" dist="25400" dir="2700000" rotWithShape="0">
                    <a:srgbClr val="000000"/>
                  </a:outerShdw>
                </a:effectLst>
                <a:uFill>
                  <a:solidFill>
                    <a:srgbClr val="FF0000"/>
                  </a:solidFill>
                </a:uFill>
              </a:rPr>
              <a:t>熱証</a:t>
            </a:r>
            <a:endParaRPr sz="2800" dirty="0">
              <a:solidFill>
                <a:srgbClr val="FF0000"/>
              </a:solidFill>
              <a:effectLst>
                <a:outerShdw blurRad="12700" dist="25400" dir="2700000" rotWithShape="0">
                  <a:srgbClr val="000000"/>
                </a:outerShdw>
              </a:effectLst>
              <a:uFill>
                <a:solidFill>
                  <a:srgbClr val="FF0000"/>
                </a:solidFill>
              </a:uFill>
            </a:endParaRPr>
          </a:p>
        </p:txBody>
      </p:sp>
      <p:sp>
        <p:nvSpPr>
          <p:cNvPr id="14" name="★強心配糖体">
            <a:extLst>
              <a:ext uri="{FF2B5EF4-FFF2-40B4-BE49-F238E27FC236}">
                <a16:creationId xmlns:a16="http://schemas.microsoft.com/office/drawing/2014/main" id="{EF14FFFF-9532-4041-BC80-4E72DC8B3523}"/>
              </a:ext>
            </a:extLst>
          </p:cNvPr>
          <p:cNvSpPr txBox="1"/>
          <p:nvPr/>
        </p:nvSpPr>
        <p:spPr>
          <a:xfrm>
            <a:off x="6616327" y="6359161"/>
            <a:ext cx="141179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2800" dirty="0">
                <a:solidFill>
                  <a:srgbClr val="FFFF00"/>
                </a:solidFill>
                <a:effectLst>
                  <a:outerShdw blurRad="12700" dist="25400" dir="2700000" rotWithShape="0">
                    <a:srgbClr val="000000"/>
                  </a:outerShdw>
                </a:effectLst>
                <a:uFill>
                  <a:solidFill>
                    <a:srgbClr val="FFFF00"/>
                  </a:solidFill>
                </a:uFill>
              </a:rPr>
              <a:t>●</a:t>
            </a:r>
            <a:r>
              <a:rPr lang="ja-JP" altLang="en-US" sz="2800">
                <a:solidFill>
                  <a:srgbClr val="FF0000"/>
                </a:solidFill>
                <a:effectLst>
                  <a:outerShdw blurRad="12700" dist="25400" dir="2700000" rotWithShape="0">
                    <a:srgbClr val="000000"/>
                  </a:outerShdw>
                </a:effectLst>
                <a:uFill>
                  <a:solidFill>
                    <a:srgbClr val="FF0000"/>
                  </a:solidFill>
                </a:uFill>
              </a:rPr>
              <a:t>虚証　</a:t>
            </a:r>
            <a:endParaRPr sz="2800" dirty="0">
              <a:solidFill>
                <a:srgbClr val="FF0000"/>
              </a:solidFill>
              <a:effectLst>
                <a:outerShdw blurRad="12700" dist="25400" dir="2700000" rotWithShape="0">
                  <a:srgbClr val="000000"/>
                </a:outerShdw>
              </a:effectLst>
              <a:uFill>
                <a:solidFill>
                  <a:srgbClr val="FF0000"/>
                </a:solidFill>
              </a:uFill>
            </a:endParaRPr>
          </a:p>
        </p:txBody>
      </p:sp>
      <p:sp>
        <p:nvSpPr>
          <p:cNvPr id="15" name="★強心配糖体">
            <a:extLst>
              <a:ext uri="{FF2B5EF4-FFF2-40B4-BE49-F238E27FC236}">
                <a16:creationId xmlns:a16="http://schemas.microsoft.com/office/drawing/2014/main" id="{0C7B9B5A-174F-5B44-8C49-447D021D27C3}"/>
              </a:ext>
            </a:extLst>
          </p:cNvPr>
          <p:cNvSpPr txBox="1"/>
          <p:nvPr/>
        </p:nvSpPr>
        <p:spPr>
          <a:xfrm>
            <a:off x="6616326" y="6992138"/>
            <a:ext cx="141179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2800" dirty="0">
                <a:solidFill>
                  <a:srgbClr val="FFFF00"/>
                </a:solidFill>
                <a:effectLst>
                  <a:outerShdw blurRad="12700" dist="25400" dir="2700000" rotWithShape="0">
                    <a:srgbClr val="000000"/>
                  </a:outerShdw>
                </a:effectLst>
                <a:uFill>
                  <a:solidFill>
                    <a:srgbClr val="FFFF00"/>
                  </a:solidFill>
                </a:uFill>
              </a:rPr>
              <a:t>●</a:t>
            </a:r>
            <a:r>
              <a:rPr lang="ja-JP" altLang="en-US" sz="2800">
                <a:solidFill>
                  <a:srgbClr val="FF0000"/>
                </a:solidFill>
                <a:effectLst>
                  <a:outerShdw blurRad="12700" dist="25400" dir="2700000" rotWithShape="0">
                    <a:srgbClr val="000000"/>
                  </a:outerShdw>
                </a:effectLst>
                <a:uFill>
                  <a:solidFill>
                    <a:srgbClr val="FF0000"/>
                  </a:solidFill>
                </a:uFill>
              </a:rPr>
              <a:t>実証</a:t>
            </a:r>
            <a:endParaRPr sz="2800" dirty="0">
              <a:solidFill>
                <a:srgbClr val="FF0000"/>
              </a:solidFill>
              <a:effectLst>
                <a:outerShdw blurRad="12700" dist="25400" dir="2700000" rotWithShape="0">
                  <a:srgbClr val="000000"/>
                </a:outerShdw>
              </a:effectLst>
              <a:uFill>
                <a:solidFill>
                  <a:srgbClr val="FF0000"/>
                </a:solidFill>
              </a:uFill>
            </a:endParaRPr>
          </a:p>
        </p:txBody>
      </p:sp>
      <p:sp>
        <p:nvSpPr>
          <p:cNvPr id="16" name="chemotaxonomy">
            <a:extLst>
              <a:ext uri="{FF2B5EF4-FFF2-40B4-BE49-F238E27FC236}">
                <a16:creationId xmlns:a16="http://schemas.microsoft.com/office/drawing/2014/main" id="{A4706F19-612A-9646-AEDE-45A4095F137A}"/>
              </a:ext>
            </a:extLst>
          </p:cNvPr>
          <p:cNvSpPr txBox="1"/>
          <p:nvPr/>
        </p:nvSpPr>
        <p:spPr>
          <a:xfrm>
            <a:off x="1998763" y="1115941"/>
            <a:ext cx="6029356"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a:t>病症の診察を“証”でもって表す</a:t>
            </a:r>
          </a:p>
        </p:txBody>
      </p:sp>
      <p:sp>
        <p:nvSpPr>
          <p:cNvPr id="17" name="chemotaxonomy">
            <a:extLst>
              <a:ext uri="{FF2B5EF4-FFF2-40B4-BE49-F238E27FC236}">
                <a16:creationId xmlns:a16="http://schemas.microsoft.com/office/drawing/2014/main" id="{5F1688FA-09E9-4849-A708-4DBB807EFD32}"/>
              </a:ext>
            </a:extLst>
          </p:cNvPr>
          <p:cNvSpPr txBox="1"/>
          <p:nvPr/>
        </p:nvSpPr>
        <p:spPr>
          <a:xfrm>
            <a:off x="8028119" y="3226228"/>
            <a:ext cx="3025328"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sz="2400"/>
              <a:t>病邪が勝り体力低下</a:t>
            </a:r>
          </a:p>
        </p:txBody>
      </p:sp>
      <p:sp>
        <p:nvSpPr>
          <p:cNvPr id="18" name="chemotaxonomy">
            <a:extLst>
              <a:ext uri="{FF2B5EF4-FFF2-40B4-BE49-F238E27FC236}">
                <a16:creationId xmlns:a16="http://schemas.microsoft.com/office/drawing/2014/main" id="{398CE7A8-21DB-A846-BFBF-2FF7A0BA06E5}"/>
              </a:ext>
            </a:extLst>
          </p:cNvPr>
          <p:cNvSpPr txBox="1"/>
          <p:nvPr/>
        </p:nvSpPr>
        <p:spPr>
          <a:xfrm>
            <a:off x="8028119" y="3807621"/>
            <a:ext cx="2717552"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sz="2400"/>
              <a:t>体力が病邪に勝る</a:t>
            </a:r>
          </a:p>
        </p:txBody>
      </p:sp>
      <p:sp>
        <p:nvSpPr>
          <p:cNvPr id="19" name="chemotaxonomy">
            <a:extLst>
              <a:ext uri="{FF2B5EF4-FFF2-40B4-BE49-F238E27FC236}">
                <a16:creationId xmlns:a16="http://schemas.microsoft.com/office/drawing/2014/main" id="{741B3369-A9AB-9349-B4D0-2B5133733221}"/>
              </a:ext>
            </a:extLst>
          </p:cNvPr>
          <p:cNvSpPr txBox="1"/>
          <p:nvPr/>
        </p:nvSpPr>
        <p:spPr>
          <a:xfrm>
            <a:off x="8028119" y="4765958"/>
            <a:ext cx="3640882"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sz="2400"/>
              <a:t>四肢が冷え熱感が乏しい</a:t>
            </a:r>
          </a:p>
        </p:txBody>
      </p:sp>
      <p:sp>
        <p:nvSpPr>
          <p:cNvPr id="20" name="chemotaxonomy">
            <a:extLst>
              <a:ext uri="{FF2B5EF4-FFF2-40B4-BE49-F238E27FC236}">
                <a16:creationId xmlns:a16="http://schemas.microsoft.com/office/drawing/2014/main" id="{51D268EF-8ABB-6D44-833A-7951BD1A6291}"/>
              </a:ext>
            </a:extLst>
          </p:cNvPr>
          <p:cNvSpPr txBox="1"/>
          <p:nvPr/>
        </p:nvSpPr>
        <p:spPr>
          <a:xfrm>
            <a:off x="8028119" y="5425866"/>
            <a:ext cx="3333105"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sz="2400"/>
              <a:t>往来悪寒、熱感がある</a:t>
            </a:r>
          </a:p>
        </p:txBody>
      </p:sp>
      <p:sp>
        <p:nvSpPr>
          <p:cNvPr id="21" name="chemotaxonomy">
            <a:extLst>
              <a:ext uri="{FF2B5EF4-FFF2-40B4-BE49-F238E27FC236}">
                <a16:creationId xmlns:a16="http://schemas.microsoft.com/office/drawing/2014/main" id="{72372D80-5447-6346-8F10-1BB5DA4D9E09}"/>
              </a:ext>
            </a:extLst>
          </p:cNvPr>
          <p:cNvSpPr txBox="1"/>
          <p:nvPr/>
        </p:nvSpPr>
        <p:spPr>
          <a:xfrm>
            <a:off x="8028119" y="6394786"/>
            <a:ext cx="3948658"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sz="2400"/>
              <a:t>虚弱な体質で気力も欠ける</a:t>
            </a:r>
          </a:p>
        </p:txBody>
      </p:sp>
      <p:sp>
        <p:nvSpPr>
          <p:cNvPr id="22" name="chemotaxonomy">
            <a:extLst>
              <a:ext uri="{FF2B5EF4-FFF2-40B4-BE49-F238E27FC236}">
                <a16:creationId xmlns:a16="http://schemas.microsoft.com/office/drawing/2014/main" id="{577C1597-B7A9-7F4F-A444-E6B125324769}"/>
              </a:ext>
            </a:extLst>
          </p:cNvPr>
          <p:cNvSpPr txBox="1"/>
          <p:nvPr/>
        </p:nvSpPr>
        <p:spPr>
          <a:xfrm>
            <a:off x="8020851" y="7022915"/>
            <a:ext cx="3333105"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sz="2400"/>
              <a:t>体力・気力ともに充実</a:t>
            </a:r>
          </a:p>
        </p:txBody>
      </p:sp>
      <p:sp>
        <p:nvSpPr>
          <p:cNvPr id="23" name="★強心配糖体">
            <a:extLst>
              <a:ext uri="{FF2B5EF4-FFF2-40B4-BE49-F238E27FC236}">
                <a16:creationId xmlns:a16="http://schemas.microsoft.com/office/drawing/2014/main" id="{A37CCEA8-2BA5-5B44-9BCB-9F57B66EBA1F}"/>
              </a:ext>
            </a:extLst>
          </p:cNvPr>
          <p:cNvSpPr txBox="1"/>
          <p:nvPr/>
        </p:nvSpPr>
        <p:spPr>
          <a:xfrm>
            <a:off x="7205219" y="7559060"/>
            <a:ext cx="4009814"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sz="2800" dirty="0">
                <a:solidFill>
                  <a:srgbClr val="FFFF00"/>
                </a:solidFill>
                <a:effectLst>
                  <a:outerShdw blurRad="12700" dist="25400" dir="2700000" rotWithShape="0">
                    <a:srgbClr val="000000"/>
                  </a:outerShdw>
                </a:effectLst>
                <a:uFill>
                  <a:solidFill>
                    <a:srgbClr val="FFFF00"/>
                  </a:solidFill>
                </a:uFill>
              </a:rPr>
              <a:t>★</a:t>
            </a:r>
            <a:r>
              <a:rPr lang="ja-JP" altLang="en-US" sz="2800">
                <a:solidFill>
                  <a:srgbClr val="FF0000"/>
                </a:solidFill>
                <a:effectLst>
                  <a:outerShdw blurRad="12700" dist="25400" dir="2700000" rotWithShape="0">
                    <a:srgbClr val="000000"/>
                  </a:outerShdw>
                </a:effectLst>
                <a:uFill>
                  <a:solidFill>
                    <a:srgbClr val="FF0000"/>
                  </a:solidFill>
                </a:uFill>
              </a:rPr>
              <a:t>表</a:t>
            </a:r>
            <a:endParaRPr sz="2800" dirty="0">
              <a:solidFill>
                <a:srgbClr val="FF0000"/>
              </a:solidFill>
              <a:effectLst>
                <a:outerShdw blurRad="12700" dist="25400" dir="2700000" rotWithShape="0">
                  <a:srgbClr val="000000"/>
                </a:outerShdw>
              </a:effectLst>
              <a:uFill>
                <a:solidFill>
                  <a:srgbClr val="FF0000"/>
                </a:solidFill>
              </a:uFill>
            </a:endParaRPr>
          </a:p>
        </p:txBody>
      </p:sp>
      <p:sp>
        <p:nvSpPr>
          <p:cNvPr id="24" name="★強心配糖体">
            <a:extLst>
              <a:ext uri="{FF2B5EF4-FFF2-40B4-BE49-F238E27FC236}">
                <a16:creationId xmlns:a16="http://schemas.microsoft.com/office/drawing/2014/main" id="{9BC58318-EEBE-804E-98C8-B6052E542EC5}"/>
              </a:ext>
            </a:extLst>
          </p:cNvPr>
          <p:cNvSpPr txBox="1"/>
          <p:nvPr/>
        </p:nvSpPr>
        <p:spPr>
          <a:xfrm>
            <a:off x="7205219" y="8050209"/>
            <a:ext cx="4009814"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sz="2800" dirty="0">
                <a:solidFill>
                  <a:srgbClr val="FFFF00"/>
                </a:solidFill>
                <a:effectLst>
                  <a:outerShdw blurRad="12700" dist="25400" dir="2700000" rotWithShape="0">
                    <a:srgbClr val="000000"/>
                  </a:outerShdw>
                </a:effectLst>
                <a:uFill>
                  <a:solidFill>
                    <a:srgbClr val="FFFF00"/>
                  </a:solidFill>
                </a:uFill>
              </a:rPr>
              <a:t>★</a:t>
            </a:r>
            <a:r>
              <a:rPr lang="ja-JP" altLang="en-US" sz="2800">
                <a:solidFill>
                  <a:srgbClr val="FF0000"/>
                </a:solidFill>
                <a:effectLst>
                  <a:outerShdw blurRad="12700" dist="25400" dir="2700000" rotWithShape="0">
                    <a:srgbClr val="000000"/>
                  </a:outerShdw>
                </a:effectLst>
                <a:uFill>
                  <a:solidFill>
                    <a:srgbClr val="FF0000"/>
                  </a:solidFill>
                </a:uFill>
              </a:rPr>
              <a:t>半表半裏</a:t>
            </a:r>
            <a:endParaRPr sz="2800" dirty="0">
              <a:solidFill>
                <a:srgbClr val="FF0000"/>
              </a:solidFill>
              <a:effectLst>
                <a:outerShdw blurRad="12700" dist="25400" dir="2700000" rotWithShape="0">
                  <a:srgbClr val="000000"/>
                </a:outerShdw>
              </a:effectLst>
              <a:uFill>
                <a:solidFill>
                  <a:srgbClr val="FF0000"/>
                </a:solidFill>
              </a:uFill>
            </a:endParaRPr>
          </a:p>
        </p:txBody>
      </p:sp>
      <p:sp>
        <p:nvSpPr>
          <p:cNvPr id="25" name="★強心配糖体">
            <a:extLst>
              <a:ext uri="{FF2B5EF4-FFF2-40B4-BE49-F238E27FC236}">
                <a16:creationId xmlns:a16="http://schemas.microsoft.com/office/drawing/2014/main" id="{06EF298E-E0D8-1A48-84B7-79AD69242430}"/>
              </a:ext>
            </a:extLst>
          </p:cNvPr>
          <p:cNvSpPr txBox="1"/>
          <p:nvPr/>
        </p:nvSpPr>
        <p:spPr>
          <a:xfrm>
            <a:off x="7205219" y="8531868"/>
            <a:ext cx="4009814"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sz="2800" dirty="0">
                <a:solidFill>
                  <a:srgbClr val="FFFF00"/>
                </a:solidFill>
                <a:effectLst>
                  <a:outerShdw blurRad="12700" dist="25400" dir="2700000" rotWithShape="0">
                    <a:srgbClr val="000000"/>
                  </a:outerShdw>
                </a:effectLst>
                <a:uFill>
                  <a:solidFill>
                    <a:srgbClr val="FFFF00"/>
                  </a:solidFill>
                </a:uFill>
              </a:rPr>
              <a:t>★</a:t>
            </a:r>
            <a:r>
              <a:rPr lang="ja-JP" altLang="en-US" sz="2800">
                <a:solidFill>
                  <a:srgbClr val="FF0000"/>
                </a:solidFill>
                <a:effectLst>
                  <a:outerShdw blurRad="12700" dist="25400" dir="2700000" rotWithShape="0">
                    <a:srgbClr val="000000"/>
                  </a:outerShdw>
                </a:effectLst>
                <a:uFill>
                  <a:solidFill>
                    <a:srgbClr val="FF0000"/>
                  </a:solidFill>
                </a:uFill>
              </a:rPr>
              <a:t>裏</a:t>
            </a:r>
            <a:endParaRPr sz="2800" dirty="0">
              <a:solidFill>
                <a:srgbClr val="FF0000"/>
              </a:solidFill>
              <a:effectLst>
                <a:outerShdw blurRad="12700" dist="25400" dir="2700000" rotWithShape="0">
                  <a:srgbClr val="000000"/>
                </a:outerShdw>
              </a:effectLst>
              <a:uFill>
                <a:solidFill>
                  <a:srgbClr val="FF0000"/>
                </a:solidFill>
              </a:uFill>
            </a:endParaRPr>
          </a:p>
        </p:txBody>
      </p:sp>
      <p:pic>
        <p:nvPicPr>
          <p:cNvPr id="26" name="図 25">
            <a:extLst>
              <a:ext uri="{FF2B5EF4-FFF2-40B4-BE49-F238E27FC236}">
                <a16:creationId xmlns:a16="http://schemas.microsoft.com/office/drawing/2014/main" id="{B270DE3F-DC51-8049-A0CF-7AB684282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725" y="7796655"/>
            <a:ext cx="194425" cy="1122806"/>
          </a:xfrm>
          <a:prstGeom prst="rect">
            <a:avLst/>
          </a:prstGeom>
        </p:spPr>
      </p:pic>
      <p:sp>
        <p:nvSpPr>
          <p:cNvPr id="28" name="テキスト ボックス 27">
            <a:extLst>
              <a:ext uri="{FF2B5EF4-FFF2-40B4-BE49-F238E27FC236}">
                <a16:creationId xmlns:a16="http://schemas.microsoft.com/office/drawing/2014/main" id="{E68396A5-3E1A-4840-8E7F-44F19CD24BC4}"/>
              </a:ext>
            </a:extLst>
          </p:cNvPr>
          <p:cNvSpPr txBox="1"/>
          <p:nvPr/>
        </p:nvSpPr>
        <p:spPr>
          <a:xfrm>
            <a:off x="6610801" y="7575917"/>
            <a:ext cx="471924"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eaVert" wrap="none" lIns="50800" tIns="50800" rIns="50800" bIns="50800" numCol="1" spcCol="38100" rtlCol="0" anchor="ctr">
            <a:spAutoFit/>
          </a:bodyPr>
          <a:lstStyle/>
          <a:p>
            <a:r>
              <a:rPr lang="ja-JP" altLang="en-US" sz="2400">
                <a:solidFill>
                  <a:srgbClr val="FFFDA9"/>
                </a:solidFill>
                <a:latin typeface="Hiragino Mincho ProN W3" panose="02020300000000000000" pitchFamily="18" charset="-128"/>
                <a:ea typeface="Hiragino Mincho ProN W3" panose="02020300000000000000" pitchFamily="18" charset="-128"/>
              </a:rPr>
              <a:t>病邪の位置</a:t>
            </a:r>
            <a:endParaRPr kumimoji="0" lang="ja-JP" altLang="en-US" sz="2400" b="0" i="0" u="none" strike="noStrike" cap="none" spc="0" normalizeH="0" baseline="0">
              <a:ln>
                <a:noFill/>
              </a:ln>
              <a:solidFill>
                <a:srgbClr val="FFFDA9"/>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30" name="chemotaxonomy">
            <a:extLst>
              <a:ext uri="{FF2B5EF4-FFF2-40B4-BE49-F238E27FC236}">
                <a16:creationId xmlns:a16="http://schemas.microsoft.com/office/drawing/2014/main" id="{CB5FBCC9-2FDB-D74A-A4F2-07BF5DD13C8B}"/>
              </a:ext>
            </a:extLst>
          </p:cNvPr>
          <p:cNvSpPr txBox="1"/>
          <p:nvPr/>
        </p:nvSpPr>
        <p:spPr>
          <a:xfrm>
            <a:off x="8221053" y="7612423"/>
            <a:ext cx="3948658"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sz="2400"/>
              <a:t>皮膚・筋肉など身体の表層</a:t>
            </a:r>
          </a:p>
        </p:txBody>
      </p:sp>
      <p:sp>
        <p:nvSpPr>
          <p:cNvPr id="31" name="chemotaxonomy">
            <a:extLst>
              <a:ext uri="{FF2B5EF4-FFF2-40B4-BE49-F238E27FC236}">
                <a16:creationId xmlns:a16="http://schemas.microsoft.com/office/drawing/2014/main" id="{13AC5A9C-9B5C-1C42-8447-C554A818DB3C}"/>
              </a:ext>
            </a:extLst>
          </p:cNvPr>
          <p:cNvSpPr txBox="1"/>
          <p:nvPr/>
        </p:nvSpPr>
        <p:spPr>
          <a:xfrm>
            <a:off x="8221053" y="8571695"/>
            <a:ext cx="2717552"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sz="2400"/>
              <a:t>内蔵など身体内部</a:t>
            </a:r>
          </a:p>
        </p:txBody>
      </p:sp>
      <p:sp>
        <p:nvSpPr>
          <p:cNvPr id="32" name="chemotaxonomy">
            <a:extLst>
              <a:ext uri="{FF2B5EF4-FFF2-40B4-BE49-F238E27FC236}">
                <a16:creationId xmlns:a16="http://schemas.microsoft.com/office/drawing/2014/main" id="{5A8907A2-8513-7B4E-9AB5-2B2A8C856FFF}"/>
              </a:ext>
            </a:extLst>
          </p:cNvPr>
          <p:cNvSpPr txBox="1"/>
          <p:nvPr/>
        </p:nvSpPr>
        <p:spPr>
          <a:xfrm>
            <a:off x="9410267" y="8058401"/>
            <a:ext cx="2101999"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sz="2400"/>
              <a:t>表・裏の中間</a:t>
            </a:r>
          </a:p>
        </p:txBody>
      </p:sp>
      <p:sp>
        <p:nvSpPr>
          <p:cNvPr id="27" name="chemotaxonomy">
            <a:extLst>
              <a:ext uri="{FF2B5EF4-FFF2-40B4-BE49-F238E27FC236}">
                <a16:creationId xmlns:a16="http://schemas.microsoft.com/office/drawing/2014/main" id="{952FC245-841B-7848-9986-AAEAE8834490}"/>
              </a:ext>
            </a:extLst>
          </p:cNvPr>
          <p:cNvSpPr txBox="1"/>
          <p:nvPr/>
        </p:nvSpPr>
        <p:spPr>
          <a:xfrm>
            <a:off x="8015868" y="1102764"/>
            <a:ext cx="4359027"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a:solidFill>
                  <a:srgbClr val="FF0000"/>
                </a:solidFill>
              </a:rPr>
              <a:t>⇄</a:t>
            </a:r>
            <a:r>
              <a:rPr lang="ja-JP" altLang="en-US"/>
              <a:t>西洋医学の病名診断</a:t>
            </a:r>
          </a:p>
        </p:txBody>
      </p:sp>
    </p:spTree>
    <p:extLst>
      <p:ext uri="{BB962C8B-B14F-4D97-AF65-F5344CB8AC3E}">
        <p14:creationId xmlns:p14="http://schemas.microsoft.com/office/powerpoint/2010/main" val="2056874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fill="hold" grpId="0" nodeType="clickEffect">
                                  <p:stCondLst>
                                    <p:cond delay="0"/>
                                  </p:stCondLst>
                                  <p:iterate>
                                    <p:tmAbs val="0"/>
                                  </p:iterate>
                                  <p:childTnLst>
                                    <p:set>
                                      <p:cBhvr>
                                        <p:cTn id="15" fill="hold"/>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fill="hold" grpId="0" nodeType="clickEffect">
                                  <p:stCondLst>
                                    <p:cond delay="0"/>
                                  </p:stCondLst>
                                  <p:iterate>
                                    <p:tmAbs val="0"/>
                                  </p:iterate>
                                  <p:childTnLst>
                                    <p:set>
                                      <p:cBhvr>
                                        <p:cTn id="20" fill="hold"/>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fill="hold" grpId="0" nodeType="clickEffect">
                                  <p:stCondLst>
                                    <p:cond delay="0"/>
                                  </p:stCondLst>
                                  <p:iterate>
                                    <p:tmAbs val="0"/>
                                  </p:iterate>
                                  <p:childTnLst>
                                    <p:set>
                                      <p:cBhvr>
                                        <p:cTn id="25" fill="hold"/>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0" nodeType="clickEffect">
                                  <p:stCondLst>
                                    <p:cond delay="0"/>
                                  </p:stCondLst>
                                  <p:iterate>
                                    <p:tmAbs val="0"/>
                                  </p:iterate>
                                  <p:childTnLst>
                                    <p:set>
                                      <p:cBhvr>
                                        <p:cTn id="30" fill="hold"/>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fill="hold" grpId="0" nodeType="clickEffect">
                                  <p:stCondLst>
                                    <p:cond delay="0"/>
                                  </p:stCondLst>
                                  <p:iterate>
                                    <p:tmAbs val="0"/>
                                  </p:iterate>
                                  <p:childTnLst>
                                    <p:set>
                                      <p:cBhvr>
                                        <p:cTn id="35" fill="hold"/>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fill="hold" grpId="0" nodeType="clickEffect">
                                  <p:stCondLst>
                                    <p:cond delay="0"/>
                                  </p:stCondLst>
                                  <p:iterate>
                                    <p:tmAbs val="0"/>
                                  </p:iterate>
                                  <p:childTnLst>
                                    <p:set>
                                      <p:cBhvr>
                                        <p:cTn id="40" fill="hold"/>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fill="hold" grpId="0" nodeType="clickEffect">
                                  <p:stCondLst>
                                    <p:cond delay="0"/>
                                  </p:stCondLst>
                                  <p:iterate>
                                    <p:tmAbs val="0"/>
                                  </p:iterate>
                                  <p:childTnLst>
                                    <p:set>
                                      <p:cBhvr>
                                        <p:cTn id="45" fill="hold"/>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fill="hold" grpId="0" nodeType="clickEffect">
                                  <p:stCondLst>
                                    <p:cond delay="0"/>
                                  </p:stCondLst>
                                  <p:iterate>
                                    <p:tmAbs val="0"/>
                                  </p:iterate>
                                  <p:childTnLst>
                                    <p:set>
                                      <p:cBhvr>
                                        <p:cTn id="50" fill="hold"/>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fill="hold" grpId="0" nodeType="clickEffect">
                                  <p:stCondLst>
                                    <p:cond delay="0"/>
                                  </p:stCondLst>
                                  <p:iterate>
                                    <p:tmAbs val="0"/>
                                  </p:iterate>
                                  <p:childTnLst>
                                    <p:set>
                                      <p:cBhvr>
                                        <p:cTn id="55" fill="hold"/>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fill="hold" grpId="0" nodeType="clickEffect">
                                  <p:stCondLst>
                                    <p:cond delay="0"/>
                                  </p:stCondLst>
                                  <p:iterate>
                                    <p:tmAbs val="0"/>
                                  </p:iterate>
                                  <p:childTnLst>
                                    <p:set>
                                      <p:cBhvr>
                                        <p:cTn id="60" fill="hold"/>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P spid="16" grpId="0" animBg="1" advAuto="0"/>
      <p:bldP spid="17" grpId="0" animBg="1" advAuto="0"/>
      <p:bldP spid="18" grpId="0" animBg="1" advAuto="0"/>
      <p:bldP spid="19" grpId="0" animBg="1" advAuto="0"/>
      <p:bldP spid="20" grpId="0" animBg="1" advAuto="0"/>
      <p:bldP spid="21" grpId="0" animBg="1" advAuto="0"/>
      <p:bldP spid="22" grpId="0" animBg="1" advAuto="0"/>
      <p:bldP spid="30" grpId="0" animBg="1" advAuto="0"/>
      <p:bldP spid="31" grpId="0" animBg="1" advAuto="0"/>
      <p:bldP spid="32" grpId="0" animBg="1" advAuto="0"/>
      <p:bldP spid="2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6B6995-2E7C-7245-969F-53777ED97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45" y="1728590"/>
            <a:ext cx="11975690" cy="7920993"/>
          </a:xfrm>
          <a:prstGeom prst="rect">
            <a:avLst/>
          </a:prstGeom>
          <a:ln w="31750">
            <a:solidFill>
              <a:srgbClr val="C00000"/>
            </a:solidFill>
          </a:ln>
        </p:spPr>
      </p:pic>
      <p:pic>
        <p:nvPicPr>
          <p:cNvPr id="5" name="図 4">
            <a:extLst>
              <a:ext uri="{FF2B5EF4-FFF2-40B4-BE49-F238E27FC236}">
                <a16:creationId xmlns:a16="http://schemas.microsoft.com/office/drawing/2014/main" id="{B12C8BE5-C908-3A44-99E2-6029365F3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5916" y="1728590"/>
            <a:ext cx="4471219" cy="3040429"/>
          </a:xfrm>
          <a:prstGeom prst="rect">
            <a:avLst/>
          </a:prstGeom>
        </p:spPr>
      </p:pic>
      <p:sp>
        <p:nvSpPr>
          <p:cNvPr id="7" name="★強心配糖体">
            <a:extLst>
              <a:ext uri="{FF2B5EF4-FFF2-40B4-BE49-F238E27FC236}">
                <a16:creationId xmlns:a16="http://schemas.microsoft.com/office/drawing/2014/main" id="{1BBC947A-E121-8B42-9F81-CAB713522EB8}"/>
              </a:ext>
            </a:extLst>
          </p:cNvPr>
          <p:cNvSpPr txBox="1"/>
          <p:nvPr/>
        </p:nvSpPr>
        <p:spPr>
          <a:xfrm>
            <a:off x="1527249" y="327774"/>
            <a:ext cx="6500873"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漢方医学の理論的基盤</a:t>
            </a:r>
            <a:r>
              <a:rPr lang="en-US" altLang="ja-JP" sz="4000" dirty="0">
                <a:solidFill>
                  <a:srgbClr val="FF0000"/>
                </a:solidFill>
                <a:effectLst>
                  <a:outerShdw blurRad="12700" dist="25400" dir="2700000" rotWithShape="0">
                    <a:srgbClr val="000000"/>
                  </a:outerShdw>
                </a:effectLst>
                <a:uFill>
                  <a:solidFill>
                    <a:srgbClr val="FF0000"/>
                  </a:solidFill>
                </a:uFill>
              </a:rPr>
              <a:t>(2)</a:t>
            </a:r>
            <a:endParaRPr sz="4000" dirty="0">
              <a:solidFill>
                <a:srgbClr val="FF0000"/>
              </a:solidFill>
              <a:effectLst>
                <a:outerShdw blurRad="12700" dist="25400" dir="2700000" rotWithShape="0">
                  <a:srgbClr val="000000"/>
                </a:outerShdw>
              </a:effectLst>
              <a:uFill>
                <a:solidFill>
                  <a:srgbClr val="FF0000"/>
                </a:solidFill>
              </a:uFill>
            </a:endParaRPr>
          </a:p>
        </p:txBody>
      </p:sp>
      <p:sp>
        <p:nvSpPr>
          <p:cNvPr id="6" name="★強心配糖体">
            <a:extLst>
              <a:ext uri="{FF2B5EF4-FFF2-40B4-BE49-F238E27FC236}">
                <a16:creationId xmlns:a16="http://schemas.microsoft.com/office/drawing/2014/main" id="{2F800E2C-9126-3445-A4B9-96D6F7E1BB9E}"/>
              </a:ext>
            </a:extLst>
          </p:cNvPr>
          <p:cNvSpPr txBox="1"/>
          <p:nvPr/>
        </p:nvSpPr>
        <p:spPr>
          <a:xfrm>
            <a:off x="2601195" y="981977"/>
            <a:ext cx="1648496"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D78"/>
                </a:solidFill>
                <a:effectLst>
                  <a:outerShdw blurRad="12700" dist="25400" dir="2700000" rotWithShape="0">
                    <a:srgbClr val="000000"/>
                  </a:outerShdw>
                </a:effectLst>
                <a:uFill>
                  <a:solidFill>
                    <a:srgbClr val="FF0000"/>
                  </a:solidFill>
                </a:uFill>
              </a:rPr>
              <a:t>脈　診</a:t>
            </a:r>
            <a:endParaRPr sz="3200" dirty="0">
              <a:solidFill>
                <a:srgbClr val="FFFD78"/>
              </a:solidFill>
              <a:effectLst>
                <a:outerShdw blurRad="12700" dist="25400" dir="2700000" rotWithShape="0">
                  <a:srgbClr val="000000"/>
                </a:outerShdw>
              </a:effectLst>
              <a:uFill>
                <a:solidFill>
                  <a:srgbClr val="FF0000"/>
                </a:solidFill>
              </a:uFill>
            </a:endParaRPr>
          </a:p>
        </p:txBody>
      </p:sp>
    </p:spTree>
    <p:extLst>
      <p:ext uri="{BB962C8B-B14F-4D97-AF65-F5344CB8AC3E}">
        <p14:creationId xmlns:p14="http://schemas.microsoft.com/office/powerpoint/2010/main" val="36061963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1B9A258-30B6-D140-8F74-792345528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17" y="2123268"/>
            <a:ext cx="11527725" cy="7586088"/>
          </a:xfrm>
          <a:prstGeom prst="rect">
            <a:avLst/>
          </a:prstGeom>
        </p:spPr>
      </p:pic>
      <p:sp>
        <p:nvSpPr>
          <p:cNvPr id="6" name="★強心配糖体">
            <a:extLst>
              <a:ext uri="{FF2B5EF4-FFF2-40B4-BE49-F238E27FC236}">
                <a16:creationId xmlns:a16="http://schemas.microsoft.com/office/drawing/2014/main" id="{89295CDD-88FD-6F49-875D-4F52C0A517DD}"/>
              </a:ext>
            </a:extLst>
          </p:cNvPr>
          <p:cNvSpPr txBox="1"/>
          <p:nvPr/>
        </p:nvSpPr>
        <p:spPr>
          <a:xfrm>
            <a:off x="1527249" y="327774"/>
            <a:ext cx="6500873"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漢方医学の理論的基盤</a:t>
            </a:r>
            <a:r>
              <a:rPr lang="en-US" altLang="ja-JP" sz="4000" dirty="0">
                <a:solidFill>
                  <a:srgbClr val="FF0000"/>
                </a:solidFill>
                <a:effectLst>
                  <a:outerShdw blurRad="12700" dist="25400" dir="2700000" rotWithShape="0">
                    <a:srgbClr val="000000"/>
                  </a:outerShdw>
                </a:effectLst>
                <a:uFill>
                  <a:solidFill>
                    <a:srgbClr val="FF0000"/>
                  </a:solidFill>
                </a:uFill>
              </a:rPr>
              <a:t>(3)</a:t>
            </a:r>
            <a:endParaRPr sz="4000" dirty="0">
              <a:solidFill>
                <a:srgbClr val="FF0000"/>
              </a:solidFill>
              <a:effectLst>
                <a:outerShdw blurRad="12700" dist="25400" dir="2700000" rotWithShape="0">
                  <a:srgbClr val="000000"/>
                </a:outerShdw>
              </a:effectLst>
              <a:uFill>
                <a:solidFill>
                  <a:srgbClr val="FF0000"/>
                </a:solidFill>
              </a:uFill>
            </a:endParaRPr>
          </a:p>
        </p:txBody>
      </p:sp>
      <p:sp>
        <p:nvSpPr>
          <p:cNvPr id="7" name="chemotaxonomy">
            <a:extLst>
              <a:ext uri="{FF2B5EF4-FFF2-40B4-BE49-F238E27FC236}">
                <a16:creationId xmlns:a16="http://schemas.microsoft.com/office/drawing/2014/main" id="{6F9F87BD-1BCB-A843-9584-07FB02FB768F}"/>
              </a:ext>
            </a:extLst>
          </p:cNvPr>
          <p:cNvSpPr txBox="1"/>
          <p:nvPr/>
        </p:nvSpPr>
        <p:spPr>
          <a:xfrm>
            <a:off x="2409132" y="1188589"/>
            <a:ext cx="4416735"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lvl1pPr algn="l" defTabSz="650240">
              <a:defRPr sz="3200">
                <a:solidFill>
                  <a:srgbClr val="FFFFFF"/>
                </a:solidFill>
                <a:effectLst>
                  <a:outerShdw blurRad="12700" dist="25400" dir="2700000" rotWithShape="0">
                    <a:srgbClr val="000000"/>
                  </a:outerShdw>
                </a:effectLst>
                <a:uFill>
                  <a:solidFill>
                    <a:srgbClr val="FFFFFF"/>
                  </a:solidFill>
                </a:uFill>
                <a:latin typeface="ヒラギノ明朝 ProN W6"/>
                <a:ea typeface="ヒラギノ明朝 ProN W6"/>
                <a:cs typeface="ヒラギノ明朝 ProN W6"/>
                <a:sym typeface="ヒラギノ明朝 ProN W6"/>
              </a:defRPr>
            </a:lvl1pPr>
          </a:lstStyle>
          <a:p>
            <a:pPr>
              <a:defRPr>
                <a:effectLst/>
              </a:defRPr>
            </a:pPr>
            <a:r>
              <a:rPr lang="ja-JP" altLang="en-US"/>
              <a:t>“三陰三陽”と“六病位”</a:t>
            </a:r>
          </a:p>
        </p:txBody>
      </p:sp>
    </p:spTree>
    <p:extLst>
      <p:ext uri="{BB962C8B-B14F-4D97-AF65-F5344CB8AC3E}">
        <p14:creationId xmlns:p14="http://schemas.microsoft.com/office/powerpoint/2010/main" val="269365664"/>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060393-A82B-3544-9996-E9D855355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909" y="1769195"/>
            <a:ext cx="11112982" cy="7940161"/>
          </a:xfrm>
          <a:prstGeom prst="rect">
            <a:avLst/>
          </a:prstGeom>
          <a:solidFill>
            <a:srgbClr val="FFFDA9"/>
          </a:solidFill>
          <a:ln w="31750">
            <a:solidFill>
              <a:srgbClr val="C00000"/>
            </a:solidFill>
          </a:ln>
        </p:spPr>
      </p:pic>
      <p:pic>
        <p:nvPicPr>
          <p:cNvPr id="4" name="図 3">
            <a:extLst>
              <a:ext uri="{FF2B5EF4-FFF2-40B4-BE49-F238E27FC236}">
                <a16:creationId xmlns:a16="http://schemas.microsoft.com/office/drawing/2014/main" id="{413A00AC-CB66-2640-B93A-36ED80CC9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581" y="3622935"/>
            <a:ext cx="1443045" cy="1356115"/>
          </a:xfrm>
          <a:prstGeom prst="rect">
            <a:avLst/>
          </a:prstGeom>
        </p:spPr>
      </p:pic>
      <p:pic>
        <p:nvPicPr>
          <p:cNvPr id="6" name="図 5">
            <a:extLst>
              <a:ext uri="{FF2B5EF4-FFF2-40B4-BE49-F238E27FC236}">
                <a16:creationId xmlns:a16="http://schemas.microsoft.com/office/drawing/2014/main" id="{1E638823-BFFB-9047-939A-A43378AEC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383" y="3411694"/>
            <a:ext cx="1151829" cy="1130096"/>
          </a:xfrm>
          <a:prstGeom prst="rect">
            <a:avLst/>
          </a:prstGeom>
        </p:spPr>
      </p:pic>
      <p:pic>
        <p:nvPicPr>
          <p:cNvPr id="8" name="図 7">
            <a:extLst>
              <a:ext uri="{FF2B5EF4-FFF2-40B4-BE49-F238E27FC236}">
                <a16:creationId xmlns:a16="http://schemas.microsoft.com/office/drawing/2014/main" id="{EEEBC271-245A-494C-B2D6-EA5BFDBF3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6275" y="3411694"/>
            <a:ext cx="1008394" cy="1004047"/>
          </a:xfrm>
          <a:prstGeom prst="rect">
            <a:avLst/>
          </a:prstGeom>
        </p:spPr>
      </p:pic>
      <p:pic>
        <p:nvPicPr>
          <p:cNvPr id="10" name="図 9">
            <a:extLst>
              <a:ext uri="{FF2B5EF4-FFF2-40B4-BE49-F238E27FC236}">
                <a16:creationId xmlns:a16="http://schemas.microsoft.com/office/drawing/2014/main" id="{2DB342E2-E0D6-5D4F-91D0-977A6369C2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1056" y="7716311"/>
            <a:ext cx="1004047" cy="1034473"/>
          </a:xfrm>
          <a:prstGeom prst="rect">
            <a:avLst/>
          </a:prstGeom>
        </p:spPr>
      </p:pic>
      <p:pic>
        <p:nvPicPr>
          <p:cNvPr id="12" name="図 11">
            <a:extLst>
              <a:ext uri="{FF2B5EF4-FFF2-40B4-BE49-F238E27FC236}">
                <a16:creationId xmlns:a16="http://schemas.microsoft.com/office/drawing/2014/main" id="{9FA58A1C-85B8-EB46-9C23-41DF7BA2DC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742" y="7624364"/>
            <a:ext cx="1104017" cy="1125750"/>
          </a:xfrm>
          <a:prstGeom prst="rect">
            <a:avLst/>
          </a:prstGeom>
        </p:spPr>
      </p:pic>
      <p:pic>
        <p:nvPicPr>
          <p:cNvPr id="14" name="図 13">
            <a:extLst>
              <a:ext uri="{FF2B5EF4-FFF2-40B4-BE49-F238E27FC236}">
                <a16:creationId xmlns:a16="http://schemas.microsoft.com/office/drawing/2014/main" id="{2545D729-7B65-2143-801D-B217FF7457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9177" y="7390779"/>
            <a:ext cx="1256146" cy="1251799"/>
          </a:xfrm>
          <a:prstGeom prst="rect">
            <a:avLst/>
          </a:prstGeom>
        </p:spPr>
      </p:pic>
      <p:sp>
        <p:nvSpPr>
          <p:cNvPr id="18" name="★強心配糖体">
            <a:extLst>
              <a:ext uri="{FF2B5EF4-FFF2-40B4-BE49-F238E27FC236}">
                <a16:creationId xmlns:a16="http://schemas.microsoft.com/office/drawing/2014/main" id="{22061622-5CCE-7145-A2F1-E1598D1F84AF}"/>
              </a:ext>
            </a:extLst>
          </p:cNvPr>
          <p:cNvSpPr txBox="1"/>
          <p:nvPr/>
        </p:nvSpPr>
        <p:spPr>
          <a:xfrm>
            <a:off x="1527249" y="327774"/>
            <a:ext cx="6500873"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漢方医学の理論的基盤</a:t>
            </a:r>
            <a:r>
              <a:rPr lang="en-US" altLang="ja-JP" sz="4000" dirty="0">
                <a:solidFill>
                  <a:srgbClr val="FF0000"/>
                </a:solidFill>
                <a:effectLst>
                  <a:outerShdw blurRad="12700" dist="25400" dir="2700000" rotWithShape="0">
                    <a:srgbClr val="000000"/>
                  </a:outerShdw>
                </a:effectLst>
                <a:uFill>
                  <a:solidFill>
                    <a:srgbClr val="FF0000"/>
                  </a:solidFill>
                </a:uFill>
              </a:rPr>
              <a:t>(4)</a:t>
            </a:r>
            <a:endParaRPr sz="4000" dirty="0">
              <a:solidFill>
                <a:srgbClr val="FF0000"/>
              </a:solidFill>
              <a:effectLst>
                <a:outerShdw blurRad="12700" dist="25400" dir="2700000" rotWithShape="0">
                  <a:srgbClr val="000000"/>
                </a:outerShdw>
              </a:effectLst>
              <a:uFill>
                <a:solidFill>
                  <a:srgbClr val="FF0000"/>
                </a:solidFill>
              </a:uFill>
            </a:endParaRPr>
          </a:p>
        </p:txBody>
      </p:sp>
      <p:grpSp>
        <p:nvGrpSpPr>
          <p:cNvPr id="20" name="グループ化 19">
            <a:extLst>
              <a:ext uri="{FF2B5EF4-FFF2-40B4-BE49-F238E27FC236}">
                <a16:creationId xmlns:a16="http://schemas.microsoft.com/office/drawing/2014/main" id="{F4E192B5-26F4-7B4D-BB2A-1DEABB30D46A}"/>
              </a:ext>
            </a:extLst>
          </p:cNvPr>
          <p:cNvGrpSpPr/>
          <p:nvPr/>
        </p:nvGrpSpPr>
        <p:grpSpPr>
          <a:xfrm>
            <a:off x="3484937" y="2348408"/>
            <a:ext cx="1332557" cy="1274527"/>
            <a:chOff x="3484937" y="2348408"/>
            <a:chExt cx="1332557" cy="1274527"/>
          </a:xfrm>
        </p:grpSpPr>
        <p:pic>
          <p:nvPicPr>
            <p:cNvPr id="19" name="図 18">
              <a:extLst>
                <a:ext uri="{FF2B5EF4-FFF2-40B4-BE49-F238E27FC236}">
                  <a16:creationId xmlns:a16="http://schemas.microsoft.com/office/drawing/2014/main" id="{EE2D86FD-19AE-D449-B2F9-C2E4B85AF6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0735" y="2895942"/>
              <a:ext cx="255891" cy="726993"/>
            </a:xfrm>
            <a:prstGeom prst="rect">
              <a:avLst/>
            </a:prstGeom>
          </p:spPr>
        </p:pic>
        <p:sp>
          <p:nvSpPr>
            <p:cNvPr id="21" name="●オモト">
              <a:extLst>
                <a:ext uri="{FF2B5EF4-FFF2-40B4-BE49-F238E27FC236}">
                  <a16:creationId xmlns:a16="http://schemas.microsoft.com/office/drawing/2014/main" id="{66B8B5FB-B425-354D-AF1C-71FCAC431381}"/>
                </a:ext>
              </a:extLst>
            </p:cNvPr>
            <p:cNvSpPr txBox="1"/>
            <p:nvPr/>
          </p:nvSpPr>
          <p:spPr>
            <a:xfrm>
              <a:off x="3484937" y="2348408"/>
              <a:ext cx="1332557"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2800" dirty="0" err="1">
                  <a:solidFill>
                    <a:srgbClr val="000000"/>
                  </a:solidFill>
                  <a:effectLst>
                    <a:outerShdw blurRad="12700" dist="25400" dir="2700000" rotWithShape="0">
                      <a:srgbClr val="FFFFFF"/>
                    </a:outerShdw>
                  </a:effectLst>
                  <a:uFill>
                    <a:solidFill>
                      <a:srgbClr val="000000"/>
                    </a:solidFill>
                  </a:uFill>
                </a:rPr>
                <a:t>抵抗力</a:t>
              </a:r>
              <a:endParaRPr sz="2800" dirty="0">
                <a:solidFill>
                  <a:srgbClr val="000000"/>
                </a:solidFill>
                <a:effectLst>
                  <a:outerShdw blurRad="12700" dist="25400" dir="2700000" rotWithShape="0">
                    <a:srgbClr val="FFFFFF"/>
                  </a:outerShdw>
                </a:effectLst>
                <a:uFill>
                  <a:solidFill>
                    <a:srgbClr val="000000"/>
                  </a:solidFill>
                </a:uFill>
              </a:endParaRPr>
            </a:p>
          </p:txBody>
        </p:sp>
      </p:grpSp>
      <p:grpSp>
        <p:nvGrpSpPr>
          <p:cNvPr id="24" name="グループ化 23">
            <a:extLst>
              <a:ext uri="{FF2B5EF4-FFF2-40B4-BE49-F238E27FC236}">
                <a16:creationId xmlns:a16="http://schemas.microsoft.com/office/drawing/2014/main" id="{4C882378-1598-DB4D-9B9C-70BDB39F5FAF}"/>
              </a:ext>
            </a:extLst>
          </p:cNvPr>
          <p:cNvGrpSpPr/>
          <p:nvPr/>
        </p:nvGrpSpPr>
        <p:grpSpPr>
          <a:xfrm>
            <a:off x="2947962" y="4622059"/>
            <a:ext cx="1332557" cy="1200702"/>
            <a:chOff x="2947962" y="4622059"/>
            <a:chExt cx="1332557" cy="1200702"/>
          </a:xfrm>
        </p:grpSpPr>
        <p:pic>
          <p:nvPicPr>
            <p:cNvPr id="23" name="図 22">
              <a:extLst>
                <a:ext uri="{FF2B5EF4-FFF2-40B4-BE49-F238E27FC236}">
                  <a16:creationId xmlns:a16="http://schemas.microsoft.com/office/drawing/2014/main" id="{65CB6F93-9A75-3647-BAAF-8C81EE12E0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5671" y="4622059"/>
              <a:ext cx="255891" cy="726993"/>
            </a:xfrm>
            <a:prstGeom prst="rect">
              <a:avLst/>
            </a:prstGeom>
          </p:spPr>
        </p:pic>
        <p:sp>
          <p:nvSpPr>
            <p:cNvPr id="25" name="●オモト">
              <a:extLst>
                <a:ext uri="{FF2B5EF4-FFF2-40B4-BE49-F238E27FC236}">
                  <a16:creationId xmlns:a16="http://schemas.microsoft.com/office/drawing/2014/main" id="{B8019800-7AC5-2648-810C-205434F1FD90}"/>
                </a:ext>
              </a:extLst>
            </p:cNvPr>
            <p:cNvSpPr txBox="1"/>
            <p:nvPr/>
          </p:nvSpPr>
          <p:spPr>
            <a:xfrm>
              <a:off x="2947962" y="5245967"/>
              <a:ext cx="1332557"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2800" dirty="0" err="1">
                  <a:solidFill>
                    <a:srgbClr val="000000"/>
                  </a:solidFill>
                  <a:effectLst>
                    <a:outerShdw blurRad="12700" dist="25400" dir="2700000" rotWithShape="0">
                      <a:srgbClr val="FFFFFF"/>
                    </a:outerShdw>
                  </a:effectLst>
                  <a:uFill>
                    <a:solidFill>
                      <a:srgbClr val="000000"/>
                    </a:solidFill>
                  </a:uFill>
                </a:rPr>
                <a:t>病</a:t>
              </a:r>
              <a:r>
                <a:rPr lang="ja-JP" altLang="en-US" sz="2800">
                  <a:solidFill>
                    <a:srgbClr val="000000"/>
                  </a:solidFill>
                  <a:effectLst>
                    <a:outerShdw blurRad="12700" dist="25400" dir="2700000" rotWithShape="0">
                      <a:srgbClr val="FFFFFF"/>
                    </a:outerShdw>
                  </a:effectLst>
                  <a:uFill>
                    <a:solidFill>
                      <a:srgbClr val="000000"/>
                    </a:solidFill>
                  </a:uFill>
                </a:rPr>
                <a:t>　</a:t>
              </a:r>
              <a:r>
                <a:rPr lang="en-US" sz="2800" dirty="0" err="1">
                  <a:solidFill>
                    <a:srgbClr val="000000"/>
                  </a:solidFill>
                  <a:effectLst>
                    <a:outerShdw blurRad="12700" dist="25400" dir="2700000" rotWithShape="0">
                      <a:srgbClr val="FFFFFF"/>
                    </a:outerShdw>
                  </a:effectLst>
                  <a:uFill>
                    <a:solidFill>
                      <a:srgbClr val="000000"/>
                    </a:solidFill>
                  </a:uFill>
                </a:rPr>
                <a:t>邪</a:t>
              </a:r>
              <a:endParaRPr sz="2800" dirty="0">
                <a:solidFill>
                  <a:srgbClr val="000000"/>
                </a:solidFill>
                <a:effectLst>
                  <a:outerShdw blurRad="12700" dist="25400" dir="2700000" rotWithShape="0">
                    <a:srgbClr val="FFFFFF"/>
                  </a:outerShdw>
                </a:effectLst>
                <a:uFill>
                  <a:solidFill>
                    <a:srgbClr val="000000"/>
                  </a:solidFill>
                </a:uFill>
              </a:endParaRPr>
            </a:p>
          </p:txBody>
        </p:sp>
      </p:grpSp>
      <p:sp>
        <p:nvSpPr>
          <p:cNvPr id="2" name="テキスト ボックス 1">
            <a:extLst>
              <a:ext uri="{FF2B5EF4-FFF2-40B4-BE49-F238E27FC236}">
                <a16:creationId xmlns:a16="http://schemas.microsoft.com/office/drawing/2014/main" id="{90C96BFD-5FAD-D849-A245-79324044E8F6}"/>
              </a:ext>
            </a:extLst>
          </p:cNvPr>
          <p:cNvSpPr txBox="1"/>
          <p:nvPr/>
        </p:nvSpPr>
        <p:spPr>
          <a:xfrm>
            <a:off x="5171019" y="1224030"/>
            <a:ext cx="759823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ja-JP" sz="2000">
                <a:solidFill>
                  <a:schemeClr val="bg1"/>
                </a:solidFill>
              </a:rPr>
              <a:t>大塚恭男編「東洋医学をさぐる」（日本評論社、</a:t>
            </a:r>
            <a:r>
              <a:rPr lang="en-US" altLang="ja-JP" sz="2000" dirty="0">
                <a:solidFill>
                  <a:schemeClr val="bg1"/>
                </a:solidFill>
              </a:rPr>
              <a:t>1973</a:t>
            </a:r>
            <a:r>
              <a:rPr lang="ja-JP" altLang="ja-JP" sz="2000">
                <a:solidFill>
                  <a:schemeClr val="bg1"/>
                </a:solidFill>
              </a:rPr>
              <a:t>年）</a:t>
            </a:r>
            <a:r>
              <a:rPr lang="ja-JP" altLang="en-US" sz="2000">
                <a:solidFill>
                  <a:schemeClr val="bg1"/>
                </a:solidFill>
              </a:rPr>
              <a:t>を改変</a:t>
            </a:r>
            <a:endParaRPr lang="ja-JP" altLang="ja-JP" sz="2000">
              <a:solidFill>
                <a:schemeClr val="bg1"/>
              </a:solidFill>
            </a:endParaRPr>
          </a:p>
        </p:txBody>
      </p:sp>
    </p:spTree>
    <p:extLst>
      <p:ext uri="{BB962C8B-B14F-4D97-AF65-F5344CB8AC3E}">
        <p14:creationId xmlns:p14="http://schemas.microsoft.com/office/powerpoint/2010/main" val="4857746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B2DF5E7-F805-E740-8379-C944BD9EF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20" y="1755675"/>
            <a:ext cx="8755114" cy="7922944"/>
          </a:xfrm>
          <a:prstGeom prst="rect">
            <a:avLst/>
          </a:prstGeom>
          <a:solidFill>
            <a:srgbClr val="FFFDA9"/>
          </a:solidFill>
          <a:ln w="31750">
            <a:solidFill>
              <a:srgbClr val="C00000"/>
            </a:solidFill>
          </a:ln>
        </p:spPr>
      </p:pic>
      <p:sp>
        <p:nvSpPr>
          <p:cNvPr id="11" name="テキスト ボックス 10">
            <a:extLst>
              <a:ext uri="{FF2B5EF4-FFF2-40B4-BE49-F238E27FC236}">
                <a16:creationId xmlns:a16="http://schemas.microsoft.com/office/drawing/2014/main" id="{B96D4AE2-4983-BE44-B173-6071CB09005C}"/>
              </a:ext>
            </a:extLst>
          </p:cNvPr>
          <p:cNvSpPr txBox="1"/>
          <p:nvPr/>
        </p:nvSpPr>
        <p:spPr>
          <a:xfrm>
            <a:off x="2827519" y="6333633"/>
            <a:ext cx="2922144" cy="364151"/>
          </a:xfrm>
          <a:custGeom>
            <a:avLst/>
            <a:gdLst/>
            <a:ahLst/>
            <a:cxnLst/>
            <a:rect l="l" t="t" r="r" b="b"/>
            <a:pathLst>
              <a:path w="2922144" h="364151">
                <a:moveTo>
                  <a:pt x="2852828" y="257664"/>
                </a:moveTo>
                <a:lnTo>
                  <a:pt x="2851823" y="268715"/>
                </a:lnTo>
                <a:cubicBezTo>
                  <a:pt x="2870575" y="278761"/>
                  <a:pt x="2884975" y="289476"/>
                  <a:pt x="2895021" y="300862"/>
                </a:cubicBezTo>
                <a:lnTo>
                  <a:pt x="2895021" y="257664"/>
                </a:lnTo>
                <a:close/>
                <a:moveTo>
                  <a:pt x="2474097" y="231545"/>
                </a:moveTo>
                <a:lnTo>
                  <a:pt x="2474097" y="281775"/>
                </a:lnTo>
                <a:lnTo>
                  <a:pt x="2518299" y="281775"/>
                </a:lnTo>
                <a:lnTo>
                  <a:pt x="2518299" y="231545"/>
                </a:lnTo>
                <a:close/>
                <a:moveTo>
                  <a:pt x="2263134" y="230540"/>
                </a:moveTo>
                <a:lnTo>
                  <a:pt x="2413822" y="230540"/>
                </a:lnTo>
                <a:lnTo>
                  <a:pt x="2413822" y="246614"/>
                </a:lnTo>
                <a:lnTo>
                  <a:pt x="2329436" y="246614"/>
                </a:lnTo>
                <a:cubicBezTo>
                  <a:pt x="2326758" y="252641"/>
                  <a:pt x="2323409" y="258334"/>
                  <a:pt x="2319391" y="263692"/>
                </a:cubicBezTo>
                <a:lnTo>
                  <a:pt x="2407794" y="263692"/>
                </a:lnTo>
                <a:lnTo>
                  <a:pt x="2405785" y="326981"/>
                </a:lnTo>
                <a:cubicBezTo>
                  <a:pt x="2405116" y="348412"/>
                  <a:pt x="2397414" y="359128"/>
                  <a:pt x="2382680" y="359128"/>
                </a:cubicBezTo>
                <a:lnTo>
                  <a:pt x="2362588" y="359128"/>
                </a:lnTo>
                <a:lnTo>
                  <a:pt x="2359574" y="340041"/>
                </a:lnTo>
                <a:lnTo>
                  <a:pt x="2376652" y="340041"/>
                </a:lnTo>
                <a:cubicBezTo>
                  <a:pt x="2382680" y="340041"/>
                  <a:pt x="2386028" y="336022"/>
                  <a:pt x="2386698" y="327986"/>
                </a:cubicBezTo>
                <a:lnTo>
                  <a:pt x="2388707" y="279765"/>
                </a:lnTo>
                <a:lnTo>
                  <a:pt x="2378661" y="279765"/>
                </a:lnTo>
                <a:cubicBezTo>
                  <a:pt x="2367946" y="328655"/>
                  <a:pt x="2332115" y="356784"/>
                  <a:pt x="2271170" y="364151"/>
                </a:cubicBezTo>
                <a:lnTo>
                  <a:pt x="2265143" y="345064"/>
                </a:lnTo>
                <a:cubicBezTo>
                  <a:pt x="2317381" y="341045"/>
                  <a:pt x="2348859" y="319279"/>
                  <a:pt x="2359574" y="279765"/>
                </a:cubicBezTo>
                <a:lnTo>
                  <a:pt x="2345510" y="279765"/>
                </a:lnTo>
                <a:cubicBezTo>
                  <a:pt x="2334125" y="307894"/>
                  <a:pt x="2310014" y="324972"/>
                  <a:pt x="2273179" y="330999"/>
                </a:cubicBezTo>
                <a:lnTo>
                  <a:pt x="2267152" y="313921"/>
                </a:lnTo>
                <a:cubicBezTo>
                  <a:pt x="2297959" y="307224"/>
                  <a:pt x="2317046" y="295839"/>
                  <a:pt x="2324414" y="279765"/>
                </a:cubicBezTo>
                <a:lnTo>
                  <a:pt x="2308340" y="279765"/>
                </a:lnTo>
                <a:cubicBezTo>
                  <a:pt x="2298964" y="289142"/>
                  <a:pt x="2286909" y="296509"/>
                  <a:pt x="2272175" y="301866"/>
                </a:cubicBezTo>
                <a:lnTo>
                  <a:pt x="2264138" y="284788"/>
                </a:lnTo>
                <a:cubicBezTo>
                  <a:pt x="2285569" y="278091"/>
                  <a:pt x="2300303" y="265366"/>
                  <a:pt x="2308340" y="246614"/>
                </a:cubicBezTo>
                <a:lnTo>
                  <a:pt x="2263134" y="246614"/>
                </a:lnTo>
                <a:close/>
                <a:moveTo>
                  <a:pt x="2581588" y="221499"/>
                </a:moveTo>
                <a:lnTo>
                  <a:pt x="2581588" y="261683"/>
                </a:lnTo>
                <a:lnTo>
                  <a:pt x="2638850" y="261683"/>
                </a:lnTo>
                <a:lnTo>
                  <a:pt x="2638850" y="221499"/>
                </a:lnTo>
                <a:close/>
                <a:moveTo>
                  <a:pt x="1761445" y="198671"/>
                </a:moveTo>
                <a:lnTo>
                  <a:pt x="1760440" y="209722"/>
                </a:lnTo>
                <a:cubicBezTo>
                  <a:pt x="1779192" y="219768"/>
                  <a:pt x="1793592" y="230483"/>
                  <a:pt x="1803638" y="241869"/>
                </a:cubicBezTo>
                <a:lnTo>
                  <a:pt x="1803638" y="198671"/>
                </a:lnTo>
                <a:close/>
                <a:moveTo>
                  <a:pt x="2767438" y="197389"/>
                </a:moveTo>
                <a:lnTo>
                  <a:pt x="2922144" y="197389"/>
                </a:lnTo>
                <a:lnTo>
                  <a:pt x="2922144" y="216476"/>
                </a:lnTo>
                <a:lnTo>
                  <a:pt x="2852828" y="216476"/>
                </a:lnTo>
                <a:lnTo>
                  <a:pt x="2852828" y="238577"/>
                </a:lnTo>
                <a:lnTo>
                  <a:pt x="2915112" y="238577"/>
                </a:lnTo>
                <a:lnTo>
                  <a:pt x="2915112" y="342050"/>
                </a:lnTo>
                <a:cubicBezTo>
                  <a:pt x="2915112" y="352766"/>
                  <a:pt x="2909754" y="358123"/>
                  <a:pt x="2899039" y="358123"/>
                </a:cubicBezTo>
                <a:lnTo>
                  <a:pt x="2876938" y="358123"/>
                </a:lnTo>
                <a:lnTo>
                  <a:pt x="2871915" y="339036"/>
                </a:lnTo>
                <a:lnTo>
                  <a:pt x="2891002" y="339036"/>
                </a:lnTo>
                <a:cubicBezTo>
                  <a:pt x="2893681" y="339036"/>
                  <a:pt x="2895021" y="337697"/>
                  <a:pt x="2895021" y="335018"/>
                </a:cubicBezTo>
                <a:lnTo>
                  <a:pt x="2895021" y="304880"/>
                </a:lnTo>
                <a:lnTo>
                  <a:pt x="2882965" y="319949"/>
                </a:lnTo>
                <a:cubicBezTo>
                  <a:pt x="2872250" y="307894"/>
                  <a:pt x="2860195" y="296843"/>
                  <a:pt x="2846800" y="286797"/>
                </a:cubicBezTo>
                <a:cubicBezTo>
                  <a:pt x="2839433" y="304880"/>
                  <a:pt x="2826708" y="318944"/>
                  <a:pt x="2808626" y="328990"/>
                </a:cubicBezTo>
                <a:lnTo>
                  <a:pt x="2796571" y="309903"/>
                </a:lnTo>
                <a:cubicBezTo>
                  <a:pt x="2820681" y="295169"/>
                  <a:pt x="2832736" y="277756"/>
                  <a:pt x="2832736" y="257664"/>
                </a:cubicBezTo>
                <a:lnTo>
                  <a:pt x="2794562" y="257664"/>
                </a:lnTo>
                <a:lnTo>
                  <a:pt x="2794562" y="361137"/>
                </a:lnTo>
                <a:lnTo>
                  <a:pt x="2774470" y="361137"/>
                </a:lnTo>
                <a:lnTo>
                  <a:pt x="2774470" y="238577"/>
                </a:lnTo>
                <a:lnTo>
                  <a:pt x="2832736" y="238577"/>
                </a:lnTo>
                <a:lnTo>
                  <a:pt x="2832736" y="216476"/>
                </a:lnTo>
                <a:lnTo>
                  <a:pt x="2767438" y="216476"/>
                </a:lnTo>
                <a:close/>
                <a:moveTo>
                  <a:pt x="1273214" y="185612"/>
                </a:moveTo>
                <a:lnTo>
                  <a:pt x="1291297" y="202690"/>
                </a:lnTo>
                <a:cubicBezTo>
                  <a:pt x="1295985" y="207378"/>
                  <a:pt x="1294310" y="209722"/>
                  <a:pt x="1286274" y="209722"/>
                </a:cubicBezTo>
                <a:cubicBezTo>
                  <a:pt x="1245420" y="269997"/>
                  <a:pt x="1189833" y="301140"/>
                  <a:pt x="1119512" y="303149"/>
                </a:cubicBezTo>
                <a:lnTo>
                  <a:pt x="1110470" y="279039"/>
                </a:lnTo>
                <a:cubicBezTo>
                  <a:pt x="1184140" y="278369"/>
                  <a:pt x="1238388" y="247227"/>
                  <a:pt x="1273214" y="185612"/>
                </a:cubicBezTo>
                <a:close/>
                <a:moveTo>
                  <a:pt x="2720222" y="185334"/>
                </a:moveTo>
                <a:cubicBezTo>
                  <a:pt x="2727589" y="200068"/>
                  <a:pt x="2732277" y="214802"/>
                  <a:pt x="2734286" y="229536"/>
                </a:cubicBezTo>
                <a:lnTo>
                  <a:pt x="2714194" y="234559"/>
                </a:lnTo>
                <a:cubicBezTo>
                  <a:pt x="2711515" y="219155"/>
                  <a:pt x="2707162" y="204421"/>
                  <a:pt x="2701135" y="190357"/>
                </a:cubicBezTo>
                <a:close/>
                <a:moveTo>
                  <a:pt x="2303317" y="184329"/>
                </a:moveTo>
                <a:lnTo>
                  <a:pt x="2303317" y="201407"/>
                </a:lnTo>
                <a:lnTo>
                  <a:pt x="2371629" y="201407"/>
                </a:lnTo>
                <a:lnTo>
                  <a:pt x="2371629" y="184329"/>
                </a:lnTo>
                <a:close/>
                <a:moveTo>
                  <a:pt x="1428925" y="171547"/>
                </a:moveTo>
                <a:lnTo>
                  <a:pt x="1579614" y="171547"/>
                </a:lnTo>
                <a:lnTo>
                  <a:pt x="1579614" y="187621"/>
                </a:lnTo>
                <a:lnTo>
                  <a:pt x="1495228" y="187621"/>
                </a:lnTo>
                <a:cubicBezTo>
                  <a:pt x="1492549" y="193648"/>
                  <a:pt x="1489201" y="199341"/>
                  <a:pt x="1485183" y="204699"/>
                </a:cubicBezTo>
                <a:lnTo>
                  <a:pt x="1573586" y="204699"/>
                </a:lnTo>
                <a:lnTo>
                  <a:pt x="1571577" y="267988"/>
                </a:lnTo>
                <a:cubicBezTo>
                  <a:pt x="1570907" y="289419"/>
                  <a:pt x="1563206" y="300135"/>
                  <a:pt x="1548472" y="300135"/>
                </a:cubicBezTo>
                <a:lnTo>
                  <a:pt x="1528380" y="300135"/>
                </a:lnTo>
                <a:lnTo>
                  <a:pt x="1525366" y="281048"/>
                </a:lnTo>
                <a:lnTo>
                  <a:pt x="1542444" y="281048"/>
                </a:lnTo>
                <a:cubicBezTo>
                  <a:pt x="1548472" y="281048"/>
                  <a:pt x="1551820" y="277029"/>
                  <a:pt x="1552490" y="268993"/>
                </a:cubicBezTo>
                <a:lnTo>
                  <a:pt x="1554499" y="220772"/>
                </a:lnTo>
                <a:lnTo>
                  <a:pt x="1544453" y="220772"/>
                </a:lnTo>
                <a:cubicBezTo>
                  <a:pt x="1533738" y="269662"/>
                  <a:pt x="1497907" y="297791"/>
                  <a:pt x="1436962" y="305158"/>
                </a:cubicBezTo>
                <a:lnTo>
                  <a:pt x="1430935" y="286071"/>
                </a:lnTo>
                <a:cubicBezTo>
                  <a:pt x="1483173" y="282052"/>
                  <a:pt x="1514650" y="260286"/>
                  <a:pt x="1525366" y="220772"/>
                </a:cubicBezTo>
                <a:lnTo>
                  <a:pt x="1511302" y="220772"/>
                </a:lnTo>
                <a:cubicBezTo>
                  <a:pt x="1499917" y="248901"/>
                  <a:pt x="1475806" y="265979"/>
                  <a:pt x="1438971" y="272006"/>
                </a:cubicBezTo>
                <a:lnTo>
                  <a:pt x="1432944" y="254928"/>
                </a:lnTo>
                <a:cubicBezTo>
                  <a:pt x="1463751" y="248231"/>
                  <a:pt x="1482838" y="236846"/>
                  <a:pt x="1490205" y="220772"/>
                </a:cubicBezTo>
                <a:lnTo>
                  <a:pt x="1474132" y="220772"/>
                </a:lnTo>
                <a:cubicBezTo>
                  <a:pt x="1464756" y="230149"/>
                  <a:pt x="1452701" y="237516"/>
                  <a:pt x="1437967" y="242873"/>
                </a:cubicBezTo>
                <a:lnTo>
                  <a:pt x="1429930" y="225795"/>
                </a:lnTo>
                <a:cubicBezTo>
                  <a:pt x="1451361" y="219098"/>
                  <a:pt x="1466095" y="206373"/>
                  <a:pt x="1474132" y="187621"/>
                </a:cubicBezTo>
                <a:lnTo>
                  <a:pt x="1428925" y="187621"/>
                </a:lnTo>
                <a:close/>
                <a:moveTo>
                  <a:pt x="2474097" y="169260"/>
                </a:moveTo>
                <a:lnTo>
                  <a:pt x="2474097" y="212458"/>
                </a:lnTo>
                <a:lnTo>
                  <a:pt x="2518299" y="212458"/>
                </a:lnTo>
                <a:lnTo>
                  <a:pt x="2518299" y="169260"/>
                </a:lnTo>
                <a:close/>
                <a:moveTo>
                  <a:pt x="109501" y="163748"/>
                </a:moveTo>
                <a:cubicBezTo>
                  <a:pt x="123565" y="173794"/>
                  <a:pt x="137629" y="185514"/>
                  <a:pt x="151693" y="198909"/>
                </a:cubicBezTo>
                <a:lnTo>
                  <a:pt x="134615" y="217996"/>
                </a:lnTo>
                <a:cubicBezTo>
                  <a:pt x="123230" y="205941"/>
                  <a:pt x="109835" y="194221"/>
                  <a:pt x="94432" y="182835"/>
                </a:cubicBezTo>
                <a:close/>
                <a:moveTo>
                  <a:pt x="2581588" y="163233"/>
                </a:moveTo>
                <a:lnTo>
                  <a:pt x="2581588" y="202412"/>
                </a:lnTo>
                <a:lnTo>
                  <a:pt x="2638850" y="202412"/>
                </a:lnTo>
                <a:lnTo>
                  <a:pt x="2638850" y="163233"/>
                </a:lnTo>
                <a:close/>
                <a:moveTo>
                  <a:pt x="2303317" y="152182"/>
                </a:moveTo>
                <a:lnTo>
                  <a:pt x="2303317" y="168256"/>
                </a:lnTo>
                <a:lnTo>
                  <a:pt x="2371629" y="168256"/>
                </a:lnTo>
                <a:lnTo>
                  <a:pt x="2371629" y="152182"/>
                </a:lnTo>
                <a:close/>
                <a:moveTo>
                  <a:pt x="2454006" y="150173"/>
                </a:moveTo>
                <a:lnTo>
                  <a:pt x="2538391" y="150173"/>
                </a:lnTo>
                <a:lnTo>
                  <a:pt x="2538391" y="300862"/>
                </a:lnTo>
                <a:lnTo>
                  <a:pt x="2474097" y="300862"/>
                </a:lnTo>
                <a:lnTo>
                  <a:pt x="2474097" y="317940"/>
                </a:lnTo>
                <a:lnTo>
                  <a:pt x="2454006" y="317940"/>
                </a:lnTo>
                <a:close/>
                <a:moveTo>
                  <a:pt x="2561497" y="144146"/>
                </a:moveTo>
                <a:lnTo>
                  <a:pt x="2658942" y="144146"/>
                </a:lnTo>
                <a:lnTo>
                  <a:pt x="2658942" y="340041"/>
                </a:lnTo>
                <a:cubicBezTo>
                  <a:pt x="2658942" y="351426"/>
                  <a:pt x="2653249" y="357119"/>
                  <a:pt x="2641864" y="357119"/>
                </a:cubicBezTo>
                <a:lnTo>
                  <a:pt x="2616749" y="357119"/>
                </a:lnTo>
                <a:lnTo>
                  <a:pt x="2613735" y="338032"/>
                </a:lnTo>
                <a:lnTo>
                  <a:pt x="2635836" y="338032"/>
                </a:lnTo>
                <a:cubicBezTo>
                  <a:pt x="2637845" y="338032"/>
                  <a:pt x="2638850" y="337027"/>
                  <a:pt x="2638850" y="335018"/>
                </a:cubicBezTo>
                <a:lnTo>
                  <a:pt x="2638850" y="280770"/>
                </a:lnTo>
                <a:lnTo>
                  <a:pt x="2581588" y="280770"/>
                </a:lnTo>
                <a:cubicBezTo>
                  <a:pt x="2579579" y="316265"/>
                  <a:pt x="2555804" y="343389"/>
                  <a:pt x="2510263" y="362142"/>
                </a:cubicBezTo>
                <a:lnTo>
                  <a:pt x="2500217" y="340041"/>
                </a:lnTo>
                <a:cubicBezTo>
                  <a:pt x="2541070" y="329325"/>
                  <a:pt x="2561497" y="305885"/>
                  <a:pt x="2561497" y="269719"/>
                </a:cubicBezTo>
                <a:close/>
                <a:moveTo>
                  <a:pt x="1676055" y="138396"/>
                </a:moveTo>
                <a:lnTo>
                  <a:pt x="1830761" y="138396"/>
                </a:lnTo>
                <a:lnTo>
                  <a:pt x="1830761" y="157483"/>
                </a:lnTo>
                <a:lnTo>
                  <a:pt x="1761445" y="157483"/>
                </a:lnTo>
                <a:lnTo>
                  <a:pt x="1761445" y="179584"/>
                </a:lnTo>
                <a:lnTo>
                  <a:pt x="1823729" y="179584"/>
                </a:lnTo>
                <a:lnTo>
                  <a:pt x="1823729" y="283057"/>
                </a:lnTo>
                <a:cubicBezTo>
                  <a:pt x="1823729" y="293773"/>
                  <a:pt x="1818371" y="299130"/>
                  <a:pt x="1807656" y="299130"/>
                </a:cubicBezTo>
                <a:lnTo>
                  <a:pt x="1785555" y="299130"/>
                </a:lnTo>
                <a:lnTo>
                  <a:pt x="1780532" y="280043"/>
                </a:lnTo>
                <a:lnTo>
                  <a:pt x="1799619" y="280043"/>
                </a:lnTo>
                <a:cubicBezTo>
                  <a:pt x="1802298" y="280043"/>
                  <a:pt x="1803638" y="278704"/>
                  <a:pt x="1803638" y="276025"/>
                </a:cubicBezTo>
                <a:lnTo>
                  <a:pt x="1803638" y="245887"/>
                </a:lnTo>
                <a:lnTo>
                  <a:pt x="1791582" y="260956"/>
                </a:lnTo>
                <a:cubicBezTo>
                  <a:pt x="1780867" y="248901"/>
                  <a:pt x="1768812" y="237850"/>
                  <a:pt x="1755417" y="227804"/>
                </a:cubicBezTo>
                <a:cubicBezTo>
                  <a:pt x="1748050" y="245887"/>
                  <a:pt x="1735325" y="259951"/>
                  <a:pt x="1717243" y="269997"/>
                </a:cubicBezTo>
                <a:lnTo>
                  <a:pt x="1705188" y="250910"/>
                </a:lnTo>
                <a:cubicBezTo>
                  <a:pt x="1729298" y="236176"/>
                  <a:pt x="1741353" y="218763"/>
                  <a:pt x="1741353" y="198671"/>
                </a:cubicBezTo>
                <a:lnTo>
                  <a:pt x="1703179" y="198671"/>
                </a:lnTo>
                <a:lnTo>
                  <a:pt x="1703179" y="302144"/>
                </a:lnTo>
                <a:lnTo>
                  <a:pt x="1683087" y="302144"/>
                </a:lnTo>
                <a:lnTo>
                  <a:pt x="1683087" y="179584"/>
                </a:lnTo>
                <a:lnTo>
                  <a:pt x="1741353" y="179584"/>
                </a:lnTo>
                <a:lnTo>
                  <a:pt x="1741353" y="157483"/>
                </a:lnTo>
                <a:lnTo>
                  <a:pt x="1676055" y="157483"/>
                </a:lnTo>
                <a:close/>
                <a:moveTo>
                  <a:pt x="2253088" y="138118"/>
                </a:moveTo>
                <a:lnTo>
                  <a:pt x="2270166" y="153187"/>
                </a:lnTo>
                <a:lnTo>
                  <a:pt x="2266147" y="157205"/>
                </a:lnTo>
                <a:lnTo>
                  <a:pt x="2243042" y="223508"/>
                </a:lnTo>
                <a:cubicBezTo>
                  <a:pt x="2255767" y="240921"/>
                  <a:pt x="2262129" y="259004"/>
                  <a:pt x="2262129" y="277756"/>
                </a:cubicBezTo>
                <a:cubicBezTo>
                  <a:pt x="2262129" y="303875"/>
                  <a:pt x="2254427" y="316935"/>
                  <a:pt x="2239023" y="316935"/>
                </a:cubicBezTo>
                <a:lnTo>
                  <a:pt x="2226968" y="316935"/>
                </a:lnTo>
                <a:lnTo>
                  <a:pt x="2222950" y="296843"/>
                </a:lnTo>
                <a:lnTo>
                  <a:pt x="2232996" y="296843"/>
                </a:lnTo>
                <a:cubicBezTo>
                  <a:pt x="2239693" y="296843"/>
                  <a:pt x="2242707" y="289811"/>
                  <a:pt x="2242037" y="275747"/>
                </a:cubicBezTo>
                <a:cubicBezTo>
                  <a:pt x="2241367" y="256325"/>
                  <a:pt x="2235340" y="239247"/>
                  <a:pt x="2223955" y="224513"/>
                </a:cubicBezTo>
                <a:lnTo>
                  <a:pt x="2244046" y="159215"/>
                </a:lnTo>
                <a:lnTo>
                  <a:pt x="2212904" y="159215"/>
                </a:lnTo>
                <a:lnTo>
                  <a:pt x="2212904" y="360133"/>
                </a:lnTo>
                <a:lnTo>
                  <a:pt x="2192812" y="360133"/>
                </a:lnTo>
                <a:lnTo>
                  <a:pt x="2192812" y="143141"/>
                </a:lnTo>
                <a:lnTo>
                  <a:pt x="2249069" y="143141"/>
                </a:lnTo>
                <a:close/>
                <a:moveTo>
                  <a:pt x="2286239" y="136109"/>
                </a:moveTo>
                <a:lnTo>
                  <a:pt x="2388707" y="136109"/>
                </a:lnTo>
                <a:lnTo>
                  <a:pt x="2388707" y="217481"/>
                </a:lnTo>
                <a:lnTo>
                  <a:pt x="2286239" y="217481"/>
                </a:lnTo>
                <a:close/>
                <a:moveTo>
                  <a:pt x="2813649" y="129077"/>
                </a:moveTo>
                <a:lnTo>
                  <a:pt x="2835750" y="129077"/>
                </a:lnTo>
                <a:cubicBezTo>
                  <a:pt x="2842447" y="130416"/>
                  <a:pt x="2842782" y="133095"/>
                  <a:pt x="2836754" y="137114"/>
                </a:cubicBezTo>
                <a:lnTo>
                  <a:pt x="2836754" y="156201"/>
                </a:lnTo>
                <a:lnTo>
                  <a:pt x="2922144" y="156201"/>
                </a:lnTo>
                <a:lnTo>
                  <a:pt x="2922144" y="175288"/>
                </a:lnTo>
                <a:lnTo>
                  <a:pt x="2759401" y="175288"/>
                </a:lnTo>
                <a:lnTo>
                  <a:pt x="2759401" y="266706"/>
                </a:lnTo>
                <a:cubicBezTo>
                  <a:pt x="2759401" y="304880"/>
                  <a:pt x="2747346" y="336357"/>
                  <a:pt x="2723236" y="361137"/>
                </a:cubicBezTo>
                <a:lnTo>
                  <a:pt x="2708167" y="344059"/>
                </a:lnTo>
                <a:cubicBezTo>
                  <a:pt x="2729598" y="323298"/>
                  <a:pt x="2739979" y="299187"/>
                  <a:pt x="2739309" y="271729"/>
                </a:cubicBezTo>
                <a:lnTo>
                  <a:pt x="2710176" y="285793"/>
                </a:lnTo>
                <a:cubicBezTo>
                  <a:pt x="2709506" y="291820"/>
                  <a:pt x="2707832" y="293160"/>
                  <a:pt x="2705153" y="289811"/>
                </a:cubicBezTo>
                <a:lnTo>
                  <a:pt x="2698121" y="266706"/>
                </a:lnTo>
                <a:lnTo>
                  <a:pt x="2739309" y="251637"/>
                </a:lnTo>
                <a:lnTo>
                  <a:pt x="2739309" y="156201"/>
                </a:lnTo>
                <a:lnTo>
                  <a:pt x="2813649" y="156201"/>
                </a:lnTo>
                <a:close/>
                <a:moveTo>
                  <a:pt x="670062" y="128587"/>
                </a:moveTo>
                <a:lnTo>
                  <a:pt x="669057" y="139638"/>
                </a:lnTo>
                <a:cubicBezTo>
                  <a:pt x="687809" y="149684"/>
                  <a:pt x="702209" y="160399"/>
                  <a:pt x="712254" y="171785"/>
                </a:cubicBezTo>
                <a:lnTo>
                  <a:pt x="712254" y="128587"/>
                </a:lnTo>
                <a:close/>
                <a:moveTo>
                  <a:pt x="1628839" y="126341"/>
                </a:moveTo>
                <a:cubicBezTo>
                  <a:pt x="1636206" y="141075"/>
                  <a:pt x="1640894" y="155809"/>
                  <a:pt x="1642903" y="170543"/>
                </a:cubicBezTo>
                <a:lnTo>
                  <a:pt x="1622811" y="175566"/>
                </a:lnTo>
                <a:cubicBezTo>
                  <a:pt x="1620132" y="160162"/>
                  <a:pt x="1615779" y="145428"/>
                  <a:pt x="1609752" y="131364"/>
                </a:cubicBezTo>
                <a:close/>
                <a:moveTo>
                  <a:pt x="1469109" y="125336"/>
                </a:moveTo>
                <a:lnTo>
                  <a:pt x="1469109" y="142414"/>
                </a:lnTo>
                <a:lnTo>
                  <a:pt x="1537421" y="142414"/>
                </a:lnTo>
                <a:lnTo>
                  <a:pt x="1537421" y="125336"/>
                </a:lnTo>
                <a:close/>
                <a:moveTo>
                  <a:pt x="1144626" y="118304"/>
                </a:moveTo>
                <a:lnTo>
                  <a:pt x="1167732" y="128350"/>
                </a:lnTo>
                <a:cubicBezTo>
                  <a:pt x="1170411" y="131029"/>
                  <a:pt x="1169406" y="132703"/>
                  <a:pt x="1164718" y="133373"/>
                </a:cubicBezTo>
                <a:cubicBezTo>
                  <a:pt x="1154003" y="169538"/>
                  <a:pt x="1136590" y="198337"/>
                  <a:pt x="1112480" y="219768"/>
                </a:cubicBezTo>
                <a:lnTo>
                  <a:pt x="1095402" y="199676"/>
                </a:lnTo>
                <a:cubicBezTo>
                  <a:pt x="1115493" y="182263"/>
                  <a:pt x="1131902" y="155139"/>
                  <a:pt x="1144626" y="118304"/>
                </a:cubicBezTo>
                <a:close/>
                <a:moveTo>
                  <a:pt x="1262163" y="116295"/>
                </a:moveTo>
                <a:cubicBezTo>
                  <a:pt x="1285604" y="129690"/>
                  <a:pt x="1306700" y="149781"/>
                  <a:pt x="1325453" y="176570"/>
                </a:cubicBezTo>
                <a:lnTo>
                  <a:pt x="1306365" y="194653"/>
                </a:lnTo>
                <a:cubicBezTo>
                  <a:pt x="1286274" y="167864"/>
                  <a:pt x="1266852" y="146768"/>
                  <a:pt x="1248099" y="131364"/>
                </a:cubicBezTo>
                <a:close/>
                <a:moveTo>
                  <a:pt x="337542" y="101463"/>
                </a:moveTo>
                <a:lnTo>
                  <a:pt x="488231" y="101463"/>
                </a:lnTo>
                <a:lnTo>
                  <a:pt x="488231" y="117537"/>
                </a:lnTo>
                <a:lnTo>
                  <a:pt x="403845" y="117537"/>
                </a:lnTo>
                <a:cubicBezTo>
                  <a:pt x="401166" y="123564"/>
                  <a:pt x="397818" y="129257"/>
                  <a:pt x="393799" y="134615"/>
                </a:cubicBezTo>
                <a:lnTo>
                  <a:pt x="482203" y="134615"/>
                </a:lnTo>
                <a:lnTo>
                  <a:pt x="480194" y="197904"/>
                </a:lnTo>
                <a:cubicBezTo>
                  <a:pt x="479524" y="219335"/>
                  <a:pt x="471823" y="230051"/>
                  <a:pt x="457089" y="230051"/>
                </a:cubicBezTo>
                <a:lnTo>
                  <a:pt x="436997" y="230051"/>
                </a:lnTo>
                <a:lnTo>
                  <a:pt x="433983" y="210964"/>
                </a:lnTo>
                <a:lnTo>
                  <a:pt x="451061" y="210964"/>
                </a:lnTo>
                <a:cubicBezTo>
                  <a:pt x="457089" y="210964"/>
                  <a:pt x="460437" y="206945"/>
                  <a:pt x="461107" y="198909"/>
                </a:cubicBezTo>
                <a:lnTo>
                  <a:pt x="463116" y="150688"/>
                </a:lnTo>
                <a:lnTo>
                  <a:pt x="453070" y="150688"/>
                </a:lnTo>
                <a:cubicBezTo>
                  <a:pt x="442355" y="199578"/>
                  <a:pt x="406524" y="227707"/>
                  <a:pt x="345579" y="235074"/>
                </a:cubicBezTo>
                <a:lnTo>
                  <a:pt x="339552" y="215987"/>
                </a:lnTo>
                <a:cubicBezTo>
                  <a:pt x="391790" y="211968"/>
                  <a:pt x="423267" y="190202"/>
                  <a:pt x="433983" y="150688"/>
                </a:cubicBezTo>
                <a:lnTo>
                  <a:pt x="419919" y="150688"/>
                </a:lnTo>
                <a:cubicBezTo>
                  <a:pt x="408533" y="178817"/>
                  <a:pt x="384423" y="195895"/>
                  <a:pt x="347588" y="201922"/>
                </a:cubicBezTo>
                <a:lnTo>
                  <a:pt x="341561" y="184844"/>
                </a:lnTo>
                <a:cubicBezTo>
                  <a:pt x="372368" y="178147"/>
                  <a:pt x="391455" y="166762"/>
                  <a:pt x="398822" y="150688"/>
                </a:cubicBezTo>
                <a:lnTo>
                  <a:pt x="382749" y="150688"/>
                </a:lnTo>
                <a:cubicBezTo>
                  <a:pt x="373373" y="160065"/>
                  <a:pt x="361318" y="167432"/>
                  <a:pt x="346584" y="172789"/>
                </a:cubicBezTo>
                <a:lnTo>
                  <a:pt x="338547" y="155711"/>
                </a:lnTo>
                <a:cubicBezTo>
                  <a:pt x="359978" y="149014"/>
                  <a:pt x="374712" y="136289"/>
                  <a:pt x="382749" y="117537"/>
                </a:cubicBezTo>
                <a:lnTo>
                  <a:pt x="337542" y="117537"/>
                </a:lnTo>
                <a:close/>
                <a:moveTo>
                  <a:pt x="1469109" y="93189"/>
                </a:moveTo>
                <a:lnTo>
                  <a:pt x="1469109" y="109263"/>
                </a:lnTo>
                <a:lnTo>
                  <a:pt x="1537421" y="109263"/>
                </a:lnTo>
                <a:lnTo>
                  <a:pt x="1537421" y="93189"/>
                </a:lnTo>
                <a:close/>
                <a:moveTo>
                  <a:pt x="1418880" y="79125"/>
                </a:moveTo>
                <a:lnTo>
                  <a:pt x="1435958" y="94194"/>
                </a:lnTo>
                <a:lnTo>
                  <a:pt x="1431939" y="98212"/>
                </a:lnTo>
                <a:lnTo>
                  <a:pt x="1408834" y="164515"/>
                </a:lnTo>
                <a:cubicBezTo>
                  <a:pt x="1421558" y="181928"/>
                  <a:pt x="1427921" y="200011"/>
                  <a:pt x="1427921" y="218763"/>
                </a:cubicBezTo>
                <a:cubicBezTo>
                  <a:pt x="1427921" y="244882"/>
                  <a:pt x="1420219" y="257942"/>
                  <a:pt x="1404815" y="257942"/>
                </a:cubicBezTo>
                <a:lnTo>
                  <a:pt x="1392760" y="257942"/>
                </a:lnTo>
                <a:lnTo>
                  <a:pt x="1388742" y="237850"/>
                </a:lnTo>
                <a:lnTo>
                  <a:pt x="1398788" y="237850"/>
                </a:lnTo>
                <a:cubicBezTo>
                  <a:pt x="1405485" y="237850"/>
                  <a:pt x="1408499" y="230818"/>
                  <a:pt x="1407829" y="216754"/>
                </a:cubicBezTo>
                <a:cubicBezTo>
                  <a:pt x="1407159" y="197332"/>
                  <a:pt x="1401132" y="180254"/>
                  <a:pt x="1389746" y="165520"/>
                </a:cubicBezTo>
                <a:lnTo>
                  <a:pt x="1409838" y="100222"/>
                </a:lnTo>
                <a:lnTo>
                  <a:pt x="1378696" y="100222"/>
                </a:lnTo>
                <a:lnTo>
                  <a:pt x="1378696" y="301140"/>
                </a:lnTo>
                <a:lnTo>
                  <a:pt x="1358604" y="301140"/>
                </a:lnTo>
                <a:lnTo>
                  <a:pt x="1358604" y="84148"/>
                </a:lnTo>
                <a:lnTo>
                  <a:pt x="1414861" y="84148"/>
                </a:lnTo>
                <a:close/>
                <a:moveTo>
                  <a:pt x="1195861" y="78121"/>
                </a:moveTo>
                <a:lnTo>
                  <a:pt x="1217962" y="78121"/>
                </a:lnTo>
                <a:cubicBezTo>
                  <a:pt x="1224659" y="79460"/>
                  <a:pt x="1224994" y="82139"/>
                  <a:pt x="1218966" y="86157"/>
                </a:cubicBezTo>
                <a:lnTo>
                  <a:pt x="1218966" y="224791"/>
                </a:lnTo>
                <a:cubicBezTo>
                  <a:pt x="1218966" y="233497"/>
                  <a:pt x="1214278" y="237850"/>
                  <a:pt x="1204902" y="237850"/>
                </a:cubicBezTo>
                <a:lnTo>
                  <a:pt x="1175769" y="237850"/>
                </a:lnTo>
                <a:lnTo>
                  <a:pt x="1172755" y="215749"/>
                </a:lnTo>
                <a:lnTo>
                  <a:pt x="1191842" y="215749"/>
                </a:lnTo>
                <a:cubicBezTo>
                  <a:pt x="1194521" y="215749"/>
                  <a:pt x="1195861" y="214410"/>
                  <a:pt x="1195861" y="211731"/>
                </a:cubicBezTo>
                <a:close/>
                <a:moveTo>
                  <a:pt x="1452031" y="77116"/>
                </a:moveTo>
                <a:lnTo>
                  <a:pt x="1554499" y="77116"/>
                </a:lnTo>
                <a:lnTo>
                  <a:pt x="1554499" y="158488"/>
                </a:lnTo>
                <a:lnTo>
                  <a:pt x="1452031" y="158488"/>
                </a:lnTo>
                <a:close/>
                <a:moveTo>
                  <a:pt x="1722266" y="70084"/>
                </a:moveTo>
                <a:lnTo>
                  <a:pt x="1744367" y="70084"/>
                </a:lnTo>
                <a:cubicBezTo>
                  <a:pt x="1751064" y="71423"/>
                  <a:pt x="1751399" y="74102"/>
                  <a:pt x="1745371" y="78121"/>
                </a:cubicBezTo>
                <a:lnTo>
                  <a:pt x="1745371" y="97208"/>
                </a:lnTo>
                <a:lnTo>
                  <a:pt x="1830761" y="97208"/>
                </a:lnTo>
                <a:lnTo>
                  <a:pt x="1830761" y="116295"/>
                </a:lnTo>
                <a:lnTo>
                  <a:pt x="1668018" y="116295"/>
                </a:lnTo>
                <a:lnTo>
                  <a:pt x="1668018" y="207713"/>
                </a:lnTo>
                <a:cubicBezTo>
                  <a:pt x="1668018" y="245887"/>
                  <a:pt x="1655963" y="277364"/>
                  <a:pt x="1631853" y="302144"/>
                </a:cubicBezTo>
                <a:lnTo>
                  <a:pt x="1616784" y="285066"/>
                </a:lnTo>
                <a:cubicBezTo>
                  <a:pt x="1638215" y="264305"/>
                  <a:pt x="1648596" y="240194"/>
                  <a:pt x="1647926" y="212736"/>
                </a:cubicBezTo>
                <a:lnTo>
                  <a:pt x="1618793" y="226800"/>
                </a:lnTo>
                <a:cubicBezTo>
                  <a:pt x="1618123" y="232827"/>
                  <a:pt x="1616449" y="234167"/>
                  <a:pt x="1613770" y="230818"/>
                </a:cubicBezTo>
                <a:lnTo>
                  <a:pt x="1606738" y="207713"/>
                </a:lnTo>
                <a:lnTo>
                  <a:pt x="1647926" y="192644"/>
                </a:lnTo>
                <a:lnTo>
                  <a:pt x="1647926" y="97208"/>
                </a:lnTo>
                <a:lnTo>
                  <a:pt x="1722266" y="97208"/>
                </a:lnTo>
                <a:close/>
                <a:moveTo>
                  <a:pt x="584672" y="68312"/>
                </a:moveTo>
                <a:lnTo>
                  <a:pt x="739378" y="68312"/>
                </a:lnTo>
                <a:lnTo>
                  <a:pt x="739378" y="87399"/>
                </a:lnTo>
                <a:lnTo>
                  <a:pt x="670062" y="87399"/>
                </a:lnTo>
                <a:lnTo>
                  <a:pt x="670062" y="109500"/>
                </a:lnTo>
                <a:lnTo>
                  <a:pt x="732346" y="109500"/>
                </a:lnTo>
                <a:lnTo>
                  <a:pt x="732346" y="212973"/>
                </a:lnTo>
                <a:cubicBezTo>
                  <a:pt x="732346" y="223689"/>
                  <a:pt x="726988" y="229046"/>
                  <a:pt x="716273" y="229046"/>
                </a:cubicBezTo>
                <a:lnTo>
                  <a:pt x="694172" y="229046"/>
                </a:lnTo>
                <a:lnTo>
                  <a:pt x="689149" y="209959"/>
                </a:lnTo>
                <a:lnTo>
                  <a:pt x="708236" y="209959"/>
                </a:lnTo>
                <a:cubicBezTo>
                  <a:pt x="710915" y="209959"/>
                  <a:pt x="712254" y="208620"/>
                  <a:pt x="712254" y="205941"/>
                </a:cubicBezTo>
                <a:lnTo>
                  <a:pt x="712254" y="175803"/>
                </a:lnTo>
                <a:lnTo>
                  <a:pt x="700199" y="190872"/>
                </a:lnTo>
                <a:cubicBezTo>
                  <a:pt x="689484" y="178817"/>
                  <a:pt x="677429" y="167766"/>
                  <a:pt x="664034" y="157720"/>
                </a:cubicBezTo>
                <a:cubicBezTo>
                  <a:pt x="656667" y="175803"/>
                  <a:pt x="643942" y="189867"/>
                  <a:pt x="625860" y="199913"/>
                </a:cubicBezTo>
                <a:lnTo>
                  <a:pt x="613805" y="180826"/>
                </a:lnTo>
                <a:cubicBezTo>
                  <a:pt x="637915" y="166092"/>
                  <a:pt x="649970" y="148679"/>
                  <a:pt x="649970" y="128587"/>
                </a:cubicBezTo>
                <a:lnTo>
                  <a:pt x="611795" y="128587"/>
                </a:lnTo>
                <a:lnTo>
                  <a:pt x="611795" y="232060"/>
                </a:lnTo>
                <a:lnTo>
                  <a:pt x="591704" y="232060"/>
                </a:lnTo>
                <a:lnTo>
                  <a:pt x="591704" y="109500"/>
                </a:lnTo>
                <a:lnTo>
                  <a:pt x="649970" y="109500"/>
                </a:lnTo>
                <a:lnTo>
                  <a:pt x="649970" y="87399"/>
                </a:lnTo>
                <a:lnTo>
                  <a:pt x="584672" y="87399"/>
                </a:lnTo>
                <a:close/>
                <a:moveTo>
                  <a:pt x="537456" y="56257"/>
                </a:moveTo>
                <a:cubicBezTo>
                  <a:pt x="544823" y="70991"/>
                  <a:pt x="549511" y="85725"/>
                  <a:pt x="551520" y="100459"/>
                </a:cubicBezTo>
                <a:lnTo>
                  <a:pt x="531428" y="105482"/>
                </a:lnTo>
                <a:cubicBezTo>
                  <a:pt x="528749" y="90078"/>
                  <a:pt x="524396" y="75344"/>
                  <a:pt x="518369" y="61280"/>
                </a:cubicBezTo>
                <a:close/>
                <a:moveTo>
                  <a:pt x="377726" y="55252"/>
                </a:moveTo>
                <a:lnTo>
                  <a:pt x="377726" y="72330"/>
                </a:lnTo>
                <a:lnTo>
                  <a:pt x="446038" y="72330"/>
                </a:lnTo>
                <a:lnTo>
                  <a:pt x="446038" y="55252"/>
                </a:lnTo>
                <a:close/>
                <a:moveTo>
                  <a:pt x="377726" y="23105"/>
                </a:moveTo>
                <a:lnTo>
                  <a:pt x="377726" y="39179"/>
                </a:lnTo>
                <a:lnTo>
                  <a:pt x="446038" y="39179"/>
                </a:lnTo>
                <a:lnTo>
                  <a:pt x="446038" y="23105"/>
                </a:lnTo>
                <a:close/>
                <a:moveTo>
                  <a:pt x="327496" y="9041"/>
                </a:moveTo>
                <a:lnTo>
                  <a:pt x="344575" y="24110"/>
                </a:lnTo>
                <a:lnTo>
                  <a:pt x="340556" y="28128"/>
                </a:lnTo>
                <a:lnTo>
                  <a:pt x="317451" y="94431"/>
                </a:lnTo>
                <a:cubicBezTo>
                  <a:pt x="330175" y="111844"/>
                  <a:pt x="336538" y="129927"/>
                  <a:pt x="336538" y="148679"/>
                </a:cubicBezTo>
                <a:cubicBezTo>
                  <a:pt x="336538" y="174798"/>
                  <a:pt x="328836" y="187858"/>
                  <a:pt x="313432" y="187858"/>
                </a:cubicBezTo>
                <a:lnTo>
                  <a:pt x="301377" y="187858"/>
                </a:lnTo>
                <a:lnTo>
                  <a:pt x="297359" y="167766"/>
                </a:lnTo>
                <a:lnTo>
                  <a:pt x="307405" y="167766"/>
                </a:lnTo>
                <a:cubicBezTo>
                  <a:pt x="314102" y="167766"/>
                  <a:pt x="317116" y="160734"/>
                  <a:pt x="316446" y="146670"/>
                </a:cubicBezTo>
                <a:cubicBezTo>
                  <a:pt x="315776" y="127248"/>
                  <a:pt x="309749" y="110170"/>
                  <a:pt x="298363" y="95436"/>
                </a:cubicBezTo>
                <a:lnTo>
                  <a:pt x="318455" y="30138"/>
                </a:lnTo>
                <a:lnTo>
                  <a:pt x="287313" y="30138"/>
                </a:lnTo>
                <a:lnTo>
                  <a:pt x="287313" y="231056"/>
                </a:lnTo>
                <a:lnTo>
                  <a:pt x="267221" y="231056"/>
                </a:lnTo>
                <a:lnTo>
                  <a:pt x="267221" y="14064"/>
                </a:lnTo>
                <a:lnTo>
                  <a:pt x="323478" y="14064"/>
                </a:lnTo>
                <a:close/>
                <a:moveTo>
                  <a:pt x="360648" y="7032"/>
                </a:moveTo>
                <a:lnTo>
                  <a:pt x="463116" y="7032"/>
                </a:lnTo>
                <a:lnTo>
                  <a:pt x="463116" y="88404"/>
                </a:lnTo>
                <a:lnTo>
                  <a:pt x="360648" y="88404"/>
                </a:lnTo>
                <a:close/>
                <a:moveTo>
                  <a:pt x="99455" y="4018"/>
                </a:moveTo>
                <a:lnTo>
                  <a:pt x="121556" y="4018"/>
                </a:lnTo>
                <a:cubicBezTo>
                  <a:pt x="126913" y="4688"/>
                  <a:pt x="127248" y="6697"/>
                  <a:pt x="122560" y="10046"/>
                </a:cubicBezTo>
                <a:lnTo>
                  <a:pt x="122560" y="57261"/>
                </a:lnTo>
                <a:lnTo>
                  <a:pt x="226033" y="57261"/>
                </a:lnTo>
                <a:lnTo>
                  <a:pt x="226033" y="79362"/>
                </a:lnTo>
                <a:lnTo>
                  <a:pt x="127583" y="79362"/>
                </a:lnTo>
                <a:cubicBezTo>
                  <a:pt x="143657" y="133610"/>
                  <a:pt x="178147" y="174798"/>
                  <a:pt x="231056" y="202927"/>
                </a:cubicBezTo>
                <a:lnTo>
                  <a:pt x="219001" y="228042"/>
                </a:lnTo>
                <a:cubicBezTo>
                  <a:pt x="167432" y="197904"/>
                  <a:pt x="132941" y="157051"/>
                  <a:pt x="115528" y="105482"/>
                </a:cubicBezTo>
                <a:cubicBezTo>
                  <a:pt x="97445" y="166427"/>
                  <a:pt x="63289" y="207950"/>
                  <a:pt x="13060" y="230051"/>
                </a:cubicBezTo>
                <a:lnTo>
                  <a:pt x="0" y="207950"/>
                </a:lnTo>
                <a:cubicBezTo>
                  <a:pt x="52239" y="185849"/>
                  <a:pt x="84721" y="142986"/>
                  <a:pt x="97445" y="79362"/>
                </a:cubicBezTo>
                <a:lnTo>
                  <a:pt x="9042" y="79362"/>
                </a:lnTo>
                <a:lnTo>
                  <a:pt x="9042" y="57261"/>
                </a:lnTo>
                <a:lnTo>
                  <a:pt x="99455" y="57261"/>
                </a:lnTo>
                <a:close/>
                <a:moveTo>
                  <a:pt x="630883" y="0"/>
                </a:moveTo>
                <a:lnTo>
                  <a:pt x="652984" y="0"/>
                </a:lnTo>
                <a:cubicBezTo>
                  <a:pt x="659681" y="1339"/>
                  <a:pt x="660016" y="4018"/>
                  <a:pt x="653988" y="8037"/>
                </a:cubicBezTo>
                <a:lnTo>
                  <a:pt x="653988" y="27124"/>
                </a:lnTo>
                <a:lnTo>
                  <a:pt x="739378" y="27124"/>
                </a:lnTo>
                <a:lnTo>
                  <a:pt x="739378" y="46211"/>
                </a:lnTo>
                <a:lnTo>
                  <a:pt x="576635" y="46211"/>
                </a:lnTo>
                <a:lnTo>
                  <a:pt x="576635" y="137629"/>
                </a:lnTo>
                <a:cubicBezTo>
                  <a:pt x="576635" y="175803"/>
                  <a:pt x="564580" y="207280"/>
                  <a:pt x="540470" y="232060"/>
                </a:cubicBezTo>
                <a:lnTo>
                  <a:pt x="525401" y="214982"/>
                </a:lnTo>
                <a:cubicBezTo>
                  <a:pt x="546832" y="194221"/>
                  <a:pt x="557213" y="170110"/>
                  <a:pt x="556543" y="142652"/>
                </a:cubicBezTo>
                <a:lnTo>
                  <a:pt x="527410" y="156716"/>
                </a:lnTo>
                <a:cubicBezTo>
                  <a:pt x="526740" y="162743"/>
                  <a:pt x="525066" y="164083"/>
                  <a:pt x="522387" y="160734"/>
                </a:cubicBezTo>
                <a:lnTo>
                  <a:pt x="515355" y="137629"/>
                </a:lnTo>
                <a:lnTo>
                  <a:pt x="556543" y="122560"/>
                </a:lnTo>
                <a:lnTo>
                  <a:pt x="556543" y="27124"/>
                </a:lnTo>
                <a:lnTo>
                  <a:pt x="630883" y="27124"/>
                </a:lnTo>
                <a:close/>
              </a:path>
            </a:pathLst>
          </a:custGeom>
          <a:solidFill>
            <a:srgbClr val="FF0000"/>
          </a:solidFill>
          <a:ln>
            <a:noFill/>
          </a:ln>
          <a:effectLst/>
          <a:sp3d/>
        </p:spPr>
        <p:style>
          <a:lnRef idx="0">
            <a:scrgbClr r="0" g="0" b="0"/>
          </a:lnRef>
          <a:fillRef idx="0">
            <a:scrgbClr r="0" g="0" b="0"/>
          </a:fillRef>
          <a:effectRef idx="0">
            <a:scrgbClr r="0" g="0" b="0"/>
          </a:effectRef>
          <a:fontRef idx="none"/>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000" b="0" i="0" u="none" strike="noStrike" cap="none" spc="0" normalizeH="0" baseline="0">
              <a:ln>
                <a:noFill/>
              </a:ln>
              <a:solidFill>
                <a:srgbClr val="FF0000"/>
              </a:solidFill>
              <a:effectLst/>
              <a:uFillTx/>
              <a:latin typeface="MS Gothic" panose="020B0609070205080204" pitchFamily="49" charset="-128"/>
              <a:ea typeface="MS Gothic" panose="020B0609070205080204" pitchFamily="49" charset="-128"/>
              <a:sym typeface="Helvetica Light"/>
            </a:endParaRPr>
          </a:p>
        </p:txBody>
      </p:sp>
      <p:sp>
        <p:nvSpPr>
          <p:cNvPr id="12" name="テキスト ボックス 11">
            <a:extLst>
              <a:ext uri="{FF2B5EF4-FFF2-40B4-BE49-F238E27FC236}">
                <a16:creationId xmlns:a16="http://schemas.microsoft.com/office/drawing/2014/main" id="{16902D1E-B7D1-A44F-B979-A579502D6AB2}"/>
              </a:ext>
            </a:extLst>
          </p:cNvPr>
          <p:cNvSpPr txBox="1"/>
          <p:nvPr/>
        </p:nvSpPr>
        <p:spPr>
          <a:xfrm>
            <a:off x="6183726" y="6602944"/>
            <a:ext cx="2922142" cy="388871"/>
          </a:xfrm>
          <a:custGeom>
            <a:avLst/>
            <a:gdLst/>
            <a:ahLst/>
            <a:cxnLst/>
            <a:rect l="l" t="t" r="r" b="b"/>
            <a:pathLst>
              <a:path w="2922142" h="388871">
                <a:moveTo>
                  <a:pt x="2519302" y="310513"/>
                </a:moveTo>
                <a:lnTo>
                  <a:pt x="2669990" y="310513"/>
                </a:lnTo>
                <a:lnTo>
                  <a:pt x="2669990" y="326586"/>
                </a:lnTo>
                <a:lnTo>
                  <a:pt x="2582591" y="326586"/>
                </a:lnTo>
                <a:lnTo>
                  <a:pt x="2563504" y="362751"/>
                </a:lnTo>
                <a:lnTo>
                  <a:pt x="2627797" y="357728"/>
                </a:lnTo>
                <a:cubicBezTo>
                  <a:pt x="2618421" y="348352"/>
                  <a:pt x="2613063" y="343664"/>
                  <a:pt x="2611724" y="343664"/>
                </a:cubicBezTo>
                <a:lnTo>
                  <a:pt x="2626793" y="332614"/>
                </a:lnTo>
                <a:cubicBezTo>
                  <a:pt x="2642866" y="343999"/>
                  <a:pt x="2656596" y="357059"/>
                  <a:pt x="2667981" y="371793"/>
                </a:cubicBezTo>
                <a:lnTo>
                  <a:pt x="2649898" y="384852"/>
                </a:lnTo>
                <a:lnTo>
                  <a:pt x="2638848" y="370788"/>
                </a:lnTo>
                <a:lnTo>
                  <a:pt x="2527338" y="383848"/>
                </a:lnTo>
                <a:cubicBezTo>
                  <a:pt x="2525329" y="389206"/>
                  <a:pt x="2523320" y="389206"/>
                  <a:pt x="2521311" y="383848"/>
                </a:cubicBezTo>
                <a:lnTo>
                  <a:pt x="2516288" y="363756"/>
                </a:lnTo>
                <a:lnTo>
                  <a:pt x="2547430" y="362751"/>
                </a:lnTo>
                <a:lnTo>
                  <a:pt x="2560490" y="326586"/>
                </a:lnTo>
                <a:lnTo>
                  <a:pt x="2519302" y="326586"/>
                </a:lnTo>
                <a:close/>
                <a:moveTo>
                  <a:pt x="2852826" y="284393"/>
                </a:moveTo>
                <a:lnTo>
                  <a:pt x="2851821" y="295444"/>
                </a:lnTo>
                <a:cubicBezTo>
                  <a:pt x="2870573" y="305490"/>
                  <a:pt x="2884972" y="316205"/>
                  <a:pt x="2895018" y="327591"/>
                </a:cubicBezTo>
                <a:lnTo>
                  <a:pt x="2895018" y="284393"/>
                </a:lnTo>
                <a:close/>
                <a:moveTo>
                  <a:pt x="2617751" y="232155"/>
                </a:moveTo>
                <a:lnTo>
                  <a:pt x="2636839" y="245214"/>
                </a:lnTo>
                <a:lnTo>
                  <a:pt x="2633825" y="248228"/>
                </a:lnTo>
                <a:lnTo>
                  <a:pt x="2618756" y="278366"/>
                </a:lnTo>
                <a:lnTo>
                  <a:pt x="2649898" y="278366"/>
                </a:lnTo>
                <a:lnTo>
                  <a:pt x="2649898" y="294439"/>
                </a:lnTo>
                <a:lnTo>
                  <a:pt x="2534370" y="294439"/>
                </a:lnTo>
                <a:lnTo>
                  <a:pt x="2534370" y="278366"/>
                </a:lnTo>
                <a:lnTo>
                  <a:pt x="2599669" y="278366"/>
                </a:lnTo>
                <a:lnTo>
                  <a:pt x="2610719" y="253251"/>
                </a:lnTo>
                <a:lnTo>
                  <a:pt x="2530352" y="253251"/>
                </a:lnTo>
                <a:lnTo>
                  <a:pt x="2530352" y="237178"/>
                </a:lnTo>
                <a:lnTo>
                  <a:pt x="2616747" y="237178"/>
                </a:lnTo>
                <a:close/>
                <a:moveTo>
                  <a:pt x="2767435" y="224118"/>
                </a:moveTo>
                <a:lnTo>
                  <a:pt x="2922142" y="224118"/>
                </a:lnTo>
                <a:lnTo>
                  <a:pt x="2922142" y="243205"/>
                </a:lnTo>
                <a:lnTo>
                  <a:pt x="2852826" y="243205"/>
                </a:lnTo>
                <a:lnTo>
                  <a:pt x="2852826" y="265306"/>
                </a:lnTo>
                <a:lnTo>
                  <a:pt x="2915110" y="265306"/>
                </a:lnTo>
                <a:lnTo>
                  <a:pt x="2915110" y="368779"/>
                </a:lnTo>
                <a:cubicBezTo>
                  <a:pt x="2915110" y="379495"/>
                  <a:pt x="2909752" y="384852"/>
                  <a:pt x="2899037" y="384852"/>
                </a:cubicBezTo>
                <a:lnTo>
                  <a:pt x="2876936" y="384852"/>
                </a:lnTo>
                <a:lnTo>
                  <a:pt x="2871913" y="365765"/>
                </a:lnTo>
                <a:lnTo>
                  <a:pt x="2891000" y="365765"/>
                </a:lnTo>
                <a:cubicBezTo>
                  <a:pt x="2893679" y="365765"/>
                  <a:pt x="2895018" y="364426"/>
                  <a:pt x="2895018" y="361747"/>
                </a:cubicBezTo>
                <a:lnTo>
                  <a:pt x="2895018" y="331609"/>
                </a:lnTo>
                <a:lnTo>
                  <a:pt x="2882963" y="346678"/>
                </a:lnTo>
                <a:cubicBezTo>
                  <a:pt x="2872248" y="334623"/>
                  <a:pt x="2860192" y="323572"/>
                  <a:pt x="2846798" y="313526"/>
                </a:cubicBezTo>
                <a:cubicBezTo>
                  <a:pt x="2839431" y="331609"/>
                  <a:pt x="2826706" y="345673"/>
                  <a:pt x="2808624" y="355719"/>
                </a:cubicBezTo>
                <a:lnTo>
                  <a:pt x="2796568" y="336632"/>
                </a:lnTo>
                <a:cubicBezTo>
                  <a:pt x="2820679" y="321898"/>
                  <a:pt x="2832734" y="304485"/>
                  <a:pt x="2832734" y="284393"/>
                </a:cubicBezTo>
                <a:lnTo>
                  <a:pt x="2794559" y="284393"/>
                </a:lnTo>
                <a:lnTo>
                  <a:pt x="2794559" y="387866"/>
                </a:lnTo>
                <a:lnTo>
                  <a:pt x="2774468" y="387866"/>
                </a:lnTo>
                <a:lnTo>
                  <a:pt x="2774468" y="265306"/>
                </a:lnTo>
                <a:lnTo>
                  <a:pt x="2832734" y="265306"/>
                </a:lnTo>
                <a:lnTo>
                  <a:pt x="2832734" y="243205"/>
                </a:lnTo>
                <a:lnTo>
                  <a:pt x="2767435" y="243205"/>
                </a:lnTo>
                <a:close/>
                <a:moveTo>
                  <a:pt x="2720220" y="212063"/>
                </a:moveTo>
                <a:cubicBezTo>
                  <a:pt x="2727587" y="226797"/>
                  <a:pt x="2732275" y="241531"/>
                  <a:pt x="2734284" y="256265"/>
                </a:cubicBezTo>
                <a:lnTo>
                  <a:pt x="2714192" y="261288"/>
                </a:lnTo>
                <a:cubicBezTo>
                  <a:pt x="2711513" y="245884"/>
                  <a:pt x="2707160" y="231150"/>
                  <a:pt x="2701132" y="217086"/>
                </a:cubicBezTo>
                <a:close/>
                <a:moveTo>
                  <a:pt x="1450988" y="204909"/>
                </a:moveTo>
                <a:lnTo>
                  <a:pt x="1601676" y="204909"/>
                </a:lnTo>
                <a:lnTo>
                  <a:pt x="1601676" y="220982"/>
                </a:lnTo>
                <a:lnTo>
                  <a:pt x="1514277" y="220982"/>
                </a:lnTo>
                <a:lnTo>
                  <a:pt x="1495190" y="257147"/>
                </a:lnTo>
                <a:lnTo>
                  <a:pt x="1559484" y="252124"/>
                </a:lnTo>
                <a:cubicBezTo>
                  <a:pt x="1550107" y="242748"/>
                  <a:pt x="1544750" y="238060"/>
                  <a:pt x="1543410" y="238060"/>
                </a:cubicBezTo>
                <a:lnTo>
                  <a:pt x="1558479" y="227010"/>
                </a:lnTo>
                <a:cubicBezTo>
                  <a:pt x="1574552" y="238395"/>
                  <a:pt x="1588282" y="251455"/>
                  <a:pt x="1599667" y="266189"/>
                </a:cubicBezTo>
                <a:lnTo>
                  <a:pt x="1581585" y="279248"/>
                </a:lnTo>
                <a:lnTo>
                  <a:pt x="1570534" y="265184"/>
                </a:lnTo>
                <a:lnTo>
                  <a:pt x="1459025" y="278244"/>
                </a:lnTo>
                <a:cubicBezTo>
                  <a:pt x="1457015" y="283602"/>
                  <a:pt x="1455006" y="283602"/>
                  <a:pt x="1452997" y="278244"/>
                </a:cubicBezTo>
                <a:lnTo>
                  <a:pt x="1447974" y="258152"/>
                </a:lnTo>
                <a:lnTo>
                  <a:pt x="1479116" y="257147"/>
                </a:lnTo>
                <a:lnTo>
                  <a:pt x="1492176" y="220982"/>
                </a:lnTo>
                <a:lnTo>
                  <a:pt x="1450988" y="220982"/>
                </a:lnTo>
                <a:close/>
                <a:moveTo>
                  <a:pt x="2243039" y="193980"/>
                </a:moveTo>
                <a:cubicBezTo>
                  <a:pt x="2249737" y="202687"/>
                  <a:pt x="2254425" y="211058"/>
                  <a:pt x="2257104" y="219095"/>
                </a:cubicBezTo>
                <a:lnTo>
                  <a:pt x="2243039" y="226127"/>
                </a:lnTo>
                <a:cubicBezTo>
                  <a:pt x="2239691" y="218090"/>
                  <a:pt x="2235338" y="210054"/>
                  <a:pt x="2229980" y="202017"/>
                </a:cubicBezTo>
                <a:close/>
                <a:moveTo>
                  <a:pt x="2342494" y="190967"/>
                </a:moveTo>
                <a:lnTo>
                  <a:pt x="2358567" y="193980"/>
                </a:lnTo>
                <a:cubicBezTo>
                  <a:pt x="2366604" y="195320"/>
                  <a:pt x="2366939" y="197999"/>
                  <a:pt x="2359572" y="202017"/>
                </a:cubicBezTo>
                <a:lnTo>
                  <a:pt x="2351535" y="231150"/>
                </a:lnTo>
                <a:lnTo>
                  <a:pt x="2392723" y="231150"/>
                </a:lnTo>
                <a:lnTo>
                  <a:pt x="2397746" y="227132"/>
                </a:lnTo>
                <a:lnTo>
                  <a:pt x="2410806" y="235168"/>
                </a:lnTo>
                <a:cubicBezTo>
                  <a:pt x="2416834" y="237847"/>
                  <a:pt x="2416499" y="240526"/>
                  <a:pt x="2409801" y="243205"/>
                </a:cubicBezTo>
                <a:lnTo>
                  <a:pt x="2385691" y="297453"/>
                </a:lnTo>
                <a:lnTo>
                  <a:pt x="2369618" y="287407"/>
                </a:lnTo>
                <a:lnTo>
                  <a:pt x="2385691" y="250237"/>
                </a:lnTo>
                <a:lnTo>
                  <a:pt x="2363590" y="250237"/>
                </a:lnTo>
                <a:lnTo>
                  <a:pt x="2363590" y="284393"/>
                </a:lnTo>
                <a:cubicBezTo>
                  <a:pt x="2363590" y="311182"/>
                  <a:pt x="2381338" y="337637"/>
                  <a:pt x="2416834" y="363756"/>
                </a:cubicBezTo>
                <a:lnTo>
                  <a:pt x="2404778" y="383848"/>
                </a:lnTo>
                <a:cubicBezTo>
                  <a:pt x="2384017" y="369784"/>
                  <a:pt x="2367609" y="349692"/>
                  <a:pt x="2355554" y="323572"/>
                </a:cubicBezTo>
                <a:cubicBezTo>
                  <a:pt x="2348187" y="354380"/>
                  <a:pt x="2331109" y="375476"/>
                  <a:pt x="2304319" y="386862"/>
                </a:cubicBezTo>
                <a:lnTo>
                  <a:pt x="2296283" y="366770"/>
                </a:lnTo>
                <a:cubicBezTo>
                  <a:pt x="2327760" y="355384"/>
                  <a:pt x="2343498" y="326921"/>
                  <a:pt x="2343498" y="281380"/>
                </a:cubicBezTo>
                <a:lnTo>
                  <a:pt x="2343498" y="252246"/>
                </a:lnTo>
                <a:cubicBezTo>
                  <a:pt x="2338810" y="268990"/>
                  <a:pt x="2332448" y="283389"/>
                  <a:pt x="2324411" y="295444"/>
                </a:cubicBezTo>
                <a:lnTo>
                  <a:pt x="2312356" y="279370"/>
                </a:lnTo>
                <a:cubicBezTo>
                  <a:pt x="2327760" y="249902"/>
                  <a:pt x="2337806" y="220435"/>
                  <a:pt x="2342494" y="190967"/>
                </a:cubicBezTo>
                <a:close/>
                <a:moveTo>
                  <a:pt x="1784512" y="178789"/>
                </a:moveTo>
                <a:lnTo>
                  <a:pt x="1783507" y="189840"/>
                </a:lnTo>
                <a:cubicBezTo>
                  <a:pt x="1802259" y="199886"/>
                  <a:pt x="1816659" y="210601"/>
                  <a:pt x="1826705" y="221987"/>
                </a:cubicBezTo>
                <a:lnTo>
                  <a:pt x="1826705" y="178789"/>
                </a:lnTo>
                <a:close/>
                <a:moveTo>
                  <a:pt x="2585605" y="177907"/>
                </a:moveTo>
                <a:cubicBezTo>
                  <a:pt x="2578238" y="189962"/>
                  <a:pt x="2569196" y="200008"/>
                  <a:pt x="2558481" y="208045"/>
                </a:cubicBezTo>
                <a:lnTo>
                  <a:pt x="2618756" y="208045"/>
                </a:lnTo>
                <a:cubicBezTo>
                  <a:pt x="2606031" y="200678"/>
                  <a:pt x="2594981" y="190632"/>
                  <a:pt x="2585605" y="177907"/>
                </a:cubicBezTo>
                <a:close/>
                <a:moveTo>
                  <a:pt x="1296281" y="165730"/>
                </a:moveTo>
                <a:lnTo>
                  <a:pt x="1314364" y="182808"/>
                </a:lnTo>
                <a:cubicBezTo>
                  <a:pt x="1319052" y="187496"/>
                  <a:pt x="1317377" y="189840"/>
                  <a:pt x="1309341" y="189840"/>
                </a:cubicBezTo>
                <a:cubicBezTo>
                  <a:pt x="1268487" y="250115"/>
                  <a:pt x="1212900" y="281258"/>
                  <a:pt x="1142579" y="283267"/>
                </a:cubicBezTo>
                <a:lnTo>
                  <a:pt x="1133538" y="259157"/>
                </a:lnTo>
                <a:cubicBezTo>
                  <a:pt x="1207207" y="258487"/>
                  <a:pt x="1261455" y="227345"/>
                  <a:pt x="1296281" y="165730"/>
                </a:cubicBezTo>
                <a:close/>
                <a:moveTo>
                  <a:pt x="2195824" y="164847"/>
                </a:moveTo>
                <a:lnTo>
                  <a:pt x="2405783" y="164847"/>
                </a:lnTo>
                <a:lnTo>
                  <a:pt x="2405783" y="183934"/>
                </a:lnTo>
                <a:lnTo>
                  <a:pt x="2215916" y="183934"/>
                </a:lnTo>
                <a:lnTo>
                  <a:pt x="2215916" y="230146"/>
                </a:lnTo>
                <a:lnTo>
                  <a:pt x="2271168" y="230146"/>
                </a:lnTo>
                <a:cubicBezTo>
                  <a:pt x="2277196" y="217421"/>
                  <a:pt x="2282553" y="204026"/>
                  <a:pt x="2287241" y="189962"/>
                </a:cubicBezTo>
                <a:lnTo>
                  <a:pt x="2302310" y="193980"/>
                </a:lnTo>
                <a:cubicBezTo>
                  <a:pt x="2310347" y="196659"/>
                  <a:pt x="2310682" y="198668"/>
                  <a:pt x="2303315" y="200008"/>
                </a:cubicBezTo>
                <a:cubicBezTo>
                  <a:pt x="2299966" y="208714"/>
                  <a:pt x="2295613" y="218760"/>
                  <a:pt x="2290255" y="230146"/>
                </a:cubicBezTo>
                <a:lnTo>
                  <a:pt x="2321397" y="230146"/>
                </a:lnTo>
                <a:lnTo>
                  <a:pt x="2321397" y="249233"/>
                </a:lnTo>
                <a:lnTo>
                  <a:pt x="2277196" y="249233"/>
                </a:lnTo>
                <a:lnTo>
                  <a:pt x="2277196" y="308504"/>
                </a:lnTo>
                <a:lnTo>
                  <a:pt x="2292264" y="308504"/>
                </a:lnTo>
                <a:lnTo>
                  <a:pt x="2292264" y="261288"/>
                </a:lnTo>
                <a:lnTo>
                  <a:pt x="2308338" y="261288"/>
                </a:lnTo>
                <a:cubicBezTo>
                  <a:pt x="2313696" y="261958"/>
                  <a:pt x="2314030" y="263967"/>
                  <a:pt x="2309342" y="267315"/>
                </a:cubicBezTo>
                <a:lnTo>
                  <a:pt x="2309342" y="335627"/>
                </a:lnTo>
                <a:lnTo>
                  <a:pt x="2292264" y="335627"/>
                </a:lnTo>
                <a:lnTo>
                  <a:pt x="2292264" y="327591"/>
                </a:lnTo>
                <a:lnTo>
                  <a:pt x="2278200" y="327591"/>
                </a:lnTo>
                <a:cubicBezTo>
                  <a:pt x="2275521" y="359738"/>
                  <a:pt x="2260118" y="380164"/>
                  <a:pt x="2231989" y="388871"/>
                </a:cubicBezTo>
                <a:lnTo>
                  <a:pt x="2224957" y="370788"/>
                </a:lnTo>
                <a:cubicBezTo>
                  <a:pt x="2247728" y="362751"/>
                  <a:pt x="2259113" y="348352"/>
                  <a:pt x="2259113" y="327591"/>
                </a:cubicBezTo>
                <a:lnTo>
                  <a:pt x="2244044" y="327591"/>
                </a:lnTo>
                <a:lnTo>
                  <a:pt x="2244044" y="338641"/>
                </a:lnTo>
                <a:lnTo>
                  <a:pt x="2226966" y="338641"/>
                </a:lnTo>
                <a:lnTo>
                  <a:pt x="2226966" y="264302"/>
                </a:lnTo>
                <a:lnTo>
                  <a:pt x="2243039" y="264302"/>
                </a:lnTo>
                <a:cubicBezTo>
                  <a:pt x="2248397" y="264971"/>
                  <a:pt x="2248732" y="266980"/>
                  <a:pt x="2244044" y="270329"/>
                </a:cubicBezTo>
                <a:lnTo>
                  <a:pt x="2244044" y="308504"/>
                </a:lnTo>
                <a:lnTo>
                  <a:pt x="2260118" y="308504"/>
                </a:lnTo>
                <a:lnTo>
                  <a:pt x="2260118" y="249233"/>
                </a:lnTo>
                <a:lnTo>
                  <a:pt x="2215916" y="249233"/>
                </a:lnTo>
                <a:lnTo>
                  <a:pt x="2215916" y="295444"/>
                </a:lnTo>
                <a:cubicBezTo>
                  <a:pt x="2215916" y="340985"/>
                  <a:pt x="2207544" y="372128"/>
                  <a:pt x="2190801" y="388871"/>
                </a:cubicBezTo>
                <a:lnTo>
                  <a:pt x="2175732" y="368779"/>
                </a:lnTo>
                <a:cubicBezTo>
                  <a:pt x="2189127" y="357394"/>
                  <a:pt x="2195824" y="331274"/>
                  <a:pt x="2195824" y="290421"/>
                </a:cubicBezTo>
                <a:close/>
                <a:moveTo>
                  <a:pt x="109501" y="164753"/>
                </a:moveTo>
                <a:cubicBezTo>
                  <a:pt x="123565" y="174799"/>
                  <a:pt x="137629" y="186519"/>
                  <a:pt x="151693" y="199914"/>
                </a:cubicBezTo>
                <a:lnTo>
                  <a:pt x="134615" y="219001"/>
                </a:lnTo>
                <a:cubicBezTo>
                  <a:pt x="123230" y="206946"/>
                  <a:pt x="109835" y="195226"/>
                  <a:pt x="94432" y="183840"/>
                </a:cubicBezTo>
                <a:close/>
                <a:moveTo>
                  <a:pt x="2813646" y="155806"/>
                </a:moveTo>
                <a:lnTo>
                  <a:pt x="2835748" y="155806"/>
                </a:lnTo>
                <a:cubicBezTo>
                  <a:pt x="2842445" y="157145"/>
                  <a:pt x="2842780" y="159824"/>
                  <a:pt x="2836752" y="163843"/>
                </a:cubicBezTo>
                <a:lnTo>
                  <a:pt x="2836752" y="182930"/>
                </a:lnTo>
                <a:lnTo>
                  <a:pt x="2922142" y="182930"/>
                </a:lnTo>
                <a:lnTo>
                  <a:pt x="2922142" y="202017"/>
                </a:lnTo>
                <a:lnTo>
                  <a:pt x="2759399" y="202017"/>
                </a:lnTo>
                <a:lnTo>
                  <a:pt x="2759399" y="293435"/>
                </a:lnTo>
                <a:cubicBezTo>
                  <a:pt x="2759399" y="331609"/>
                  <a:pt x="2747344" y="363086"/>
                  <a:pt x="2723233" y="387866"/>
                </a:cubicBezTo>
                <a:lnTo>
                  <a:pt x="2708165" y="370788"/>
                </a:lnTo>
                <a:cubicBezTo>
                  <a:pt x="2729596" y="350027"/>
                  <a:pt x="2739976" y="325916"/>
                  <a:pt x="2739307" y="298458"/>
                </a:cubicBezTo>
                <a:lnTo>
                  <a:pt x="2710174" y="312522"/>
                </a:lnTo>
                <a:cubicBezTo>
                  <a:pt x="2709504" y="318549"/>
                  <a:pt x="2707830" y="319889"/>
                  <a:pt x="2705151" y="316540"/>
                </a:cubicBezTo>
                <a:lnTo>
                  <a:pt x="2698119" y="293435"/>
                </a:lnTo>
                <a:lnTo>
                  <a:pt x="2739307" y="278366"/>
                </a:lnTo>
                <a:lnTo>
                  <a:pt x="2739307" y="182930"/>
                </a:lnTo>
                <a:lnTo>
                  <a:pt x="2813646" y="182930"/>
                </a:lnTo>
                <a:close/>
                <a:moveTo>
                  <a:pt x="336538" y="155712"/>
                </a:moveTo>
                <a:lnTo>
                  <a:pt x="487226" y="155712"/>
                </a:lnTo>
                <a:lnTo>
                  <a:pt x="487226" y="171785"/>
                </a:lnTo>
                <a:lnTo>
                  <a:pt x="399827" y="171785"/>
                </a:lnTo>
                <a:lnTo>
                  <a:pt x="380740" y="207950"/>
                </a:lnTo>
                <a:lnTo>
                  <a:pt x="445034" y="202927"/>
                </a:lnTo>
                <a:cubicBezTo>
                  <a:pt x="435657" y="193551"/>
                  <a:pt x="430300" y="188863"/>
                  <a:pt x="428960" y="188863"/>
                </a:cubicBezTo>
                <a:lnTo>
                  <a:pt x="444029" y="177813"/>
                </a:lnTo>
                <a:cubicBezTo>
                  <a:pt x="460102" y="189198"/>
                  <a:pt x="473832" y="202258"/>
                  <a:pt x="485217" y="216992"/>
                </a:cubicBezTo>
                <a:lnTo>
                  <a:pt x="467135" y="230051"/>
                </a:lnTo>
                <a:lnTo>
                  <a:pt x="456084" y="215987"/>
                </a:lnTo>
                <a:lnTo>
                  <a:pt x="344575" y="229047"/>
                </a:lnTo>
                <a:cubicBezTo>
                  <a:pt x="342565" y="234405"/>
                  <a:pt x="340556" y="234405"/>
                  <a:pt x="338547" y="229047"/>
                </a:cubicBezTo>
                <a:lnTo>
                  <a:pt x="333524" y="208955"/>
                </a:lnTo>
                <a:lnTo>
                  <a:pt x="364666" y="207950"/>
                </a:lnTo>
                <a:lnTo>
                  <a:pt x="377726" y="171785"/>
                </a:lnTo>
                <a:lnTo>
                  <a:pt x="336538" y="171785"/>
                </a:lnTo>
                <a:close/>
                <a:moveTo>
                  <a:pt x="2575559" y="154801"/>
                </a:moveTo>
                <a:lnTo>
                  <a:pt x="2596655" y="159824"/>
                </a:lnTo>
                <a:cubicBezTo>
                  <a:pt x="2600004" y="161164"/>
                  <a:pt x="2599669" y="162838"/>
                  <a:pt x="2595650" y="164847"/>
                </a:cubicBezTo>
                <a:cubicBezTo>
                  <a:pt x="2606366" y="184939"/>
                  <a:pt x="2631481" y="200343"/>
                  <a:pt x="2670995" y="211058"/>
                </a:cubicBezTo>
                <a:lnTo>
                  <a:pt x="2662958" y="230146"/>
                </a:lnTo>
                <a:cubicBezTo>
                  <a:pt x="2646885" y="225457"/>
                  <a:pt x="2633490" y="219095"/>
                  <a:pt x="2622774" y="211058"/>
                </a:cubicBezTo>
                <a:lnTo>
                  <a:pt x="2622774" y="224118"/>
                </a:lnTo>
                <a:lnTo>
                  <a:pt x="2554462" y="224118"/>
                </a:lnTo>
                <a:lnTo>
                  <a:pt x="2554462" y="211058"/>
                </a:lnTo>
                <a:cubicBezTo>
                  <a:pt x="2545756" y="219095"/>
                  <a:pt x="2531692" y="227467"/>
                  <a:pt x="2512270" y="236173"/>
                </a:cubicBezTo>
                <a:lnTo>
                  <a:pt x="2503228" y="220100"/>
                </a:lnTo>
                <a:lnTo>
                  <a:pt x="2492178" y="250237"/>
                </a:lnTo>
                <a:cubicBezTo>
                  <a:pt x="2502893" y="266311"/>
                  <a:pt x="2509256" y="284059"/>
                  <a:pt x="2511265" y="303481"/>
                </a:cubicBezTo>
                <a:cubicBezTo>
                  <a:pt x="2514614" y="333618"/>
                  <a:pt x="2506242" y="348687"/>
                  <a:pt x="2486150" y="348687"/>
                </a:cubicBezTo>
                <a:lnTo>
                  <a:pt x="2478113" y="348687"/>
                </a:lnTo>
                <a:lnTo>
                  <a:pt x="2475100" y="329600"/>
                </a:lnTo>
                <a:lnTo>
                  <a:pt x="2485146" y="329600"/>
                </a:lnTo>
                <a:cubicBezTo>
                  <a:pt x="2489834" y="329600"/>
                  <a:pt x="2492178" y="324242"/>
                  <a:pt x="2492178" y="313526"/>
                </a:cubicBezTo>
                <a:cubicBezTo>
                  <a:pt x="2491508" y="285398"/>
                  <a:pt x="2485815" y="263632"/>
                  <a:pt x="2475100" y="248228"/>
                </a:cubicBezTo>
                <a:lnTo>
                  <a:pt x="2495192" y="184939"/>
                </a:lnTo>
                <a:lnTo>
                  <a:pt x="2466058" y="184939"/>
                </a:lnTo>
                <a:lnTo>
                  <a:pt x="2466058" y="388871"/>
                </a:lnTo>
                <a:lnTo>
                  <a:pt x="2448980" y="388871"/>
                </a:lnTo>
                <a:lnTo>
                  <a:pt x="2448980" y="168866"/>
                </a:lnTo>
                <a:lnTo>
                  <a:pt x="2503228" y="168866"/>
                </a:lnTo>
                <a:lnTo>
                  <a:pt x="2506242" y="165852"/>
                </a:lnTo>
                <a:lnTo>
                  <a:pt x="2520306" y="179916"/>
                </a:lnTo>
                <a:lnTo>
                  <a:pt x="2516288" y="181925"/>
                </a:lnTo>
                <a:lnTo>
                  <a:pt x="2505237" y="215077"/>
                </a:lnTo>
                <a:cubicBezTo>
                  <a:pt x="2542742" y="204361"/>
                  <a:pt x="2566183" y="184269"/>
                  <a:pt x="2575559" y="154801"/>
                </a:cubicBezTo>
                <a:close/>
                <a:moveTo>
                  <a:pt x="670062" y="129592"/>
                </a:moveTo>
                <a:lnTo>
                  <a:pt x="669057" y="140643"/>
                </a:lnTo>
                <a:cubicBezTo>
                  <a:pt x="687809" y="150689"/>
                  <a:pt x="702209" y="161404"/>
                  <a:pt x="712255" y="172790"/>
                </a:cubicBezTo>
                <a:lnTo>
                  <a:pt x="712255" y="129592"/>
                </a:lnTo>
                <a:close/>
                <a:moveTo>
                  <a:pt x="1549438" y="126551"/>
                </a:moveTo>
                <a:lnTo>
                  <a:pt x="1568525" y="139610"/>
                </a:lnTo>
                <a:lnTo>
                  <a:pt x="1565511" y="142624"/>
                </a:lnTo>
                <a:lnTo>
                  <a:pt x="1550442" y="172762"/>
                </a:lnTo>
                <a:lnTo>
                  <a:pt x="1581585" y="172762"/>
                </a:lnTo>
                <a:lnTo>
                  <a:pt x="1581585" y="188835"/>
                </a:lnTo>
                <a:lnTo>
                  <a:pt x="1466057" y="188835"/>
                </a:lnTo>
                <a:lnTo>
                  <a:pt x="1466057" y="172762"/>
                </a:lnTo>
                <a:lnTo>
                  <a:pt x="1531355" y="172762"/>
                </a:lnTo>
                <a:lnTo>
                  <a:pt x="1542406" y="147647"/>
                </a:lnTo>
                <a:lnTo>
                  <a:pt x="1462038" y="147647"/>
                </a:lnTo>
                <a:lnTo>
                  <a:pt x="1462038" y="131574"/>
                </a:lnTo>
                <a:lnTo>
                  <a:pt x="1548433" y="131574"/>
                </a:lnTo>
                <a:close/>
                <a:moveTo>
                  <a:pt x="1699122" y="118514"/>
                </a:moveTo>
                <a:lnTo>
                  <a:pt x="1853828" y="118514"/>
                </a:lnTo>
                <a:lnTo>
                  <a:pt x="1853828" y="137601"/>
                </a:lnTo>
                <a:lnTo>
                  <a:pt x="1784512" y="137601"/>
                </a:lnTo>
                <a:lnTo>
                  <a:pt x="1784512" y="159702"/>
                </a:lnTo>
                <a:lnTo>
                  <a:pt x="1846796" y="159702"/>
                </a:lnTo>
                <a:lnTo>
                  <a:pt x="1846796" y="263175"/>
                </a:lnTo>
                <a:cubicBezTo>
                  <a:pt x="1846796" y="273891"/>
                  <a:pt x="1841438" y="279248"/>
                  <a:pt x="1830723" y="279248"/>
                </a:cubicBezTo>
                <a:lnTo>
                  <a:pt x="1808622" y="279248"/>
                </a:lnTo>
                <a:lnTo>
                  <a:pt x="1803599" y="260161"/>
                </a:lnTo>
                <a:lnTo>
                  <a:pt x="1822686" y="260161"/>
                </a:lnTo>
                <a:cubicBezTo>
                  <a:pt x="1825365" y="260161"/>
                  <a:pt x="1826705" y="258822"/>
                  <a:pt x="1826705" y="256143"/>
                </a:cubicBezTo>
                <a:lnTo>
                  <a:pt x="1826705" y="226005"/>
                </a:lnTo>
                <a:lnTo>
                  <a:pt x="1814649" y="241074"/>
                </a:lnTo>
                <a:cubicBezTo>
                  <a:pt x="1803934" y="229019"/>
                  <a:pt x="1791879" y="217968"/>
                  <a:pt x="1778484" y="207922"/>
                </a:cubicBezTo>
                <a:cubicBezTo>
                  <a:pt x="1771117" y="226005"/>
                  <a:pt x="1758392" y="240069"/>
                  <a:pt x="1740310" y="250115"/>
                </a:cubicBezTo>
                <a:lnTo>
                  <a:pt x="1728255" y="231028"/>
                </a:lnTo>
                <a:cubicBezTo>
                  <a:pt x="1752365" y="216294"/>
                  <a:pt x="1764420" y="198881"/>
                  <a:pt x="1764420" y="178789"/>
                </a:cubicBezTo>
                <a:lnTo>
                  <a:pt x="1726246" y="178789"/>
                </a:lnTo>
                <a:lnTo>
                  <a:pt x="1726246" y="282262"/>
                </a:lnTo>
                <a:lnTo>
                  <a:pt x="1706154" y="282262"/>
                </a:lnTo>
                <a:lnTo>
                  <a:pt x="1706154" y="159702"/>
                </a:lnTo>
                <a:lnTo>
                  <a:pt x="1764420" y="159702"/>
                </a:lnTo>
                <a:lnTo>
                  <a:pt x="1764420" y="137601"/>
                </a:lnTo>
                <a:lnTo>
                  <a:pt x="1699122" y="137601"/>
                </a:lnTo>
                <a:close/>
                <a:moveTo>
                  <a:pt x="1651906" y="106459"/>
                </a:moveTo>
                <a:cubicBezTo>
                  <a:pt x="1659273" y="121193"/>
                  <a:pt x="1663961" y="135927"/>
                  <a:pt x="1665970" y="150661"/>
                </a:cubicBezTo>
                <a:lnTo>
                  <a:pt x="1645878" y="155684"/>
                </a:lnTo>
                <a:cubicBezTo>
                  <a:pt x="1643199" y="140280"/>
                  <a:pt x="1638846" y="125546"/>
                  <a:pt x="1632819" y="111482"/>
                </a:cubicBezTo>
                <a:close/>
                <a:moveTo>
                  <a:pt x="1167694" y="98422"/>
                </a:moveTo>
                <a:lnTo>
                  <a:pt x="1190799" y="108468"/>
                </a:lnTo>
                <a:cubicBezTo>
                  <a:pt x="1193478" y="111147"/>
                  <a:pt x="1192473" y="112821"/>
                  <a:pt x="1187785" y="113491"/>
                </a:cubicBezTo>
                <a:cubicBezTo>
                  <a:pt x="1177070" y="149656"/>
                  <a:pt x="1159657" y="178455"/>
                  <a:pt x="1135547" y="199886"/>
                </a:cubicBezTo>
                <a:lnTo>
                  <a:pt x="1118469" y="179794"/>
                </a:lnTo>
                <a:cubicBezTo>
                  <a:pt x="1138560" y="162381"/>
                  <a:pt x="1154969" y="135257"/>
                  <a:pt x="1167694" y="98422"/>
                </a:cubicBezTo>
                <a:close/>
                <a:moveTo>
                  <a:pt x="1285231" y="96413"/>
                </a:moveTo>
                <a:cubicBezTo>
                  <a:pt x="1308671" y="109808"/>
                  <a:pt x="1329767" y="129899"/>
                  <a:pt x="1348520" y="156688"/>
                </a:cubicBezTo>
                <a:lnTo>
                  <a:pt x="1329433" y="174771"/>
                </a:lnTo>
                <a:cubicBezTo>
                  <a:pt x="1309341" y="147982"/>
                  <a:pt x="1289919" y="126886"/>
                  <a:pt x="1271166" y="111482"/>
                </a:cubicBezTo>
                <a:close/>
                <a:moveTo>
                  <a:pt x="434988" y="77354"/>
                </a:moveTo>
                <a:lnTo>
                  <a:pt x="454075" y="90413"/>
                </a:lnTo>
                <a:lnTo>
                  <a:pt x="451061" y="93427"/>
                </a:lnTo>
                <a:lnTo>
                  <a:pt x="435992" y="123565"/>
                </a:lnTo>
                <a:lnTo>
                  <a:pt x="467135" y="123565"/>
                </a:lnTo>
                <a:lnTo>
                  <a:pt x="467135" y="139638"/>
                </a:lnTo>
                <a:lnTo>
                  <a:pt x="351607" y="139638"/>
                </a:lnTo>
                <a:lnTo>
                  <a:pt x="351607" y="123565"/>
                </a:lnTo>
                <a:lnTo>
                  <a:pt x="416905" y="123565"/>
                </a:lnTo>
                <a:lnTo>
                  <a:pt x="427956" y="98450"/>
                </a:lnTo>
                <a:lnTo>
                  <a:pt x="347588" y="98450"/>
                </a:lnTo>
                <a:lnTo>
                  <a:pt x="347588" y="82377"/>
                </a:lnTo>
                <a:lnTo>
                  <a:pt x="433983" y="82377"/>
                </a:lnTo>
                <a:close/>
                <a:moveTo>
                  <a:pt x="1517291" y="72303"/>
                </a:moveTo>
                <a:cubicBezTo>
                  <a:pt x="1509924" y="84358"/>
                  <a:pt x="1500882" y="94404"/>
                  <a:pt x="1490167" y="102441"/>
                </a:cubicBezTo>
                <a:lnTo>
                  <a:pt x="1550442" y="102441"/>
                </a:lnTo>
                <a:cubicBezTo>
                  <a:pt x="1537717" y="95074"/>
                  <a:pt x="1526667" y="85028"/>
                  <a:pt x="1517291" y="72303"/>
                </a:cubicBezTo>
                <a:close/>
                <a:moveTo>
                  <a:pt x="584672" y="69317"/>
                </a:moveTo>
                <a:lnTo>
                  <a:pt x="739378" y="69317"/>
                </a:lnTo>
                <a:lnTo>
                  <a:pt x="739378" y="88404"/>
                </a:lnTo>
                <a:lnTo>
                  <a:pt x="670062" y="88404"/>
                </a:lnTo>
                <a:lnTo>
                  <a:pt x="670062" y="110505"/>
                </a:lnTo>
                <a:lnTo>
                  <a:pt x="732346" y="110505"/>
                </a:lnTo>
                <a:lnTo>
                  <a:pt x="732346" y="213978"/>
                </a:lnTo>
                <a:cubicBezTo>
                  <a:pt x="732346" y="224694"/>
                  <a:pt x="726988" y="230051"/>
                  <a:pt x="716273" y="230051"/>
                </a:cubicBezTo>
                <a:lnTo>
                  <a:pt x="694172" y="230051"/>
                </a:lnTo>
                <a:lnTo>
                  <a:pt x="689149" y="210964"/>
                </a:lnTo>
                <a:lnTo>
                  <a:pt x="708236" y="210964"/>
                </a:lnTo>
                <a:cubicBezTo>
                  <a:pt x="710915" y="210964"/>
                  <a:pt x="712255" y="209625"/>
                  <a:pt x="712255" y="206946"/>
                </a:cubicBezTo>
                <a:lnTo>
                  <a:pt x="712255" y="176808"/>
                </a:lnTo>
                <a:lnTo>
                  <a:pt x="700199" y="191877"/>
                </a:lnTo>
                <a:cubicBezTo>
                  <a:pt x="689484" y="179822"/>
                  <a:pt x="677429" y="168771"/>
                  <a:pt x="664034" y="158725"/>
                </a:cubicBezTo>
                <a:cubicBezTo>
                  <a:pt x="656667" y="176808"/>
                  <a:pt x="643942" y="190872"/>
                  <a:pt x="625860" y="200918"/>
                </a:cubicBezTo>
                <a:lnTo>
                  <a:pt x="613805" y="181831"/>
                </a:lnTo>
                <a:cubicBezTo>
                  <a:pt x="637915" y="167097"/>
                  <a:pt x="649970" y="149684"/>
                  <a:pt x="649970" y="129592"/>
                </a:cubicBezTo>
                <a:lnTo>
                  <a:pt x="611796" y="129592"/>
                </a:lnTo>
                <a:lnTo>
                  <a:pt x="611796" y="233065"/>
                </a:lnTo>
                <a:lnTo>
                  <a:pt x="591704" y="233065"/>
                </a:lnTo>
                <a:lnTo>
                  <a:pt x="591704" y="110505"/>
                </a:lnTo>
                <a:lnTo>
                  <a:pt x="649970" y="110505"/>
                </a:lnTo>
                <a:lnTo>
                  <a:pt x="649970" y="88404"/>
                </a:lnTo>
                <a:lnTo>
                  <a:pt x="584672" y="88404"/>
                </a:lnTo>
                <a:close/>
                <a:moveTo>
                  <a:pt x="1218928" y="58239"/>
                </a:moveTo>
                <a:lnTo>
                  <a:pt x="1241029" y="58239"/>
                </a:lnTo>
                <a:cubicBezTo>
                  <a:pt x="1247726" y="59578"/>
                  <a:pt x="1248061" y="62257"/>
                  <a:pt x="1242033" y="66275"/>
                </a:cubicBezTo>
                <a:lnTo>
                  <a:pt x="1242033" y="204909"/>
                </a:lnTo>
                <a:cubicBezTo>
                  <a:pt x="1242033" y="213615"/>
                  <a:pt x="1237345" y="217968"/>
                  <a:pt x="1227969" y="217968"/>
                </a:cubicBezTo>
                <a:lnTo>
                  <a:pt x="1198836" y="217968"/>
                </a:lnTo>
                <a:lnTo>
                  <a:pt x="1195822" y="195867"/>
                </a:lnTo>
                <a:lnTo>
                  <a:pt x="1214909" y="195867"/>
                </a:lnTo>
                <a:cubicBezTo>
                  <a:pt x="1217588" y="195867"/>
                  <a:pt x="1218928" y="194528"/>
                  <a:pt x="1218928" y="191849"/>
                </a:cubicBezTo>
                <a:close/>
                <a:moveTo>
                  <a:pt x="537456" y="57262"/>
                </a:moveTo>
                <a:cubicBezTo>
                  <a:pt x="544823" y="71996"/>
                  <a:pt x="549511" y="86730"/>
                  <a:pt x="551520" y="101464"/>
                </a:cubicBezTo>
                <a:lnTo>
                  <a:pt x="531428" y="106487"/>
                </a:lnTo>
                <a:cubicBezTo>
                  <a:pt x="528749" y="91083"/>
                  <a:pt x="524396" y="76349"/>
                  <a:pt x="518369" y="62285"/>
                </a:cubicBezTo>
                <a:close/>
                <a:moveTo>
                  <a:pt x="1745333" y="50202"/>
                </a:moveTo>
                <a:lnTo>
                  <a:pt x="1767434" y="50202"/>
                </a:lnTo>
                <a:cubicBezTo>
                  <a:pt x="1774131" y="51541"/>
                  <a:pt x="1774466" y="54220"/>
                  <a:pt x="1768438" y="58239"/>
                </a:cubicBezTo>
                <a:lnTo>
                  <a:pt x="1768438" y="77326"/>
                </a:lnTo>
                <a:lnTo>
                  <a:pt x="1853828" y="77326"/>
                </a:lnTo>
                <a:lnTo>
                  <a:pt x="1853828" y="96413"/>
                </a:lnTo>
                <a:lnTo>
                  <a:pt x="1691085" y="96413"/>
                </a:lnTo>
                <a:lnTo>
                  <a:pt x="1691085" y="187831"/>
                </a:lnTo>
                <a:cubicBezTo>
                  <a:pt x="1691085" y="226005"/>
                  <a:pt x="1679030" y="257482"/>
                  <a:pt x="1654920" y="282262"/>
                </a:cubicBezTo>
                <a:lnTo>
                  <a:pt x="1639851" y="265184"/>
                </a:lnTo>
                <a:cubicBezTo>
                  <a:pt x="1661282" y="244423"/>
                  <a:pt x="1671663" y="220312"/>
                  <a:pt x="1670993" y="192854"/>
                </a:cubicBezTo>
                <a:lnTo>
                  <a:pt x="1641860" y="206918"/>
                </a:lnTo>
                <a:cubicBezTo>
                  <a:pt x="1641190" y="212945"/>
                  <a:pt x="1639516" y="214285"/>
                  <a:pt x="1636837" y="210936"/>
                </a:cubicBezTo>
                <a:lnTo>
                  <a:pt x="1629805" y="187831"/>
                </a:lnTo>
                <a:lnTo>
                  <a:pt x="1670993" y="172762"/>
                </a:lnTo>
                <a:lnTo>
                  <a:pt x="1670993" y="77326"/>
                </a:lnTo>
                <a:lnTo>
                  <a:pt x="1745333" y="77326"/>
                </a:lnTo>
                <a:close/>
                <a:moveTo>
                  <a:pt x="1507245" y="49197"/>
                </a:moveTo>
                <a:lnTo>
                  <a:pt x="1528341" y="54220"/>
                </a:lnTo>
                <a:cubicBezTo>
                  <a:pt x="1531690" y="55560"/>
                  <a:pt x="1531355" y="57234"/>
                  <a:pt x="1527337" y="59243"/>
                </a:cubicBezTo>
                <a:cubicBezTo>
                  <a:pt x="1538052" y="79335"/>
                  <a:pt x="1563167" y="94739"/>
                  <a:pt x="1602681" y="105454"/>
                </a:cubicBezTo>
                <a:lnTo>
                  <a:pt x="1594644" y="124542"/>
                </a:lnTo>
                <a:cubicBezTo>
                  <a:pt x="1578571" y="119853"/>
                  <a:pt x="1565176" y="113491"/>
                  <a:pt x="1554461" y="105454"/>
                </a:cubicBezTo>
                <a:lnTo>
                  <a:pt x="1554461" y="118514"/>
                </a:lnTo>
                <a:lnTo>
                  <a:pt x="1486149" y="118514"/>
                </a:lnTo>
                <a:lnTo>
                  <a:pt x="1486149" y="105454"/>
                </a:lnTo>
                <a:cubicBezTo>
                  <a:pt x="1477442" y="113491"/>
                  <a:pt x="1463378" y="121863"/>
                  <a:pt x="1443956" y="130569"/>
                </a:cubicBezTo>
                <a:lnTo>
                  <a:pt x="1434914" y="114496"/>
                </a:lnTo>
                <a:lnTo>
                  <a:pt x="1423864" y="144633"/>
                </a:lnTo>
                <a:cubicBezTo>
                  <a:pt x="1434580" y="160707"/>
                  <a:pt x="1440942" y="178455"/>
                  <a:pt x="1442951" y="197877"/>
                </a:cubicBezTo>
                <a:cubicBezTo>
                  <a:pt x="1446300" y="228014"/>
                  <a:pt x="1437928" y="243083"/>
                  <a:pt x="1417836" y="243083"/>
                </a:cubicBezTo>
                <a:lnTo>
                  <a:pt x="1409800" y="243083"/>
                </a:lnTo>
                <a:lnTo>
                  <a:pt x="1406786" y="223996"/>
                </a:lnTo>
                <a:lnTo>
                  <a:pt x="1416832" y="223996"/>
                </a:lnTo>
                <a:cubicBezTo>
                  <a:pt x="1421520" y="223996"/>
                  <a:pt x="1423864" y="218638"/>
                  <a:pt x="1423864" y="207922"/>
                </a:cubicBezTo>
                <a:cubicBezTo>
                  <a:pt x="1423194" y="179794"/>
                  <a:pt x="1417502" y="158028"/>
                  <a:pt x="1406786" y="142624"/>
                </a:cubicBezTo>
                <a:lnTo>
                  <a:pt x="1426878" y="79335"/>
                </a:lnTo>
                <a:lnTo>
                  <a:pt x="1397745" y="79335"/>
                </a:lnTo>
                <a:lnTo>
                  <a:pt x="1397745" y="283267"/>
                </a:lnTo>
                <a:lnTo>
                  <a:pt x="1380667" y="283267"/>
                </a:lnTo>
                <a:lnTo>
                  <a:pt x="1380667" y="63262"/>
                </a:lnTo>
                <a:lnTo>
                  <a:pt x="1434914" y="63262"/>
                </a:lnTo>
                <a:lnTo>
                  <a:pt x="1437928" y="60248"/>
                </a:lnTo>
                <a:lnTo>
                  <a:pt x="1451992" y="74312"/>
                </a:lnTo>
                <a:lnTo>
                  <a:pt x="1447974" y="76321"/>
                </a:lnTo>
                <a:lnTo>
                  <a:pt x="1436924" y="109473"/>
                </a:lnTo>
                <a:cubicBezTo>
                  <a:pt x="1474428" y="98757"/>
                  <a:pt x="1497869" y="78665"/>
                  <a:pt x="1507245" y="49197"/>
                </a:cubicBezTo>
                <a:close/>
                <a:moveTo>
                  <a:pt x="402841" y="23106"/>
                </a:moveTo>
                <a:cubicBezTo>
                  <a:pt x="395474" y="35161"/>
                  <a:pt x="386432" y="45207"/>
                  <a:pt x="375717" y="53244"/>
                </a:cubicBezTo>
                <a:lnTo>
                  <a:pt x="435992" y="53244"/>
                </a:lnTo>
                <a:cubicBezTo>
                  <a:pt x="423267" y="45877"/>
                  <a:pt x="412217" y="35831"/>
                  <a:pt x="402841" y="23106"/>
                </a:cubicBezTo>
                <a:close/>
                <a:moveTo>
                  <a:pt x="99455" y="5023"/>
                </a:moveTo>
                <a:lnTo>
                  <a:pt x="121556" y="5023"/>
                </a:lnTo>
                <a:cubicBezTo>
                  <a:pt x="126914" y="5693"/>
                  <a:pt x="127248" y="7702"/>
                  <a:pt x="122560" y="11051"/>
                </a:cubicBezTo>
                <a:lnTo>
                  <a:pt x="122560" y="58266"/>
                </a:lnTo>
                <a:lnTo>
                  <a:pt x="226033" y="58266"/>
                </a:lnTo>
                <a:lnTo>
                  <a:pt x="226033" y="80367"/>
                </a:lnTo>
                <a:lnTo>
                  <a:pt x="127583" y="80367"/>
                </a:lnTo>
                <a:cubicBezTo>
                  <a:pt x="143657" y="134615"/>
                  <a:pt x="178148" y="175803"/>
                  <a:pt x="231056" y="203932"/>
                </a:cubicBezTo>
                <a:lnTo>
                  <a:pt x="219001" y="229047"/>
                </a:lnTo>
                <a:cubicBezTo>
                  <a:pt x="167432" y="198909"/>
                  <a:pt x="132941" y="158056"/>
                  <a:pt x="115528" y="106487"/>
                </a:cubicBezTo>
                <a:cubicBezTo>
                  <a:pt x="97446" y="167432"/>
                  <a:pt x="63289" y="208955"/>
                  <a:pt x="13060" y="231056"/>
                </a:cubicBezTo>
                <a:lnTo>
                  <a:pt x="0" y="208955"/>
                </a:lnTo>
                <a:cubicBezTo>
                  <a:pt x="52239" y="186854"/>
                  <a:pt x="84721" y="143991"/>
                  <a:pt x="97446" y="80367"/>
                </a:cubicBezTo>
                <a:lnTo>
                  <a:pt x="9042" y="80367"/>
                </a:lnTo>
                <a:lnTo>
                  <a:pt x="9042" y="58266"/>
                </a:lnTo>
                <a:lnTo>
                  <a:pt x="99455" y="58266"/>
                </a:lnTo>
                <a:close/>
                <a:moveTo>
                  <a:pt x="630883" y="1005"/>
                </a:moveTo>
                <a:lnTo>
                  <a:pt x="652984" y="1005"/>
                </a:lnTo>
                <a:cubicBezTo>
                  <a:pt x="659681" y="2344"/>
                  <a:pt x="660016" y="5023"/>
                  <a:pt x="653988" y="9042"/>
                </a:cubicBezTo>
                <a:lnTo>
                  <a:pt x="653988" y="28129"/>
                </a:lnTo>
                <a:lnTo>
                  <a:pt x="739378" y="28129"/>
                </a:lnTo>
                <a:lnTo>
                  <a:pt x="739378" y="47216"/>
                </a:lnTo>
                <a:lnTo>
                  <a:pt x="576635" y="47216"/>
                </a:lnTo>
                <a:lnTo>
                  <a:pt x="576635" y="138634"/>
                </a:lnTo>
                <a:cubicBezTo>
                  <a:pt x="576635" y="176808"/>
                  <a:pt x="564580" y="208285"/>
                  <a:pt x="540470" y="233065"/>
                </a:cubicBezTo>
                <a:lnTo>
                  <a:pt x="525401" y="215987"/>
                </a:lnTo>
                <a:cubicBezTo>
                  <a:pt x="546832" y="195226"/>
                  <a:pt x="557213" y="171115"/>
                  <a:pt x="556543" y="143657"/>
                </a:cubicBezTo>
                <a:lnTo>
                  <a:pt x="527410" y="157721"/>
                </a:lnTo>
                <a:cubicBezTo>
                  <a:pt x="526740" y="163748"/>
                  <a:pt x="525066" y="165088"/>
                  <a:pt x="522387" y="161739"/>
                </a:cubicBezTo>
                <a:lnTo>
                  <a:pt x="515355" y="138634"/>
                </a:lnTo>
                <a:lnTo>
                  <a:pt x="556543" y="123565"/>
                </a:lnTo>
                <a:lnTo>
                  <a:pt x="556543" y="28129"/>
                </a:lnTo>
                <a:lnTo>
                  <a:pt x="630883" y="28129"/>
                </a:lnTo>
                <a:close/>
                <a:moveTo>
                  <a:pt x="392795" y="0"/>
                </a:moveTo>
                <a:lnTo>
                  <a:pt x="413891" y="5023"/>
                </a:lnTo>
                <a:cubicBezTo>
                  <a:pt x="417240" y="6363"/>
                  <a:pt x="416905" y="8037"/>
                  <a:pt x="412887" y="10046"/>
                </a:cubicBezTo>
                <a:cubicBezTo>
                  <a:pt x="423602" y="30138"/>
                  <a:pt x="448717" y="45542"/>
                  <a:pt x="488231" y="56257"/>
                </a:cubicBezTo>
                <a:lnTo>
                  <a:pt x="480194" y="75345"/>
                </a:lnTo>
                <a:cubicBezTo>
                  <a:pt x="464121" y="70656"/>
                  <a:pt x="450726" y="64294"/>
                  <a:pt x="440011" y="56257"/>
                </a:cubicBezTo>
                <a:lnTo>
                  <a:pt x="440011" y="69317"/>
                </a:lnTo>
                <a:lnTo>
                  <a:pt x="371699" y="69317"/>
                </a:lnTo>
                <a:lnTo>
                  <a:pt x="371699" y="56257"/>
                </a:lnTo>
                <a:cubicBezTo>
                  <a:pt x="362992" y="64294"/>
                  <a:pt x="348928" y="72666"/>
                  <a:pt x="329506" y="81372"/>
                </a:cubicBezTo>
                <a:lnTo>
                  <a:pt x="320464" y="65299"/>
                </a:lnTo>
                <a:lnTo>
                  <a:pt x="309414" y="95436"/>
                </a:lnTo>
                <a:cubicBezTo>
                  <a:pt x="320130" y="111510"/>
                  <a:pt x="326492" y="129258"/>
                  <a:pt x="328501" y="148680"/>
                </a:cubicBezTo>
                <a:cubicBezTo>
                  <a:pt x="331850" y="178817"/>
                  <a:pt x="323478" y="193886"/>
                  <a:pt x="303386" y="193886"/>
                </a:cubicBezTo>
                <a:lnTo>
                  <a:pt x="295350" y="193886"/>
                </a:lnTo>
                <a:lnTo>
                  <a:pt x="292336" y="174799"/>
                </a:lnTo>
                <a:lnTo>
                  <a:pt x="302382" y="174799"/>
                </a:lnTo>
                <a:cubicBezTo>
                  <a:pt x="307070" y="174799"/>
                  <a:pt x="309414" y="169441"/>
                  <a:pt x="309414" y="158725"/>
                </a:cubicBezTo>
                <a:cubicBezTo>
                  <a:pt x="308744" y="130597"/>
                  <a:pt x="303052" y="108831"/>
                  <a:pt x="292336" y="93427"/>
                </a:cubicBezTo>
                <a:lnTo>
                  <a:pt x="312428" y="30138"/>
                </a:lnTo>
                <a:lnTo>
                  <a:pt x="283295" y="30138"/>
                </a:lnTo>
                <a:lnTo>
                  <a:pt x="283295" y="234070"/>
                </a:lnTo>
                <a:lnTo>
                  <a:pt x="266217" y="234070"/>
                </a:lnTo>
                <a:lnTo>
                  <a:pt x="266217" y="14065"/>
                </a:lnTo>
                <a:lnTo>
                  <a:pt x="320464" y="14065"/>
                </a:lnTo>
                <a:lnTo>
                  <a:pt x="323478" y="11051"/>
                </a:lnTo>
                <a:lnTo>
                  <a:pt x="337542" y="25115"/>
                </a:lnTo>
                <a:lnTo>
                  <a:pt x="333524" y="27124"/>
                </a:lnTo>
                <a:lnTo>
                  <a:pt x="322474" y="60276"/>
                </a:lnTo>
                <a:cubicBezTo>
                  <a:pt x="359978" y="49560"/>
                  <a:pt x="383419" y="29468"/>
                  <a:pt x="392795" y="0"/>
                </a:cubicBezTo>
                <a:close/>
              </a:path>
            </a:pathLst>
          </a:custGeom>
          <a:solidFill>
            <a:srgbClr val="0070C0"/>
          </a:solidFill>
          <a:ln>
            <a:noFill/>
          </a:ln>
          <a:effectLst/>
          <a:sp3d/>
        </p:spPr>
        <p:style>
          <a:lnRef idx="0">
            <a:scrgbClr r="0" g="0" b="0"/>
          </a:lnRef>
          <a:fillRef idx="0">
            <a:scrgbClr r="0" g="0" b="0"/>
          </a:fillRef>
          <a:effectRef idx="0">
            <a:scrgbClr r="0" g="0" b="0"/>
          </a:effectRef>
          <a:fontRef idx="none"/>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ja-JP" altLang="en-US" sz="2000" b="0" i="0" u="none" strike="noStrike" cap="none" spc="0" normalizeH="0" baseline="0">
              <a:ln>
                <a:noFill/>
              </a:ln>
              <a:solidFill>
                <a:srgbClr val="0070C0"/>
              </a:solidFill>
              <a:effectLst/>
              <a:uFillTx/>
              <a:latin typeface="MS Gothic" panose="020B0609070205080204" pitchFamily="49" charset="-128"/>
              <a:ea typeface="MS Gothic" panose="020B0609070205080204" pitchFamily="49" charset="-128"/>
              <a:sym typeface="Helvetica Light"/>
            </a:endParaRPr>
          </a:p>
        </p:txBody>
      </p:sp>
      <p:sp>
        <p:nvSpPr>
          <p:cNvPr id="8" name="★強心配糖体">
            <a:extLst>
              <a:ext uri="{FF2B5EF4-FFF2-40B4-BE49-F238E27FC236}">
                <a16:creationId xmlns:a16="http://schemas.microsoft.com/office/drawing/2014/main" id="{D545BD25-AFCF-ED4C-BAD6-5C6D41E332F5}"/>
              </a:ext>
            </a:extLst>
          </p:cNvPr>
          <p:cNvSpPr txBox="1"/>
          <p:nvPr/>
        </p:nvSpPr>
        <p:spPr>
          <a:xfrm>
            <a:off x="1527249" y="327774"/>
            <a:ext cx="6500873"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漢方医学の理論的基盤</a:t>
            </a:r>
            <a:r>
              <a:rPr lang="en-US" altLang="ja-JP" sz="4000" dirty="0">
                <a:solidFill>
                  <a:srgbClr val="FF0000"/>
                </a:solidFill>
                <a:effectLst>
                  <a:outerShdw blurRad="12700" dist="25400" dir="2700000" rotWithShape="0">
                    <a:srgbClr val="000000"/>
                  </a:outerShdw>
                </a:effectLst>
                <a:uFill>
                  <a:solidFill>
                    <a:srgbClr val="FF0000"/>
                  </a:solidFill>
                </a:uFill>
              </a:rPr>
              <a:t>(5)</a:t>
            </a:r>
            <a:endParaRPr sz="4000" dirty="0">
              <a:solidFill>
                <a:srgbClr val="FF0000"/>
              </a:solidFill>
              <a:effectLst>
                <a:outerShdw blurRad="12700" dist="25400" dir="2700000" rotWithShape="0">
                  <a:srgbClr val="000000"/>
                </a:outerShdw>
              </a:effectLst>
              <a:uFill>
                <a:solidFill>
                  <a:srgbClr val="FF0000"/>
                </a:solidFill>
              </a:uFill>
            </a:endParaRPr>
          </a:p>
        </p:txBody>
      </p:sp>
      <p:sp>
        <p:nvSpPr>
          <p:cNvPr id="6" name="テキスト ボックス 5">
            <a:extLst>
              <a:ext uri="{FF2B5EF4-FFF2-40B4-BE49-F238E27FC236}">
                <a16:creationId xmlns:a16="http://schemas.microsoft.com/office/drawing/2014/main" id="{4ADBE617-665E-664C-9E0F-35258498896A}"/>
              </a:ext>
            </a:extLst>
          </p:cNvPr>
          <p:cNvSpPr txBox="1"/>
          <p:nvPr/>
        </p:nvSpPr>
        <p:spPr>
          <a:xfrm>
            <a:off x="5555739" y="1224030"/>
            <a:ext cx="68287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ja-JP" sz="2000">
                <a:solidFill>
                  <a:schemeClr val="bg1"/>
                </a:solidFill>
              </a:rPr>
              <a:t>大塚恭男編「東洋医学をさぐる」（日本評論社、</a:t>
            </a:r>
            <a:r>
              <a:rPr lang="en-US" altLang="ja-JP" sz="2000" dirty="0">
                <a:solidFill>
                  <a:schemeClr val="bg1"/>
                </a:solidFill>
              </a:rPr>
              <a:t>1973</a:t>
            </a:r>
            <a:r>
              <a:rPr lang="ja-JP" altLang="ja-JP" sz="2000">
                <a:solidFill>
                  <a:schemeClr val="bg1"/>
                </a:solidFill>
              </a:rPr>
              <a:t>年）</a:t>
            </a:r>
          </a:p>
        </p:txBody>
      </p:sp>
    </p:spTree>
    <p:extLst>
      <p:ext uri="{BB962C8B-B14F-4D97-AF65-F5344CB8AC3E}">
        <p14:creationId xmlns:p14="http://schemas.microsoft.com/office/powerpoint/2010/main" val="1525901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5" name="生  薬  学 11"/>
          <p:cNvSpPr txBox="1">
            <a:spLocks noGrp="1"/>
          </p:cNvSpPr>
          <p:nvPr>
            <p:ph type="ctrTitle"/>
          </p:nvPr>
        </p:nvSpPr>
        <p:spPr>
          <a:xfrm>
            <a:off x="1082675" y="2058987"/>
            <a:ext cx="11053763" cy="2090738"/>
          </a:xfrm>
          <a:prstGeom prst="rect">
            <a:avLst/>
          </a:prstGeom>
          <a:effectLst>
            <a:outerShdw blurRad="63500" rotWithShape="0">
              <a:srgbClr val="808080">
                <a:alpha val="75000"/>
              </a:srgbClr>
            </a:outerShdw>
          </a:effectLst>
        </p:spPr>
        <p:txBody>
          <a:bodyPr lIns="72248" tIns="72248" rIns="72248" bIns="72248"/>
          <a:lstStyle>
            <a:lvl1pPr defTabSz="1300162">
              <a:defRPr sz="7600">
                <a:effectLst>
                  <a:outerShdw blurRad="12700" dist="63500" dir="2700000" rotWithShape="0">
                    <a:srgbClr val="FFFFFF"/>
                  </a:outerShdw>
                </a:effectLst>
                <a:latin typeface="ヒラギノ明朝 ProN W6"/>
                <a:ea typeface="ヒラギノ明朝 ProN W6"/>
                <a:cs typeface="ヒラギノ明朝 ProN W6"/>
                <a:sym typeface="ヒラギノ明朝 ProN W6"/>
              </a:defRPr>
            </a:lvl1pPr>
          </a:lstStyle>
          <a:p>
            <a:r>
              <a:rPr dirty="0" err="1"/>
              <a:t>生</a:t>
            </a:r>
            <a:r>
              <a:rPr dirty="0"/>
              <a:t> 　</a:t>
            </a:r>
            <a:r>
              <a:rPr dirty="0" err="1"/>
              <a:t>薬</a:t>
            </a:r>
            <a:r>
              <a:rPr dirty="0"/>
              <a:t> 　</a:t>
            </a:r>
            <a:r>
              <a:rPr dirty="0" err="1"/>
              <a:t>学</a:t>
            </a:r>
            <a:r>
              <a:rPr dirty="0"/>
              <a:t>　</a:t>
            </a:r>
            <a:r>
              <a:rPr lang="en-US" dirty="0"/>
              <a:t>14</a:t>
            </a:r>
            <a:endParaRPr dirty="0"/>
          </a:p>
        </p:txBody>
      </p:sp>
      <p:sp>
        <p:nvSpPr>
          <p:cNvPr id="726" name="各論７：樹脂配糖体、官能成分を含む生薬、…"/>
          <p:cNvSpPr txBox="1">
            <a:spLocks noGrp="1"/>
          </p:cNvSpPr>
          <p:nvPr>
            <p:ph type="subTitle" idx="1"/>
          </p:nvPr>
        </p:nvSpPr>
        <p:spPr>
          <a:xfrm>
            <a:off x="322262" y="4551362"/>
            <a:ext cx="12358689" cy="4767263"/>
          </a:xfrm>
          <a:prstGeom prst="rect">
            <a:avLst/>
          </a:prstGeom>
          <a:effectLst>
            <a:outerShdw blurRad="63500" rotWithShape="0">
              <a:srgbClr val="808080">
                <a:alpha val="75000"/>
              </a:srgbClr>
            </a:outerShdw>
          </a:effectLst>
        </p:spPr>
        <p:txBody>
          <a:bodyPr lIns="72248" tIns="72248" rIns="72248" bIns="72248" anchor="t"/>
          <a:lstStyle/>
          <a:p>
            <a:pPr algn="ctr" defTabSz="1300162">
              <a:spcBef>
                <a:spcPts val="700"/>
              </a:spcBef>
              <a:defRPr sz="4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各論</a:t>
            </a:r>
            <a:r>
              <a:rPr lang="ja-JP" altLang="en-US"/>
              <a:t>８</a:t>
            </a:r>
            <a:r>
              <a:rPr dirty="0"/>
              <a:t>：</a:t>
            </a:r>
            <a:r>
              <a:rPr lang="ja-JP" altLang="en-US">
                <a:solidFill>
                  <a:srgbClr val="FFFF00"/>
                </a:solidFill>
              </a:rPr>
              <a:t>漢方医学と漢方処方</a:t>
            </a:r>
            <a:r>
              <a:rPr lang="en-US" altLang="ja-JP" dirty="0">
                <a:solidFill>
                  <a:srgbClr val="FFFF00"/>
                </a:solidFill>
              </a:rPr>
              <a:t>(2)</a:t>
            </a:r>
            <a:endParaRPr dirty="0"/>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endParaRPr dirty="0"/>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木</a:t>
            </a:r>
            <a:r>
              <a:rPr dirty="0"/>
              <a:t> </a:t>
            </a:r>
            <a:r>
              <a:rPr dirty="0" err="1"/>
              <a:t>下</a:t>
            </a:r>
            <a:r>
              <a:rPr dirty="0"/>
              <a:t>　</a:t>
            </a:r>
            <a:r>
              <a:rPr dirty="0" err="1"/>
              <a:t>武</a:t>
            </a:r>
            <a:r>
              <a:rPr dirty="0"/>
              <a:t> </a:t>
            </a:r>
            <a:r>
              <a:rPr dirty="0" err="1"/>
              <a:t>司</a:t>
            </a:r>
            <a:endParaRPr dirty="0"/>
          </a:p>
        </p:txBody>
      </p:sp>
    </p:spTree>
    <p:extLst>
      <p:ext uri="{BB962C8B-B14F-4D97-AF65-F5344CB8AC3E}">
        <p14:creationId xmlns:p14="http://schemas.microsoft.com/office/powerpoint/2010/main" val="2721802801"/>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D3BEA90-6C39-FB4B-B0F6-D7C11F074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83" y="1181205"/>
            <a:ext cx="11462185" cy="8528147"/>
          </a:xfrm>
          <a:prstGeom prst="rect">
            <a:avLst/>
          </a:prstGeom>
          <a:ln w="31750">
            <a:solidFill>
              <a:srgbClr val="C00000"/>
            </a:solidFill>
          </a:ln>
        </p:spPr>
      </p:pic>
      <p:sp>
        <p:nvSpPr>
          <p:cNvPr id="6" name="★強心配糖体">
            <a:extLst>
              <a:ext uri="{FF2B5EF4-FFF2-40B4-BE49-F238E27FC236}">
                <a16:creationId xmlns:a16="http://schemas.microsoft.com/office/drawing/2014/main" id="{62CB8ECD-91BF-3649-B648-9B7C7E753269}"/>
              </a:ext>
            </a:extLst>
          </p:cNvPr>
          <p:cNvSpPr txBox="1"/>
          <p:nvPr/>
        </p:nvSpPr>
        <p:spPr>
          <a:xfrm>
            <a:off x="1527250" y="327774"/>
            <a:ext cx="8965104"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“虚実”による処方の使い分け</a:t>
            </a:r>
          </a:p>
        </p:txBody>
      </p:sp>
    </p:spTree>
    <p:extLst>
      <p:ext uri="{BB962C8B-B14F-4D97-AF65-F5344CB8AC3E}">
        <p14:creationId xmlns:p14="http://schemas.microsoft.com/office/powerpoint/2010/main" val="2217113037"/>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(5)</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6500873"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主な漢方処方の概説</a:t>
            </a:r>
            <a:r>
              <a:rPr lang="en-US" altLang="ja-JP" sz="4000" dirty="0">
                <a:solidFill>
                  <a:srgbClr val="FF0000"/>
                </a:solidFill>
                <a:effectLst>
                  <a:outerShdw blurRad="12700" dist="25400" dir="2700000" rotWithShape="0">
                    <a:srgbClr val="000000"/>
                  </a:outerShdw>
                </a:effectLst>
                <a:uFill>
                  <a:solidFill>
                    <a:srgbClr val="FF0000"/>
                  </a:solidFill>
                </a:uFill>
              </a:rPr>
              <a:t>(1)</a:t>
            </a:r>
            <a:endParaRPr sz="4000" dirty="0">
              <a:solidFill>
                <a:srgbClr val="FF0000"/>
              </a:solidFill>
              <a:effectLst>
                <a:outerShdw blurRad="12700" dist="25400" dir="2700000" rotWithShape="0">
                  <a:srgbClr val="000000"/>
                </a:outerShdw>
              </a:effectLst>
              <a:uFill>
                <a:solidFill>
                  <a:srgbClr val="FF0000"/>
                </a:solidFill>
              </a:uFill>
            </a:endParaRPr>
          </a:p>
        </p:txBody>
      </p:sp>
      <p:sp>
        <p:nvSpPr>
          <p:cNvPr id="9" name="テキスト ボックス 8">
            <a:extLst>
              <a:ext uri="{FF2B5EF4-FFF2-40B4-BE49-F238E27FC236}">
                <a16:creationId xmlns:a16="http://schemas.microsoft.com/office/drawing/2014/main" id="{09699252-A53B-494B-8366-E62AEEA09FF6}"/>
              </a:ext>
            </a:extLst>
          </p:cNvPr>
          <p:cNvSpPr txBox="1"/>
          <p:nvPr/>
        </p:nvSpPr>
        <p:spPr>
          <a:xfrm>
            <a:off x="1176535" y="2691945"/>
            <a:ext cx="11206610" cy="25340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ja-JP"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麻黄湯</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マオウ、キョウニン、ケイヒ、カンゾウ</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鼻がつまって悪寒があり、汗は出ず、発熱、頭痛など身体各所に</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痛みがある。</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13" name="テキスト ボックス 12">
            <a:extLst>
              <a:ext uri="{FF2B5EF4-FFF2-40B4-BE49-F238E27FC236}">
                <a16:creationId xmlns:a16="http://schemas.microsoft.com/office/drawing/2014/main" id="{E8E3CD47-9B09-444E-B3FE-1A7EA3C214D0}"/>
              </a:ext>
            </a:extLst>
          </p:cNvPr>
          <p:cNvSpPr txBox="1"/>
          <p:nvPr/>
        </p:nvSpPr>
        <p:spPr>
          <a:xfrm>
            <a:off x="1061020" y="5636435"/>
            <a:ext cx="11206610" cy="25340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麻杏甘石湯</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マオウ、キョウニン、</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カンゾウ、セッコウ</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風邪が進行して咳が激しく、口渇、喘鳴、頭部発汗を伴う。 </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Tree>
    <p:extLst>
      <p:ext uri="{BB962C8B-B14F-4D97-AF65-F5344CB8AC3E}">
        <p14:creationId xmlns:p14="http://schemas.microsoft.com/office/powerpoint/2010/main" val="4077746312"/>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(6)</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6500873"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主な漢方処方の概説</a:t>
            </a:r>
            <a:r>
              <a:rPr lang="en-US" altLang="ja-JP" sz="4000" dirty="0">
                <a:solidFill>
                  <a:srgbClr val="FF0000"/>
                </a:solidFill>
                <a:effectLst>
                  <a:outerShdw blurRad="12700" dist="25400" dir="2700000" rotWithShape="0">
                    <a:srgbClr val="000000"/>
                  </a:outerShdw>
                </a:effectLst>
                <a:uFill>
                  <a:solidFill>
                    <a:srgbClr val="FF0000"/>
                  </a:solidFill>
                </a:uFill>
              </a:rPr>
              <a:t>(2)</a:t>
            </a:r>
            <a:endParaRPr sz="4000" dirty="0">
              <a:solidFill>
                <a:srgbClr val="FF0000"/>
              </a:solidFill>
              <a:effectLst>
                <a:outerShdw blurRad="12700" dist="25400" dir="2700000" rotWithShape="0">
                  <a:srgbClr val="000000"/>
                </a:outerShdw>
              </a:effectLst>
              <a:uFill>
                <a:solidFill>
                  <a:srgbClr val="FF0000"/>
                </a:solidFill>
              </a:uFill>
            </a:endParaRPr>
          </a:p>
        </p:txBody>
      </p:sp>
      <p:sp>
        <p:nvSpPr>
          <p:cNvPr id="9" name="テキスト ボックス 8">
            <a:extLst>
              <a:ext uri="{FF2B5EF4-FFF2-40B4-BE49-F238E27FC236}">
                <a16:creationId xmlns:a16="http://schemas.microsoft.com/office/drawing/2014/main" id="{09699252-A53B-494B-8366-E62AEEA09FF6}"/>
              </a:ext>
            </a:extLst>
          </p:cNvPr>
          <p:cNvSpPr txBox="1"/>
          <p:nvPr/>
        </p:nvSpPr>
        <p:spPr>
          <a:xfrm>
            <a:off x="1176535" y="2307225"/>
            <a:ext cx="11206610" cy="3303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葛根</a:t>
            </a:r>
            <a:r>
              <a:rPr lang="ja-JP" altLang="ja-JP"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湯</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カッコン、マオウ、タイソウ、ケイヒ、シャクヤク、</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カンゾウ、ショウキョウ</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首筋から肩にかけてこりがあり、頭痛や筋肉痛がある。 </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13" name="テキスト ボックス 12">
            <a:extLst>
              <a:ext uri="{FF2B5EF4-FFF2-40B4-BE49-F238E27FC236}">
                <a16:creationId xmlns:a16="http://schemas.microsoft.com/office/drawing/2014/main" id="{E8E3CD47-9B09-444E-B3FE-1A7EA3C214D0}"/>
              </a:ext>
            </a:extLst>
          </p:cNvPr>
          <p:cNvSpPr txBox="1"/>
          <p:nvPr/>
        </p:nvSpPr>
        <p:spPr>
          <a:xfrm>
            <a:off x="1176535" y="5794641"/>
            <a:ext cx="11206610" cy="3303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小柴胡湯</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サイコ、ハンゲ、オウゴン、チクセツニンジン、</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タイソウ、カンゾウ、ショウキョウ</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胸や脇腹が重苦しくて疲れやすく、往来悪寒、微熱、食欲不振、咳が出る。 </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Tree>
    <p:extLst>
      <p:ext uri="{BB962C8B-B14F-4D97-AF65-F5344CB8AC3E}">
        <p14:creationId xmlns:p14="http://schemas.microsoft.com/office/powerpoint/2010/main" val="70004821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5-2-1．フェニルプロパノイド"/>
          <p:cNvSpPr txBox="1"/>
          <p:nvPr/>
        </p:nvSpPr>
        <p:spPr>
          <a:xfrm>
            <a:off x="2492375" y="2816225"/>
            <a:ext cx="7261225"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5-2-1．</a:t>
            </a:r>
            <a:r>
              <a:rPr>
                <a:solidFill>
                  <a:srgbClr val="FFFF00"/>
                </a:solidFill>
              </a:rPr>
              <a:t>フェニルプロパノイド</a:t>
            </a:r>
          </a:p>
        </p:txBody>
      </p:sp>
      <p:sp>
        <p:nvSpPr>
          <p:cNvPr id="118" name="5-2．芳香族系"/>
          <p:cNvSpPr txBox="1"/>
          <p:nvPr/>
        </p:nvSpPr>
        <p:spPr>
          <a:xfrm>
            <a:off x="2058987" y="1949450"/>
            <a:ext cx="4094163"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5-2．芳香族系</a:t>
            </a:r>
          </a:p>
        </p:txBody>
      </p:sp>
      <p:grpSp>
        <p:nvGrpSpPr>
          <p:cNvPr id="121" name="グループ"/>
          <p:cNvGrpSpPr/>
          <p:nvPr/>
        </p:nvGrpSpPr>
        <p:grpSpPr>
          <a:xfrm>
            <a:off x="3575050" y="3792537"/>
            <a:ext cx="2416175" cy="660401"/>
            <a:chOff x="0" y="0"/>
            <a:chExt cx="2416175" cy="660400"/>
          </a:xfrm>
        </p:grpSpPr>
        <p:sp>
          <p:nvSpPr>
            <p:cNvPr id="119" name="四角形"/>
            <p:cNvSpPr/>
            <p:nvPr/>
          </p:nvSpPr>
          <p:spPr>
            <a:xfrm>
              <a:off x="0" y="0"/>
              <a:ext cx="24161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20" name="Ａ．ケイヒ"/>
            <p:cNvSpPr txBox="1"/>
            <p:nvPr/>
          </p:nvSpPr>
          <p:spPr>
            <a:xfrm>
              <a:off x="0" y="0"/>
              <a:ext cx="24161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Ａ．ケイヒ</a:t>
              </a:r>
            </a:p>
          </p:txBody>
        </p:sp>
      </p:grpSp>
      <p:grpSp>
        <p:nvGrpSpPr>
          <p:cNvPr id="124" name="グループ"/>
          <p:cNvGrpSpPr/>
          <p:nvPr/>
        </p:nvGrpSpPr>
        <p:grpSpPr>
          <a:xfrm>
            <a:off x="6610350" y="3792537"/>
            <a:ext cx="2451100" cy="660401"/>
            <a:chOff x="0" y="0"/>
            <a:chExt cx="2451100" cy="660400"/>
          </a:xfrm>
        </p:grpSpPr>
        <p:sp>
          <p:nvSpPr>
            <p:cNvPr id="122" name="四角形"/>
            <p:cNvSpPr/>
            <p:nvPr/>
          </p:nvSpPr>
          <p:spPr>
            <a:xfrm>
              <a:off x="0" y="0"/>
              <a:ext cx="24511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123" name="クスノキ科"/>
            <p:cNvSpPr txBox="1"/>
            <p:nvPr/>
          </p:nvSpPr>
          <p:spPr>
            <a:xfrm>
              <a:off x="0" y="0"/>
              <a:ext cx="24511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クスノキ科</a:t>
              </a:r>
            </a:p>
          </p:txBody>
        </p:sp>
      </p:grpSp>
      <p:sp>
        <p:nvSpPr>
          <p:cNvPr id="125" name="ケイヒ（シンナム）アルデヒド"/>
          <p:cNvSpPr txBox="1"/>
          <p:nvPr/>
        </p:nvSpPr>
        <p:spPr>
          <a:xfrm>
            <a:off x="4465637" y="4633912"/>
            <a:ext cx="7261226"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ケイヒ（シンナム）アルデヒド</a:t>
            </a:r>
          </a:p>
        </p:txBody>
      </p:sp>
      <p:grpSp>
        <p:nvGrpSpPr>
          <p:cNvPr id="128" name="グループ"/>
          <p:cNvGrpSpPr/>
          <p:nvPr/>
        </p:nvGrpSpPr>
        <p:grpSpPr>
          <a:xfrm>
            <a:off x="3575050" y="5316537"/>
            <a:ext cx="2863850" cy="660401"/>
            <a:chOff x="0" y="0"/>
            <a:chExt cx="2863850" cy="660400"/>
          </a:xfrm>
        </p:grpSpPr>
        <p:sp>
          <p:nvSpPr>
            <p:cNvPr id="126" name="四角形"/>
            <p:cNvSpPr/>
            <p:nvPr/>
          </p:nvSpPr>
          <p:spPr>
            <a:xfrm>
              <a:off x="0" y="0"/>
              <a:ext cx="286385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27" name="Ｂ．サイシン"/>
            <p:cNvSpPr txBox="1"/>
            <p:nvPr/>
          </p:nvSpPr>
          <p:spPr>
            <a:xfrm>
              <a:off x="0" y="0"/>
              <a:ext cx="286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Ｂ．サイシン</a:t>
              </a:r>
            </a:p>
          </p:txBody>
        </p:sp>
      </p:grpSp>
      <p:grpSp>
        <p:nvGrpSpPr>
          <p:cNvPr id="131" name="グループ"/>
          <p:cNvGrpSpPr/>
          <p:nvPr/>
        </p:nvGrpSpPr>
        <p:grpSpPr>
          <a:xfrm>
            <a:off x="7043737" y="5316537"/>
            <a:ext cx="3849688" cy="660401"/>
            <a:chOff x="0" y="0"/>
            <a:chExt cx="3849687" cy="660400"/>
          </a:xfrm>
        </p:grpSpPr>
        <p:sp>
          <p:nvSpPr>
            <p:cNvPr id="129" name="四角形"/>
            <p:cNvSpPr/>
            <p:nvPr/>
          </p:nvSpPr>
          <p:spPr>
            <a:xfrm>
              <a:off x="0" y="0"/>
              <a:ext cx="384968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130" name="ウマノスズクサ科"/>
            <p:cNvSpPr txBox="1"/>
            <p:nvPr/>
          </p:nvSpPr>
          <p:spPr>
            <a:xfrm>
              <a:off x="0" y="0"/>
              <a:ext cx="3849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ウマノスズクサ科</a:t>
              </a:r>
            </a:p>
          </p:txBody>
        </p:sp>
      </p:grpSp>
      <p:grpSp>
        <p:nvGrpSpPr>
          <p:cNvPr id="134" name="グループ"/>
          <p:cNvGrpSpPr/>
          <p:nvPr/>
        </p:nvGrpSpPr>
        <p:grpSpPr>
          <a:xfrm>
            <a:off x="3575050" y="6616700"/>
            <a:ext cx="2890838" cy="660400"/>
            <a:chOff x="0" y="0"/>
            <a:chExt cx="2890837" cy="660400"/>
          </a:xfrm>
        </p:grpSpPr>
        <p:sp>
          <p:nvSpPr>
            <p:cNvPr id="132" name="四角形"/>
            <p:cNvSpPr/>
            <p:nvPr/>
          </p:nvSpPr>
          <p:spPr>
            <a:xfrm>
              <a:off x="0" y="0"/>
              <a:ext cx="289083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33" name="Ｃ．チョウジ"/>
            <p:cNvSpPr txBox="1"/>
            <p:nvPr/>
          </p:nvSpPr>
          <p:spPr>
            <a:xfrm>
              <a:off x="0" y="0"/>
              <a:ext cx="289083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Ｃ．チョウジ</a:t>
              </a:r>
            </a:p>
          </p:txBody>
        </p:sp>
      </p:grpSp>
      <p:grpSp>
        <p:nvGrpSpPr>
          <p:cNvPr id="137" name="グループ"/>
          <p:cNvGrpSpPr/>
          <p:nvPr/>
        </p:nvGrpSpPr>
        <p:grpSpPr>
          <a:xfrm>
            <a:off x="7043737" y="6616700"/>
            <a:ext cx="2470151" cy="660400"/>
            <a:chOff x="0" y="0"/>
            <a:chExt cx="2470149" cy="660400"/>
          </a:xfrm>
        </p:grpSpPr>
        <p:sp>
          <p:nvSpPr>
            <p:cNvPr id="135" name="四角形"/>
            <p:cNvSpPr/>
            <p:nvPr/>
          </p:nvSpPr>
          <p:spPr>
            <a:xfrm>
              <a:off x="0" y="0"/>
              <a:ext cx="24701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136" name="フトモモ科"/>
            <p:cNvSpPr txBox="1"/>
            <p:nvPr/>
          </p:nvSpPr>
          <p:spPr>
            <a:xfrm>
              <a:off x="0" y="0"/>
              <a:ext cx="24701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フトモモ科</a:t>
              </a:r>
            </a:p>
          </p:txBody>
        </p:sp>
      </p:grpSp>
      <p:sp>
        <p:nvSpPr>
          <p:cNvPr id="138" name="オイゲノール"/>
          <p:cNvSpPr txBox="1"/>
          <p:nvPr/>
        </p:nvSpPr>
        <p:spPr>
          <a:xfrm>
            <a:off x="4333875" y="7377112"/>
            <a:ext cx="4335463"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オイゲノール</a:t>
            </a:r>
          </a:p>
        </p:txBody>
      </p:sp>
      <p:grpSp>
        <p:nvGrpSpPr>
          <p:cNvPr id="141" name="グループ"/>
          <p:cNvGrpSpPr/>
          <p:nvPr/>
        </p:nvGrpSpPr>
        <p:grpSpPr>
          <a:xfrm>
            <a:off x="3575050" y="8026400"/>
            <a:ext cx="3325813" cy="660400"/>
            <a:chOff x="0" y="0"/>
            <a:chExt cx="3325812" cy="660400"/>
          </a:xfrm>
        </p:grpSpPr>
        <p:sp>
          <p:nvSpPr>
            <p:cNvPr id="139" name="四角形"/>
            <p:cNvSpPr/>
            <p:nvPr/>
          </p:nvSpPr>
          <p:spPr>
            <a:xfrm>
              <a:off x="0" y="0"/>
              <a:ext cx="3325813"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40" name="Ｄ．ウイキョウ"/>
            <p:cNvSpPr txBox="1"/>
            <p:nvPr/>
          </p:nvSpPr>
          <p:spPr>
            <a:xfrm>
              <a:off x="0" y="0"/>
              <a:ext cx="33258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Ｄ．ウイキョウ</a:t>
              </a:r>
            </a:p>
          </p:txBody>
        </p:sp>
      </p:grpSp>
      <p:grpSp>
        <p:nvGrpSpPr>
          <p:cNvPr id="144" name="グループ"/>
          <p:cNvGrpSpPr/>
          <p:nvPr/>
        </p:nvGrpSpPr>
        <p:grpSpPr>
          <a:xfrm>
            <a:off x="7477125" y="8026400"/>
            <a:ext cx="1593850" cy="660400"/>
            <a:chOff x="0" y="0"/>
            <a:chExt cx="1593850" cy="660400"/>
          </a:xfrm>
        </p:grpSpPr>
        <p:sp>
          <p:nvSpPr>
            <p:cNvPr id="142"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143" name="セリ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セリ科</a:t>
              </a:r>
            </a:p>
          </p:txBody>
        </p:sp>
      </p:grpSp>
      <p:sp>
        <p:nvSpPr>
          <p:cNvPr id="145" name="アネトール"/>
          <p:cNvSpPr txBox="1"/>
          <p:nvPr/>
        </p:nvSpPr>
        <p:spPr>
          <a:xfrm>
            <a:off x="4441825" y="8777287"/>
            <a:ext cx="4335463" cy="525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effectLst>
                  <a:outerShdw blurRad="12700" dist="25400" dir="2700000" rotWithShape="0">
                    <a:srgbClr val="FFFFFF"/>
                  </a:outerShdw>
                </a:effectLst>
                <a:latin typeface="ヒラギノ明朝 ProN W6"/>
                <a:ea typeface="ヒラギノ明朝 ProN W6"/>
                <a:cs typeface="ヒラギノ明朝 ProN W6"/>
                <a:sym typeface="ヒラギノ明朝 ProN W6"/>
              </a:defRPr>
            </a:lvl1pPr>
          </a:lstStyle>
          <a:p>
            <a:r>
              <a:t>アネトール</a:t>
            </a:r>
          </a:p>
        </p:txBody>
      </p:sp>
      <p:sp>
        <p:nvSpPr>
          <p:cNvPr id="146" name="ケイヒ油←"/>
          <p:cNvSpPr txBox="1"/>
          <p:nvPr/>
        </p:nvSpPr>
        <p:spPr>
          <a:xfrm>
            <a:off x="10009188" y="4638099"/>
            <a:ext cx="2414588" cy="607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a:t>
            </a:r>
            <a:r>
              <a:rPr dirty="0" err="1"/>
              <a:t>ケイヒ油</a:t>
            </a:r>
            <a:endParaRPr dirty="0"/>
          </a:p>
        </p:txBody>
      </p:sp>
      <p:sp>
        <p:nvSpPr>
          <p:cNvPr id="147" name="チョウジ油←"/>
          <p:cNvSpPr txBox="1"/>
          <p:nvPr/>
        </p:nvSpPr>
        <p:spPr>
          <a:xfrm>
            <a:off x="6996167" y="7377111"/>
            <a:ext cx="2935288" cy="607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a:t>
            </a:r>
            <a:r>
              <a:rPr dirty="0" err="1"/>
              <a:t>チョウジ油</a:t>
            </a:r>
            <a:endParaRPr dirty="0"/>
          </a:p>
        </p:txBody>
      </p:sp>
      <p:sp>
        <p:nvSpPr>
          <p:cNvPr id="148" name="ウイキョウ油←"/>
          <p:cNvSpPr txBox="1"/>
          <p:nvPr/>
        </p:nvSpPr>
        <p:spPr>
          <a:xfrm>
            <a:off x="6847682" y="8749153"/>
            <a:ext cx="2852735" cy="607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30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a:t>
            </a:r>
            <a:r>
              <a:rPr dirty="0" err="1"/>
              <a:t>ウイキョウ油</a:t>
            </a:r>
            <a:endParaRPr dirty="0"/>
          </a:p>
        </p:txBody>
      </p:sp>
      <p:grpSp>
        <p:nvGrpSpPr>
          <p:cNvPr id="151" name="グループ"/>
          <p:cNvGrpSpPr/>
          <p:nvPr/>
        </p:nvGrpSpPr>
        <p:grpSpPr>
          <a:xfrm>
            <a:off x="9753600" y="2058987"/>
            <a:ext cx="2925763" cy="2141538"/>
            <a:chOff x="0" y="0"/>
            <a:chExt cx="2925762" cy="2141537"/>
          </a:xfrm>
        </p:grpSpPr>
        <p:sp>
          <p:nvSpPr>
            <p:cNvPr id="149" name="四角形"/>
            <p:cNvSpPr/>
            <p:nvPr/>
          </p:nvSpPr>
          <p:spPr>
            <a:xfrm>
              <a:off x="0" y="0"/>
              <a:ext cx="2925763" cy="2141538"/>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150" name="フェニルプロパノイド骨格.png" descr="フェニルプロパノイド骨格.png"/>
            <p:cNvPicPr>
              <a:picLocks noChangeAspect="1"/>
            </p:cNvPicPr>
            <p:nvPr/>
          </p:nvPicPr>
          <p:blipFill>
            <a:blip r:embed="rId3"/>
            <a:stretch>
              <a:fillRect/>
            </a:stretch>
          </p:blipFill>
          <p:spPr>
            <a:xfrm>
              <a:off x="0" y="0"/>
              <a:ext cx="2925763" cy="2141538"/>
            </a:xfrm>
            <a:prstGeom prst="rect">
              <a:avLst/>
            </a:prstGeom>
            <a:ln w="38100" cap="flat">
              <a:solidFill>
                <a:srgbClr val="800000"/>
              </a:solidFill>
              <a:prstDash val="solid"/>
              <a:round/>
            </a:ln>
            <a:effectLst/>
          </p:spPr>
        </p:pic>
      </p:grpSp>
      <p:pic>
        <p:nvPicPr>
          <p:cNvPr id="152" name="イメージ" descr="イメージ"/>
          <p:cNvPicPr>
            <a:picLocks noChangeAspect="1"/>
          </p:cNvPicPr>
          <p:nvPr/>
        </p:nvPicPr>
        <p:blipFill>
          <a:blip r:embed="rId4"/>
          <a:stretch>
            <a:fillRect/>
          </a:stretch>
        </p:blipFill>
        <p:spPr>
          <a:xfrm>
            <a:off x="9700417" y="6631905"/>
            <a:ext cx="3243811" cy="2433268"/>
          </a:xfrm>
          <a:prstGeom prst="rect">
            <a:avLst/>
          </a:prstGeom>
          <a:ln w="12700">
            <a:miter lim="400000"/>
          </a:ln>
        </p:spPr>
      </p:pic>
      <p:pic>
        <p:nvPicPr>
          <p:cNvPr id="153" name="イメージ" descr="イメージ"/>
          <p:cNvPicPr>
            <a:picLocks noChangeAspect="1"/>
          </p:cNvPicPr>
          <p:nvPr/>
        </p:nvPicPr>
        <p:blipFill>
          <a:blip r:embed="rId5"/>
          <a:stretch>
            <a:fillRect/>
          </a:stretch>
        </p:blipFill>
        <p:spPr>
          <a:xfrm>
            <a:off x="65882" y="7385395"/>
            <a:ext cx="3452814" cy="2297339"/>
          </a:xfrm>
          <a:prstGeom prst="rect">
            <a:avLst/>
          </a:prstGeom>
          <a:ln w="12700">
            <a:miter lim="400000"/>
          </a:ln>
        </p:spPr>
      </p:pic>
      <p:sp>
        <p:nvSpPr>
          <p:cNvPr id="154" name="第５章 精油を含む生薬および精油製品(5)"/>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lstStyle>
            <a:lvl1pPr algn="ctr" defTabSz="1300162">
              <a:defRPr sz="43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第５章 精油を含む生薬および精油製品(5)</a:t>
            </a:r>
          </a:p>
        </p:txBody>
      </p:sp>
      <p:sp>
        <p:nvSpPr>
          <p:cNvPr id="155" name="地上部はアリストロキア酸を含む！"/>
          <p:cNvSpPr txBox="1"/>
          <p:nvPr/>
        </p:nvSpPr>
        <p:spPr>
          <a:xfrm>
            <a:off x="4465637" y="6051550"/>
            <a:ext cx="5872163" cy="45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地上部はアリストロキア酸を含む！</a:t>
            </a:r>
          </a:p>
        </p:txBody>
      </p:sp>
      <p:pic>
        <p:nvPicPr>
          <p:cNvPr id="3" name="図 2">
            <a:extLst>
              <a:ext uri="{FF2B5EF4-FFF2-40B4-BE49-F238E27FC236}">
                <a16:creationId xmlns:a16="http://schemas.microsoft.com/office/drawing/2014/main" id="{BC10FF02-BC6E-2240-A16B-5246F6183A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72" y="4985240"/>
            <a:ext cx="3458124" cy="2301442"/>
          </a:xfrm>
          <a:prstGeom prst="rect">
            <a:avLst/>
          </a:prstGeom>
        </p:spPr>
      </p:pic>
      <p:pic>
        <p:nvPicPr>
          <p:cNvPr id="4" name="図 3">
            <a:extLst>
              <a:ext uri="{FF2B5EF4-FFF2-40B4-BE49-F238E27FC236}">
                <a16:creationId xmlns:a16="http://schemas.microsoft.com/office/drawing/2014/main" id="{B5303F88-4439-0843-AC6D-199C92EC8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09" y="567559"/>
            <a:ext cx="12957948" cy="8623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iterate>
                                    <p:tmAbs val="0"/>
                                  </p:iterate>
                                  <p:childTnLst>
                                    <p:set>
                                      <p:cBhvr>
                                        <p:cTn id="6" fill="hold"/>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3" nodeType="clickEffect">
                                  <p:stCondLst>
                                    <p:cond delay="0"/>
                                  </p:stCondLst>
                                  <p:iterate>
                                    <p:tmAbs val="0"/>
                                  </p:iterate>
                                  <p:childTnLst>
                                    <p:set>
                                      <p:cBhvr>
                                        <p:cTn id="10" fill="hold"/>
                                        <p:tgtEl>
                                          <p:spTgt spid="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fill="hold" grpId="4" nodeType="clickEffect">
                                  <p:stCondLst>
                                    <p:cond delay="0"/>
                                  </p:stCondLst>
                                  <p:iterate>
                                    <p:tmAbs val="0"/>
                                  </p:iterate>
                                  <p:childTnLst>
                                    <p:set>
                                      <p:cBhvr>
                                        <p:cTn id="23" fill="hold"/>
                                        <p:tgtEl>
                                          <p:spTgt spid="155"/>
                                        </p:tgtEl>
                                        <p:attrNameLst>
                                          <p:attrName>style.visibility</p:attrName>
                                        </p:attrNameLst>
                                      </p:cBhvr>
                                      <p:to>
                                        <p:strVal val="visible"/>
                                      </p:to>
                                    </p:set>
                                    <p:animEffect transition="in" filter="fade">
                                      <p:cBhvr>
                                        <p:cTn id="24" dur="1000"/>
                                        <p:tgtEl>
                                          <p:spTgt spid="15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5" nodeType="clickEffect">
                                  <p:stCondLst>
                                    <p:cond delay="0"/>
                                  </p:stCondLst>
                                  <p:iterate>
                                    <p:tmAbs val="0"/>
                                  </p:iterate>
                                  <p:childTnLst>
                                    <p:set>
                                      <p:cBhvr>
                                        <p:cTn id="28" fill="hold"/>
                                        <p:tgtEl>
                                          <p:spTgt spid="1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6" nodeType="clickEffect">
                                  <p:stCondLst>
                                    <p:cond delay="0"/>
                                  </p:stCondLst>
                                  <p:iterate>
                                    <p:tmAbs val="0"/>
                                  </p:iterate>
                                  <p:childTnLst>
                                    <p:set>
                                      <p:cBhvr>
                                        <p:cTn id="32" fill="hold"/>
                                        <p:tgtEl>
                                          <p:spTgt spid="1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7" nodeType="clickEffect">
                                  <p:stCondLst>
                                    <p:cond delay="0"/>
                                  </p:stCondLst>
                                  <p:iterate>
                                    <p:tmAbs val="0"/>
                                  </p:iterate>
                                  <p:childTnLst>
                                    <p:set>
                                      <p:cBhvr>
                                        <p:cTn id="36" fill="hold"/>
                                        <p:tgtEl>
                                          <p:spTgt spid="1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8" nodeType="clickEffect">
                                  <p:stCondLst>
                                    <p:cond delay="0"/>
                                  </p:stCondLst>
                                  <p:iterate>
                                    <p:tmAbs val="0"/>
                                  </p:iterate>
                                  <p:childTnLst>
                                    <p:set>
                                      <p:cBhvr>
                                        <p:cTn id="40" fill="hold"/>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2" animBg="1" advAuto="0"/>
      <p:bldP spid="138" grpId="5" animBg="1" advAuto="0"/>
      <p:bldP spid="145" grpId="7" animBg="1" advAuto="0"/>
      <p:bldP spid="146" grpId="3" animBg="1" advAuto="0"/>
      <p:bldP spid="147" grpId="6" animBg="1" advAuto="0"/>
      <p:bldP spid="148" grpId="8" animBg="1" advAuto="0"/>
      <p:bldP spid="155" grpId="4"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(7)</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6500873"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主な漢方処方の概説</a:t>
            </a:r>
            <a:r>
              <a:rPr lang="en-US" altLang="ja-JP" sz="4000" dirty="0">
                <a:solidFill>
                  <a:srgbClr val="FF0000"/>
                </a:solidFill>
                <a:effectLst>
                  <a:outerShdw blurRad="12700" dist="25400" dir="2700000" rotWithShape="0">
                    <a:srgbClr val="000000"/>
                  </a:outerShdw>
                </a:effectLst>
                <a:uFill>
                  <a:solidFill>
                    <a:srgbClr val="FF0000"/>
                  </a:solidFill>
                </a:uFill>
              </a:rPr>
              <a:t>(3)</a:t>
            </a:r>
            <a:endParaRPr sz="4000" dirty="0">
              <a:solidFill>
                <a:srgbClr val="FF0000"/>
              </a:solidFill>
              <a:effectLst>
                <a:outerShdw blurRad="12700" dist="25400" dir="2700000" rotWithShape="0">
                  <a:srgbClr val="000000"/>
                </a:outerShdw>
              </a:effectLst>
              <a:uFill>
                <a:solidFill>
                  <a:srgbClr val="FF0000"/>
                </a:solidFill>
              </a:uFill>
            </a:endParaRPr>
          </a:p>
        </p:txBody>
      </p:sp>
      <p:sp>
        <p:nvSpPr>
          <p:cNvPr id="9" name="テキスト ボックス 8">
            <a:extLst>
              <a:ext uri="{FF2B5EF4-FFF2-40B4-BE49-F238E27FC236}">
                <a16:creationId xmlns:a16="http://schemas.microsoft.com/office/drawing/2014/main" id="{09699252-A53B-494B-8366-E62AEEA09FF6}"/>
              </a:ext>
            </a:extLst>
          </p:cNvPr>
          <p:cNvSpPr txBox="1"/>
          <p:nvPr/>
        </p:nvSpPr>
        <p:spPr>
          <a:xfrm>
            <a:off x="1176535" y="2307225"/>
            <a:ext cx="11206610" cy="3303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小青竜湯</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ハンゲ（半夏）、マオウ、シャクヤク、カンキョウ、</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カンゾウ、ケイヒ、サイシン、ゴミシ</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水様の鼻水や痰が出て気管支炎を発症、あるいは風邪をひいたとき喘息発作を起こす。 </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13" name="テキスト ボックス 12">
            <a:extLst>
              <a:ext uri="{FF2B5EF4-FFF2-40B4-BE49-F238E27FC236}">
                <a16:creationId xmlns:a16="http://schemas.microsoft.com/office/drawing/2014/main" id="{E8E3CD47-9B09-444E-B3FE-1A7EA3C214D0}"/>
              </a:ext>
            </a:extLst>
          </p:cNvPr>
          <p:cNvSpPr txBox="1"/>
          <p:nvPr/>
        </p:nvSpPr>
        <p:spPr>
          <a:xfrm>
            <a:off x="1176535" y="6179360"/>
            <a:ext cx="11206610" cy="25340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桂枝湯</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タイソウ、ケイヒ、シャクヤク、カンゾウ、ショウキョウ</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平素虚弱あるいは病後で体力が十分に回復しないときに風邪をひいた場合。 </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Tree>
    <p:extLst>
      <p:ext uri="{BB962C8B-B14F-4D97-AF65-F5344CB8AC3E}">
        <p14:creationId xmlns:p14="http://schemas.microsoft.com/office/powerpoint/2010/main" val="1792356025"/>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(8)</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6500873"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主な漢方処方の概説</a:t>
            </a:r>
            <a:r>
              <a:rPr lang="en-US" altLang="ja-JP" sz="4000" dirty="0">
                <a:solidFill>
                  <a:srgbClr val="FF0000"/>
                </a:solidFill>
                <a:effectLst>
                  <a:outerShdw blurRad="12700" dist="25400" dir="2700000" rotWithShape="0">
                    <a:srgbClr val="000000"/>
                  </a:outerShdw>
                </a:effectLst>
                <a:uFill>
                  <a:solidFill>
                    <a:srgbClr val="FF0000"/>
                  </a:solidFill>
                </a:uFill>
              </a:rPr>
              <a:t>(4)</a:t>
            </a:r>
            <a:endParaRPr sz="4000" dirty="0">
              <a:solidFill>
                <a:srgbClr val="FF0000"/>
              </a:solidFill>
              <a:effectLst>
                <a:outerShdw blurRad="12700" dist="25400" dir="2700000" rotWithShape="0">
                  <a:srgbClr val="000000"/>
                </a:outerShdw>
              </a:effectLst>
              <a:uFill>
                <a:solidFill>
                  <a:srgbClr val="FF0000"/>
                </a:solidFill>
              </a:uFill>
            </a:endParaRPr>
          </a:p>
        </p:txBody>
      </p:sp>
      <p:sp>
        <p:nvSpPr>
          <p:cNvPr id="9" name="テキスト ボックス 8">
            <a:extLst>
              <a:ext uri="{FF2B5EF4-FFF2-40B4-BE49-F238E27FC236}">
                <a16:creationId xmlns:a16="http://schemas.microsoft.com/office/drawing/2014/main" id="{09699252-A53B-494B-8366-E62AEEA09FF6}"/>
              </a:ext>
            </a:extLst>
          </p:cNvPr>
          <p:cNvSpPr txBox="1"/>
          <p:nvPr/>
        </p:nvSpPr>
        <p:spPr>
          <a:xfrm>
            <a:off x="1176535" y="2461768"/>
            <a:ext cx="11206610"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補中益気湯</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ニンジン、ビャクジュツ、オウギ、トウキ、チンピ、</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タイソウ、カンゾウ、サイコ、ショウキョウ、ショウマ</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もともと虚弱体質あるいは病後の衰弱した状態で元気がなく胃腸の働きが衰え食欲もなく疲れやすい場合。 </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13" name="テキスト ボックス 12">
            <a:extLst>
              <a:ext uri="{FF2B5EF4-FFF2-40B4-BE49-F238E27FC236}">
                <a16:creationId xmlns:a16="http://schemas.microsoft.com/office/drawing/2014/main" id="{E8E3CD47-9B09-444E-B3FE-1A7EA3C214D0}"/>
              </a:ext>
            </a:extLst>
          </p:cNvPr>
          <p:cNvSpPr txBox="1"/>
          <p:nvPr/>
        </p:nvSpPr>
        <p:spPr>
          <a:xfrm>
            <a:off x="1176535" y="5856195"/>
            <a:ext cx="11206610"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真武湯</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ブクリョウ、シャクヤク、ビャクジュツ（ソウジュツ）、</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ショウキョウ、ブシ</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新陳代謝が低下して平素から身体の冷えがあり、しばしば下痢があり、腹痛を伴う場合。</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Tree>
    <p:extLst>
      <p:ext uri="{BB962C8B-B14F-4D97-AF65-F5344CB8AC3E}">
        <p14:creationId xmlns:p14="http://schemas.microsoft.com/office/powerpoint/2010/main" val="37052024"/>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5" name="第14章 鉱物基原生薬"/>
          <p:cNvSpPr txBox="1">
            <a:spLocks noGrp="1"/>
          </p:cNvSpPr>
          <p:nvPr>
            <p:ph type="ctrTitle"/>
          </p:nvPr>
        </p:nvSpPr>
        <p:spPr>
          <a:xfrm>
            <a:off x="2492375" y="323850"/>
            <a:ext cx="8343900" cy="1300163"/>
          </a:xfrm>
          <a:prstGeom prst="rect">
            <a:avLst/>
          </a:prstGeom>
          <a:solidFill>
            <a:srgbClr val="008080"/>
          </a:solidFill>
          <a:effectLst>
            <a:outerShdw blurRad="127000" dist="152399" dir="18900000" rotWithShape="0">
              <a:srgbClr val="003366">
                <a:alpha val="79998"/>
              </a:srgbClr>
            </a:outerShdw>
          </a:effectLst>
        </p:spPr>
        <p:txBody>
          <a:bodyPr lIns="72248" tIns="72248" rIns="72248" bIns="72248">
            <a:noAutofit/>
          </a:bodyPr>
          <a:lstStyle>
            <a:lvl1pPr defTabSz="1300162">
              <a:defRPr sz="5600">
                <a:solidFill>
                  <a:srgbClr val="FFFF00"/>
                </a:solidFill>
                <a:effectLst>
                  <a:outerShdw blurRad="12700" dist="381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4000"/>
              <a:t>第</a:t>
            </a:r>
            <a:r>
              <a:rPr lang="en-US" altLang="ja-JP" sz="4000" dirty="0"/>
              <a:t>15</a:t>
            </a:r>
            <a:r>
              <a:rPr lang="ja-JP" altLang="en-US" sz="4000"/>
              <a:t>章</a:t>
            </a:r>
            <a:r>
              <a:rPr lang="en-US" altLang="ja-JP" sz="4000" dirty="0"/>
              <a:t> </a:t>
            </a:r>
            <a:r>
              <a:rPr lang="ja-JP" altLang="en-US" sz="4000"/>
              <a:t>よく用いられる漢方処方とその中の生薬</a:t>
            </a:r>
            <a:r>
              <a:rPr lang="en-US" altLang="ja-JP" sz="4000" dirty="0"/>
              <a:t>(9)</a:t>
            </a:r>
            <a:endParaRPr sz="4000" dirty="0"/>
          </a:p>
        </p:txBody>
      </p:sp>
      <p:sp>
        <p:nvSpPr>
          <p:cNvPr id="3" name="★強心配糖体">
            <a:extLst>
              <a:ext uri="{FF2B5EF4-FFF2-40B4-BE49-F238E27FC236}">
                <a16:creationId xmlns:a16="http://schemas.microsoft.com/office/drawing/2014/main" id="{F759EC8C-B4EA-7C46-AE56-4983A6CDCABA}"/>
              </a:ext>
            </a:extLst>
          </p:cNvPr>
          <p:cNvSpPr txBox="1"/>
          <p:nvPr/>
        </p:nvSpPr>
        <p:spPr>
          <a:xfrm>
            <a:off x="1408852" y="1950719"/>
            <a:ext cx="6913738"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3200" dirty="0">
                <a:solidFill>
                  <a:srgbClr val="FFFF00"/>
                </a:solidFill>
                <a:effectLst>
                  <a:outerShdw blurRad="12700" dist="25400" dir="2700000" rotWithShape="0">
                    <a:srgbClr val="000000"/>
                  </a:outerShdw>
                </a:effectLst>
                <a:uFill>
                  <a:solidFill>
                    <a:srgbClr val="FFFF00"/>
                  </a:solidFill>
                </a:uFill>
              </a:rPr>
              <a:t>●</a:t>
            </a:r>
            <a:r>
              <a:rPr lang="ja-JP" altLang="en-US" sz="3200">
                <a:solidFill>
                  <a:srgbClr val="FF0000"/>
                </a:solidFill>
                <a:effectLst>
                  <a:outerShdw blurRad="12700" dist="25400" dir="2700000" rotWithShape="0">
                    <a:srgbClr val="000000"/>
                  </a:outerShdw>
                </a:effectLst>
                <a:uFill>
                  <a:solidFill>
                    <a:srgbClr val="FF0000"/>
                  </a:solidFill>
                </a:uFill>
              </a:rPr>
              <a:t>漢方独特の病態理論：気、血、水</a:t>
            </a:r>
            <a:endParaRPr sz="3200" dirty="0">
              <a:solidFill>
                <a:srgbClr val="FF0000"/>
              </a:solidFill>
              <a:effectLst>
                <a:outerShdw blurRad="12700" dist="25400" dir="2700000" rotWithShape="0">
                  <a:srgbClr val="000000"/>
                </a:outerShdw>
              </a:effectLst>
              <a:uFill>
                <a:solidFill>
                  <a:srgbClr val="FF0000"/>
                </a:solidFill>
              </a:uFill>
            </a:endParaRPr>
          </a:p>
        </p:txBody>
      </p:sp>
      <p:sp>
        <p:nvSpPr>
          <p:cNvPr id="23" name="強心作用を有するステロイド配糖体の一種">
            <a:extLst>
              <a:ext uri="{FF2B5EF4-FFF2-40B4-BE49-F238E27FC236}">
                <a16:creationId xmlns:a16="http://schemas.microsoft.com/office/drawing/2014/main" id="{71781433-3F0B-D246-B942-C95B65B478EA}"/>
              </a:ext>
            </a:extLst>
          </p:cNvPr>
          <p:cNvSpPr txBox="1"/>
          <p:nvPr/>
        </p:nvSpPr>
        <p:spPr>
          <a:xfrm>
            <a:off x="2187574" y="2719138"/>
            <a:ext cx="5993656"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生命の基調をなす三大要素</a:t>
            </a:r>
            <a:endParaRPr sz="3200" dirty="0">
              <a:solidFill>
                <a:srgbClr val="FFFF00"/>
              </a:solidFill>
              <a:effectLst>
                <a:outerShdw blurRad="12700" dist="25400" dir="2700000" rotWithShape="0">
                  <a:srgbClr val="000000"/>
                </a:outerShdw>
              </a:effectLst>
              <a:uFill>
                <a:solidFill>
                  <a:srgbClr val="FFFF00"/>
                </a:solidFill>
              </a:uFill>
            </a:endParaRPr>
          </a:p>
        </p:txBody>
      </p:sp>
      <p:sp>
        <p:nvSpPr>
          <p:cNvPr id="24" name="強心作用を有するステロイド配糖体の一種">
            <a:extLst>
              <a:ext uri="{FF2B5EF4-FFF2-40B4-BE49-F238E27FC236}">
                <a16:creationId xmlns:a16="http://schemas.microsoft.com/office/drawing/2014/main" id="{A67D54B6-FDE8-A846-9FCA-2EFEC02C617B}"/>
              </a:ext>
            </a:extLst>
          </p:cNvPr>
          <p:cNvSpPr txBox="1"/>
          <p:nvPr/>
        </p:nvSpPr>
        <p:spPr>
          <a:xfrm>
            <a:off x="2218703" y="3461668"/>
            <a:ext cx="8891244" cy="1130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三大要素が相互依存的に作用して生命体を維持する</a:t>
            </a:r>
            <a:endParaRPr sz="3200" dirty="0">
              <a:solidFill>
                <a:srgbClr val="FFFF00"/>
              </a:solidFill>
              <a:effectLst>
                <a:outerShdw blurRad="12700" dist="25400" dir="2700000" rotWithShape="0">
                  <a:srgbClr val="000000"/>
                </a:outerShdw>
              </a:effectLst>
              <a:uFill>
                <a:solidFill>
                  <a:srgbClr val="FFFF00"/>
                </a:solidFill>
              </a:uFill>
            </a:endParaRPr>
          </a:p>
        </p:txBody>
      </p:sp>
      <p:sp>
        <p:nvSpPr>
          <p:cNvPr id="25" name="強心作用を有するステロイド配糖体の一種">
            <a:extLst>
              <a:ext uri="{FF2B5EF4-FFF2-40B4-BE49-F238E27FC236}">
                <a16:creationId xmlns:a16="http://schemas.microsoft.com/office/drawing/2014/main" id="{C2C5A990-40E1-A643-AB3B-62D4B23DA182}"/>
              </a:ext>
            </a:extLst>
          </p:cNvPr>
          <p:cNvSpPr txBox="1"/>
          <p:nvPr/>
        </p:nvSpPr>
        <p:spPr>
          <a:xfrm>
            <a:off x="2635249" y="4592460"/>
            <a:ext cx="9424229" cy="16232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0000"/>
                </a:solidFill>
                <a:effectLst>
                  <a:outerShdw blurRad="12700" dist="25400" dir="2700000" rotWithShape="0">
                    <a:srgbClr val="000000"/>
                  </a:outerShdw>
                </a:effectLst>
                <a:uFill>
                  <a:solidFill>
                    <a:srgbClr val="FFFF00"/>
                  </a:solidFill>
                </a:uFill>
              </a:rPr>
              <a:t>気：</a:t>
            </a:r>
            <a:r>
              <a:rPr lang="ja-JP" altLang="en-US" sz="3200">
                <a:solidFill>
                  <a:schemeClr val="bg1"/>
                </a:solidFill>
                <a:effectLst>
                  <a:outerShdw blurRad="12700" dist="25400" dir="2700000" rotWithShape="0">
                    <a:srgbClr val="000000"/>
                  </a:outerShdw>
                </a:effectLst>
                <a:uFill>
                  <a:solidFill>
                    <a:srgbClr val="FFFF00"/>
                  </a:solidFill>
                </a:uFill>
              </a:rPr>
              <a:t>無形</a:t>
            </a:r>
            <a:endParaRPr lang="en-US" altLang="ja-JP" sz="3200" dirty="0">
              <a:solidFill>
                <a:schemeClr val="bg1"/>
              </a:solidFill>
              <a:effectLst>
                <a:outerShdw blurRad="12700" dist="25400" dir="2700000" rotWithShape="0">
                  <a:srgbClr val="000000"/>
                </a:outerShdw>
              </a:effectLst>
              <a:uFill>
                <a:solidFill>
                  <a:srgbClr val="FFFF00"/>
                </a:solidFill>
              </a:uFill>
            </a:endParaRPr>
          </a:p>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chemeClr val="bg1"/>
                </a:solidFill>
                <a:effectLst>
                  <a:outerShdw blurRad="12700" dist="25400" dir="2700000" rotWithShape="0">
                    <a:srgbClr val="000000"/>
                  </a:outerShdw>
                </a:effectLst>
                <a:uFill>
                  <a:solidFill>
                    <a:srgbClr val="FFFF00"/>
                  </a:solidFill>
                </a:uFill>
              </a:rPr>
              <a:t>　　有形の血・水と連携して生体の生理機能を</a:t>
            </a:r>
            <a:endParaRPr lang="en-US" altLang="ja-JP" sz="3200" dirty="0">
              <a:solidFill>
                <a:schemeClr val="bg1"/>
              </a:solidFill>
              <a:effectLst>
                <a:outerShdw blurRad="12700" dist="25400" dir="2700000" rotWithShape="0">
                  <a:srgbClr val="000000"/>
                </a:outerShdw>
              </a:effectLst>
              <a:uFill>
                <a:solidFill>
                  <a:srgbClr val="FFFF00"/>
                </a:solidFill>
              </a:uFill>
            </a:endParaRPr>
          </a:p>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chemeClr val="bg1"/>
                </a:solidFill>
                <a:effectLst>
                  <a:outerShdw blurRad="12700" dist="25400" dir="2700000" rotWithShape="0">
                    <a:srgbClr val="000000"/>
                  </a:outerShdw>
                </a:effectLst>
                <a:uFill>
                  <a:solidFill>
                    <a:srgbClr val="FFFF00"/>
                  </a:solidFill>
                </a:uFill>
              </a:rPr>
              <a:t>　　つかさどる</a:t>
            </a:r>
            <a:endParaRPr sz="3200" dirty="0">
              <a:solidFill>
                <a:schemeClr val="bg1"/>
              </a:solidFill>
              <a:effectLst>
                <a:outerShdw blurRad="12700" dist="25400" dir="2700000" rotWithShape="0">
                  <a:srgbClr val="000000"/>
                </a:outerShdw>
              </a:effectLst>
              <a:uFill>
                <a:solidFill>
                  <a:srgbClr val="FFFF00"/>
                </a:solidFill>
              </a:uFill>
            </a:endParaRPr>
          </a:p>
        </p:txBody>
      </p:sp>
      <p:sp>
        <p:nvSpPr>
          <p:cNvPr id="26" name="強心作用を有するステロイド配糖体の一種">
            <a:extLst>
              <a:ext uri="{FF2B5EF4-FFF2-40B4-BE49-F238E27FC236}">
                <a16:creationId xmlns:a16="http://schemas.microsoft.com/office/drawing/2014/main" id="{94CA8084-303E-B841-88C4-471FDA3B5DC1}"/>
              </a:ext>
            </a:extLst>
          </p:cNvPr>
          <p:cNvSpPr txBox="1"/>
          <p:nvPr/>
        </p:nvSpPr>
        <p:spPr>
          <a:xfrm>
            <a:off x="2635249" y="6580135"/>
            <a:ext cx="8635449"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0000"/>
                </a:solidFill>
                <a:effectLst>
                  <a:outerShdw blurRad="12700" dist="25400" dir="2700000" rotWithShape="0">
                    <a:srgbClr val="000000"/>
                  </a:outerShdw>
                </a:effectLst>
                <a:uFill>
                  <a:solidFill>
                    <a:srgbClr val="FFFF00"/>
                  </a:solidFill>
                </a:uFill>
              </a:rPr>
              <a:t>血：</a:t>
            </a:r>
            <a:r>
              <a:rPr lang="ja-JP" altLang="en-US" sz="3200">
                <a:solidFill>
                  <a:schemeClr val="bg1"/>
                </a:solidFill>
                <a:effectLst>
                  <a:outerShdw blurRad="12700" dist="25400" dir="2700000" rotWithShape="0">
                    <a:srgbClr val="000000"/>
                  </a:outerShdw>
                </a:effectLst>
                <a:uFill>
                  <a:solidFill>
                    <a:srgbClr val="FFFF00"/>
                  </a:solidFill>
                </a:uFill>
              </a:rPr>
              <a:t>体内を循環する生命維持の根源要素</a:t>
            </a:r>
            <a:endParaRPr sz="3200" dirty="0">
              <a:solidFill>
                <a:schemeClr val="bg1"/>
              </a:solidFill>
              <a:effectLst>
                <a:outerShdw blurRad="12700" dist="25400" dir="2700000" rotWithShape="0">
                  <a:srgbClr val="000000"/>
                </a:outerShdw>
              </a:effectLst>
              <a:uFill>
                <a:solidFill>
                  <a:srgbClr val="FFFF00"/>
                </a:solidFill>
              </a:uFill>
            </a:endParaRPr>
          </a:p>
        </p:txBody>
      </p:sp>
      <p:sp>
        <p:nvSpPr>
          <p:cNvPr id="27" name="強心作用を有するステロイド配糖体の一種">
            <a:extLst>
              <a:ext uri="{FF2B5EF4-FFF2-40B4-BE49-F238E27FC236}">
                <a16:creationId xmlns:a16="http://schemas.microsoft.com/office/drawing/2014/main" id="{4DFF90DC-A932-B84E-AF8A-1FD4C623A875}"/>
              </a:ext>
            </a:extLst>
          </p:cNvPr>
          <p:cNvSpPr txBox="1"/>
          <p:nvPr/>
        </p:nvSpPr>
        <p:spPr>
          <a:xfrm>
            <a:off x="2635249" y="7975159"/>
            <a:ext cx="8907394"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0000"/>
                </a:solidFill>
                <a:effectLst>
                  <a:outerShdw blurRad="12700" dist="25400" dir="2700000" rotWithShape="0">
                    <a:srgbClr val="000000"/>
                  </a:outerShdw>
                </a:effectLst>
                <a:uFill>
                  <a:solidFill>
                    <a:srgbClr val="FFFF00"/>
                  </a:solidFill>
                </a:uFill>
              </a:rPr>
              <a:t>水：</a:t>
            </a:r>
            <a:r>
              <a:rPr lang="ja-JP" altLang="en-US" sz="3200">
                <a:solidFill>
                  <a:schemeClr val="bg1"/>
                </a:solidFill>
                <a:effectLst>
                  <a:outerShdw blurRad="12700" dist="25400" dir="2700000" rotWithShape="0">
                    <a:srgbClr val="000000"/>
                  </a:outerShdw>
                </a:effectLst>
                <a:uFill>
                  <a:solidFill>
                    <a:srgbClr val="FFFF00"/>
                  </a:solidFill>
                </a:uFill>
              </a:rPr>
              <a:t>水代謝によって体内・体外を出入りする</a:t>
            </a:r>
            <a:endParaRPr sz="3200" dirty="0">
              <a:solidFill>
                <a:schemeClr val="bg1"/>
              </a:solidFill>
              <a:effectLst>
                <a:outerShdw blurRad="12700" dist="25400" dir="2700000" rotWithShape="0">
                  <a:srgbClr val="000000"/>
                </a:outerShdw>
              </a:effectLst>
              <a:uFill>
                <a:solidFill>
                  <a:srgbClr val="FFFF00"/>
                </a:solidFill>
              </a:uFill>
            </a:endParaRPr>
          </a:p>
        </p:txBody>
      </p:sp>
    </p:spTree>
    <p:extLst>
      <p:ext uri="{BB962C8B-B14F-4D97-AF65-F5344CB8AC3E}">
        <p14:creationId xmlns:p14="http://schemas.microsoft.com/office/powerpoint/2010/main" val="2377407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0" nodeType="clickEffect">
                                  <p:stCondLst>
                                    <p:cond delay="0"/>
                                  </p:stCondLst>
                                  <p:iterate>
                                    <p:tmAbs val="0"/>
                                  </p:iterate>
                                  <p:childTnLst>
                                    <p:set>
                                      <p:cBhvr>
                                        <p:cTn id="26" fill="hold"/>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dvAuto="0"/>
      <p:bldP spid="24" grpId="0" animBg="1" advAuto="0"/>
      <p:bldP spid="25" grpId="0" animBg="1" advAuto="0"/>
      <p:bldP spid="26" grpId="0" animBg="1" advAuto="0"/>
      <p:bldP spid="27"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強心配糖体">
            <a:extLst>
              <a:ext uri="{FF2B5EF4-FFF2-40B4-BE49-F238E27FC236}">
                <a16:creationId xmlns:a16="http://schemas.microsoft.com/office/drawing/2014/main" id="{F759EC8C-B4EA-7C46-AE56-4983A6CDCABA}"/>
              </a:ext>
            </a:extLst>
          </p:cNvPr>
          <p:cNvSpPr txBox="1"/>
          <p:nvPr/>
        </p:nvSpPr>
        <p:spPr>
          <a:xfrm>
            <a:off x="1550520" y="250708"/>
            <a:ext cx="8713942"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漢方独特の病態理論：気、血、水</a:t>
            </a:r>
            <a:endParaRPr sz="4000" dirty="0">
              <a:solidFill>
                <a:srgbClr val="FF0000"/>
              </a:solidFill>
              <a:effectLst>
                <a:outerShdw blurRad="12700" dist="25400" dir="2700000" rotWithShape="0">
                  <a:srgbClr val="000000"/>
                </a:outerShdw>
              </a:effectLst>
              <a:uFill>
                <a:solidFill>
                  <a:srgbClr val="FF0000"/>
                </a:solidFill>
              </a:uFill>
            </a:endParaRPr>
          </a:p>
        </p:txBody>
      </p:sp>
      <p:pic>
        <p:nvPicPr>
          <p:cNvPr id="4" name="図 3">
            <a:extLst>
              <a:ext uri="{FF2B5EF4-FFF2-40B4-BE49-F238E27FC236}">
                <a16:creationId xmlns:a16="http://schemas.microsoft.com/office/drawing/2014/main" id="{4D4487A0-82A1-B24E-A6E8-B43849FB6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988" y="2277651"/>
            <a:ext cx="7675809" cy="7037303"/>
          </a:xfrm>
          <a:prstGeom prst="rect">
            <a:avLst/>
          </a:prstGeom>
        </p:spPr>
      </p:pic>
      <p:sp>
        <p:nvSpPr>
          <p:cNvPr id="5" name="★強心配糖体">
            <a:extLst>
              <a:ext uri="{FF2B5EF4-FFF2-40B4-BE49-F238E27FC236}">
                <a16:creationId xmlns:a16="http://schemas.microsoft.com/office/drawing/2014/main" id="{339064AE-5B1D-B040-ABA3-F60F35075975}"/>
              </a:ext>
            </a:extLst>
          </p:cNvPr>
          <p:cNvSpPr txBox="1"/>
          <p:nvPr/>
        </p:nvSpPr>
        <p:spPr>
          <a:xfrm>
            <a:off x="4562030" y="6933680"/>
            <a:ext cx="1207705"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0000"/>
                </a:solidFill>
                <a:effectLst>
                  <a:outerShdw blurRad="12700" dist="25400" dir="2700000" rotWithShape="0">
                    <a:srgbClr val="000000"/>
                  </a:outerShdw>
                </a:effectLst>
                <a:uFill>
                  <a:solidFill>
                    <a:srgbClr val="FF0000"/>
                  </a:solidFill>
                </a:uFill>
              </a:rPr>
              <a:t>循環</a:t>
            </a:r>
            <a:endParaRPr sz="3200" dirty="0">
              <a:solidFill>
                <a:srgbClr val="FF0000"/>
              </a:solidFill>
              <a:effectLst>
                <a:outerShdw blurRad="12700" dist="25400" dir="2700000" rotWithShape="0">
                  <a:srgbClr val="000000"/>
                </a:outerShdw>
              </a:effectLst>
              <a:uFill>
                <a:solidFill>
                  <a:srgbClr val="FF0000"/>
                </a:solidFill>
              </a:uFill>
            </a:endParaRPr>
          </a:p>
        </p:txBody>
      </p:sp>
      <p:sp>
        <p:nvSpPr>
          <p:cNvPr id="6" name="★強心配糖体">
            <a:extLst>
              <a:ext uri="{FF2B5EF4-FFF2-40B4-BE49-F238E27FC236}">
                <a16:creationId xmlns:a16="http://schemas.microsoft.com/office/drawing/2014/main" id="{7BBAF1B3-C3B1-6F41-95BF-A1733D86B0F6}"/>
              </a:ext>
            </a:extLst>
          </p:cNvPr>
          <p:cNvSpPr txBox="1"/>
          <p:nvPr/>
        </p:nvSpPr>
        <p:spPr>
          <a:xfrm>
            <a:off x="6636152" y="6933680"/>
            <a:ext cx="1092003" cy="638350"/>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00B0F0"/>
                </a:solidFill>
                <a:effectLst>
                  <a:outerShdw blurRad="12700" dist="25400" dir="2700000" rotWithShape="0">
                    <a:srgbClr val="000000"/>
                  </a:outerShdw>
                </a:effectLst>
                <a:uFill>
                  <a:solidFill>
                    <a:srgbClr val="FF0000"/>
                  </a:solidFill>
                </a:uFill>
              </a:rPr>
              <a:t>循環</a:t>
            </a:r>
            <a:endParaRPr sz="3200" dirty="0">
              <a:solidFill>
                <a:srgbClr val="00B0F0"/>
              </a:solidFill>
              <a:effectLst>
                <a:outerShdw blurRad="12700" dist="25400" dir="2700000" rotWithShape="0">
                  <a:srgbClr val="000000"/>
                </a:outerShdw>
              </a:effectLst>
              <a:uFill>
                <a:solidFill>
                  <a:srgbClr val="FF0000"/>
                </a:solidFill>
              </a:uFill>
            </a:endParaRPr>
          </a:p>
        </p:txBody>
      </p:sp>
      <p:sp>
        <p:nvSpPr>
          <p:cNvPr id="2" name="テキスト ボックス 1">
            <a:extLst>
              <a:ext uri="{FF2B5EF4-FFF2-40B4-BE49-F238E27FC236}">
                <a16:creationId xmlns:a16="http://schemas.microsoft.com/office/drawing/2014/main" id="{7634888E-6479-2E48-94B0-5870A3C193F3}"/>
              </a:ext>
            </a:extLst>
          </p:cNvPr>
          <p:cNvSpPr txBox="1"/>
          <p:nvPr/>
        </p:nvSpPr>
        <p:spPr>
          <a:xfrm>
            <a:off x="175654" y="208855"/>
            <a:ext cx="12653491" cy="9335889"/>
          </a:xfrm>
          <a:prstGeom prst="rect">
            <a:avLst/>
          </a:prstGeom>
          <a:solidFill>
            <a:srgbClr val="FFFDA9"/>
          </a:solidFill>
          <a:ln w="4445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200000"/>
              </a:lnSpc>
              <a:spcBef>
                <a:spcPts val="0"/>
              </a:spcBef>
              <a:spcAft>
                <a:spcPts val="0"/>
              </a:spcAft>
              <a:buClrTx/>
              <a:buSzTx/>
              <a:buFontTx/>
              <a:buNone/>
              <a:tabLst/>
            </a:pPr>
            <a:r>
              <a:rPr kumimoji="0" lang="ja-JP" altLang="en-US" sz="4000" b="0" i="0" u="none" strike="noStrike" cap="none" spc="0" normalizeH="0" baseline="0">
                <a:ln>
                  <a:noFill/>
                </a:ln>
                <a:solidFill>
                  <a:schemeClr val="tx1"/>
                </a:solidFill>
                <a:effectLst/>
                <a:uFillTx/>
                <a:latin typeface="MS Gothic" panose="020B0609070205080204" pitchFamily="49" charset="-128"/>
                <a:ea typeface="MS Gothic" panose="020B0609070205080204" pitchFamily="49" charset="-128"/>
                <a:sym typeface="Helvetica Light"/>
              </a:rPr>
              <a:t>気剤（理気剤）</a:t>
            </a:r>
            <a:endParaRPr kumimoji="0" lang="en-US" altLang="ja-JP" sz="4000" b="0" i="0" u="none" strike="noStrike" cap="none" spc="0" normalizeH="0" baseline="0" dirty="0">
              <a:ln>
                <a:noFill/>
              </a:ln>
              <a:solidFill>
                <a:schemeClr val="tx1"/>
              </a:solidFill>
              <a:effectLst/>
              <a:uFillTx/>
              <a:latin typeface="MS Gothic" panose="020B0609070205080204" pitchFamily="49" charset="-128"/>
              <a:ea typeface="MS Gothic" panose="020B0609070205080204" pitchFamily="49" charset="-128"/>
              <a:sym typeface="Helvetica Light"/>
            </a:endParaRPr>
          </a:p>
          <a:p>
            <a:pPr marL="0" marR="0" indent="0" algn="l" defTabSz="584200" rtl="0" fontAlgn="auto" latinLnBrk="0" hangingPunct="0">
              <a:lnSpc>
                <a:spcPct val="200000"/>
              </a:lnSpc>
              <a:spcBef>
                <a:spcPts val="0"/>
              </a:spcBef>
              <a:spcAft>
                <a:spcPts val="0"/>
              </a:spcAft>
              <a:buClrTx/>
              <a:buSzTx/>
              <a:buFontTx/>
              <a:buNone/>
              <a:tabLst/>
            </a:pPr>
            <a:r>
              <a:rPr kumimoji="0" lang="ja-JP" altLang="en-US" sz="3600" b="0" i="0" u="none" strike="noStrike" cap="none" spc="0" normalizeH="0" baseline="0">
                <a:ln>
                  <a:noFill/>
                </a:ln>
                <a:solidFill>
                  <a:schemeClr val="tx1"/>
                </a:solidFill>
                <a:effectLst/>
                <a:uFillTx/>
                <a:latin typeface="Hiragino Mincho ProN W3" panose="02020300000000000000" pitchFamily="18" charset="-128"/>
                <a:ea typeface="Hiragino Mincho ProN W3" panose="02020300000000000000" pitchFamily="18" charset="-128"/>
                <a:sym typeface="Helvetica Light"/>
              </a:rPr>
              <a:t>　　コウボク、ソヨウ、コウブシ、ハッカ、ケイヒなど</a:t>
            </a:r>
            <a:endParaRPr kumimoji="0" lang="en-US" altLang="ja-JP" sz="3600" b="0" i="0" u="none" strike="noStrike" cap="none" spc="0" normalizeH="0" baseline="0" dirty="0">
              <a:ln>
                <a:noFill/>
              </a:ln>
              <a:solidFill>
                <a:schemeClr val="tx1"/>
              </a:solidFill>
              <a:effectLst/>
              <a:uFillTx/>
              <a:latin typeface="Hiragino Mincho ProN W3" panose="02020300000000000000" pitchFamily="18" charset="-128"/>
              <a:ea typeface="Hiragino Mincho ProN W3" panose="02020300000000000000" pitchFamily="18" charset="-128"/>
              <a:sym typeface="Helvetica Light"/>
            </a:endParaRPr>
          </a:p>
          <a:p>
            <a:pPr algn="l">
              <a:lnSpc>
                <a:spcPct val="200000"/>
              </a:lnSpc>
            </a:pPr>
            <a:r>
              <a:rPr lang="ja-JP" altLang="en-US" sz="4000">
                <a:solidFill>
                  <a:schemeClr val="tx1"/>
                </a:solidFill>
                <a:latin typeface="MS Gothic" panose="020B0609070205080204" pitchFamily="49" charset="-128"/>
                <a:ea typeface="MS Gothic" panose="020B0609070205080204" pitchFamily="49" charset="-128"/>
              </a:rPr>
              <a:t>血剤（駆瘀血剤・補血剤）</a:t>
            </a:r>
            <a:endParaRPr lang="en-US" altLang="ja-JP" sz="4000" dirty="0">
              <a:solidFill>
                <a:schemeClr val="tx1"/>
              </a:solidFill>
              <a:latin typeface="MS Gothic" panose="020B0609070205080204" pitchFamily="49" charset="-128"/>
              <a:ea typeface="MS Gothic" panose="020B0609070205080204" pitchFamily="49" charset="-128"/>
            </a:endParaRPr>
          </a:p>
          <a:p>
            <a:pPr algn="l">
              <a:lnSpc>
                <a:spcPct val="200000"/>
              </a:lnSpc>
            </a:pPr>
            <a:r>
              <a:rPr lang="ja-JP" altLang="en-US">
                <a:solidFill>
                  <a:schemeClr val="tx1"/>
                </a:solidFill>
                <a:latin typeface="Hiragino Mincho ProN W3" panose="02020300000000000000" pitchFamily="18" charset="-128"/>
                <a:ea typeface="Hiragino Mincho ProN W3" panose="02020300000000000000" pitchFamily="18" charset="-128"/>
              </a:rPr>
              <a:t>　　トウニン、ボタンピ、センキュウ、トウキなど</a:t>
            </a:r>
            <a:endParaRPr lang="en-US" altLang="ja-JP" dirty="0">
              <a:solidFill>
                <a:schemeClr val="tx1"/>
              </a:solidFill>
              <a:latin typeface="Hiragino Mincho ProN W3" panose="02020300000000000000" pitchFamily="18" charset="-128"/>
              <a:ea typeface="Hiragino Mincho ProN W3" panose="02020300000000000000" pitchFamily="18" charset="-128"/>
            </a:endParaRPr>
          </a:p>
          <a:p>
            <a:pPr marL="0" marR="0" indent="0" algn="l" defTabSz="584200" rtl="0" fontAlgn="auto" latinLnBrk="0" hangingPunct="0">
              <a:lnSpc>
                <a:spcPct val="200000"/>
              </a:lnSpc>
              <a:spcBef>
                <a:spcPts val="0"/>
              </a:spcBef>
              <a:spcAft>
                <a:spcPts val="0"/>
              </a:spcAft>
              <a:buClrTx/>
              <a:buSzTx/>
              <a:buFontTx/>
              <a:buNone/>
              <a:tabLst/>
            </a:pPr>
            <a:r>
              <a:rPr kumimoji="0" lang="ja-JP" altLang="en-US" sz="4000" b="0" i="0" u="none" strike="noStrike" cap="none" spc="0" normalizeH="0" baseline="0">
                <a:ln>
                  <a:noFill/>
                </a:ln>
                <a:solidFill>
                  <a:schemeClr val="tx1"/>
                </a:solidFill>
                <a:effectLst/>
                <a:uFillTx/>
                <a:latin typeface="MS Gothic" panose="020B0609070205080204" pitchFamily="49" charset="-128"/>
                <a:ea typeface="MS Gothic" panose="020B0609070205080204" pitchFamily="49" charset="-128"/>
                <a:sym typeface="Helvetica Light"/>
              </a:rPr>
              <a:t>水剤（利水・駆水剤）</a:t>
            </a:r>
            <a:endParaRPr kumimoji="0" lang="en-US" altLang="ja-JP" sz="4000" b="0" i="0" u="none" strike="noStrike" cap="none" spc="0" normalizeH="0" baseline="0" dirty="0">
              <a:ln>
                <a:noFill/>
              </a:ln>
              <a:solidFill>
                <a:schemeClr val="tx1"/>
              </a:solidFill>
              <a:effectLst/>
              <a:uFillTx/>
              <a:latin typeface="MS Gothic" panose="020B0609070205080204" pitchFamily="49" charset="-128"/>
              <a:ea typeface="MS Gothic" panose="020B0609070205080204" pitchFamily="49" charset="-128"/>
              <a:sym typeface="Helvetica Light"/>
            </a:endParaRPr>
          </a:p>
          <a:p>
            <a:pPr marL="0" marR="0" indent="0" algn="l" defTabSz="584200" rtl="0" fontAlgn="auto" latinLnBrk="0" hangingPunct="0">
              <a:lnSpc>
                <a:spcPct val="200000"/>
              </a:lnSpc>
              <a:spcBef>
                <a:spcPts val="0"/>
              </a:spcBef>
              <a:spcAft>
                <a:spcPts val="0"/>
              </a:spcAft>
              <a:buClrTx/>
              <a:buSzTx/>
              <a:buFontTx/>
              <a:buNone/>
              <a:tabLst/>
            </a:pPr>
            <a:r>
              <a:rPr lang="ja-JP" altLang="en-US">
                <a:solidFill>
                  <a:schemeClr val="tx1"/>
                </a:solidFill>
                <a:latin typeface="Hiragino Mincho ProN W3" panose="02020300000000000000" pitchFamily="18" charset="-128"/>
                <a:ea typeface="Hiragino Mincho ProN W3" panose="02020300000000000000" pitchFamily="18" charset="-128"/>
              </a:rPr>
              <a:t>　　ブクリョウ、ビャクジュツ、タクシャ、ボウショウなど</a:t>
            </a:r>
            <a:endParaRPr lang="en-US" altLang="ja-JP" dirty="0">
              <a:solidFill>
                <a:schemeClr val="tx1"/>
              </a:solidFill>
              <a:latin typeface="Hiragino Mincho ProN W3" panose="02020300000000000000" pitchFamily="18" charset="-128"/>
              <a:ea typeface="Hiragino Mincho ProN W3" panose="02020300000000000000" pitchFamily="18" charset="-128"/>
            </a:endParaRPr>
          </a:p>
          <a:p>
            <a:pPr marL="0" marR="0" indent="0" algn="l" defTabSz="584200" rtl="0" fontAlgn="auto" latinLnBrk="0" hangingPunct="0">
              <a:lnSpc>
                <a:spcPct val="200000"/>
              </a:lnSpc>
              <a:spcBef>
                <a:spcPts val="0"/>
              </a:spcBef>
              <a:spcAft>
                <a:spcPts val="0"/>
              </a:spcAft>
              <a:buClrTx/>
              <a:buSzTx/>
              <a:buFontTx/>
              <a:buNone/>
              <a:tabLst/>
            </a:pPr>
            <a:r>
              <a:rPr kumimoji="0" lang="ja-JP" altLang="en-US" sz="3600" b="0" i="0" u="none" strike="noStrike" cap="none" spc="0" normalizeH="0" baseline="0">
                <a:ln>
                  <a:noFill/>
                </a:ln>
                <a:solidFill>
                  <a:schemeClr val="tx1"/>
                </a:solidFill>
                <a:effectLst/>
                <a:uFillTx/>
                <a:latin typeface="Hiragino Mincho ProN W3" panose="02020300000000000000" pitchFamily="18" charset="-128"/>
                <a:ea typeface="Hiragino Mincho ProN W3" panose="02020300000000000000" pitchFamily="18" charset="-128"/>
                <a:sym typeface="Helvetica Light"/>
              </a:rPr>
              <a:t>多くの処方は、通例、気・血・水のそれぞれに作用する薬物を配合する</a:t>
            </a:r>
            <a:endParaRPr kumimoji="0" lang="en-US" altLang="ja-JP" sz="3600" b="0" i="0" u="none" strike="noStrike" cap="none" spc="0" normalizeH="0" baseline="0" dirty="0">
              <a:ln>
                <a:noFill/>
              </a:ln>
              <a:solidFill>
                <a:schemeClr val="tx1"/>
              </a:solidFill>
              <a:effectLst/>
              <a:uFillTx/>
              <a:latin typeface="Hiragino Mincho ProN W3" panose="02020300000000000000" pitchFamily="18" charset="-128"/>
              <a:ea typeface="Hiragino Mincho ProN W3" panose="02020300000000000000" pitchFamily="18" charset="-128"/>
              <a:sym typeface="Helvetica Light"/>
            </a:endParaRPr>
          </a:p>
        </p:txBody>
      </p:sp>
    </p:spTree>
    <p:extLst>
      <p:ext uri="{BB962C8B-B14F-4D97-AF65-F5344CB8AC3E}">
        <p14:creationId xmlns:p14="http://schemas.microsoft.com/office/powerpoint/2010/main" val="2368087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(10)</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8062832"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en-US" sz="4000" dirty="0" err="1">
                <a:solidFill>
                  <a:srgbClr val="FF0000"/>
                </a:solidFill>
                <a:effectLst>
                  <a:outerShdw blurRad="12700" dist="25400" dir="2700000" rotWithShape="0">
                    <a:srgbClr val="000000"/>
                  </a:outerShdw>
                </a:effectLst>
                <a:uFill>
                  <a:solidFill>
                    <a:srgbClr val="FF0000"/>
                  </a:solidFill>
                </a:uFill>
              </a:rPr>
              <a:t>気の変調に対する</a:t>
            </a:r>
            <a:r>
              <a:rPr lang="ja-JP" altLang="en-US" sz="4000">
                <a:solidFill>
                  <a:srgbClr val="FF0000"/>
                </a:solidFill>
                <a:effectLst>
                  <a:outerShdw blurRad="12700" dist="25400" dir="2700000" rotWithShape="0">
                    <a:srgbClr val="000000"/>
                  </a:outerShdw>
                </a:effectLst>
                <a:uFill>
                  <a:solidFill>
                    <a:srgbClr val="FF0000"/>
                  </a:solidFill>
                </a:uFill>
              </a:rPr>
              <a:t>漢方処方</a:t>
            </a:r>
            <a:r>
              <a:rPr lang="en-US" altLang="ja-JP" sz="4000" dirty="0">
                <a:solidFill>
                  <a:srgbClr val="FF0000"/>
                </a:solidFill>
                <a:effectLst>
                  <a:outerShdw blurRad="12700" dist="25400" dir="2700000" rotWithShape="0">
                    <a:srgbClr val="000000"/>
                  </a:outerShdw>
                </a:effectLst>
                <a:uFill>
                  <a:solidFill>
                    <a:srgbClr val="FF0000"/>
                  </a:solidFill>
                </a:uFill>
              </a:rPr>
              <a:t>(1)</a:t>
            </a:r>
          </a:p>
        </p:txBody>
      </p:sp>
      <p:sp>
        <p:nvSpPr>
          <p:cNvPr id="9" name="テキスト ボックス 8">
            <a:extLst>
              <a:ext uri="{FF2B5EF4-FFF2-40B4-BE49-F238E27FC236}">
                <a16:creationId xmlns:a16="http://schemas.microsoft.com/office/drawing/2014/main" id="{09699252-A53B-494B-8366-E62AEEA09FF6}"/>
              </a:ext>
            </a:extLst>
          </p:cNvPr>
          <p:cNvSpPr txBox="1"/>
          <p:nvPr/>
        </p:nvSpPr>
        <p:spPr>
          <a:xfrm>
            <a:off x="1205110" y="3927237"/>
            <a:ext cx="11206610" cy="25340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半夏厚朴湯</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ハンゲ、ブクリョウ、コウボク、ソヨウ、ショウキョウ</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みぞおちに膨満感があり、手足が冷え、頭痛、しゃっくり、吐き気を伴う症状。 </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8" name="テキスト ボックス 7">
            <a:extLst>
              <a:ext uri="{FF2B5EF4-FFF2-40B4-BE49-F238E27FC236}">
                <a16:creationId xmlns:a16="http://schemas.microsoft.com/office/drawing/2014/main" id="{40A9ADFF-2231-F044-9BFD-1D47A42ADA23}"/>
              </a:ext>
            </a:extLst>
          </p:cNvPr>
          <p:cNvSpPr txBox="1"/>
          <p:nvPr/>
        </p:nvSpPr>
        <p:spPr>
          <a:xfrm>
            <a:off x="1205110" y="6895723"/>
            <a:ext cx="11206610" cy="25340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香蘇散</a:t>
            </a:r>
            <a:endParaRPr lang="en-US" altLang="ja-JP" sz="3200" dirty="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コウブシ、ソヨウ、チンピ、ショウキョウ、カンゾウ</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慢性的に胃腸虚弱でかぜ薬がのめない体質、気鬱、虚証の患者でかぜの初期。 </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10" name="強心作用を有するステロイド配糖体の一種">
            <a:extLst>
              <a:ext uri="{FF2B5EF4-FFF2-40B4-BE49-F238E27FC236}">
                <a16:creationId xmlns:a16="http://schemas.microsoft.com/office/drawing/2014/main" id="{81CADB68-5039-814C-B4F8-70881AD8CAED}"/>
              </a:ext>
            </a:extLst>
          </p:cNvPr>
          <p:cNvSpPr txBox="1"/>
          <p:nvPr/>
        </p:nvSpPr>
        <p:spPr>
          <a:xfrm>
            <a:off x="2678112" y="2637199"/>
            <a:ext cx="1322388"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気欝</a:t>
            </a:r>
            <a:endParaRPr sz="3200" dirty="0">
              <a:solidFill>
                <a:srgbClr val="FFFF00"/>
              </a:solidFill>
              <a:effectLst>
                <a:outerShdw blurRad="12700" dist="25400" dir="2700000" rotWithShape="0">
                  <a:srgbClr val="000000"/>
                </a:outerShdw>
              </a:effectLst>
              <a:uFill>
                <a:solidFill>
                  <a:srgbClr val="FFFF00"/>
                </a:solidFill>
              </a:uFill>
            </a:endParaRPr>
          </a:p>
        </p:txBody>
      </p:sp>
      <p:sp>
        <p:nvSpPr>
          <p:cNvPr id="11" name="強心作用を有するステロイド配糖体の一種">
            <a:extLst>
              <a:ext uri="{FF2B5EF4-FFF2-40B4-BE49-F238E27FC236}">
                <a16:creationId xmlns:a16="http://schemas.microsoft.com/office/drawing/2014/main" id="{5462432A-D950-664D-9E25-9CDB07AB3A58}"/>
              </a:ext>
            </a:extLst>
          </p:cNvPr>
          <p:cNvSpPr txBox="1"/>
          <p:nvPr/>
        </p:nvSpPr>
        <p:spPr>
          <a:xfrm>
            <a:off x="2678112" y="3320178"/>
            <a:ext cx="1322388"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気虚</a:t>
            </a:r>
            <a:endParaRPr sz="3200" dirty="0">
              <a:solidFill>
                <a:srgbClr val="FFFF00"/>
              </a:solidFill>
              <a:effectLst>
                <a:outerShdw blurRad="12700" dist="25400" dir="2700000" rotWithShape="0">
                  <a:srgbClr val="000000"/>
                </a:outerShdw>
              </a:effectLst>
              <a:uFill>
                <a:solidFill>
                  <a:srgbClr val="FFFF00"/>
                </a:solidFill>
              </a:uFill>
            </a:endParaRPr>
          </a:p>
        </p:txBody>
      </p:sp>
      <p:sp>
        <p:nvSpPr>
          <p:cNvPr id="12" name="強心作用を有するステロイド配糖体の一種">
            <a:extLst>
              <a:ext uri="{FF2B5EF4-FFF2-40B4-BE49-F238E27FC236}">
                <a16:creationId xmlns:a16="http://schemas.microsoft.com/office/drawing/2014/main" id="{6FD2CA09-6F4A-5D47-A988-27767451F7B0}"/>
              </a:ext>
            </a:extLst>
          </p:cNvPr>
          <p:cNvSpPr txBox="1"/>
          <p:nvPr/>
        </p:nvSpPr>
        <p:spPr>
          <a:xfrm>
            <a:off x="7235825" y="2637199"/>
            <a:ext cx="1322388"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気滞</a:t>
            </a:r>
            <a:endParaRPr sz="3200" dirty="0">
              <a:solidFill>
                <a:srgbClr val="FFFF00"/>
              </a:solidFill>
              <a:effectLst>
                <a:outerShdw blurRad="12700" dist="25400" dir="2700000" rotWithShape="0">
                  <a:srgbClr val="000000"/>
                </a:outerShdw>
              </a:effectLst>
              <a:uFill>
                <a:solidFill>
                  <a:srgbClr val="FFFF00"/>
                </a:solidFill>
              </a:uFill>
            </a:endParaRPr>
          </a:p>
        </p:txBody>
      </p:sp>
      <p:sp>
        <p:nvSpPr>
          <p:cNvPr id="13" name="含水ケイ酸アルミニウム・二酸化ケイ素">
            <a:extLst>
              <a:ext uri="{FF2B5EF4-FFF2-40B4-BE49-F238E27FC236}">
                <a16:creationId xmlns:a16="http://schemas.microsoft.com/office/drawing/2014/main" id="{D14FBBB4-4C4D-7842-8A92-E1D611912732}"/>
              </a:ext>
            </a:extLst>
          </p:cNvPr>
          <p:cNvSpPr txBox="1"/>
          <p:nvPr/>
        </p:nvSpPr>
        <p:spPr>
          <a:xfrm>
            <a:off x="3829050" y="2698754"/>
            <a:ext cx="3235325"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2400"/>
              <a:t>息苦しさ・呼吸困難</a:t>
            </a:r>
            <a:endParaRPr sz="2400" dirty="0"/>
          </a:p>
        </p:txBody>
      </p:sp>
      <p:sp>
        <p:nvSpPr>
          <p:cNvPr id="14" name="含水ケイ酸アルミニウム・二酸化ケイ素">
            <a:extLst>
              <a:ext uri="{FF2B5EF4-FFF2-40B4-BE49-F238E27FC236}">
                <a16:creationId xmlns:a16="http://schemas.microsoft.com/office/drawing/2014/main" id="{FB930D11-8F7C-4F43-9E1E-7791693086A9}"/>
              </a:ext>
            </a:extLst>
          </p:cNvPr>
          <p:cNvSpPr txBox="1"/>
          <p:nvPr/>
        </p:nvSpPr>
        <p:spPr>
          <a:xfrm>
            <a:off x="3855839" y="3381733"/>
            <a:ext cx="3235325"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2400"/>
              <a:t>気力の低下</a:t>
            </a:r>
            <a:endParaRPr sz="2400" dirty="0"/>
          </a:p>
        </p:txBody>
      </p:sp>
      <p:sp>
        <p:nvSpPr>
          <p:cNvPr id="15" name="含水ケイ酸アルミニウム・二酸化ケイ素">
            <a:extLst>
              <a:ext uri="{FF2B5EF4-FFF2-40B4-BE49-F238E27FC236}">
                <a16:creationId xmlns:a16="http://schemas.microsoft.com/office/drawing/2014/main" id="{552B05CC-B2BB-F247-B090-C5E59C2C1CCD}"/>
              </a:ext>
            </a:extLst>
          </p:cNvPr>
          <p:cNvSpPr txBox="1"/>
          <p:nvPr/>
        </p:nvSpPr>
        <p:spPr>
          <a:xfrm>
            <a:off x="8367712" y="2712966"/>
            <a:ext cx="4476751" cy="1253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2400"/>
              <a:t>気の停滞による病的状態</a:t>
            </a:r>
            <a:endParaRPr lang="en-US" altLang="ja-JP" sz="2400" dirty="0"/>
          </a:p>
          <a:p>
            <a:r>
              <a:rPr lang="ja-JP" altLang="en-US" sz="2400"/>
              <a:t>ストレス・不安症</a:t>
            </a:r>
            <a:endParaRPr lang="en-US" altLang="ja-JP" sz="2400" dirty="0"/>
          </a:p>
          <a:p>
            <a:r>
              <a:rPr lang="ja-JP" altLang="en-US" sz="2400"/>
              <a:t>精神・自律神経失調などに相当</a:t>
            </a:r>
            <a:endParaRPr sz="2400" dirty="0"/>
          </a:p>
        </p:txBody>
      </p:sp>
    </p:spTree>
    <p:extLst>
      <p:ext uri="{BB962C8B-B14F-4D97-AF65-F5344CB8AC3E}">
        <p14:creationId xmlns:p14="http://schemas.microsoft.com/office/powerpoint/2010/main" val="39321070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fill="hold" grpId="0" nodeType="clickEffect">
                                  <p:stCondLst>
                                    <p:cond delay="0"/>
                                  </p:stCondLst>
                                  <p:iterate>
                                    <p:tmAbs val="0"/>
                                  </p:iterate>
                                  <p:childTnLst>
                                    <p:set>
                                      <p:cBhvr>
                                        <p:cTn id="15" fill="hold"/>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p:tmAbs val="0"/>
                                  </p:iterate>
                                  <p:childTnLst>
                                    <p:set>
                                      <p:cBhvr>
                                        <p:cTn id="24" fill="hold"/>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1" grpId="0" animBg="1" advAuto="0"/>
      <p:bldP spid="12" grpId="0" animBg="1" advAuto="0"/>
      <p:bldP spid="13" grpId="0" animBg="1" advAuto="0"/>
      <p:bldP spid="14" grpId="0" animBg="1" advAuto="0"/>
      <p:bldP spid="15"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(11)</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8062832"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en-US" sz="4000" dirty="0" err="1">
                <a:solidFill>
                  <a:srgbClr val="FF0000"/>
                </a:solidFill>
                <a:effectLst>
                  <a:outerShdw blurRad="12700" dist="25400" dir="2700000" rotWithShape="0">
                    <a:srgbClr val="000000"/>
                  </a:outerShdw>
                </a:effectLst>
                <a:uFill>
                  <a:solidFill>
                    <a:srgbClr val="FF0000"/>
                  </a:solidFill>
                </a:uFill>
              </a:rPr>
              <a:t>気の変調に対する</a:t>
            </a:r>
            <a:r>
              <a:rPr lang="ja-JP" altLang="en-US" sz="4000">
                <a:solidFill>
                  <a:srgbClr val="FF0000"/>
                </a:solidFill>
                <a:effectLst>
                  <a:outerShdw blurRad="12700" dist="25400" dir="2700000" rotWithShape="0">
                    <a:srgbClr val="000000"/>
                  </a:outerShdw>
                </a:effectLst>
                <a:uFill>
                  <a:solidFill>
                    <a:srgbClr val="FF0000"/>
                  </a:solidFill>
                </a:uFill>
              </a:rPr>
              <a:t>漢方処方</a:t>
            </a:r>
            <a:r>
              <a:rPr lang="en-US" altLang="ja-JP" sz="4000" dirty="0">
                <a:solidFill>
                  <a:srgbClr val="FF0000"/>
                </a:solidFill>
                <a:effectLst>
                  <a:outerShdw blurRad="12700" dist="25400" dir="2700000" rotWithShape="0">
                    <a:srgbClr val="000000"/>
                  </a:outerShdw>
                </a:effectLst>
                <a:uFill>
                  <a:solidFill>
                    <a:srgbClr val="FF0000"/>
                  </a:solidFill>
                </a:uFill>
              </a:rPr>
              <a:t>(2)</a:t>
            </a:r>
          </a:p>
        </p:txBody>
      </p:sp>
      <p:sp>
        <p:nvSpPr>
          <p:cNvPr id="13" name="テキスト ボックス 12">
            <a:extLst>
              <a:ext uri="{FF2B5EF4-FFF2-40B4-BE49-F238E27FC236}">
                <a16:creationId xmlns:a16="http://schemas.microsoft.com/office/drawing/2014/main" id="{E8E3CD47-9B09-444E-B3FE-1A7EA3C214D0}"/>
              </a:ext>
            </a:extLst>
          </p:cNvPr>
          <p:cNvSpPr txBox="1"/>
          <p:nvPr/>
        </p:nvSpPr>
        <p:spPr>
          <a:xfrm>
            <a:off x="1295804" y="2963455"/>
            <a:ext cx="11206610" cy="3826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加味逍遥散</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トウキ、ビャクジュツ、サイコ、シャクヤク、</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ブクリョウ、サンシシ、ボタンピ、カンゾウ、</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ショウキョウ、ハッカ</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肩こりがあり、疲れやすく精神不安があり、月経不順や更年期障害、冷え症などを伴っている場合。 </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Tree>
    <p:extLst>
      <p:ext uri="{BB962C8B-B14F-4D97-AF65-F5344CB8AC3E}">
        <p14:creationId xmlns:p14="http://schemas.microsoft.com/office/powerpoint/2010/main" val="745413122"/>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(12)</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8062832"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en-US" sz="4000" dirty="0" err="1">
                <a:solidFill>
                  <a:srgbClr val="FF0000"/>
                </a:solidFill>
                <a:effectLst>
                  <a:outerShdw blurRad="12700" dist="25400" dir="2700000" rotWithShape="0">
                    <a:srgbClr val="000000"/>
                  </a:outerShdw>
                </a:effectLst>
                <a:uFill>
                  <a:solidFill>
                    <a:srgbClr val="FF0000"/>
                  </a:solidFill>
                </a:uFill>
              </a:rPr>
              <a:t>血の変調に対する</a:t>
            </a:r>
            <a:r>
              <a:rPr lang="ja-JP" altLang="en-US" sz="4000">
                <a:solidFill>
                  <a:srgbClr val="FF0000"/>
                </a:solidFill>
                <a:effectLst>
                  <a:outerShdw blurRad="12700" dist="25400" dir="2700000" rotWithShape="0">
                    <a:srgbClr val="000000"/>
                  </a:outerShdw>
                </a:effectLst>
                <a:uFill>
                  <a:solidFill>
                    <a:srgbClr val="FF0000"/>
                  </a:solidFill>
                </a:uFill>
              </a:rPr>
              <a:t>漢方処方</a:t>
            </a:r>
            <a:r>
              <a:rPr lang="en-US" altLang="ja-JP" sz="4000" dirty="0">
                <a:solidFill>
                  <a:srgbClr val="FF0000"/>
                </a:solidFill>
                <a:effectLst>
                  <a:outerShdw blurRad="12700" dist="25400" dir="2700000" rotWithShape="0">
                    <a:srgbClr val="000000"/>
                  </a:outerShdw>
                </a:effectLst>
                <a:uFill>
                  <a:solidFill>
                    <a:srgbClr val="FF0000"/>
                  </a:solidFill>
                </a:uFill>
              </a:rPr>
              <a:t>(1)</a:t>
            </a:r>
          </a:p>
        </p:txBody>
      </p:sp>
      <p:sp>
        <p:nvSpPr>
          <p:cNvPr id="5" name="強心作用を有するステロイド配糖体の一種">
            <a:extLst>
              <a:ext uri="{FF2B5EF4-FFF2-40B4-BE49-F238E27FC236}">
                <a16:creationId xmlns:a16="http://schemas.microsoft.com/office/drawing/2014/main" id="{A892E59D-D1B4-F145-93A1-9E10DECBD844}"/>
              </a:ext>
            </a:extLst>
          </p:cNvPr>
          <p:cNvSpPr txBox="1"/>
          <p:nvPr/>
        </p:nvSpPr>
        <p:spPr>
          <a:xfrm>
            <a:off x="2492375" y="2735866"/>
            <a:ext cx="5993656"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血液循環の異常：</a:t>
            </a:r>
            <a:r>
              <a:rPr lang="ja-JP" altLang="en-US" sz="3200">
                <a:solidFill>
                  <a:srgbClr val="FF0000"/>
                </a:solidFill>
                <a:effectLst>
                  <a:outerShdw blurRad="12700" dist="25400" dir="2700000" rotWithShape="0">
                    <a:srgbClr val="000000"/>
                  </a:outerShdw>
                </a:effectLst>
                <a:uFill>
                  <a:solidFill>
                    <a:srgbClr val="FFFF00"/>
                  </a:solidFill>
                </a:uFill>
              </a:rPr>
              <a:t>瘀血</a:t>
            </a:r>
            <a:endParaRPr sz="3200" dirty="0">
              <a:solidFill>
                <a:srgbClr val="FF0000"/>
              </a:solidFill>
              <a:effectLst>
                <a:outerShdw blurRad="12700" dist="25400" dir="2700000" rotWithShape="0">
                  <a:srgbClr val="000000"/>
                </a:outerShdw>
              </a:effectLst>
              <a:uFill>
                <a:solidFill>
                  <a:srgbClr val="FFFF00"/>
                </a:solidFill>
              </a:uFill>
            </a:endParaRPr>
          </a:p>
        </p:txBody>
      </p:sp>
      <p:sp>
        <p:nvSpPr>
          <p:cNvPr id="8" name="含水ケイ酸アルミニウム・二酸化ケイ素">
            <a:extLst>
              <a:ext uri="{FF2B5EF4-FFF2-40B4-BE49-F238E27FC236}">
                <a16:creationId xmlns:a16="http://schemas.microsoft.com/office/drawing/2014/main" id="{6A93DA74-AD36-524F-9FD4-533908035AED}"/>
              </a:ext>
            </a:extLst>
          </p:cNvPr>
          <p:cNvSpPr txBox="1"/>
          <p:nvPr/>
        </p:nvSpPr>
        <p:spPr>
          <a:xfrm>
            <a:off x="2894012" y="3374216"/>
            <a:ext cx="7464426"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鬱血・痔疾・月経不順などいわゆる“血の道”</a:t>
            </a:r>
            <a:endParaRPr dirty="0"/>
          </a:p>
        </p:txBody>
      </p:sp>
      <p:grpSp>
        <p:nvGrpSpPr>
          <p:cNvPr id="4" name="グループ化 3">
            <a:extLst>
              <a:ext uri="{FF2B5EF4-FFF2-40B4-BE49-F238E27FC236}">
                <a16:creationId xmlns:a16="http://schemas.microsoft.com/office/drawing/2014/main" id="{31376D43-D610-8D4D-94EF-0E87B2A6BF15}"/>
              </a:ext>
            </a:extLst>
          </p:cNvPr>
          <p:cNvGrpSpPr/>
          <p:nvPr/>
        </p:nvGrpSpPr>
        <p:grpSpPr>
          <a:xfrm>
            <a:off x="9148198" y="2174824"/>
            <a:ext cx="2897265" cy="1394596"/>
            <a:chOff x="9148198" y="2094970"/>
            <a:chExt cx="2897265" cy="1394596"/>
          </a:xfrm>
        </p:grpSpPr>
        <p:pic>
          <p:nvPicPr>
            <p:cNvPr id="3" name="図 2">
              <a:extLst>
                <a:ext uri="{FF2B5EF4-FFF2-40B4-BE49-F238E27FC236}">
                  <a16:creationId xmlns:a16="http://schemas.microsoft.com/office/drawing/2014/main" id="{6E90AFDA-866C-2E42-9DDE-454EC6C83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198" y="2397366"/>
              <a:ext cx="1092200" cy="1092200"/>
            </a:xfrm>
            <a:prstGeom prst="rect">
              <a:avLst/>
            </a:prstGeom>
          </p:spPr>
        </p:pic>
        <p:sp>
          <p:nvSpPr>
            <p:cNvPr id="12" name="★強心配糖体">
              <a:extLst>
                <a:ext uri="{FF2B5EF4-FFF2-40B4-BE49-F238E27FC236}">
                  <a16:creationId xmlns:a16="http://schemas.microsoft.com/office/drawing/2014/main" id="{6E792692-E3EB-8B4D-863F-E7ABB4A6B980}"/>
                </a:ext>
              </a:extLst>
            </p:cNvPr>
            <p:cNvSpPr txBox="1"/>
            <p:nvPr/>
          </p:nvSpPr>
          <p:spPr>
            <a:xfrm>
              <a:off x="10105329" y="2094970"/>
              <a:ext cx="1940134" cy="638350"/>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D78"/>
                  </a:solidFill>
                  <a:effectLst>
                    <a:outerShdw blurRad="12700" dist="25400" dir="2700000" rotWithShape="0">
                      <a:srgbClr val="000000"/>
                    </a:outerShdw>
                  </a:effectLst>
                  <a:uFill>
                    <a:solidFill>
                      <a:srgbClr val="FF0000"/>
                    </a:solidFill>
                  </a:uFill>
                </a:rPr>
                <a:t>駆瘀血薬</a:t>
              </a:r>
              <a:endParaRPr sz="3200" dirty="0">
                <a:solidFill>
                  <a:srgbClr val="FFFD78"/>
                </a:solidFill>
                <a:effectLst>
                  <a:outerShdw blurRad="12700" dist="25400" dir="2700000" rotWithShape="0">
                    <a:srgbClr val="000000"/>
                  </a:outerShdw>
                </a:effectLst>
                <a:uFill>
                  <a:solidFill>
                    <a:srgbClr val="FF0000"/>
                  </a:solidFill>
                </a:uFill>
              </a:endParaRPr>
            </a:p>
          </p:txBody>
        </p:sp>
      </p:grpSp>
      <p:grpSp>
        <p:nvGrpSpPr>
          <p:cNvPr id="11" name="グループ化 10">
            <a:extLst>
              <a:ext uri="{FF2B5EF4-FFF2-40B4-BE49-F238E27FC236}">
                <a16:creationId xmlns:a16="http://schemas.microsoft.com/office/drawing/2014/main" id="{5311583F-2EF5-BB42-ADA1-B5F18B154CC8}"/>
              </a:ext>
            </a:extLst>
          </p:cNvPr>
          <p:cNvGrpSpPr/>
          <p:nvPr/>
        </p:nvGrpSpPr>
        <p:grpSpPr>
          <a:xfrm>
            <a:off x="2526540" y="3929462"/>
            <a:ext cx="7831898" cy="1060395"/>
            <a:chOff x="2526540" y="3929462"/>
            <a:chExt cx="7831898" cy="1060395"/>
          </a:xfrm>
        </p:grpSpPr>
        <p:sp>
          <p:nvSpPr>
            <p:cNvPr id="9" name="含水ケイ酸アルミニウム・二酸化ケイ素">
              <a:extLst>
                <a:ext uri="{FF2B5EF4-FFF2-40B4-BE49-F238E27FC236}">
                  <a16:creationId xmlns:a16="http://schemas.microsoft.com/office/drawing/2014/main" id="{1533E622-8A3C-7849-A0E0-21278EBEAD96}"/>
                </a:ext>
              </a:extLst>
            </p:cNvPr>
            <p:cNvSpPr txBox="1"/>
            <p:nvPr/>
          </p:nvSpPr>
          <p:spPr>
            <a:xfrm>
              <a:off x="2526540" y="4413063"/>
              <a:ext cx="7831898"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　　頭痛、不眠、肩こり、腹部膨満感、便秘</a:t>
              </a:r>
              <a:endParaRPr dirty="0"/>
            </a:p>
          </p:txBody>
        </p:sp>
        <p:sp>
          <p:nvSpPr>
            <p:cNvPr id="15" name="含水ケイ酸アルミニウム・二酸化ケイ素">
              <a:extLst>
                <a:ext uri="{FF2B5EF4-FFF2-40B4-BE49-F238E27FC236}">
                  <a16:creationId xmlns:a16="http://schemas.microsoft.com/office/drawing/2014/main" id="{15ED433E-5018-664B-9A85-488A0721F00A}"/>
                </a:ext>
              </a:extLst>
            </p:cNvPr>
            <p:cNvSpPr txBox="1"/>
            <p:nvPr/>
          </p:nvSpPr>
          <p:spPr>
            <a:xfrm>
              <a:off x="2894013" y="3929462"/>
              <a:ext cx="7006126"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瘀血による主な症状：</a:t>
              </a:r>
              <a:endParaRPr dirty="0"/>
            </a:p>
          </p:txBody>
        </p:sp>
      </p:grpSp>
      <p:sp>
        <p:nvSpPr>
          <p:cNvPr id="13" name="テキスト ボックス 12">
            <a:extLst>
              <a:ext uri="{FF2B5EF4-FFF2-40B4-BE49-F238E27FC236}">
                <a16:creationId xmlns:a16="http://schemas.microsoft.com/office/drawing/2014/main" id="{E8E3CD47-9B09-444E-B3FE-1A7EA3C214D0}"/>
              </a:ext>
            </a:extLst>
          </p:cNvPr>
          <p:cNvSpPr txBox="1"/>
          <p:nvPr/>
        </p:nvSpPr>
        <p:spPr>
          <a:xfrm>
            <a:off x="1347403" y="5969209"/>
            <a:ext cx="11206610" cy="3518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桃核承気湯</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トウニン、ケイヒ、カンゾウ、ボウショウ、ダイオウ</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体力中等度以上で、のぼせて便秘しがちなものの次の諸症：月経不順、月経困難症、月経痛、月経時や産後の精神不安、腰痛、便秘、高血圧の随伴症状（頭痛、めまい、肩こり）、痔疾、打撲症</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19" name="テキスト ボックス 18">
            <a:extLst>
              <a:ext uri="{FF2B5EF4-FFF2-40B4-BE49-F238E27FC236}">
                <a16:creationId xmlns:a16="http://schemas.microsoft.com/office/drawing/2014/main" id="{A0E9F8BC-D836-4947-A4FF-966D943AF7CA}"/>
              </a:ext>
            </a:extLst>
          </p:cNvPr>
          <p:cNvSpPr txBox="1"/>
          <p:nvPr/>
        </p:nvSpPr>
        <p:spPr>
          <a:xfrm>
            <a:off x="3745136" y="6124590"/>
            <a:ext cx="174406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3200">
                <a:solidFill>
                  <a:srgbClr val="FF0000"/>
                </a:solidFill>
                <a:effectLst>
                  <a:outerShdw blurRad="12700" dist="25400" dir="2700000" rotWithShape="0">
                    <a:srgbClr val="000000"/>
                  </a:outerShdw>
                </a:effectLst>
                <a:uFill>
                  <a:solidFill>
                    <a:srgbClr val="FF0000"/>
                  </a:solidFill>
                </a:uFill>
                <a:latin typeface="Hiragino Mincho ProN W3" panose="02020300000000000000" pitchFamily="18" charset="-128"/>
                <a:ea typeface="Hiragino Mincho ProN W3" panose="02020300000000000000" pitchFamily="18" charset="-128"/>
              </a:rPr>
              <a:t>駆瘀血薬</a:t>
            </a:r>
            <a:endParaRPr kumimoji="0" lang="ja-JP" altLang="en-US" sz="3200" b="1" i="0" u="none" strike="noStrike" cap="none" spc="0" normalizeH="0" baseline="0">
              <a:ln>
                <a:noFill/>
              </a:ln>
              <a:solidFill>
                <a:srgbClr val="FF0000"/>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20" name="強心作用を有するステロイド配糖体の一種">
            <a:extLst>
              <a:ext uri="{FF2B5EF4-FFF2-40B4-BE49-F238E27FC236}">
                <a16:creationId xmlns:a16="http://schemas.microsoft.com/office/drawing/2014/main" id="{23A82080-7C7F-C947-8666-3D74525FD99F}"/>
              </a:ext>
            </a:extLst>
          </p:cNvPr>
          <p:cNvSpPr txBox="1"/>
          <p:nvPr/>
        </p:nvSpPr>
        <p:spPr>
          <a:xfrm>
            <a:off x="2492375" y="5069956"/>
            <a:ext cx="3679825"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血液の不足：</a:t>
            </a:r>
            <a:r>
              <a:rPr lang="ja-JP" altLang="en-US" sz="3200">
                <a:solidFill>
                  <a:srgbClr val="FF0000"/>
                </a:solidFill>
                <a:effectLst>
                  <a:outerShdw blurRad="12700" dist="25400" dir="2700000" rotWithShape="0">
                    <a:srgbClr val="000000"/>
                  </a:outerShdw>
                </a:effectLst>
                <a:uFill>
                  <a:solidFill>
                    <a:srgbClr val="FFFF00"/>
                  </a:solidFill>
                </a:uFill>
              </a:rPr>
              <a:t>血虚</a:t>
            </a:r>
            <a:endParaRPr sz="3200" dirty="0">
              <a:solidFill>
                <a:srgbClr val="FF0000"/>
              </a:solidFill>
              <a:effectLst>
                <a:outerShdw blurRad="12700" dist="25400" dir="2700000" rotWithShape="0">
                  <a:srgbClr val="000000"/>
                </a:outerShdw>
              </a:effectLst>
              <a:uFill>
                <a:solidFill>
                  <a:srgbClr val="FFFF00"/>
                </a:solidFill>
              </a:uFill>
            </a:endParaRPr>
          </a:p>
        </p:txBody>
      </p:sp>
      <p:grpSp>
        <p:nvGrpSpPr>
          <p:cNvPr id="2" name="グループ化 1">
            <a:extLst>
              <a:ext uri="{FF2B5EF4-FFF2-40B4-BE49-F238E27FC236}">
                <a16:creationId xmlns:a16="http://schemas.microsoft.com/office/drawing/2014/main" id="{D624F36C-95C0-964F-A523-5BF6CC661A8B}"/>
              </a:ext>
            </a:extLst>
          </p:cNvPr>
          <p:cNvGrpSpPr/>
          <p:nvPr/>
        </p:nvGrpSpPr>
        <p:grpSpPr>
          <a:xfrm>
            <a:off x="6172200" y="5054715"/>
            <a:ext cx="2714625" cy="638350"/>
            <a:chOff x="6172200" y="5054715"/>
            <a:chExt cx="2714625" cy="638350"/>
          </a:xfrm>
        </p:grpSpPr>
        <p:pic>
          <p:nvPicPr>
            <p:cNvPr id="22" name="図 21">
              <a:extLst>
                <a:ext uri="{FF2B5EF4-FFF2-40B4-BE49-F238E27FC236}">
                  <a16:creationId xmlns:a16="http://schemas.microsoft.com/office/drawing/2014/main" id="{B321DFAE-4D34-4D46-AA28-CFE0F5D8D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5202220"/>
              <a:ext cx="1062037" cy="373822"/>
            </a:xfrm>
            <a:prstGeom prst="rect">
              <a:avLst/>
            </a:prstGeom>
          </p:spPr>
        </p:pic>
        <p:sp>
          <p:nvSpPr>
            <p:cNvPr id="23" name="★強心配糖体">
              <a:extLst>
                <a:ext uri="{FF2B5EF4-FFF2-40B4-BE49-F238E27FC236}">
                  <a16:creationId xmlns:a16="http://schemas.microsoft.com/office/drawing/2014/main" id="{341FA11F-E6C0-4548-B96A-FCF8F5E9FBDE}"/>
                </a:ext>
              </a:extLst>
            </p:cNvPr>
            <p:cNvSpPr txBox="1"/>
            <p:nvPr/>
          </p:nvSpPr>
          <p:spPr>
            <a:xfrm>
              <a:off x="7339282" y="5054715"/>
              <a:ext cx="1547543" cy="638350"/>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D78"/>
                  </a:solidFill>
                  <a:effectLst>
                    <a:outerShdw blurRad="12700" dist="25400" dir="2700000" rotWithShape="0">
                      <a:srgbClr val="000000"/>
                    </a:outerShdw>
                  </a:effectLst>
                  <a:uFill>
                    <a:solidFill>
                      <a:srgbClr val="FF0000"/>
                    </a:solidFill>
                  </a:uFill>
                </a:rPr>
                <a:t>補血薬</a:t>
              </a:r>
              <a:endParaRPr sz="3200" dirty="0">
                <a:solidFill>
                  <a:srgbClr val="FFFD78"/>
                </a:solidFill>
                <a:effectLst>
                  <a:outerShdw blurRad="12700" dist="25400" dir="2700000" rotWithShape="0">
                    <a:srgbClr val="000000"/>
                  </a:outerShdw>
                </a:effectLst>
                <a:uFill>
                  <a:solidFill>
                    <a:srgbClr val="FF0000"/>
                  </a:solidFill>
                </a:uFill>
              </a:endParaRPr>
            </a:p>
          </p:txBody>
        </p:sp>
      </p:grpSp>
    </p:spTree>
    <p:extLst>
      <p:ext uri="{BB962C8B-B14F-4D97-AF65-F5344CB8AC3E}">
        <p14:creationId xmlns:p14="http://schemas.microsoft.com/office/powerpoint/2010/main" val="3711866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fill="hold" grpId="0" nodeType="clickEffect">
                                  <p:stCondLst>
                                    <p:cond delay="0"/>
                                  </p:stCondLst>
                                  <p:iterate>
                                    <p:tmAbs val="0"/>
                                  </p:iterate>
                                  <p:childTnLst>
                                    <p:set>
                                      <p:cBhvr>
                                        <p:cTn id="23" fill="hold"/>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8" grpId="0" animBg="1" advAuto="0"/>
      <p:bldP spid="13" grpId="0"/>
      <p:bldP spid="19" grpId="0"/>
      <p:bldP spid="20"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(13)</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8062832"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en-US" sz="4000" dirty="0" err="1">
                <a:solidFill>
                  <a:srgbClr val="FF0000"/>
                </a:solidFill>
                <a:effectLst>
                  <a:outerShdw blurRad="12700" dist="25400" dir="2700000" rotWithShape="0">
                    <a:srgbClr val="000000"/>
                  </a:outerShdw>
                </a:effectLst>
                <a:uFill>
                  <a:solidFill>
                    <a:srgbClr val="FF0000"/>
                  </a:solidFill>
                </a:uFill>
              </a:rPr>
              <a:t>血の変調に対する</a:t>
            </a:r>
            <a:r>
              <a:rPr lang="ja-JP" altLang="en-US" sz="4000">
                <a:solidFill>
                  <a:srgbClr val="FF0000"/>
                </a:solidFill>
                <a:effectLst>
                  <a:outerShdw blurRad="12700" dist="25400" dir="2700000" rotWithShape="0">
                    <a:srgbClr val="000000"/>
                  </a:outerShdw>
                </a:effectLst>
                <a:uFill>
                  <a:solidFill>
                    <a:srgbClr val="FF0000"/>
                  </a:solidFill>
                </a:uFill>
              </a:rPr>
              <a:t>漢方処方</a:t>
            </a:r>
            <a:r>
              <a:rPr lang="en-US" altLang="ja-JP" sz="4000" dirty="0">
                <a:solidFill>
                  <a:srgbClr val="FF0000"/>
                </a:solidFill>
                <a:effectLst>
                  <a:outerShdw blurRad="12700" dist="25400" dir="2700000" rotWithShape="0">
                    <a:srgbClr val="000000"/>
                  </a:outerShdw>
                </a:effectLst>
                <a:uFill>
                  <a:solidFill>
                    <a:srgbClr val="FF0000"/>
                  </a:solidFill>
                </a:uFill>
              </a:rPr>
              <a:t>(2)</a:t>
            </a:r>
          </a:p>
        </p:txBody>
      </p:sp>
      <p:sp>
        <p:nvSpPr>
          <p:cNvPr id="13" name="テキスト ボックス 12">
            <a:extLst>
              <a:ext uri="{FF2B5EF4-FFF2-40B4-BE49-F238E27FC236}">
                <a16:creationId xmlns:a16="http://schemas.microsoft.com/office/drawing/2014/main" id="{E8E3CD47-9B09-444E-B3FE-1A7EA3C214D0}"/>
              </a:ext>
            </a:extLst>
          </p:cNvPr>
          <p:cNvSpPr txBox="1"/>
          <p:nvPr/>
        </p:nvSpPr>
        <p:spPr>
          <a:xfrm>
            <a:off x="1278410" y="3149676"/>
            <a:ext cx="11206610" cy="40113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桂枝茯苓丸</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ケイヒ、ブクリョウ、ボタンピ、トウニン、シャクヤク</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比較的体力があり、ときに下腹部痛、肩こり、頭重、めまい、のぼせて足冷えなどを訴えるものの次の諸症：月経不順、月経異常、月経痛、更年期障害、血の道症、肩こり、めまい、頭重、打ち身（打撲症）、しもやけ、しみ、湿疹・皮膚炎、にきび</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16" name="強心作用を有するステロイド配糖体の一種">
            <a:extLst>
              <a:ext uri="{FF2B5EF4-FFF2-40B4-BE49-F238E27FC236}">
                <a16:creationId xmlns:a16="http://schemas.microsoft.com/office/drawing/2014/main" id="{621A977C-C406-B446-945C-EAB590FA5964}"/>
              </a:ext>
            </a:extLst>
          </p:cNvPr>
          <p:cNvSpPr txBox="1"/>
          <p:nvPr/>
        </p:nvSpPr>
        <p:spPr>
          <a:xfrm>
            <a:off x="1976437" y="7718137"/>
            <a:ext cx="9051925"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肌荒れが著しいとき→</a:t>
            </a:r>
            <a:r>
              <a:rPr lang="ja-JP" altLang="en-US" sz="3200">
                <a:solidFill>
                  <a:srgbClr val="FF0000"/>
                </a:solidFill>
                <a:effectLst>
                  <a:outerShdw blurRad="12700" dist="25400" dir="2700000" rotWithShape="0">
                    <a:srgbClr val="000000"/>
                  </a:outerShdw>
                </a:effectLst>
                <a:uFill>
                  <a:solidFill>
                    <a:srgbClr val="FFFF00"/>
                  </a:solidFill>
                </a:uFill>
              </a:rPr>
              <a:t>桂枝茯苓丸加薏苡仁</a:t>
            </a:r>
            <a:endParaRPr sz="3200" dirty="0">
              <a:solidFill>
                <a:srgbClr val="FF0000"/>
              </a:solidFill>
              <a:effectLst>
                <a:outerShdw blurRad="12700" dist="25400" dir="2700000" rotWithShape="0">
                  <a:srgbClr val="000000"/>
                </a:outerShdw>
              </a:effectLst>
              <a:uFill>
                <a:solidFill>
                  <a:srgbClr val="FFFF00"/>
                </a:solidFill>
              </a:uFill>
            </a:endParaRPr>
          </a:p>
        </p:txBody>
      </p:sp>
      <p:sp>
        <p:nvSpPr>
          <p:cNvPr id="20" name="テキスト ボックス 19">
            <a:extLst>
              <a:ext uri="{FF2B5EF4-FFF2-40B4-BE49-F238E27FC236}">
                <a16:creationId xmlns:a16="http://schemas.microsoft.com/office/drawing/2014/main" id="{20CF6371-E2D9-AE40-A6EB-B0C21D8A23F6}"/>
              </a:ext>
            </a:extLst>
          </p:cNvPr>
          <p:cNvSpPr txBox="1"/>
          <p:nvPr/>
        </p:nvSpPr>
        <p:spPr>
          <a:xfrm>
            <a:off x="4489545" y="3303389"/>
            <a:ext cx="174406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3200">
                <a:solidFill>
                  <a:srgbClr val="FF0000"/>
                </a:solidFill>
                <a:effectLst>
                  <a:outerShdw blurRad="12700" dist="25400" dir="2700000" rotWithShape="0">
                    <a:srgbClr val="000000"/>
                  </a:outerShdw>
                </a:effectLst>
                <a:uFill>
                  <a:solidFill>
                    <a:srgbClr val="FF0000"/>
                  </a:solidFill>
                </a:uFill>
                <a:latin typeface="Hiragino Mincho ProN W3" panose="02020300000000000000" pitchFamily="18" charset="-128"/>
                <a:ea typeface="Hiragino Mincho ProN W3" panose="02020300000000000000" pitchFamily="18" charset="-128"/>
              </a:rPr>
              <a:t>駆瘀血薬</a:t>
            </a:r>
            <a:endParaRPr kumimoji="0" lang="ja-JP" altLang="en-US" sz="3200" b="1" i="0" u="none" strike="noStrike" cap="none" spc="0" normalizeH="0" baseline="0">
              <a:ln>
                <a:noFill/>
              </a:ln>
              <a:solidFill>
                <a:srgbClr val="FF0000"/>
              </a:solidFill>
              <a:effectLst/>
              <a:uFillTx/>
              <a:latin typeface="Hiragino Mincho ProN W3" panose="02020300000000000000" pitchFamily="18" charset="-128"/>
              <a:ea typeface="Hiragino Mincho ProN W3" panose="02020300000000000000" pitchFamily="18" charset="-128"/>
              <a:sym typeface="Helvetica Light"/>
            </a:endParaRPr>
          </a:p>
        </p:txBody>
      </p:sp>
    </p:spTree>
    <p:extLst>
      <p:ext uri="{BB962C8B-B14F-4D97-AF65-F5344CB8AC3E}">
        <p14:creationId xmlns:p14="http://schemas.microsoft.com/office/powerpoint/2010/main" val="2265912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dvAuto="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(14)</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8062832"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en-US" sz="4000" dirty="0" err="1">
                <a:solidFill>
                  <a:srgbClr val="FF0000"/>
                </a:solidFill>
                <a:effectLst>
                  <a:outerShdw blurRad="12700" dist="25400" dir="2700000" rotWithShape="0">
                    <a:srgbClr val="000000"/>
                  </a:outerShdw>
                </a:effectLst>
                <a:uFill>
                  <a:solidFill>
                    <a:srgbClr val="FF0000"/>
                  </a:solidFill>
                </a:uFill>
              </a:rPr>
              <a:t>血の変調に対する</a:t>
            </a:r>
            <a:r>
              <a:rPr lang="ja-JP" altLang="en-US" sz="4000">
                <a:solidFill>
                  <a:srgbClr val="FF0000"/>
                </a:solidFill>
                <a:effectLst>
                  <a:outerShdw blurRad="12700" dist="25400" dir="2700000" rotWithShape="0">
                    <a:srgbClr val="000000"/>
                  </a:outerShdw>
                </a:effectLst>
                <a:uFill>
                  <a:solidFill>
                    <a:srgbClr val="FF0000"/>
                  </a:solidFill>
                </a:uFill>
              </a:rPr>
              <a:t>漢方処方</a:t>
            </a:r>
            <a:r>
              <a:rPr lang="en-US" altLang="ja-JP" sz="4000" dirty="0">
                <a:solidFill>
                  <a:srgbClr val="FF0000"/>
                </a:solidFill>
                <a:effectLst>
                  <a:outerShdw blurRad="12700" dist="25400" dir="2700000" rotWithShape="0">
                    <a:srgbClr val="000000"/>
                  </a:outerShdw>
                </a:effectLst>
                <a:uFill>
                  <a:solidFill>
                    <a:srgbClr val="FF0000"/>
                  </a:solidFill>
                </a:uFill>
              </a:rPr>
              <a:t>(3)</a:t>
            </a:r>
          </a:p>
        </p:txBody>
      </p:sp>
      <p:sp>
        <p:nvSpPr>
          <p:cNvPr id="8" name="テキスト ボックス 7">
            <a:extLst>
              <a:ext uri="{FF2B5EF4-FFF2-40B4-BE49-F238E27FC236}">
                <a16:creationId xmlns:a16="http://schemas.microsoft.com/office/drawing/2014/main" id="{C4C826FA-12CD-EE46-ACB4-1C43A7454C3A}"/>
              </a:ext>
            </a:extLst>
          </p:cNvPr>
          <p:cNvSpPr txBox="1"/>
          <p:nvPr/>
        </p:nvSpPr>
        <p:spPr>
          <a:xfrm>
            <a:off x="1364136" y="3086030"/>
            <a:ext cx="11206610"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当帰芍薬散</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シャクヤク、タクシャ、センキュウ、ブクリョウ、</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ビャクジュツ、トウキ</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体力虚弱で、冷え症で貧血の傾向があり疲労しやすく、ときに下腹部痛、頭重、めまい、肩こり、耳鳴り、動悸などを訴えるものの次の諸症：月経不順、月経異常、月経痛、更年期障害、産前産後あるいは流産による障害（貧血、疲労倦怠、めまい、むくみ）、めまい・立ちくらみ、頭重、肩こり、腰痛、足腰の冷え症、しもやけ、むくみ、しみ、耳鳴り</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9" name="テキスト ボックス 8">
            <a:extLst>
              <a:ext uri="{FF2B5EF4-FFF2-40B4-BE49-F238E27FC236}">
                <a16:creationId xmlns:a16="http://schemas.microsoft.com/office/drawing/2014/main" id="{90722540-A102-2940-9F15-E9D9A4E4B943}"/>
              </a:ext>
            </a:extLst>
          </p:cNvPr>
          <p:cNvSpPr txBox="1"/>
          <p:nvPr/>
        </p:nvSpPr>
        <p:spPr>
          <a:xfrm>
            <a:off x="4553716" y="3247647"/>
            <a:ext cx="338554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3200">
                <a:solidFill>
                  <a:srgbClr val="FF0000"/>
                </a:solidFill>
                <a:effectLst>
                  <a:outerShdw blurRad="12700" dist="25400" dir="2700000" rotWithShape="0">
                    <a:srgbClr val="000000"/>
                  </a:outerShdw>
                </a:effectLst>
                <a:uFill>
                  <a:solidFill>
                    <a:srgbClr val="FF0000"/>
                  </a:solidFill>
                </a:uFill>
                <a:latin typeface="Hiragino Mincho ProN W3" panose="02020300000000000000" pitchFamily="18" charset="-128"/>
                <a:ea typeface="Hiragino Mincho ProN W3" panose="02020300000000000000" pitchFamily="18" charset="-128"/>
              </a:rPr>
              <a:t>駆瘀血薬・補血薬</a:t>
            </a:r>
            <a:endParaRPr kumimoji="0" lang="ja-JP" altLang="en-US" sz="3200" b="1" i="0" u="none" strike="noStrike" cap="none" spc="0" normalizeH="0" baseline="0">
              <a:ln>
                <a:noFill/>
              </a:ln>
              <a:solidFill>
                <a:srgbClr val="FF0000"/>
              </a:solidFill>
              <a:effectLst/>
              <a:uFillTx/>
              <a:latin typeface="Hiragino Mincho ProN W3" panose="02020300000000000000" pitchFamily="18" charset="-128"/>
              <a:ea typeface="Hiragino Mincho ProN W3" panose="02020300000000000000" pitchFamily="18" charset="-128"/>
              <a:sym typeface="Helvetica Light"/>
            </a:endParaRPr>
          </a:p>
        </p:txBody>
      </p:sp>
    </p:spTree>
    <p:extLst>
      <p:ext uri="{BB962C8B-B14F-4D97-AF65-F5344CB8AC3E}">
        <p14:creationId xmlns:p14="http://schemas.microsoft.com/office/powerpoint/2010/main" val="42026222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(15)</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8062832"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en-US" sz="4000" dirty="0" err="1">
                <a:solidFill>
                  <a:srgbClr val="FF0000"/>
                </a:solidFill>
                <a:effectLst>
                  <a:outerShdw blurRad="12700" dist="25400" dir="2700000" rotWithShape="0">
                    <a:srgbClr val="000000"/>
                  </a:outerShdw>
                </a:effectLst>
                <a:uFill>
                  <a:solidFill>
                    <a:srgbClr val="FF0000"/>
                  </a:solidFill>
                </a:uFill>
              </a:rPr>
              <a:t>血の変調に対する</a:t>
            </a:r>
            <a:r>
              <a:rPr lang="ja-JP" altLang="en-US" sz="4000">
                <a:solidFill>
                  <a:srgbClr val="FF0000"/>
                </a:solidFill>
                <a:effectLst>
                  <a:outerShdw blurRad="12700" dist="25400" dir="2700000" rotWithShape="0">
                    <a:srgbClr val="000000"/>
                  </a:outerShdw>
                </a:effectLst>
                <a:uFill>
                  <a:solidFill>
                    <a:srgbClr val="FF0000"/>
                  </a:solidFill>
                </a:uFill>
              </a:rPr>
              <a:t>漢方処方</a:t>
            </a:r>
            <a:r>
              <a:rPr lang="en-US" altLang="ja-JP" sz="4000" dirty="0">
                <a:solidFill>
                  <a:srgbClr val="FF0000"/>
                </a:solidFill>
                <a:effectLst>
                  <a:outerShdw blurRad="12700" dist="25400" dir="2700000" rotWithShape="0">
                    <a:srgbClr val="000000"/>
                  </a:outerShdw>
                </a:effectLst>
                <a:uFill>
                  <a:solidFill>
                    <a:srgbClr val="FF0000"/>
                  </a:solidFill>
                </a:uFill>
              </a:rPr>
              <a:t>(4)</a:t>
            </a:r>
          </a:p>
        </p:txBody>
      </p:sp>
      <p:sp>
        <p:nvSpPr>
          <p:cNvPr id="8" name="テキスト ボックス 7">
            <a:extLst>
              <a:ext uri="{FF2B5EF4-FFF2-40B4-BE49-F238E27FC236}">
                <a16:creationId xmlns:a16="http://schemas.microsoft.com/office/drawing/2014/main" id="{C4C826FA-12CD-EE46-ACB4-1C43A7454C3A}"/>
              </a:ext>
            </a:extLst>
          </p:cNvPr>
          <p:cNvSpPr txBox="1"/>
          <p:nvPr/>
        </p:nvSpPr>
        <p:spPr>
          <a:xfrm>
            <a:off x="1406999" y="2799667"/>
            <a:ext cx="11206610" cy="3026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大黄牡丹皮湯</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ボタンピ、トウニン、トウガシ、ダイオウ、ボウショウ</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体力中等度以上で、下腹部痛があって、便秘しがちなものの次の諸症：月経不順、月経困難、月経痛、便秘、痔疾</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5" name="テキスト ボックス 4">
            <a:extLst>
              <a:ext uri="{FF2B5EF4-FFF2-40B4-BE49-F238E27FC236}">
                <a16:creationId xmlns:a16="http://schemas.microsoft.com/office/drawing/2014/main" id="{BD10CFCB-C843-3046-813C-7AA49D61FB17}"/>
              </a:ext>
            </a:extLst>
          </p:cNvPr>
          <p:cNvSpPr txBox="1"/>
          <p:nvPr/>
        </p:nvSpPr>
        <p:spPr>
          <a:xfrm>
            <a:off x="1406999" y="5950537"/>
            <a:ext cx="11206610" cy="3518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四物湯</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トウキ、シャクヤク、センキュウ、ジオウ</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体力虚弱で、冷え症で皮膚が乾燥、色つやの悪い体質で胃腸障害のないものの次の諸症：月経不順、月経異常、更年期障害、血の道症、冷え症、しもやけ、しみ、貧血、産後あるいは流産後の疲労回復</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9" name="テキスト ボックス 8">
            <a:extLst>
              <a:ext uri="{FF2B5EF4-FFF2-40B4-BE49-F238E27FC236}">
                <a16:creationId xmlns:a16="http://schemas.microsoft.com/office/drawing/2014/main" id="{D4B7090B-BD78-DD4B-A188-B5958CF5A716}"/>
              </a:ext>
            </a:extLst>
          </p:cNvPr>
          <p:cNvSpPr txBox="1"/>
          <p:nvPr/>
        </p:nvSpPr>
        <p:spPr>
          <a:xfrm>
            <a:off x="3002520" y="6094787"/>
            <a:ext cx="133369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3200">
                <a:solidFill>
                  <a:srgbClr val="FF0000"/>
                </a:solidFill>
                <a:effectLst>
                  <a:outerShdw blurRad="12700" dist="25400" dir="2700000" rotWithShape="0">
                    <a:srgbClr val="000000"/>
                  </a:outerShdw>
                </a:effectLst>
                <a:uFill>
                  <a:solidFill>
                    <a:srgbClr val="FF0000"/>
                  </a:solidFill>
                </a:uFill>
                <a:latin typeface="Hiragino Mincho ProN W3" panose="02020300000000000000" pitchFamily="18" charset="-128"/>
                <a:ea typeface="Hiragino Mincho ProN W3" panose="02020300000000000000" pitchFamily="18" charset="-128"/>
              </a:rPr>
              <a:t>補血薬</a:t>
            </a:r>
            <a:endParaRPr kumimoji="0" lang="ja-JP" altLang="en-US" sz="3200" b="1" i="0" u="none" strike="noStrike" cap="none" spc="0" normalizeH="0" baseline="0">
              <a:ln>
                <a:noFill/>
              </a:ln>
              <a:solidFill>
                <a:srgbClr val="FF0000"/>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10" name="テキスト ボックス 9">
            <a:extLst>
              <a:ext uri="{FF2B5EF4-FFF2-40B4-BE49-F238E27FC236}">
                <a16:creationId xmlns:a16="http://schemas.microsoft.com/office/drawing/2014/main" id="{2CD598EC-139D-9144-801C-8527304912C5}"/>
              </a:ext>
            </a:extLst>
          </p:cNvPr>
          <p:cNvSpPr txBox="1"/>
          <p:nvPr/>
        </p:nvSpPr>
        <p:spPr>
          <a:xfrm>
            <a:off x="4278489" y="2931914"/>
            <a:ext cx="174406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3200">
                <a:solidFill>
                  <a:srgbClr val="FF0000"/>
                </a:solidFill>
                <a:effectLst>
                  <a:outerShdw blurRad="12700" dist="25400" dir="2700000" rotWithShape="0">
                    <a:srgbClr val="000000"/>
                  </a:outerShdw>
                </a:effectLst>
                <a:uFill>
                  <a:solidFill>
                    <a:srgbClr val="FF0000"/>
                  </a:solidFill>
                </a:uFill>
                <a:latin typeface="Hiragino Mincho ProN W3" panose="02020300000000000000" pitchFamily="18" charset="-128"/>
                <a:ea typeface="Hiragino Mincho ProN W3" panose="02020300000000000000" pitchFamily="18" charset="-128"/>
              </a:rPr>
              <a:t>駆瘀血薬</a:t>
            </a:r>
            <a:endParaRPr kumimoji="0" lang="ja-JP" altLang="en-US" sz="3200" b="1" i="0" u="none" strike="noStrike" cap="none" spc="0" normalizeH="0" baseline="0">
              <a:ln>
                <a:noFill/>
              </a:ln>
              <a:solidFill>
                <a:srgbClr val="FF0000"/>
              </a:solidFill>
              <a:effectLst/>
              <a:uFillTx/>
              <a:latin typeface="Hiragino Mincho ProN W3" panose="02020300000000000000" pitchFamily="18" charset="-128"/>
              <a:ea typeface="Hiragino Mincho ProN W3" panose="02020300000000000000" pitchFamily="18" charset="-128"/>
              <a:sym typeface="Helvetica Light"/>
            </a:endParaRPr>
          </a:p>
        </p:txBody>
      </p:sp>
    </p:spTree>
    <p:extLst>
      <p:ext uri="{BB962C8B-B14F-4D97-AF65-F5344CB8AC3E}">
        <p14:creationId xmlns:p14="http://schemas.microsoft.com/office/powerpoint/2010/main" val="2839186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 name="5-2-2．フタリド"/>
          <p:cNvSpPr txBox="1"/>
          <p:nvPr/>
        </p:nvSpPr>
        <p:spPr>
          <a:xfrm>
            <a:off x="2492375" y="3141662"/>
            <a:ext cx="4081463"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5-2-2．</a:t>
            </a:r>
            <a:r>
              <a:rPr>
                <a:solidFill>
                  <a:srgbClr val="FFFF00"/>
                </a:solidFill>
              </a:rPr>
              <a:t>フタリド</a:t>
            </a:r>
          </a:p>
        </p:txBody>
      </p:sp>
      <p:sp>
        <p:nvSpPr>
          <p:cNvPr id="158" name="5-2．芳香族系（続）"/>
          <p:cNvSpPr txBox="1"/>
          <p:nvPr/>
        </p:nvSpPr>
        <p:spPr>
          <a:xfrm>
            <a:off x="2058987" y="2058987"/>
            <a:ext cx="6064251"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5-2．芳香族系（続）</a:t>
            </a:r>
          </a:p>
        </p:txBody>
      </p:sp>
      <p:grpSp>
        <p:nvGrpSpPr>
          <p:cNvPr id="161" name="グループ"/>
          <p:cNvGrpSpPr/>
          <p:nvPr/>
        </p:nvGrpSpPr>
        <p:grpSpPr>
          <a:xfrm>
            <a:off x="3575050" y="4394200"/>
            <a:ext cx="2432050" cy="563563"/>
            <a:chOff x="0" y="0"/>
            <a:chExt cx="2432050" cy="563562"/>
          </a:xfrm>
        </p:grpSpPr>
        <p:sp>
          <p:nvSpPr>
            <p:cNvPr id="159" name="四角形"/>
            <p:cNvSpPr/>
            <p:nvPr/>
          </p:nvSpPr>
          <p:spPr>
            <a:xfrm>
              <a:off x="0" y="0"/>
              <a:ext cx="2432050" cy="563563"/>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60" name="Ａ．トウキ"/>
            <p:cNvSpPr txBox="1"/>
            <p:nvPr/>
          </p:nvSpPr>
          <p:spPr>
            <a:xfrm>
              <a:off x="0" y="0"/>
              <a:ext cx="24320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Ａ．トウキ</a:t>
              </a:r>
            </a:p>
          </p:txBody>
        </p:sp>
      </p:grpSp>
      <p:grpSp>
        <p:nvGrpSpPr>
          <p:cNvPr id="164" name="グループ"/>
          <p:cNvGrpSpPr/>
          <p:nvPr/>
        </p:nvGrpSpPr>
        <p:grpSpPr>
          <a:xfrm>
            <a:off x="6426200" y="4344987"/>
            <a:ext cx="1593850" cy="660401"/>
            <a:chOff x="0" y="0"/>
            <a:chExt cx="1593850" cy="660400"/>
          </a:xfrm>
        </p:grpSpPr>
        <p:sp>
          <p:nvSpPr>
            <p:cNvPr id="162"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163" name="セリ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セリ科</a:t>
              </a:r>
            </a:p>
          </p:txBody>
        </p:sp>
      </p:grpSp>
      <p:grpSp>
        <p:nvGrpSpPr>
          <p:cNvPr id="167" name="グループ"/>
          <p:cNvGrpSpPr/>
          <p:nvPr/>
        </p:nvGrpSpPr>
        <p:grpSpPr>
          <a:xfrm>
            <a:off x="3575050" y="6392862"/>
            <a:ext cx="3098800" cy="660401"/>
            <a:chOff x="0" y="0"/>
            <a:chExt cx="3098800" cy="660400"/>
          </a:xfrm>
        </p:grpSpPr>
        <p:sp>
          <p:nvSpPr>
            <p:cNvPr id="165" name="四角形"/>
            <p:cNvSpPr/>
            <p:nvPr/>
          </p:nvSpPr>
          <p:spPr>
            <a:xfrm>
              <a:off x="0" y="0"/>
              <a:ext cx="309880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66" name="Ｂ．センキュウ"/>
            <p:cNvSpPr txBox="1"/>
            <p:nvPr/>
          </p:nvSpPr>
          <p:spPr>
            <a:xfrm>
              <a:off x="0" y="0"/>
              <a:ext cx="30988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Ｂ．センキュウ</a:t>
              </a:r>
            </a:p>
          </p:txBody>
        </p:sp>
      </p:grpSp>
      <p:grpSp>
        <p:nvGrpSpPr>
          <p:cNvPr id="170" name="グループ"/>
          <p:cNvGrpSpPr/>
          <p:nvPr/>
        </p:nvGrpSpPr>
        <p:grpSpPr>
          <a:xfrm>
            <a:off x="7043737" y="6392862"/>
            <a:ext cx="1593851" cy="660401"/>
            <a:chOff x="0" y="0"/>
            <a:chExt cx="1593850" cy="660400"/>
          </a:xfrm>
        </p:grpSpPr>
        <p:sp>
          <p:nvSpPr>
            <p:cNvPr id="168"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169" name="セリ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セリ科</a:t>
              </a:r>
            </a:p>
          </p:txBody>
        </p:sp>
      </p:grpSp>
      <p:sp>
        <p:nvSpPr>
          <p:cNvPr id="171" name="Rhizoma 根茎"/>
          <p:cNvSpPr txBox="1"/>
          <p:nvPr/>
        </p:nvSpPr>
        <p:spPr>
          <a:xfrm>
            <a:off x="4333875" y="7491412"/>
            <a:ext cx="4335463" cy="550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Rhizoma　根茎</a:t>
            </a:r>
          </a:p>
        </p:txBody>
      </p:sp>
      <p:sp>
        <p:nvSpPr>
          <p:cNvPr id="172" name="Radix 根"/>
          <p:cNvSpPr txBox="1"/>
          <p:nvPr/>
        </p:nvSpPr>
        <p:spPr>
          <a:xfrm>
            <a:off x="4333875" y="5295900"/>
            <a:ext cx="4335463" cy="55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32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Radix　根</a:t>
            </a:r>
          </a:p>
        </p:txBody>
      </p:sp>
      <p:sp>
        <p:nvSpPr>
          <p:cNvPr id="173" name="漢方薬…"/>
          <p:cNvSpPr txBox="1"/>
          <p:nvPr/>
        </p:nvSpPr>
        <p:spPr>
          <a:xfrm>
            <a:off x="817562" y="4868862"/>
            <a:ext cx="1951038" cy="1646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lnSpc>
                <a:spcPct val="150000"/>
              </a:lnSpc>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漢方薬</a:t>
            </a:r>
          </a:p>
          <a:p>
            <a:pPr algn="l" defTabSz="649287">
              <a:lnSpc>
                <a:spcPct val="150000"/>
              </a:lnSpc>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婦人病</a:t>
            </a:r>
          </a:p>
        </p:txBody>
      </p:sp>
      <p:grpSp>
        <p:nvGrpSpPr>
          <p:cNvPr id="176" name="グループ"/>
          <p:cNvGrpSpPr/>
          <p:nvPr/>
        </p:nvGrpSpPr>
        <p:grpSpPr>
          <a:xfrm>
            <a:off x="9428162" y="4984750"/>
            <a:ext cx="3192463" cy="4251325"/>
            <a:chOff x="0" y="0"/>
            <a:chExt cx="3192462" cy="4251325"/>
          </a:xfrm>
        </p:grpSpPr>
        <p:sp>
          <p:nvSpPr>
            <p:cNvPr id="174" name="四角形"/>
            <p:cNvSpPr/>
            <p:nvPr/>
          </p:nvSpPr>
          <p:spPr>
            <a:xfrm>
              <a:off x="0" y="0"/>
              <a:ext cx="3192463" cy="4251325"/>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175" name="フタリド骨格.png" descr="フタリド骨格.png"/>
            <p:cNvPicPr>
              <a:picLocks noChangeAspect="1"/>
            </p:cNvPicPr>
            <p:nvPr/>
          </p:nvPicPr>
          <p:blipFill>
            <a:blip r:embed="rId3"/>
            <a:stretch>
              <a:fillRect/>
            </a:stretch>
          </p:blipFill>
          <p:spPr>
            <a:xfrm>
              <a:off x="0" y="0"/>
              <a:ext cx="3192463" cy="4251325"/>
            </a:xfrm>
            <a:prstGeom prst="rect">
              <a:avLst/>
            </a:prstGeom>
            <a:ln w="38100" cap="flat">
              <a:solidFill>
                <a:srgbClr val="800000"/>
              </a:solidFill>
              <a:prstDash val="solid"/>
              <a:round/>
            </a:ln>
            <a:effectLst/>
          </p:spPr>
        </p:pic>
      </p:grpSp>
      <p:pic>
        <p:nvPicPr>
          <p:cNvPr id="177" name="括弧１.png" descr="括弧１.png"/>
          <p:cNvPicPr>
            <a:picLocks noChangeAspect="1"/>
          </p:cNvPicPr>
          <p:nvPr/>
        </p:nvPicPr>
        <p:blipFill>
          <a:blip r:embed="rId4"/>
          <a:stretch>
            <a:fillRect/>
          </a:stretch>
        </p:blipFill>
        <p:spPr>
          <a:xfrm>
            <a:off x="2908300" y="4483100"/>
            <a:ext cx="495300" cy="2593975"/>
          </a:xfrm>
          <a:prstGeom prst="rect">
            <a:avLst/>
          </a:prstGeom>
          <a:ln w="12700">
            <a:miter lim="400000"/>
          </a:ln>
        </p:spPr>
      </p:pic>
      <p:pic>
        <p:nvPicPr>
          <p:cNvPr id="178" name="イメージ" descr="イメージ"/>
          <p:cNvPicPr>
            <a:picLocks noChangeAspect="1"/>
          </p:cNvPicPr>
          <p:nvPr/>
        </p:nvPicPr>
        <p:blipFill>
          <a:blip r:embed="rId5"/>
          <a:stretch>
            <a:fillRect/>
          </a:stretch>
        </p:blipFill>
        <p:spPr>
          <a:xfrm>
            <a:off x="113047" y="7151182"/>
            <a:ext cx="3751263" cy="2497138"/>
          </a:xfrm>
          <a:prstGeom prst="rect">
            <a:avLst/>
          </a:prstGeom>
          <a:ln w="12700">
            <a:miter lim="400000"/>
          </a:ln>
        </p:spPr>
      </p:pic>
      <p:pic>
        <p:nvPicPr>
          <p:cNvPr id="179" name="イメージ" descr="イメージ"/>
          <p:cNvPicPr>
            <a:picLocks noChangeAspect="1"/>
          </p:cNvPicPr>
          <p:nvPr/>
        </p:nvPicPr>
        <p:blipFill>
          <a:blip r:embed="rId6"/>
          <a:stretch>
            <a:fillRect/>
          </a:stretch>
        </p:blipFill>
        <p:spPr>
          <a:xfrm>
            <a:off x="8926513" y="2024062"/>
            <a:ext cx="3694113" cy="2459038"/>
          </a:xfrm>
          <a:prstGeom prst="rect">
            <a:avLst/>
          </a:prstGeom>
          <a:ln w="12700">
            <a:miter lim="400000"/>
          </a:ln>
        </p:spPr>
      </p:pic>
      <p:sp>
        <p:nvSpPr>
          <p:cNvPr id="180" name="第５章 精油を含む生薬および精油製品(6)"/>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lstStyle>
            <a:lvl1pPr algn="ctr" defTabSz="1300162">
              <a:defRPr sz="43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第５章 精油を含む生薬および精油製品(6)</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3" animBg="1" advAuto="0"/>
      <p:bldP spid="172" grpId="2" animBg="1" advAuto="0"/>
      <p:bldP spid="173" grpId="5" animBg="1" advAuto="0"/>
      <p:bldP spid="176" grpId="1" animBg="1" advAuto="0"/>
      <p:bldP spid="177" grpId="4"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(16)</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8062832"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en-US" sz="4000" dirty="0" err="1">
                <a:solidFill>
                  <a:srgbClr val="FF0000"/>
                </a:solidFill>
                <a:effectLst>
                  <a:outerShdw blurRad="12700" dist="25400" dir="2700000" rotWithShape="0">
                    <a:srgbClr val="000000"/>
                  </a:outerShdw>
                </a:effectLst>
                <a:uFill>
                  <a:solidFill>
                    <a:srgbClr val="FF0000"/>
                  </a:solidFill>
                </a:uFill>
              </a:rPr>
              <a:t>血の変調に対する</a:t>
            </a:r>
            <a:r>
              <a:rPr lang="ja-JP" altLang="en-US" sz="4000">
                <a:solidFill>
                  <a:srgbClr val="FF0000"/>
                </a:solidFill>
                <a:effectLst>
                  <a:outerShdw blurRad="12700" dist="25400" dir="2700000" rotWithShape="0">
                    <a:srgbClr val="000000"/>
                  </a:outerShdw>
                </a:effectLst>
                <a:uFill>
                  <a:solidFill>
                    <a:srgbClr val="FF0000"/>
                  </a:solidFill>
                </a:uFill>
              </a:rPr>
              <a:t>漢方処方</a:t>
            </a:r>
            <a:r>
              <a:rPr lang="en-US" altLang="ja-JP" sz="4000" dirty="0">
                <a:solidFill>
                  <a:srgbClr val="FF0000"/>
                </a:solidFill>
                <a:effectLst>
                  <a:outerShdw blurRad="12700" dist="25400" dir="2700000" rotWithShape="0">
                    <a:srgbClr val="000000"/>
                  </a:outerShdw>
                </a:effectLst>
                <a:uFill>
                  <a:solidFill>
                    <a:srgbClr val="FF0000"/>
                  </a:solidFill>
                </a:uFill>
              </a:rPr>
              <a:t>(5)</a:t>
            </a:r>
          </a:p>
        </p:txBody>
      </p:sp>
      <p:sp>
        <p:nvSpPr>
          <p:cNvPr id="5" name="テキスト ボックス 4">
            <a:extLst>
              <a:ext uri="{FF2B5EF4-FFF2-40B4-BE49-F238E27FC236}">
                <a16:creationId xmlns:a16="http://schemas.microsoft.com/office/drawing/2014/main" id="{BD10CFCB-C843-3046-813C-7AA49D61FB17}"/>
              </a:ext>
            </a:extLst>
          </p:cNvPr>
          <p:cNvSpPr txBox="1"/>
          <p:nvPr/>
        </p:nvSpPr>
        <p:spPr>
          <a:xfrm>
            <a:off x="1421286" y="2921973"/>
            <a:ext cx="11206610"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十全大補湯</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トウキ、シャクヤク、センキュウ、ジオウ、ニンジン</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ビャクジュツ、ブクリョウ、カンゾウ、ケイヒ、オウギ</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体力虚弱なものの次の諸症：病後･術後の体力低下、疲労倦怠、食欲不振、ねあせ、手足の冷え、貧血</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9" name="テキスト ボックス 8">
            <a:extLst>
              <a:ext uri="{FF2B5EF4-FFF2-40B4-BE49-F238E27FC236}">
                <a16:creationId xmlns:a16="http://schemas.microsoft.com/office/drawing/2014/main" id="{D4B7090B-BD78-DD4B-A188-B5958CF5A716}"/>
              </a:ext>
            </a:extLst>
          </p:cNvPr>
          <p:cNvSpPr txBox="1"/>
          <p:nvPr/>
        </p:nvSpPr>
        <p:spPr>
          <a:xfrm>
            <a:off x="4681201" y="3092010"/>
            <a:ext cx="133369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3200">
                <a:solidFill>
                  <a:srgbClr val="FF0000"/>
                </a:solidFill>
                <a:effectLst>
                  <a:outerShdw blurRad="12700" dist="25400" dir="2700000" rotWithShape="0">
                    <a:srgbClr val="000000"/>
                  </a:outerShdw>
                </a:effectLst>
                <a:uFill>
                  <a:solidFill>
                    <a:srgbClr val="FF0000"/>
                  </a:solidFill>
                </a:uFill>
                <a:latin typeface="Hiragino Mincho ProN W3" panose="02020300000000000000" pitchFamily="18" charset="-128"/>
                <a:ea typeface="Hiragino Mincho ProN W3" panose="02020300000000000000" pitchFamily="18" charset="-128"/>
              </a:rPr>
              <a:t>補血薬</a:t>
            </a:r>
            <a:endParaRPr kumimoji="0" lang="ja-JP" altLang="en-US" sz="3200" b="1" i="0" u="none" strike="noStrike" cap="none" spc="0" normalizeH="0" baseline="0">
              <a:ln>
                <a:noFill/>
              </a:ln>
              <a:solidFill>
                <a:srgbClr val="FF0000"/>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11" name="強心作用を有するステロイド配糖体の一種">
            <a:extLst>
              <a:ext uri="{FF2B5EF4-FFF2-40B4-BE49-F238E27FC236}">
                <a16:creationId xmlns:a16="http://schemas.microsoft.com/office/drawing/2014/main" id="{86783F50-80C9-1947-8DC2-87C48BE01AA8}"/>
              </a:ext>
            </a:extLst>
          </p:cNvPr>
          <p:cNvSpPr txBox="1"/>
          <p:nvPr/>
        </p:nvSpPr>
        <p:spPr>
          <a:xfrm>
            <a:off x="2492375" y="6834895"/>
            <a:ext cx="8805865" cy="1130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四物湯＋四君子湯</a:t>
            </a:r>
            <a:r>
              <a:rPr lang="en-US" altLang="ja-JP" sz="3200" dirty="0">
                <a:solidFill>
                  <a:srgbClr val="FFFF00"/>
                </a:solidFill>
                <a:effectLst>
                  <a:outerShdw blurRad="12700" dist="25400" dir="2700000" rotWithShape="0">
                    <a:srgbClr val="000000"/>
                  </a:outerShdw>
                </a:effectLst>
                <a:uFill>
                  <a:solidFill>
                    <a:srgbClr val="FFFF00"/>
                  </a:solidFill>
                </a:uFill>
              </a:rPr>
              <a:t>−</a:t>
            </a:r>
            <a:r>
              <a:rPr lang="ja-JP" altLang="en-US" sz="3200">
                <a:solidFill>
                  <a:srgbClr val="FFFF00"/>
                </a:solidFill>
                <a:effectLst>
                  <a:outerShdw blurRad="12700" dist="25400" dir="2700000" rotWithShape="0">
                    <a:srgbClr val="000000"/>
                  </a:outerShdw>
                </a:effectLst>
                <a:uFill>
                  <a:solidFill>
                    <a:srgbClr val="FFFF00"/>
                  </a:solidFill>
                </a:uFill>
              </a:rPr>
              <a:t>タイソウ・ショウキョウに気剤のケイヒと駆水剤のオウギを加えた合方</a:t>
            </a:r>
            <a:endParaRPr sz="3200" dirty="0">
              <a:solidFill>
                <a:srgbClr val="FFFF00"/>
              </a:solidFill>
              <a:effectLst>
                <a:outerShdw blurRad="12700" dist="25400" dir="2700000" rotWithShape="0">
                  <a:srgbClr val="000000"/>
                </a:outerShdw>
              </a:effectLst>
              <a:uFill>
                <a:solidFill>
                  <a:srgbClr val="FFFF00"/>
                </a:solidFill>
              </a:uFill>
            </a:endParaRPr>
          </a:p>
        </p:txBody>
      </p:sp>
    </p:spTree>
    <p:extLst>
      <p:ext uri="{BB962C8B-B14F-4D97-AF65-F5344CB8AC3E}">
        <p14:creationId xmlns:p14="http://schemas.microsoft.com/office/powerpoint/2010/main" val="2534690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0" nodeType="clickEffect">
                                  <p:stCondLst>
                                    <p:cond delay="0"/>
                                  </p:stCondLst>
                                  <p:iterate>
                                    <p:tmAbs val="0"/>
                                  </p:iterate>
                                  <p:childTnLst>
                                    <p:set>
                                      <p:cBhvr>
                                        <p:cTn id="10" fill="hold"/>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25" name="生  薬  学 11"/>
          <p:cNvSpPr txBox="1">
            <a:spLocks noGrp="1"/>
          </p:cNvSpPr>
          <p:nvPr>
            <p:ph type="ctrTitle"/>
          </p:nvPr>
        </p:nvSpPr>
        <p:spPr>
          <a:xfrm>
            <a:off x="1082675" y="2058987"/>
            <a:ext cx="11053763" cy="2090738"/>
          </a:xfrm>
          <a:prstGeom prst="rect">
            <a:avLst/>
          </a:prstGeom>
          <a:effectLst>
            <a:outerShdw blurRad="63500" rotWithShape="0">
              <a:srgbClr val="808080">
                <a:alpha val="75000"/>
              </a:srgbClr>
            </a:outerShdw>
          </a:effectLst>
        </p:spPr>
        <p:txBody>
          <a:bodyPr lIns="72248" tIns="72248" rIns="72248" bIns="72248"/>
          <a:lstStyle>
            <a:lvl1pPr defTabSz="1300162">
              <a:defRPr sz="7600">
                <a:effectLst>
                  <a:outerShdw blurRad="12700" dist="63500" dir="2700000" rotWithShape="0">
                    <a:srgbClr val="FFFFFF"/>
                  </a:outerShdw>
                </a:effectLst>
                <a:latin typeface="ヒラギノ明朝 ProN W6"/>
                <a:ea typeface="ヒラギノ明朝 ProN W6"/>
                <a:cs typeface="ヒラギノ明朝 ProN W6"/>
                <a:sym typeface="ヒラギノ明朝 ProN W6"/>
              </a:defRPr>
            </a:lvl1pPr>
          </a:lstStyle>
          <a:p>
            <a:r>
              <a:rPr dirty="0" err="1"/>
              <a:t>生</a:t>
            </a:r>
            <a:r>
              <a:rPr dirty="0"/>
              <a:t> 　</a:t>
            </a:r>
            <a:r>
              <a:rPr dirty="0" err="1"/>
              <a:t>薬</a:t>
            </a:r>
            <a:r>
              <a:rPr dirty="0"/>
              <a:t> 　</a:t>
            </a:r>
            <a:r>
              <a:rPr dirty="0" err="1"/>
              <a:t>学</a:t>
            </a:r>
            <a:r>
              <a:t>　</a:t>
            </a:r>
            <a:r>
              <a:rPr lang="en-US"/>
              <a:t>15</a:t>
            </a:r>
            <a:endParaRPr dirty="0"/>
          </a:p>
        </p:txBody>
      </p:sp>
      <p:sp>
        <p:nvSpPr>
          <p:cNvPr id="726" name="各論７：樹脂配糖体、官能成分を含む生薬、…"/>
          <p:cNvSpPr txBox="1">
            <a:spLocks noGrp="1"/>
          </p:cNvSpPr>
          <p:nvPr>
            <p:ph type="subTitle" idx="1"/>
          </p:nvPr>
        </p:nvSpPr>
        <p:spPr>
          <a:xfrm>
            <a:off x="322262" y="4551362"/>
            <a:ext cx="12358689" cy="4767263"/>
          </a:xfrm>
          <a:prstGeom prst="rect">
            <a:avLst/>
          </a:prstGeom>
          <a:effectLst>
            <a:outerShdw blurRad="63500" rotWithShape="0">
              <a:srgbClr val="808080">
                <a:alpha val="75000"/>
              </a:srgbClr>
            </a:outerShdw>
          </a:effectLst>
        </p:spPr>
        <p:txBody>
          <a:bodyPr lIns="72248" tIns="72248" rIns="72248" bIns="72248" anchor="t"/>
          <a:lstStyle/>
          <a:p>
            <a:pPr algn="ctr" defTabSz="1300162">
              <a:spcBef>
                <a:spcPts val="700"/>
              </a:spcBef>
              <a:defRPr sz="4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各論</a:t>
            </a:r>
            <a:r>
              <a:rPr lang="ja-JP" altLang="en-US"/>
              <a:t>８</a:t>
            </a:r>
            <a:r>
              <a:rPr dirty="0"/>
              <a:t>：</a:t>
            </a:r>
            <a:r>
              <a:rPr lang="ja-JP" altLang="en-US">
                <a:solidFill>
                  <a:srgbClr val="FFFF00"/>
                </a:solidFill>
              </a:rPr>
              <a:t>漢方医学と漢方処方</a:t>
            </a:r>
            <a:r>
              <a:rPr lang="en-US" altLang="ja-JP" dirty="0">
                <a:solidFill>
                  <a:srgbClr val="FFFF00"/>
                </a:solidFill>
              </a:rPr>
              <a:t>(3)</a:t>
            </a:r>
          </a:p>
          <a:p>
            <a:pPr algn="ctr" defTabSz="1300162">
              <a:spcBef>
                <a:spcPts val="700"/>
              </a:spcBef>
              <a:defRPr sz="45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lang="ja-JP" altLang="en-US">
                <a:solidFill>
                  <a:srgbClr val="FFFD78"/>
                </a:solidFill>
              </a:rPr>
              <a:t>　　　　　</a:t>
            </a:r>
            <a:r>
              <a:rPr lang="en-US" altLang="ja-JP" dirty="0">
                <a:solidFill>
                  <a:srgbClr val="FFFD78"/>
                </a:solidFill>
              </a:rPr>
              <a:t> </a:t>
            </a:r>
            <a:r>
              <a:rPr lang="ja-JP" altLang="en-US">
                <a:solidFill>
                  <a:srgbClr val="FFFD78"/>
                </a:solidFill>
              </a:rPr>
              <a:t>健康食品・ハーブ・香粧品</a:t>
            </a:r>
            <a:endParaRPr dirty="0">
              <a:solidFill>
                <a:srgbClr val="FFFD78"/>
              </a:solidFill>
            </a:endParaRPr>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endParaRPr dirty="0"/>
          </a:p>
          <a:p>
            <a:pPr algn="ctr" defTabSz="1300162">
              <a:spcBef>
                <a:spcPts val="700"/>
              </a:spcBef>
              <a:defRPr sz="4500">
                <a:solidFill>
                  <a:srgbClr val="003366"/>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rPr dirty="0" err="1"/>
              <a:t>木</a:t>
            </a:r>
            <a:r>
              <a:rPr dirty="0"/>
              <a:t> </a:t>
            </a:r>
            <a:r>
              <a:rPr dirty="0" err="1"/>
              <a:t>下</a:t>
            </a:r>
            <a:r>
              <a:rPr dirty="0"/>
              <a:t>　</a:t>
            </a:r>
            <a:r>
              <a:rPr dirty="0" err="1"/>
              <a:t>武</a:t>
            </a:r>
            <a:r>
              <a:rPr dirty="0"/>
              <a:t> </a:t>
            </a:r>
            <a:r>
              <a:rPr dirty="0" err="1"/>
              <a:t>司</a:t>
            </a:r>
            <a:endParaRPr dirty="0"/>
          </a:p>
        </p:txBody>
      </p:sp>
    </p:spTree>
    <p:extLst>
      <p:ext uri="{BB962C8B-B14F-4D97-AF65-F5344CB8AC3E}">
        <p14:creationId xmlns:p14="http://schemas.microsoft.com/office/powerpoint/2010/main" val="722922321"/>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(17)</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8062832"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en-US" sz="4000" dirty="0" err="1">
                <a:solidFill>
                  <a:srgbClr val="FF0000"/>
                </a:solidFill>
                <a:effectLst>
                  <a:outerShdw blurRad="12700" dist="25400" dir="2700000" rotWithShape="0">
                    <a:srgbClr val="000000"/>
                  </a:outerShdw>
                </a:effectLst>
                <a:uFill>
                  <a:solidFill>
                    <a:srgbClr val="FF0000"/>
                  </a:solidFill>
                </a:uFill>
              </a:rPr>
              <a:t>水の変調に対する</a:t>
            </a:r>
            <a:r>
              <a:rPr lang="ja-JP" altLang="en-US" sz="4000">
                <a:solidFill>
                  <a:srgbClr val="FF0000"/>
                </a:solidFill>
                <a:effectLst>
                  <a:outerShdw blurRad="12700" dist="25400" dir="2700000" rotWithShape="0">
                    <a:srgbClr val="000000"/>
                  </a:outerShdw>
                </a:effectLst>
                <a:uFill>
                  <a:solidFill>
                    <a:srgbClr val="FF0000"/>
                  </a:solidFill>
                </a:uFill>
              </a:rPr>
              <a:t>漢方処方</a:t>
            </a:r>
            <a:r>
              <a:rPr lang="en-US" altLang="ja-JP" sz="4000" dirty="0">
                <a:solidFill>
                  <a:srgbClr val="FF0000"/>
                </a:solidFill>
                <a:effectLst>
                  <a:outerShdw blurRad="12700" dist="25400" dir="2700000" rotWithShape="0">
                    <a:srgbClr val="000000"/>
                  </a:outerShdw>
                </a:effectLst>
                <a:uFill>
                  <a:solidFill>
                    <a:srgbClr val="FF0000"/>
                  </a:solidFill>
                </a:uFill>
              </a:rPr>
              <a:t>(1)</a:t>
            </a:r>
          </a:p>
        </p:txBody>
      </p:sp>
      <p:sp>
        <p:nvSpPr>
          <p:cNvPr id="5" name="テキスト ボックス 4">
            <a:extLst>
              <a:ext uri="{FF2B5EF4-FFF2-40B4-BE49-F238E27FC236}">
                <a16:creationId xmlns:a16="http://schemas.microsoft.com/office/drawing/2014/main" id="{BD10CFCB-C843-3046-813C-7AA49D61FB17}"/>
              </a:ext>
            </a:extLst>
          </p:cNvPr>
          <p:cNvSpPr txBox="1"/>
          <p:nvPr/>
        </p:nvSpPr>
        <p:spPr>
          <a:xfrm>
            <a:off x="1292697" y="5225884"/>
            <a:ext cx="11206610" cy="3026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苓桂朮甘湯</a:t>
            </a:r>
            <a:r>
              <a:rPr lang="ja-JP" altLang="en-US" sz="2400">
                <a:ln w="3175">
                  <a:noFill/>
                </a:ln>
                <a:solidFill>
                  <a:srgbClr val="FF00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（局）</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ブクリョウ</a:t>
            </a: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ケイヒ</a:t>
            </a: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カンゾウ</a:t>
            </a: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、ビャクジュツ</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体力中等度以下で、めまい、ふらつきがあり、ときにのぼせや動悸があるものの次の諸症：立ちくらみ、めまい、頭痛、耳鳴り、動悸、息切れ、神経症、神経過敏</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9" name="テキスト ボックス 8">
            <a:extLst>
              <a:ext uri="{FF2B5EF4-FFF2-40B4-BE49-F238E27FC236}">
                <a16:creationId xmlns:a16="http://schemas.microsoft.com/office/drawing/2014/main" id="{D4B7090B-BD78-DD4B-A188-B5958CF5A716}"/>
              </a:ext>
            </a:extLst>
          </p:cNvPr>
          <p:cNvSpPr txBox="1"/>
          <p:nvPr/>
        </p:nvSpPr>
        <p:spPr>
          <a:xfrm>
            <a:off x="4590815" y="5426169"/>
            <a:ext cx="133369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3200">
                <a:solidFill>
                  <a:srgbClr val="FF0000"/>
                </a:solidFill>
                <a:effectLst>
                  <a:outerShdw blurRad="12700" dist="25400" dir="2700000" rotWithShape="0">
                    <a:srgbClr val="000000"/>
                  </a:outerShdw>
                </a:effectLst>
                <a:uFill>
                  <a:solidFill>
                    <a:srgbClr val="FF0000"/>
                  </a:solidFill>
                </a:uFill>
                <a:latin typeface="Hiragino Mincho ProN W3" panose="02020300000000000000" pitchFamily="18" charset="-128"/>
                <a:ea typeface="Hiragino Mincho ProN W3" panose="02020300000000000000" pitchFamily="18" charset="-128"/>
              </a:rPr>
              <a:t>駆水薬</a:t>
            </a:r>
            <a:endParaRPr kumimoji="0" lang="ja-JP" altLang="en-US" sz="3200" b="1" i="0" u="none" strike="noStrike" cap="none" spc="0" normalizeH="0" baseline="0">
              <a:ln>
                <a:noFill/>
              </a:ln>
              <a:solidFill>
                <a:srgbClr val="FF0000"/>
              </a:solidFill>
              <a:effectLst/>
              <a:uFillTx/>
              <a:latin typeface="Hiragino Mincho ProN W3" panose="02020300000000000000" pitchFamily="18" charset="-128"/>
              <a:ea typeface="Hiragino Mincho ProN W3" panose="02020300000000000000" pitchFamily="18" charset="-128"/>
              <a:sym typeface="Helvetica Light"/>
            </a:endParaRPr>
          </a:p>
        </p:txBody>
      </p:sp>
      <p:sp>
        <p:nvSpPr>
          <p:cNvPr id="11" name="強心作用を有するステロイド配糖体の一種">
            <a:extLst>
              <a:ext uri="{FF2B5EF4-FFF2-40B4-BE49-F238E27FC236}">
                <a16:creationId xmlns:a16="http://schemas.microsoft.com/office/drawing/2014/main" id="{86783F50-80C9-1947-8DC2-87C48BE01AA8}"/>
              </a:ext>
            </a:extLst>
          </p:cNvPr>
          <p:cNvSpPr txBox="1"/>
          <p:nvPr/>
        </p:nvSpPr>
        <p:spPr>
          <a:xfrm>
            <a:off x="2640690" y="2847629"/>
            <a:ext cx="8932186"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水毒（水滞）：水の循環の停滞による病的症状</a:t>
            </a:r>
            <a:endParaRPr sz="3200" dirty="0">
              <a:solidFill>
                <a:srgbClr val="FFFF00"/>
              </a:solidFill>
              <a:effectLst>
                <a:outerShdw blurRad="12700" dist="25400" dir="2700000" rotWithShape="0">
                  <a:srgbClr val="000000"/>
                </a:outerShdw>
              </a:effectLst>
              <a:uFill>
                <a:solidFill>
                  <a:srgbClr val="FFFF00"/>
                </a:solidFill>
              </a:uFill>
            </a:endParaRPr>
          </a:p>
        </p:txBody>
      </p:sp>
      <p:sp>
        <p:nvSpPr>
          <p:cNvPr id="8" name="含水ケイ酸アルミニウム・二酸化ケイ素">
            <a:extLst>
              <a:ext uri="{FF2B5EF4-FFF2-40B4-BE49-F238E27FC236}">
                <a16:creationId xmlns:a16="http://schemas.microsoft.com/office/drawing/2014/main" id="{13C38891-CA17-8548-BA63-9BA15C4E45B5}"/>
              </a:ext>
            </a:extLst>
          </p:cNvPr>
          <p:cNvSpPr txBox="1"/>
          <p:nvPr/>
        </p:nvSpPr>
        <p:spPr>
          <a:xfrm>
            <a:off x="3151191" y="3527789"/>
            <a:ext cx="9853609"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浮腫、下痢、便秘、口渇、発汗過多、尿量の過多・過少など</a:t>
            </a:r>
            <a:endParaRPr dirty="0"/>
          </a:p>
        </p:txBody>
      </p:sp>
      <p:sp>
        <p:nvSpPr>
          <p:cNvPr id="10" name="●オモト">
            <a:extLst>
              <a:ext uri="{FF2B5EF4-FFF2-40B4-BE49-F238E27FC236}">
                <a16:creationId xmlns:a16="http://schemas.microsoft.com/office/drawing/2014/main" id="{B4377248-018C-DE41-ADD2-6B711BD986B1}"/>
              </a:ext>
            </a:extLst>
          </p:cNvPr>
          <p:cNvSpPr txBox="1"/>
          <p:nvPr/>
        </p:nvSpPr>
        <p:spPr>
          <a:xfrm>
            <a:off x="3058865" y="4239319"/>
            <a:ext cx="9232156"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症状：</a:t>
            </a:r>
            <a:r>
              <a:rPr lang="ja-JP" altLang="en-US" sz="2800">
                <a:solidFill>
                  <a:srgbClr val="000000"/>
                </a:solidFill>
                <a:effectLst>
                  <a:outerShdw blurRad="12700" dist="25400" dir="2700000" rotWithShape="0">
                    <a:srgbClr val="FFFFFF"/>
                  </a:outerShdw>
                </a:effectLst>
                <a:uFill>
                  <a:solidFill>
                    <a:srgbClr val="000000"/>
                  </a:solidFill>
                </a:uFill>
              </a:rPr>
              <a:t>咳、痰、冷え、めまい、頭痛、嘔吐、しゃっくり</a:t>
            </a:r>
            <a:endParaRPr sz="2800" dirty="0">
              <a:solidFill>
                <a:srgbClr val="000000"/>
              </a:solidFill>
              <a:effectLst>
                <a:outerShdw blurRad="12700" dist="25400" dir="2700000" rotWithShape="0">
                  <a:srgbClr val="FFFFFF"/>
                </a:outerShdw>
              </a:effectLst>
              <a:uFill>
                <a:solidFill>
                  <a:srgbClr val="000000"/>
                </a:solidFill>
              </a:uFill>
            </a:endParaRPr>
          </a:p>
        </p:txBody>
      </p:sp>
      <p:grpSp>
        <p:nvGrpSpPr>
          <p:cNvPr id="15" name="グループ化 14">
            <a:extLst>
              <a:ext uri="{FF2B5EF4-FFF2-40B4-BE49-F238E27FC236}">
                <a16:creationId xmlns:a16="http://schemas.microsoft.com/office/drawing/2014/main" id="{2255B777-0351-FD44-B612-85AC0A1E9405}"/>
              </a:ext>
            </a:extLst>
          </p:cNvPr>
          <p:cNvGrpSpPr/>
          <p:nvPr/>
        </p:nvGrpSpPr>
        <p:grpSpPr>
          <a:xfrm>
            <a:off x="235887" y="3114835"/>
            <a:ext cx="2516401" cy="1500993"/>
            <a:chOff x="235886" y="2859776"/>
            <a:chExt cx="2516401" cy="1500993"/>
          </a:xfrm>
        </p:grpSpPr>
        <p:sp>
          <p:nvSpPr>
            <p:cNvPr id="12" name="★強心配糖体">
              <a:extLst>
                <a:ext uri="{FF2B5EF4-FFF2-40B4-BE49-F238E27FC236}">
                  <a16:creationId xmlns:a16="http://schemas.microsoft.com/office/drawing/2014/main" id="{66B97628-4528-E841-8E45-E1FA3D798C74}"/>
                </a:ext>
              </a:extLst>
            </p:cNvPr>
            <p:cNvSpPr txBox="1"/>
            <p:nvPr/>
          </p:nvSpPr>
          <p:spPr>
            <a:xfrm>
              <a:off x="235886" y="3272730"/>
              <a:ext cx="2113622" cy="576794"/>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0000"/>
                  </a:solidFill>
                  <a:effectLst>
                    <a:outerShdw blurRad="12700" dist="25400" dir="2700000" rotWithShape="0">
                      <a:srgbClr val="000000"/>
                    </a:outerShdw>
                  </a:effectLst>
                  <a:uFill>
                    <a:solidFill>
                      <a:srgbClr val="FF0000"/>
                    </a:solidFill>
                  </a:uFill>
                </a:rPr>
                <a:t>駆水・利水</a:t>
              </a:r>
              <a:endParaRPr sz="2800" dirty="0">
                <a:solidFill>
                  <a:srgbClr val="FF0000"/>
                </a:solidFill>
                <a:effectLst>
                  <a:outerShdw blurRad="12700" dist="25400" dir="2700000" rotWithShape="0">
                    <a:srgbClr val="000000"/>
                  </a:outerShdw>
                </a:effectLst>
                <a:uFill>
                  <a:solidFill>
                    <a:srgbClr val="FF0000"/>
                  </a:solidFill>
                </a:uFill>
              </a:endParaRPr>
            </a:p>
          </p:txBody>
        </p:sp>
        <p:pic>
          <p:nvPicPr>
            <p:cNvPr id="14" name="図 13">
              <a:extLst>
                <a:ext uri="{FF2B5EF4-FFF2-40B4-BE49-F238E27FC236}">
                  <a16:creationId xmlns:a16="http://schemas.microsoft.com/office/drawing/2014/main" id="{4A59F41A-F1FD-564C-9C41-8C685631B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375" y="2859776"/>
              <a:ext cx="259912" cy="1500993"/>
            </a:xfrm>
            <a:prstGeom prst="rect">
              <a:avLst/>
            </a:prstGeom>
          </p:spPr>
        </p:pic>
      </p:grpSp>
    </p:spTree>
    <p:extLst>
      <p:ext uri="{BB962C8B-B14F-4D97-AF65-F5344CB8AC3E}">
        <p14:creationId xmlns:p14="http://schemas.microsoft.com/office/powerpoint/2010/main" val="1240750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0" nodeType="clickEffect">
                                  <p:stCondLst>
                                    <p:cond delay="0"/>
                                  </p:stCondLst>
                                  <p:iterate>
                                    <p:tmAbs val="0"/>
                                  </p:iterate>
                                  <p:childTnLst>
                                    <p:set>
                                      <p:cBhvr>
                                        <p:cTn id="10" fill="hold"/>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8" grpId="0" animBg="1" advAuto="0"/>
      <p:bldP spid="10"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(18)</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8062832"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en-US" sz="4000" dirty="0" err="1">
                <a:solidFill>
                  <a:srgbClr val="FF0000"/>
                </a:solidFill>
                <a:effectLst>
                  <a:outerShdw blurRad="12700" dist="25400" dir="2700000" rotWithShape="0">
                    <a:srgbClr val="000000"/>
                  </a:outerShdw>
                </a:effectLst>
                <a:uFill>
                  <a:solidFill>
                    <a:srgbClr val="FF0000"/>
                  </a:solidFill>
                </a:uFill>
              </a:rPr>
              <a:t>水の変調に対する</a:t>
            </a:r>
            <a:r>
              <a:rPr lang="ja-JP" altLang="en-US" sz="4000">
                <a:solidFill>
                  <a:srgbClr val="FF0000"/>
                </a:solidFill>
                <a:effectLst>
                  <a:outerShdw blurRad="12700" dist="25400" dir="2700000" rotWithShape="0">
                    <a:srgbClr val="000000"/>
                  </a:outerShdw>
                </a:effectLst>
                <a:uFill>
                  <a:solidFill>
                    <a:srgbClr val="FF0000"/>
                  </a:solidFill>
                </a:uFill>
              </a:rPr>
              <a:t>漢方処方</a:t>
            </a:r>
            <a:r>
              <a:rPr lang="en-US" altLang="ja-JP" sz="4000" dirty="0">
                <a:solidFill>
                  <a:srgbClr val="FF0000"/>
                </a:solidFill>
                <a:effectLst>
                  <a:outerShdw blurRad="12700" dist="25400" dir="2700000" rotWithShape="0">
                    <a:srgbClr val="000000"/>
                  </a:outerShdw>
                </a:effectLst>
                <a:uFill>
                  <a:solidFill>
                    <a:srgbClr val="FF0000"/>
                  </a:solidFill>
                </a:uFill>
              </a:rPr>
              <a:t>(2)</a:t>
            </a:r>
          </a:p>
        </p:txBody>
      </p:sp>
      <p:grpSp>
        <p:nvGrpSpPr>
          <p:cNvPr id="3" name="グループ化 2">
            <a:extLst>
              <a:ext uri="{FF2B5EF4-FFF2-40B4-BE49-F238E27FC236}">
                <a16:creationId xmlns:a16="http://schemas.microsoft.com/office/drawing/2014/main" id="{F2AF0251-B939-8842-8DFC-8CDDCCFA4112}"/>
              </a:ext>
            </a:extLst>
          </p:cNvPr>
          <p:cNvGrpSpPr/>
          <p:nvPr/>
        </p:nvGrpSpPr>
        <p:grpSpPr>
          <a:xfrm>
            <a:off x="1378424" y="2592570"/>
            <a:ext cx="11206610" cy="4011355"/>
            <a:chOff x="1392711" y="2735074"/>
            <a:chExt cx="11206610" cy="4011355"/>
          </a:xfrm>
        </p:grpSpPr>
        <p:sp>
          <p:nvSpPr>
            <p:cNvPr id="5" name="テキスト ボックス 4">
              <a:extLst>
                <a:ext uri="{FF2B5EF4-FFF2-40B4-BE49-F238E27FC236}">
                  <a16:creationId xmlns:a16="http://schemas.microsoft.com/office/drawing/2014/main" id="{BD10CFCB-C843-3046-813C-7AA49D61FB17}"/>
                </a:ext>
              </a:extLst>
            </p:cNvPr>
            <p:cNvSpPr txBox="1"/>
            <p:nvPr/>
          </p:nvSpPr>
          <p:spPr>
            <a:xfrm>
              <a:off x="1392711" y="2735074"/>
              <a:ext cx="11206610" cy="40113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五苓散</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タクシャ、チョレイ、ブクリョウ、ビャクジュツ、ケイヒ</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体力に関わらず使用でき、のどが渇いて尿量が少ないもので、めまい、はきけ、嘔吐、腹痛、頭痛、むくみなどのいずれかを伴う次の諸症：水様性下痢、急性胃腸炎（しぶり腹）のものには使用しないこと）、暑気あたり、頭痛、むくみ、二日酔</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9" name="テキスト ボックス 8">
              <a:extLst>
                <a:ext uri="{FF2B5EF4-FFF2-40B4-BE49-F238E27FC236}">
                  <a16:creationId xmlns:a16="http://schemas.microsoft.com/office/drawing/2014/main" id="{D4B7090B-BD78-DD4B-A188-B5958CF5A716}"/>
                </a:ext>
              </a:extLst>
            </p:cNvPr>
            <p:cNvSpPr txBox="1"/>
            <p:nvPr/>
          </p:nvSpPr>
          <p:spPr>
            <a:xfrm>
              <a:off x="3059671" y="2901499"/>
              <a:ext cx="133369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3200">
                  <a:solidFill>
                    <a:srgbClr val="FF0000"/>
                  </a:solidFill>
                  <a:effectLst>
                    <a:outerShdw blurRad="12700" dist="25400" dir="2700000" rotWithShape="0">
                      <a:srgbClr val="000000"/>
                    </a:outerShdw>
                  </a:effectLst>
                  <a:uFill>
                    <a:solidFill>
                      <a:srgbClr val="FF0000"/>
                    </a:solidFill>
                  </a:uFill>
                  <a:latin typeface="Hiragino Mincho ProN W3" panose="02020300000000000000" pitchFamily="18" charset="-128"/>
                  <a:ea typeface="Hiragino Mincho ProN W3" panose="02020300000000000000" pitchFamily="18" charset="-128"/>
                </a:rPr>
                <a:t>駆水薬</a:t>
              </a:r>
              <a:endParaRPr kumimoji="0" lang="ja-JP" altLang="en-US" sz="3200" b="1" i="0" u="none" strike="noStrike" cap="none" spc="0" normalizeH="0" baseline="0">
                <a:ln>
                  <a:noFill/>
                </a:ln>
                <a:solidFill>
                  <a:srgbClr val="FF0000"/>
                </a:solidFill>
                <a:effectLst/>
                <a:uFillTx/>
                <a:latin typeface="Hiragino Mincho ProN W3" panose="02020300000000000000" pitchFamily="18" charset="-128"/>
                <a:ea typeface="Hiragino Mincho ProN W3" panose="02020300000000000000" pitchFamily="18" charset="-128"/>
                <a:sym typeface="Helvetica Light"/>
              </a:endParaRPr>
            </a:p>
          </p:txBody>
        </p:sp>
      </p:grpSp>
      <p:sp>
        <p:nvSpPr>
          <p:cNvPr id="8" name="テキスト ボックス 7">
            <a:extLst>
              <a:ext uri="{FF2B5EF4-FFF2-40B4-BE49-F238E27FC236}">
                <a16:creationId xmlns:a16="http://schemas.microsoft.com/office/drawing/2014/main" id="{EE55FDEE-9912-6541-BA6A-9BF7050EAEA7}"/>
              </a:ext>
            </a:extLst>
          </p:cNvPr>
          <p:cNvSpPr txBox="1"/>
          <p:nvPr/>
        </p:nvSpPr>
        <p:spPr>
          <a:xfrm>
            <a:off x="1378424" y="6850146"/>
            <a:ext cx="11206610" cy="25340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小半夏加茯苓湯</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ハンゲ、ブクリョウ、ショウキョウ</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体力に関わらず使用でき、悪心があり、ときに嘔吐するものの次の諸症：つわり、嘔吐、悪心、胃炎</a:t>
            </a:r>
            <a:endPar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p:txBody>
      </p:sp>
      <p:sp>
        <p:nvSpPr>
          <p:cNvPr id="10" name="テキスト ボックス 9">
            <a:extLst>
              <a:ext uri="{FF2B5EF4-FFF2-40B4-BE49-F238E27FC236}">
                <a16:creationId xmlns:a16="http://schemas.microsoft.com/office/drawing/2014/main" id="{E16C342C-F6CB-7549-81EE-2609606DF9D4}"/>
              </a:ext>
            </a:extLst>
          </p:cNvPr>
          <p:cNvSpPr txBox="1"/>
          <p:nvPr/>
        </p:nvSpPr>
        <p:spPr>
          <a:xfrm>
            <a:off x="4626534" y="6999057"/>
            <a:ext cx="133369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ja-JP" altLang="en-US" sz="3200">
                <a:solidFill>
                  <a:srgbClr val="FF0000"/>
                </a:solidFill>
                <a:effectLst>
                  <a:outerShdw blurRad="12700" dist="25400" dir="2700000" rotWithShape="0">
                    <a:srgbClr val="000000"/>
                  </a:outerShdw>
                </a:effectLst>
                <a:uFill>
                  <a:solidFill>
                    <a:srgbClr val="FF0000"/>
                  </a:solidFill>
                </a:uFill>
                <a:latin typeface="Hiragino Mincho ProN W3" panose="02020300000000000000" pitchFamily="18" charset="-128"/>
                <a:ea typeface="Hiragino Mincho ProN W3" panose="02020300000000000000" pitchFamily="18" charset="-128"/>
              </a:rPr>
              <a:t>駆水薬</a:t>
            </a:r>
            <a:endParaRPr kumimoji="0" lang="ja-JP" altLang="en-US" sz="3200" b="1" i="0" u="none" strike="noStrike" cap="none" spc="0" normalizeH="0" baseline="0">
              <a:ln>
                <a:noFill/>
              </a:ln>
              <a:solidFill>
                <a:srgbClr val="FF0000"/>
              </a:solidFill>
              <a:effectLst/>
              <a:uFillTx/>
              <a:latin typeface="Hiragino Mincho ProN W3" panose="02020300000000000000" pitchFamily="18" charset="-128"/>
              <a:ea typeface="Hiragino Mincho ProN W3" panose="02020300000000000000" pitchFamily="18" charset="-128"/>
              <a:sym typeface="Helvetica Light"/>
            </a:endParaRPr>
          </a:p>
        </p:txBody>
      </p:sp>
    </p:spTree>
    <p:extLst>
      <p:ext uri="{BB962C8B-B14F-4D97-AF65-F5344CB8AC3E}">
        <p14:creationId xmlns:p14="http://schemas.microsoft.com/office/powerpoint/2010/main" val="242387467"/>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(19)</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8062832"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en-US" sz="4000" dirty="0" err="1">
                <a:solidFill>
                  <a:srgbClr val="FF0000"/>
                </a:solidFill>
                <a:effectLst>
                  <a:outerShdw blurRad="12700" dist="25400" dir="2700000" rotWithShape="0">
                    <a:srgbClr val="000000"/>
                  </a:outerShdw>
                </a:effectLst>
                <a:uFill>
                  <a:solidFill>
                    <a:srgbClr val="FF0000"/>
                  </a:solidFill>
                </a:uFill>
              </a:rPr>
              <a:t>水の変調に対する</a:t>
            </a:r>
            <a:r>
              <a:rPr lang="ja-JP" altLang="en-US" sz="4000">
                <a:solidFill>
                  <a:srgbClr val="FF0000"/>
                </a:solidFill>
                <a:effectLst>
                  <a:outerShdw blurRad="12700" dist="25400" dir="2700000" rotWithShape="0">
                    <a:srgbClr val="000000"/>
                  </a:outerShdw>
                </a:effectLst>
                <a:uFill>
                  <a:solidFill>
                    <a:srgbClr val="FF0000"/>
                  </a:solidFill>
                </a:uFill>
              </a:rPr>
              <a:t>漢方処方</a:t>
            </a:r>
            <a:r>
              <a:rPr lang="en-US" altLang="ja-JP" sz="4000" dirty="0">
                <a:solidFill>
                  <a:srgbClr val="FF0000"/>
                </a:solidFill>
                <a:effectLst>
                  <a:outerShdw blurRad="12700" dist="25400" dir="2700000" rotWithShape="0">
                    <a:srgbClr val="000000"/>
                  </a:outerShdw>
                </a:effectLst>
                <a:uFill>
                  <a:solidFill>
                    <a:srgbClr val="FF0000"/>
                  </a:solidFill>
                </a:uFill>
              </a:rPr>
              <a:t>(3)</a:t>
            </a:r>
          </a:p>
        </p:txBody>
      </p:sp>
      <p:sp>
        <p:nvSpPr>
          <p:cNvPr id="5" name="テキスト ボックス 4">
            <a:extLst>
              <a:ext uri="{FF2B5EF4-FFF2-40B4-BE49-F238E27FC236}">
                <a16:creationId xmlns:a16="http://schemas.microsoft.com/office/drawing/2014/main" id="{BD10CFCB-C843-3046-813C-7AA49D61FB17}"/>
              </a:ext>
            </a:extLst>
          </p:cNvPr>
          <p:cNvSpPr txBox="1"/>
          <p:nvPr/>
        </p:nvSpPr>
        <p:spPr>
          <a:xfrm>
            <a:off x="1383905" y="2592570"/>
            <a:ext cx="11206610" cy="3026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Bef>
                <a:spcPts val="1200"/>
              </a:spcBef>
            </a:pPr>
            <a:r>
              <a:rPr lang="ja-JP" altLang="en-US" sz="3200">
                <a:ln w="3175">
                  <a:noFill/>
                </a:ln>
                <a:solidFill>
                  <a:srgbClr val="FFFF00"/>
                </a:solidFill>
                <a:effectLst>
                  <a:outerShdw blurRad="50800" dist="50800" dir="2700000" algn="ctr" rotWithShape="0">
                    <a:srgbClr val="000000">
                      <a:alpha val="43137"/>
                    </a:srgbClr>
                  </a:outerShdw>
                </a:effectLst>
                <a:highlight>
                  <a:srgbClr val="000000"/>
                </a:highlight>
                <a:latin typeface="Hiragino Mincho ProN W3" panose="02020300000000000000" pitchFamily="18" charset="-128"/>
                <a:ea typeface="Hiragino Mincho ProN W3" panose="02020300000000000000" pitchFamily="18" charset="-128"/>
              </a:rPr>
              <a:t>呉茱萸湯</a:t>
            </a:r>
            <a:r>
              <a:rPr lang="ja-JP" altLang="en-US" sz="3200">
                <a:ln w="3175">
                  <a:noFill/>
                </a:ln>
                <a:solidFill>
                  <a:srgbClr val="FFFF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endParaRPr lang="en-US" altLang="ja-JP" sz="3200" dirty="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endParaRPr>
          </a:p>
          <a:p>
            <a:pPr algn="l">
              <a:spcBef>
                <a:spcPts val="1200"/>
              </a:spcBef>
            </a:pPr>
            <a:r>
              <a:rPr kumimoji="0" lang="ja-JP" altLang="en-US" sz="3200" b="0" i="0" u="none" strike="noStrike" cap="none" spc="0" normalizeH="0" baseline="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rPr>
              <a:t>　ゴシュユ、ニンジン、タイソウ、ショウキョウ</a:t>
            </a:r>
            <a:endParaRPr kumimoji="0" lang="en-US" altLang="ja-JP" sz="3200" b="0" i="0" u="none" strike="noStrike" cap="none" spc="0" normalizeH="0" baseline="0" dirty="0">
              <a:ln w="3175">
                <a:noFill/>
              </a:ln>
              <a:solidFill>
                <a:schemeClr val="bg1"/>
              </a:solidFill>
              <a:effectLst>
                <a:outerShdw blurRad="50800" dist="50800" dir="2700000" algn="ctr" rotWithShape="0">
                  <a:srgbClr val="000000">
                    <a:alpha val="43137"/>
                  </a:srgbClr>
                </a:outerShdw>
              </a:effectLst>
              <a:uFillTx/>
              <a:latin typeface="Hiragino Mincho ProN W3" panose="02020300000000000000" pitchFamily="18" charset="-128"/>
              <a:ea typeface="Hiragino Mincho ProN W3" panose="02020300000000000000" pitchFamily="18" charset="-128"/>
              <a:sym typeface="Helvetica Light"/>
            </a:endParaRPr>
          </a:p>
          <a:p>
            <a:pPr algn="l">
              <a:spcBef>
                <a:spcPts val="1200"/>
              </a:spcBef>
            </a:pP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　</a:t>
            </a:r>
            <a:r>
              <a:rPr lang="ja-JP" altLang="ja-JP" sz="3200">
                <a:ln w="3175">
                  <a:noFill/>
                </a:ln>
                <a:solidFill>
                  <a:srgbClr val="C00000"/>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適応症状：</a:t>
            </a:r>
            <a:r>
              <a:rPr lang="ja-JP" altLang="en-US" sz="3200">
                <a:ln w="3175">
                  <a:noFill/>
                </a:ln>
                <a:solidFill>
                  <a:schemeClr val="bg1"/>
                </a:solidFill>
                <a:effectLst>
                  <a:outerShdw blurRad="50800" dist="50800" dir="2700000" algn="ctr" rotWithShape="0">
                    <a:srgbClr val="000000">
                      <a:alpha val="43137"/>
                    </a:srgbClr>
                  </a:outerShdw>
                </a:effectLst>
                <a:latin typeface="Hiragino Mincho ProN W3" panose="02020300000000000000" pitchFamily="18" charset="-128"/>
                <a:ea typeface="Hiragino Mincho ProN W3" panose="02020300000000000000" pitchFamily="18" charset="-128"/>
              </a:rPr>
              <a:t>体力中等度以下で、手足が冷えて肩がこり、ときにみぞおちが膨満するものの次の諸症：頭痛、頭痛に伴うはきけ・嘔吐、しゃっくり </a:t>
            </a:r>
          </a:p>
        </p:txBody>
      </p:sp>
    </p:spTree>
    <p:extLst>
      <p:ext uri="{BB962C8B-B14F-4D97-AF65-F5344CB8AC3E}">
        <p14:creationId xmlns:p14="http://schemas.microsoft.com/office/powerpoint/2010/main" val="1155386795"/>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(20)</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8062832"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漢方薬に副作用はない？</a:t>
            </a:r>
            <a:endParaRPr lang="en-US" altLang="ja-JP" sz="4000" dirty="0">
              <a:solidFill>
                <a:srgbClr val="FF0000"/>
              </a:solidFill>
              <a:effectLst>
                <a:outerShdw blurRad="12700" dist="25400" dir="2700000" rotWithShape="0">
                  <a:srgbClr val="000000"/>
                </a:outerShdw>
              </a:effectLst>
              <a:uFill>
                <a:solidFill>
                  <a:srgbClr val="FF0000"/>
                </a:solidFill>
              </a:uFill>
            </a:endParaRPr>
          </a:p>
        </p:txBody>
      </p:sp>
      <p:sp>
        <p:nvSpPr>
          <p:cNvPr id="2" name="テキスト ボックス 1">
            <a:extLst>
              <a:ext uri="{FF2B5EF4-FFF2-40B4-BE49-F238E27FC236}">
                <a16:creationId xmlns:a16="http://schemas.microsoft.com/office/drawing/2014/main" id="{D0A3D3EA-F33D-DE4A-9369-83BE26209B59}"/>
              </a:ext>
            </a:extLst>
          </p:cNvPr>
          <p:cNvSpPr txBox="1"/>
          <p:nvPr/>
        </p:nvSpPr>
        <p:spPr>
          <a:xfrm>
            <a:off x="974585" y="2507534"/>
            <a:ext cx="11812268"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50000"/>
              </a:lnSpc>
            </a:pPr>
            <a:r>
              <a:rPr lang="ja-JP" altLang="en-US" b="1">
                <a:solidFill>
                  <a:srgbClr val="FFFD78"/>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古書医言</a:t>
            </a:r>
            <a:r>
              <a:rPr lang="ja-JP" altLang="en-US" sz="2400" b="1">
                <a:solidFill>
                  <a:srgbClr val="FFFD78"/>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（吉益東洞）</a:t>
            </a:r>
            <a:r>
              <a:rPr lang="ja-JP" altLang="en-US" b="1">
                <a:solidFill>
                  <a:srgbClr val="FFFD78"/>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曰く、「書</a:t>
            </a:r>
            <a:r>
              <a:rPr lang="ja-JP" altLang="en-US" sz="2400" b="1">
                <a:solidFill>
                  <a:srgbClr val="FFFD78"/>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（書経「説命上篇」）</a:t>
            </a:r>
            <a:r>
              <a:rPr lang="ja-JP" altLang="en-US" b="1">
                <a:solidFill>
                  <a:srgbClr val="FFFD78"/>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に曰く、若</a:t>
            </a:r>
            <a:r>
              <a:rPr lang="ja-JP" altLang="en-US" sz="2400" b="1">
                <a:solidFill>
                  <a:srgbClr val="FFFD78"/>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（も）</a:t>
            </a:r>
            <a:r>
              <a:rPr lang="ja-JP" altLang="en-US" b="1">
                <a:solidFill>
                  <a:srgbClr val="FFFD78"/>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し薬</a:t>
            </a:r>
            <a:r>
              <a:rPr lang="ja-JP" altLang="en-US" b="1">
                <a:solidFill>
                  <a:srgbClr val="FF0000"/>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瞑眩</a:t>
            </a:r>
            <a:r>
              <a:rPr lang="ja-JP" altLang="en-US" sz="2400" b="1">
                <a:solidFill>
                  <a:srgbClr val="FFFD78"/>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（めんげん）</a:t>
            </a:r>
            <a:r>
              <a:rPr lang="ja-JP" altLang="en-US" b="1">
                <a:solidFill>
                  <a:srgbClr val="FFFD78"/>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せずんば厥</a:t>
            </a:r>
            <a:r>
              <a:rPr lang="ja-JP" altLang="en-US" sz="2400" b="1">
                <a:solidFill>
                  <a:srgbClr val="FFFD78"/>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（そ）</a:t>
            </a:r>
            <a:r>
              <a:rPr lang="ja-JP" altLang="en-US" b="1">
                <a:solidFill>
                  <a:srgbClr val="FFFD78"/>
                </a:solidFill>
                <a:effectLst>
                  <a:outerShdw blurRad="50800" dist="25400" dir="1800000" algn="ctr" rotWithShape="0">
                    <a:srgbClr val="000000">
                      <a:alpha val="43137"/>
                    </a:srgbClr>
                  </a:outerShdw>
                </a:effectLst>
                <a:latin typeface="MS Mincho" panose="02020609040205080304" pitchFamily="49" charset="-128"/>
                <a:ea typeface="MS Mincho" panose="02020609040205080304" pitchFamily="49" charset="-128"/>
              </a:rPr>
              <a:t>の 疾癒えずと」</a:t>
            </a:r>
          </a:p>
        </p:txBody>
      </p:sp>
      <p:sp>
        <p:nvSpPr>
          <p:cNvPr id="8" name="強心作用を有するステロイド配糖体の一種">
            <a:extLst>
              <a:ext uri="{FF2B5EF4-FFF2-40B4-BE49-F238E27FC236}">
                <a16:creationId xmlns:a16="http://schemas.microsoft.com/office/drawing/2014/main" id="{72FFA09F-5758-4C45-9F9C-137EC1CEAB04}"/>
              </a:ext>
            </a:extLst>
          </p:cNvPr>
          <p:cNvSpPr txBox="1"/>
          <p:nvPr/>
        </p:nvSpPr>
        <p:spPr>
          <a:xfrm>
            <a:off x="1558246" y="4218417"/>
            <a:ext cx="10196219" cy="15001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baseline="30000">
                <a:solidFill>
                  <a:schemeClr val="bg1"/>
                </a:solidFill>
                <a:effectLst>
                  <a:outerShdw blurRad="12700" dist="25400" dir="2700000" rotWithShape="0">
                    <a:srgbClr val="000000"/>
                  </a:outerShdw>
                </a:effectLst>
                <a:uFill>
                  <a:solidFill>
                    <a:srgbClr val="FFFF00"/>
                  </a:solidFill>
                </a:uFill>
              </a:rPr>
              <a:t>註）</a:t>
            </a:r>
            <a:r>
              <a:rPr lang="ja-JP" altLang="en-US" sz="3200">
                <a:solidFill>
                  <a:schemeClr val="bg1"/>
                </a:solidFill>
                <a:effectLst>
                  <a:outerShdw blurRad="12700" dist="25400" dir="2700000" rotWithShape="0">
                    <a:srgbClr val="000000"/>
                  </a:outerShdw>
                </a:effectLst>
                <a:uFill>
                  <a:solidFill>
                    <a:srgbClr val="FFFF00"/>
                  </a:solidFill>
                </a:uFill>
              </a:rPr>
              <a:t>「凡</a:t>
            </a:r>
            <a:r>
              <a:rPr lang="ja-JP" altLang="en-US" sz="2400">
                <a:solidFill>
                  <a:schemeClr val="bg1"/>
                </a:solidFill>
                <a:effectLst>
                  <a:outerShdw blurRad="12700" dist="25400" dir="2700000" rotWithShape="0">
                    <a:srgbClr val="000000"/>
                  </a:outerShdw>
                </a:effectLst>
                <a:uFill>
                  <a:solidFill>
                    <a:srgbClr val="FFFF00"/>
                  </a:solidFill>
                </a:uFill>
              </a:rPr>
              <a:t>（およ）</a:t>
            </a:r>
            <a:r>
              <a:rPr lang="ja-JP" altLang="en-US" sz="3200">
                <a:solidFill>
                  <a:schemeClr val="bg1"/>
                </a:solidFill>
                <a:effectLst>
                  <a:outerShdw blurRad="12700" dist="25400" dir="2700000" rotWithShape="0">
                    <a:srgbClr val="000000"/>
                  </a:outerShdw>
                </a:effectLst>
                <a:uFill>
                  <a:solidFill>
                    <a:srgbClr val="FFFF00"/>
                  </a:solidFill>
                </a:uFill>
              </a:rPr>
              <a:t>そ薬を飲み薬を伝</a:t>
            </a:r>
            <a:r>
              <a:rPr lang="ja-JP" altLang="en-US" sz="2400">
                <a:solidFill>
                  <a:schemeClr val="bg1"/>
                </a:solidFill>
                <a:effectLst>
                  <a:outerShdw blurRad="12700" dist="25400" dir="2700000" rotWithShape="0">
                    <a:srgbClr val="000000"/>
                  </a:outerShdw>
                </a:effectLst>
                <a:uFill>
                  <a:solidFill>
                    <a:srgbClr val="FFFF00"/>
                  </a:solidFill>
                </a:uFill>
              </a:rPr>
              <a:t>（つ）</a:t>
            </a:r>
            <a:r>
              <a:rPr lang="ja-JP" altLang="en-US" sz="3200">
                <a:solidFill>
                  <a:schemeClr val="bg1"/>
                </a:solidFill>
                <a:effectLst>
                  <a:outerShdw blurRad="12700" dist="25400" dir="2700000" rotWithShape="0">
                    <a:srgbClr val="000000"/>
                  </a:outerShdw>
                </a:effectLst>
                <a:uFill>
                  <a:solidFill>
                    <a:srgbClr val="FFFF00"/>
                  </a:solidFill>
                </a:uFill>
              </a:rPr>
              <a:t>けて毒す、</a:t>
            </a:r>
            <a:r>
              <a:rPr lang="ja-JP" altLang="en-US" sz="2400">
                <a:solidFill>
                  <a:schemeClr val="bg1"/>
                </a:solidFill>
                <a:effectLst>
                  <a:outerShdw blurRad="12700" dist="25400" dir="2700000" rotWithShape="0">
                    <a:srgbClr val="000000"/>
                  </a:outerShdw>
                </a:effectLst>
                <a:uFill>
                  <a:solidFill>
                    <a:srgbClr val="FFFF00"/>
                  </a:solidFill>
                </a:uFill>
              </a:rPr>
              <a:t>（中略）</a:t>
            </a:r>
            <a:r>
              <a:rPr lang="ja-JP" altLang="en-US" sz="3200">
                <a:solidFill>
                  <a:schemeClr val="bg1"/>
                </a:solidFill>
                <a:effectLst>
                  <a:outerShdw blurRad="12700" dist="25400" dir="2700000" rotWithShape="0">
                    <a:srgbClr val="000000"/>
                  </a:outerShdw>
                </a:effectLst>
                <a:uFill>
                  <a:solidFill>
                    <a:srgbClr val="FFFF00"/>
                  </a:solidFill>
                </a:uFill>
              </a:rPr>
              <a:t>之</a:t>
            </a:r>
            <a:r>
              <a:rPr lang="ja-JP" altLang="en-US" sz="2400">
                <a:solidFill>
                  <a:schemeClr val="bg1"/>
                </a:solidFill>
                <a:effectLst>
                  <a:outerShdw blurRad="12700" dist="25400" dir="2700000" rotWithShape="0">
                    <a:srgbClr val="000000"/>
                  </a:outerShdw>
                </a:effectLst>
                <a:uFill>
                  <a:solidFill>
                    <a:srgbClr val="FFFF00"/>
                  </a:solidFill>
                </a:uFill>
              </a:rPr>
              <a:t>（これ）</a:t>
            </a:r>
            <a:r>
              <a:rPr lang="ja-JP" altLang="en-US" sz="3200">
                <a:solidFill>
                  <a:schemeClr val="bg1"/>
                </a:solidFill>
                <a:effectLst>
                  <a:outerShdw blurRad="12700" dist="25400" dir="2700000" rotWithShape="0">
                    <a:srgbClr val="000000"/>
                  </a:outerShdw>
                </a:effectLst>
                <a:uFill>
                  <a:solidFill>
                    <a:srgbClr val="FFFF00"/>
                  </a:solidFill>
                </a:uFill>
              </a:rPr>
              <a:t>を</a:t>
            </a:r>
            <a:r>
              <a:rPr lang="ja-JP" altLang="en-US" sz="3200">
                <a:solidFill>
                  <a:srgbClr val="FF0000"/>
                </a:solidFill>
                <a:effectLst>
                  <a:outerShdw blurRad="12700" dist="25400" dir="2700000" rotWithShape="0">
                    <a:srgbClr val="000000"/>
                  </a:outerShdw>
                </a:effectLst>
                <a:uFill>
                  <a:solidFill>
                    <a:srgbClr val="FFFF00"/>
                  </a:solidFill>
                </a:uFill>
              </a:rPr>
              <a:t>瞑</a:t>
            </a:r>
            <a:r>
              <a:rPr lang="ja-JP" altLang="en-US" sz="3200">
                <a:solidFill>
                  <a:schemeClr val="bg1"/>
                </a:solidFill>
                <a:effectLst>
                  <a:outerShdw blurRad="12700" dist="25400" dir="2700000" rotWithShape="0">
                    <a:srgbClr val="000000"/>
                  </a:outerShdw>
                </a:effectLst>
                <a:uFill>
                  <a:solidFill>
                    <a:srgbClr val="FFFF00"/>
                  </a:solidFill>
                </a:uFill>
              </a:rPr>
              <a:t>と謂</a:t>
            </a:r>
            <a:r>
              <a:rPr lang="ja-JP" altLang="en-US" sz="2400">
                <a:solidFill>
                  <a:schemeClr val="bg1"/>
                </a:solidFill>
                <a:effectLst>
                  <a:outerShdw blurRad="12700" dist="25400" dir="2700000" rotWithShape="0">
                    <a:srgbClr val="000000"/>
                  </a:outerShdw>
                </a:effectLst>
                <a:uFill>
                  <a:solidFill>
                    <a:srgbClr val="FFFF00"/>
                  </a:solidFill>
                </a:uFill>
              </a:rPr>
              <a:t>（い）</a:t>
            </a:r>
            <a:r>
              <a:rPr lang="ja-JP" altLang="en-US" sz="3200">
                <a:solidFill>
                  <a:schemeClr val="bg1"/>
                </a:solidFill>
                <a:effectLst>
                  <a:outerShdw blurRad="12700" dist="25400" dir="2700000" rotWithShape="0">
                    <a:srgbClr val="000000"/>
                  </a:outerShdw>
                </a:effectLst>
                <a:uFill>
                  <a:solidFill>
                    <a:srgbClr val="FFFF00"/>
                  </a:solidFill>
                </a:uFill>
              </a:rPr>
              <a:t>う、或いは之を</a:t>
            </a:r>
            <a:r>
              <a:rPr lang="ja-JP" altLang="en-US" sz="3200">
                <a:solidFill>
                  <a:srgbClr val="FF0000"/>
                </a:solidFill>
                <a:effectLst>
                  <a:outerShdw blurRad="12700" dist="25400" dir="2700000" rotWithShape="0">
                    <a:srgbClr val="000000"/>
                  </a:outerShdw>
                </a:effectLst>
                <a:uFill>
                  <a:solidFill>
                    <a:srgbClr val="FFFF00"/>
                  </a:solidFill>
                </a:uFill>
              </a:rPr>
              <a:t>眩</a:t>
            </a:r>
            <a:r>
              <a:rPr lang="ja-JP" altLang="en-US" sz="3200">
                <a:solidFill>
                  <a:schemeClr val="bg1"/>
                </a:solidFill>
                <a:effectLst>
                  <a:outerShdw blurRad="12700" dist="25400" dir="2700000" rotWithShape="0">
                    <a:srgbClr val="000000"/>
                  </a:outerShdw>
                </a:effectLst>
                <a:uFill>
                  <a:solidFill>
                    <a:srgbClr val="FFFF00"/>
                  </a:solidFill>
                </a:uFill>
              </a:rPr>
              <a:t>と謂う」</a:t>
            </a:r>
            <a:r>
              <a:rPr lang="ja-JP" altLang="en-US" sz="2400">
                <a:solidFill>
                  <a:schemeClr val="bg1"/>
                </a:solidFill>
                <a:effectLst>
                  <a:outerShdw blurRad="12700" dist="25400" dir="2700000" rotWithShape="0">
                    <a:srgbClr val="000000"/>
                  </a:outerShdw>
                </a:effectLst>
                <a:uFill>
                  <a:solidFill>
                    <a:srgbClr val="FFFF00"/>
                  </a:solidFill>
                </a:uFill>
              </a:rPr>
              <a:t>（ 「輶軒使者絶代語釈別国方言」巻三 ）</a:t>
            </a:r>
            <a:endParaRPr sz="2400" dirty="0">
              <a:solidFill>
                <a:schemeClr val="bg1"/>
              </a:solidFill>
              <a:effectLst>
                <a:outerShdw blurRad="12700" dist="25400" dir="2700000" rotWithShape="0">
                  <a:srgbClr val="000000"/>
                </a:outerShdw>
              </a:effectLst>
              <a:uFill>
                <a:solidFill>
                  <a:srgbClr val="FFFF00"/>
                </a:solidFill>
              </a:uFill>
            </a:endParaRPr>
          </a:p>
        </p:txBody>
      </p:sp>
      <p:sp>
        <p:nvSpPr>
          <p:cNvPr id="4" name="テキスト ボックス 3">
            <a:extLst>
              <a:ext uri="{FF2B5EF4-FFF2-40B4-BE49-F238E27FC236}">
                <a16:creationId xmlns:a16="http://schemas.microsoft.com/office/drawing/2014/main" id="{D6EA6CFB-36CF-574B-AE8F-5D805E6D95F4}"/>
              </a:ext>
            </a:extLst>
          </p:cNvPr>
          <p:cNvSpPr txBox="1"/>
          <p:nvPr/>
        </p:nvSpPr>
        <p:spPr>
          <a:xfrm>
            <a:off x="948253" y="7639482"/>
            <a:ext cx="1164421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0" i="0" u="none" strike="noStrike" cap="none" spc="0" normalizeH="0" baseline="0">
                <a:ln>
                  <a:noFill/>
                </a:ln>
                <a:solidFill>
                  <a:srgbClr val="C00000"/>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rPr>
              <a:t>★</a:t>
            </a:r>
            <a:r>
              <a:rPr kumimoji="0" lang="ja-JP" altLang="en-US" sz="3600" b="0" i="0" u="none" strike="noStrike" cap="none" spc="0" normalizeH="0" baseline="0">
                <a:ln>
                  <a:noFill/>
                </a:ln>
                <a:solidFill>
                  <a:srgbClr val="000000"/>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rPr>
              <a:t>瞑眩は病気好転の前に現れる生体反応ではなく副作用</a:t>
            </a:r>
            <a:endParaRPr kumimoji="0" lang="en-US" altLang="ja-JP" sz="3600" b="0" i="0" u="none" strike="noStrike" cap="none" spc="0" normalizeH="0" baseline="0" dirty="0">
              <a:ln>
                <a:noFill/>
              </a:ln>
              <a:solidFill>
                <a:srgbClr val="000000"/>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3600" b="0" i="0" u="none" strike="noStrike" cap="none" spc="0" normalizeH="0" baseline="0">
                <a:ln>
                  <a:noFill/>
                </a:ln>
                <a:solidFill>
                  <a:srgbClr val="000000"/>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rPr>
              <a:t>そのものと認識する必要がある</a:t>
            </a:r>
          </a:p>
        </p:txBody>
      </p:sp>
      <p:sp>
        <p:nvSpPr>
          <p:cNvPr id="9" name="テキスト ボックス 8">
            <a:extLst>
              <a:ext uri="{FF2B5EF4-FFF2-40B4-BE49-F238E27FC236}">
                <a16:creationId xmlns:a16="http://schemas.microsoft.com/office/drawing/2014/main" id="{C63483DA-81F1-5146-AD09-42733F16501A}"/>
              </a:ext>
            </a:extLst>
          </p:cNvPr>
          <p:cNvSpPr txBox="1"/>
          <p:nvPr/>
        </p:nvSpPr>
        <p:spPr>
          <a:xfrm>
            <a:off x="974585" y="5897967"/>
            <a:ext cx="841255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0" i="0" u="none" strike="noStrike" cap="none" spc="0" normalizeH="0" baseline="0">
                <a:ln>
                  <a:noFill/>
                </a:ln>
                <a:solidFill>
                  <a:srgbClr val="C00000"/>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rPr>
              <a:t>★</a:t>
            </a:r>
            <a:r>
              <a:rPr kumimoji="0" lang="ja-JP" altLang="en-US" sz="3600" b="0" i="0" u="none" strike="noStrike" cap="none" spc="0" normalizeH="0" baseline="0">
                <a:ln>
                  <a:noFill/>
                </a:ln>
                <a:solidFill>
                  <a:srgbClr val="000000"/>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rPr>
              <a:t>瞑眩の本来の字義は“めまい”である</a:t>
            </a:r>
          </a:p>
        </p:txBody>
      </p:sp>
      <p:sp>
        <p:nvSpPr>
          <p:cNvPr id="10" name="テキスト ボックス 9">
            <a:extLst>
              <a:ext uri="{FF2B5EF4-FFF2-40B4-BE49-F238E27FC236}">
                <a16:creationId xmlns:a16="http://schemas.microsoft.com/office/drawing/2014/main" id="{282F0B05-CC86-CF49-8947-10FFB0490B53}"/>
              </a:ext>
            </a:extLst>
          </p:cNvPr>
          <p:cNvSpPr txBox="1"/>
          <p:nvPr/>
        </p:nvSpPr>
        <p:spPr>
          <a:xfrm>
            <a:off x="966740" y="6505804"/>
            <a:ext cx="1164421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0" i="0" u="none" strike="noStrike" cap="none" spc="0" normalizeH="0" baseline="0">
                <a:ln>
                  <a:noFill/>
                </a:ln>
                <a:solidFill>
                  <a:srgbClr val="C00000"/>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rPr>
              <a:t>★</a:t>
            </a:r>
            <a:r>
              <a:rPr kumimoji="0" lang="ja-JP" altLang="en-US" sz="3600" b="0" i="0" u="none" strike="noStrike" cap="none" spc="0" normalizeH="0" baseline="0">
                <a:ln>
                  <a:noFill/>
                </a:ln>
                <a:solidFill>
                  <a:srgbClr val="000000"/>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rPr>
              <a:t>薬を服用してめまいが起きるのはかなり重篤な</a:t>
            </a:r>
            <a:r>
              <a:rPr lang="ja-JP" altLang="en-US">
                <a:effectLst>
                  <a:outerShdw blurRad="50800" dist="25400" dir="1800000" algn="ctr" rotWithShape="0">
                    <a:srgbClr val="000000">
                      <a:alpha val="43137"/>
                    </a:srgbClr>
                  </a:outerShdw>
                </a:effectLst>
                <a:latin typeface="MS Gothic" panose="020B0609070205080204" pitchFamily="49" charset="-128"/>
                <a:ea typeface="MS Gothic" panose="020B0609070205080204" pitchFamily="49" charset="-128"/>
              </a:rPr>
              <a:t>作用が</a:t>
            </a:r>
            <a:endParaRPr lang="en-US" altLang="ja-JP" dirty="0">
              <a:effectLst>
                <a:outerShdw blurRad="50800" dist="25400" dir="1800000" algn="ctr" rotWithShape="0">
                  <a:srgbClr val="000000">
                    <a:alpha val="43137"/>
                  </a:srgbClr>
                </a:outerShdw>
              </a:effectLst>
              <a:latin typeface="MS Gothic" panose="020B0609070205080204" pitchFamily="49" charset="-128"/>
              <a:ea typeface="MS Gothic" panose="020B0609070205080204" pitchFamily="49" charset="-128"/>
            </a:endParaRPr>
          </a:p>
          <a:p>
            <a:pPr marL="0" marR="0" indent="0" algn="l" defTabSz="584200" rtl="0" fontAlgn="auto" latinLnBrk="0" hangingPunct="0">
              <a:lnSpc>
                <a:spcPct val="100000"/>
              </a:lnSpc>
              <a:spcBef>
                <a:spcPts val="0"/>
              </a:spcBef>
              <a:spcAft>
                <a:spcPts val="0"/>
              </a:spcAft>
              <a:buClrTx/>
              <a:buSzTx/>
              <a:buFontTx/>
              <a:buNone/>
              <a:tabLst/>
            </a:pPr>
            <a:r>
              <a:rPr lang="ja-JP" altLang="en-US">
                <a:effectLst>
                  <a:outerShdw blurRad="50800" dist="25400" dir="1800000" algn="ctr" rotWithShape="0">
                    <a:srgbClr val="000000">
                      <a:alpha val="43137"/>
                    </a:srgbClr>
                  </a:outerShdw>
                </a:effectLst>
                <a:latin typeface="MS Gothic" panose="020B0609070205080204" pitchFamily="49" charset="-128"/>
                <a:ea typeface="MS Gothic" panose="020B0609070205080204" pitchFamily="49" charset="-128"/>
              </a:rPr>
              <a:t>人体に発生していることを示唆する</a:t>
            </a:r>
            <a:endParaRPr kumimoji="0" lang="en-US" altLang="ja-JP" sz="3600" b="0" i="0" u="none" strike="noStrike" cap="none" spc="0" normalizeH="0" baseline="0" dirty="0">
              <a:ln>
                <a:noFill/>
              </a:ln>
              <a:solidFill>
                <a:srgbClr val="000000"/>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endParaRPr>
          </a:p>
        </p:txBody>
      </p:sp>
      <p:sp>
        <p:nvSpPr>
          <p:cNvPr id="11" name="テキスト ボックス 10">
            <a:extLst>
              <a:ext uri="{FF2B5EF4-FFF2-40B4-BE49-F238E27FC236}">
                <a16:creationId xmlns:a16="http://schemas.microsoft.com/office/drawing/2014/main" id="{422A297E-6DEE-4B44-B7FC-65A54D174159}"/>
              </a:ext>
            </a:extLst>
          </p:cNvPr>
          <p:cNvSpPr txBox="1"/>
          <p:nvPr/>
        </p:nvSpPr>
        <p:spPr>
          <a:xfrm>
            <a:off x="931637" y="8773160"/>
            <a:ext cx="1164421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3600" b="0" i="0" u="none" strike="noStrike" cap="none" spc="0" normalizeH="0" baseline="0">
                <a:ln>
                  <a:noFill/>
                </a:ln>
                <a:solidFill>
                  <a:srgbClr val="C00000"/>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rPr>
              <a:t>★</a:t>
            </a:r>
            <a:r>
              <a:rPr kumimoji="0" lang="ja-JP" altLang="en-US" sz="3600" b="0" i="0" u="none" strike="noStrike" cap="none" spc="0" normalizeH="0" baseline="0">
                <a:ln>
                  <a:noFill/>
                </a:ln>
                <a:solidFill>
                  <a:srgbClr val="000000"/>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rPr>
              <a:t>漢方薬は必ずしも安全ではないことが認識されていた</a:t>
            </a:r>
          </a:p>
        </p:txBody>
      </p:sp>
    </p:spTree>
    <p:extLst>
      <p:ext uri="{BB962C8B-B14F-4D97-AF65-F5344CB8AC3E}">
        <p14:creationId xmlns:p14="http://schemas.microsoft.com/office/powerpoint/2010/main" val="18848013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4" grpId="0"/>
      <p:bldP spid="9" grpId="0"/>
      <p:bldP spid="10" grpId="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(21)</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7246541"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生薬の副作用情報</a:t>
            </a:r>
            <a:endParaRPr lang="en-US" altLang="ja-JP" sz="4000" dirty="0">
              <a:solidFill>
                <a:srgbClr val="FF0000"/>
              </a:solidFill>
              <a:effectLst>
                <a:outerShdw blurRad="12700" dist="25400" dir="2700000" rotWithShape="0">
                  <a:srgbClr val="000000"/>
                </a:outerShdw>
              </a:effectLst>
              <a:uFill>
                <a:solidFill>
                  <a:srgbClr val="FF0000"/>
                </a:solidFill>
              </a:uFill>
            </a:endParaRPr>
          </a:p>
        </p:txBody>
      </p:sp>
      <p:graphicFrame>
        <p:nvGraphicFramePr>
          <p:cNvPr id="3" name="表 4">
            <a:extLst>
              <a:ext uri="{FF2B5EF4-FFF2-40B4-BE49-F238E27FC236}">
                <a16:creationId xmlns:a16="http://schemas.microsoft.com/office/drawing/2014/main" id="{B66CC681-901E-764D-AC40-479928F6A251}"/>
              </a:ext>
            </a:extLst>
          </p:cNvPr>
          <p:cNvGraphicFramePr>
            <a:graphicFrameLocks noGrp="1"/>
          </p:cNvGraphicFramePr>
          <p:nvPr>
            <p:extLst>
              <p:ext uri="{D42A27DB-BD31-4B8C-83A1-F6EECF244321}">
                <p14:modId xmlns:p14="http://schemas.microsoft.com/office/powerpoint/2010/main" val="3424513768"/>
              </p:ext>
            </p:extLst>
          </p:nvPr>
        </p:nvGraphicFramePr>
        <p:xfrm>
          <a:off x="448187" y="2945495"/>
          <a:ext cx="12108426" cy="6522720"/>
        </p:xfrm>
        <a:graphic>
          <a:graphicData uri="http://schemas.openxmlformats.org/drawingml/2006/table">
            <a:tbl>
              <a:tblPr firstRow="1" bandRow="1">
                <a:tableStyleId>{5940675A-B579-460E-94D1-54222C63F5DA}</a:tableStyleId>
              </a:tblPr>
              <a:tblGrid>
                <a:gridCol w="2212259">
                  <a:extLst>
                    <a:ext uri="{9D8B030D-6E8A-4147-A177-3AD203B41FA5}">
                      <a16:colId xmlns:a16="http://schemas.microsoft.com/office/drawing/2014/main" val="2602884365"/>
                    </a:ext>
                  </a:extLst>
                </a:gridCol>
                <a:gridCol w="2521974">
                  <a:extLst>
                    <a:ext uri="{9D8B030D-6E8A-4147-A177-3AD203B41FA5}">
                      <a16:colId xmlns:a16="http://schemas.microsoft.com/office/drawing/2014/main" val="4203336557"/>
                    </a:ext>
                  </a:extLst>
                </a:gridCol>
                <a:gridCol w="3333135">
                  <a:extLst>
                    <a:ext uri="{9D8B030D-6E8A-4147-A177-3AD203B41FA5}">
                      <a16:colId xmlns:a16="http://schemas.microsoft.com/office/drawing/2014/main" val="3021162336"/>
                    </a:ext>
                  </a:extLst>
                </a:gridCol>
                <a:gridCol w="4041058">
                  <a:extLst>
                    <a:ext uri="{9D8B030D-6E8A-4147-A177-3AD203B41FA5}">
                      <a16:colId xmlns:a16="http://schemas.microsoft.com/office/drawing/2014/main" val="3560464531"/>
                    </a:ext>
                  </a:extLst>
                </a:gridCol>
              </a:tblGrid>
              <a:tr h="370840">
                <a:tc>
                  <a:txBody>
                    <a:bodyPr/>
                    <a:lstStyle/>
                    <a:p>
                      <a:pPr algn="ctr"/>
                      <a:r>
                        <a:rPr kumimoji="1" lang="ja-JP" altLang="en-US" sz="3200">
                          <a:solidFill>
                            <a:schemeClr val="bg1"/>
                          </a:solidFill>
                          <a:latin typeface="MS Gothic" panose="020B0609070205080204" pitchFamily="49" charset="-128"/>
                          <a:ea typeface="MS Gothic" panose="020B0609070205080204" pitchFamily="49" charset="-128"/>
                        </a:rPr>
                        <a:t>生薬</a:t>
                      </a:r>
                    </a:p>
                  </a:txBody>
                  <a:tcPr anchor="ctr">
                    <a:solidFill>
                      <a:srgbClr val="941100"/>
                    </a:solidFill>
                  </a:tcPr>
                </a:tc>
                <a:tc>
                  <a:txBody>
                    <a:bodyPr/>
                    <a:lstStyle/>
                    <a:p>
                      <a:pPr algn="ctr"/>
                      <a:r>
                        <a:rPr kumimoji="1" lang="ja-JP" altLang="en-US" sz="3200">
                          <a:solidFill>
                            <a:schemeClr val="bg1"/>
                          </a:solidFill>
                          <a:latin typeface="MS Gothic" panose="020B0609070205080204" pitchFamily="49" charset="-128"/>
                          <a:ea typeface="MS Gothic" panose="020B0609070205080204" pitchFamily="49" charset="-128"/>
                        </a:rPr>
                        <a:t>主要成分</a:t>
                      </a:r>
                    </a:p>
                  </a:txBody>
                  <a:tcPr anchor="ctr">
                    <a:solidFill>
                      <a:srgbClr val="941100"/>
                    </a:solidFill>
                  </a:tcPr>
                </a:tc>
                <a:tc>
                  <a:txBody>
                    <a:bodyPr/>
                    <a:lstStyle/>
                    <a:p>
                      <a:pPr algn="ctr"/>
                      <a:r>
                        <a:rPr kumimoji="1" lang="ja-JP" altLang="en-US" sz="3200">
                          <a:solidFill>
                            <a:schemeClr val="bg1"/>
                          </a:solidFill>
                          <a:latin typeface="MS Gothic" panose="020B0609070205080204" pitchFamily="49" charset="-128"/>
                          <a:ea typeface="MS Gothic" panose="020B0609070205080204" pitchFamily="49" charset="-128"/>
                        </a:rPr>
                        <a:t>作用</a:t>
                      </a:r>
                    </a:p>
                  </a:txBody>
                  <a:tcPr anchor="ctr">
                    <a:solidFill>
                      <a:srgbClr val="941100"/>
                    </a:solidFill>
                  </a:tcPr>
                </a:tc>
                <a:tc>
                  <a:txBody>
                    <a:bodyPr/>
                    <a:lstStyle/>
                    <a:p>
                      <a:pPr algn="ctr"/>
                      <a:r>
                        <a:rPr kumimoji="1" lang="ja-JP" altLang="en-US" sz="3200">
                          <a:solidFill>
                            <a:schemeClr val="bg1"/>
                          </a:solidFill>
                          <a:latin typeface="MS Gothic" panose="020B0609070205080204" pitchFamily="49" charset="-128"/>
                          <a:ea typeface="MS Gothic" panose="020B0609070205080204" pitchFamily="49" charset="-128"/>
                        </a:rPr>
                        <a:t>症状</a:t>
                      </a:r>
                    </a:p>
                  </a:txBody>
                  <a:tcPr anchor="ctr">
                    <a:solidFill>
                      <a:srgbClr val="941100"/>
                    </a:solidFill>
                  </a:tcPr>
                </a:tc>
                <a:extLst>
                  <a:ext uri="{0D108BD9-81ED-4DB2-BD59-A6C34878D82A}">
                    <a16:rowId xmlns:a16="http://schemas.microsoft.com/office/drawing/2014/main" val="3742785785"/>
                  </a:ext>
                </a:extLst>
              </a:tr>
              <a:tr h="370840">
                <a:tc>
                  <a:txBody>
                    <a:bodyPr/>
                    <a:lstStyle/>
                    <a:p>
                      <a:pPr algn="l"/>
                      <a:r>
                        <a:rPr kumimoji="1" lang="ja-JP" altLang="en-US" sz="2800">
                          <a:solidFill>
                            <a:schemeClr val="bg1"/>
                          </a:solidFill>
                          <a:latin typeface="Hiragino Mincho ProN W3" panose="02020300000000000000" pitchFamily="18" charset="-128"/>
                          <a:ea typeface="Hiragino Mincho ProN W3" panose="02020300000000000000" pitchFamily="18" charset="-128"/>
                        </a:rPr>
                        <a:t>オウゴン</a:t>
                      </a:r>
                    </a:p>
                  </a:txBody>
                  <a:tcPr anchor="ctr">
                    <a:solidFill>
                      <a:schemeClr val="tx1"/>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バイカリン</a:t>
                      </a:r>
                    </a:p>
                  </a:txBody>
                  <a:tcPr anchor="ctr">
                    <a:solidFill>
                      <a:schemeClr val="accent1">
                        <a:lumMod val="75000"/>
                      </a:schemeClr>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抗炎症、抗アレルギー</a:t>
                      </a:r>
                    </a:p>
                  </a:txBody>
                  <a:tcPr anchor="ctr">
                    <a:solidFill>
                      <a:schemeClr val="accent1">
                        <a:lumMod val="75000"/>
                      </a:schemeClr>
                    </a:solidFill>
                  </a:tcPr>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1" lang="ja-JP" altLang="en-US" sz="2000">
                          <a:solidFill>
                            <a:srgbClr val="FFFDA9"/>
                          </a:solidFill>
                          <a:latin typeface="Hiragino Mincho ProN W3" panose="02020300000000000000" pitchFamily="18" charset="-128"/>
                          <a:ea typeface="Hiragino Mincho ProN W3" panose="02020300000000000000" pitchFamily="18" charset="-128"/>
                        </a:rPr>
                        <a:t>肝機能障害、間質性肺炎の恐れ</a:t>
                      </a:r>
                    </a:p>
                  </a:txBody>
                  <a:tcPr anchor="ctr">
                    <a:solidFill>
                      <a:schemeClr val="accent1">
                        <a:lumMod val="75000"/>
                      </a:schemeClr>
                    </a:solidFill>
                  </a:tcPr>
                </a:tc>
                <a:extLst>
                  <a:ext uri="{0D108BD9-81ED-4DB2-BD59-A6C34878D82A}">
                    <a16:rowId xmlns:a16="http://schemas.microsoft.com/office/drawing/2014/main" val="784767530"/>
                  </a:ext>
                </a:extLst>
              </a:tr>
              <a:tr h="370840">
                <a:tc>
                  <a:txBody>
                    <a:bodyPr/>
                    <a:lstStyle/>
                    <a:p>
                      <a:pPr algn="l"/>
                      <a:r>
                        <a:rPr kumimoji="1" lang="ja-JP" altLang="en-US" sz="2800">
                          <a:solidFill>
                            <a:schemeClr val="bg1"/>
                          </a:solidFill>
                          <a:latin typeface="Hiragino Mincho ProN W3" panose="02020300000000000000" pitchFamily="18" charset="-128"/>
                          <a:ea typeface="Hiragino Mincho ProN W3" panose="02020300000000000000" pitchFamily="18" charset="-128"/>
                        </a:rPr>
                        <a:t>カンゾウ</a:t>
                      </a:r>
                    </a:p>
                  </a:txBody>
                  <a:tcPr anchor="ctr">
                    <a:solidFill>
                      <a:schemeClr val="tx1"/>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グリチルリチン酸</a:t>
                      </a:r>
                    </a:p>
                  </a:txBody>
                  <a:tcPr anchor="ctr">
                    <a:solidFill>
                      <a:schemeClr val="accent1">
                        <a:lumMod val="75000"/>
                      </a:schemeClr>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カリウム排泄促進</a:t>
                      </a:r>
                    </a:p>
                  </a:txBody>
                  <a:tcPr anchor="ctr">
                    <a:solidFill>
                      <a:schemeClr val="accent1">
                        <a:lumMod val="75000"/>
                      </a:schemeClr>
                    </a:solidFill>
                  </a:tcPr>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1" lang="ja-JP" altLang="en-US" sz="2000">
                          <a:solidFill>
                            <a:srgbClr val="FFFDA9"/>
                          </a:solidFill>
                          <a:latin typeface="Hiragino Mincho ProN W3" panose="02020300000000000000" pitchFamily="18" charset="-128"/>
                          <a:ea typeface="Hiragino Mincho ProN W3" panose="02020300000000000000" pitchFamily="18" charset="-128"/>
                        </a:rPr>
                        <a:t>低カリウム血症、ミオパシー、偽アルドステロン症</a:t>
                      </a:r>
                    </a:p>
                  </a:txBody>
                  <a:tcPr anchor="ctr">
                    <a:solidFill>
                      <a:schemeClr val="accent1">
                        <a:lumMod val="75000"/>
                      </a:schemeClr>
                    </a:solidFill>
                  </a:tcPr>
                </a:tc>
                <a:extLst>
                  <a:ext uri="{0D108BD9-81ED-4DB2-BD59-A6C34878D82A}">
                    <a16:rowId xmlns:a16="http://schemas.microsoft.com/office/drawing/2014/main" val="759646623"/>
                  </a:ext>
                </a:extLst>
              </a:tr>
              <a:tr h="370840">
                <a:tc>
                  <a:txBody>
                    <a:bodyPr/>
                    <a:lstStyle/>
                    <a:p>
                      <a:pPr algn="l"/>
                      <a:r>
                        <a:rPr kumimoji="1" lang="ja-JP" altLang="en-US" sz="2800">
                          <a:solidFill>
                            <a:schemeClr val="bg1"/>
                          </a:solidFill>
                          <a:latin typeface="Hiragino Mincho ProN W3" panose="02020300000000000000" pitchFamily="18" charset="-128"/>
                          <a:ea typeface="Hiragino Mincho ProN W3" panose="02020300000000000000" pitchFamily="18" charset="-128"/>
                        </a:rPr>
                        <a:t>サンシシ</a:t>
                      </a:r>
                    </a:p>
                  </a:txBody>
                  <a:tcPr anchor="ctr">
                    <a:solidFill>
                      <a:schemeClr val="tx1"/>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イリドイド</a:t>
                      </a:r>
                    </a:p>
                  </a:txBody>
                  <a:tcPr anchor="ctr">
                    <a:solidFill>
                      <a:schemeClr val="accent1">
                        <a:lumMod val="75000"/>
                      </a:schemeClr>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鎮静、利胆、利尿</a:t>
                      </a:r>
                    </a:p>
                  </a:txBody>
                  <a:tcPr anchor="ctr">
                    <a:solidFill>
                      <a:schemeClr val="accent1">
                        <a:lumMod val="75000"/>
                      </a:schemeClr>
                    </a:solidFill>
                  </a:tcPr>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1" lang="ja-JP" altLang="en-US" sz="2000">
                          <a:solidFill>
                            <a:srgbClr val="FFFDA9"/>
                          </a:solidFill>
                          <a:latin typeface="Hiragino Mincho ProN W3" panose="02020300000000000000" pitchFamily="18" charset="-128"/>
                          <a:ea typeface="Hiragino Mincho ProN W3" panose="02020300000000000000" pitchFamily="18" charset="-128"/>
                        </a:rPr>
                        <a:t>突発性腸管膜静脈硬化症の恐れ</a:t>
                      </a:r>
                    </a:p>
                  </a:txBody>
                  <a:tcPr anchor="ctr">
                    <a:solidFill>
                      <a:schemeClr val="accent1">
                        <a:lumMod val="75000"/>
                      </a:schemeClr>
                    </a:solidFill>
                  </a:tcPr>
                </a:tc>
                <a:extLst>
                  <a:ext uri="{0D108BD9-81ED-4DB2-BD59-A6C34878D82A}">
                    <a16:rowId xmlns:a16="http://schemas.microsoft.com/office/drawing/2014/main" val="1299731704"/>
                  </a:ext>
                </a:extLst>
              </a:tr>
              <a:tr h="370840">
                <a:tc>
                  <a:txBody>
                    <a:bodyPr/>
                    <a:lstStyle/>
                    <a:p>
                      <a:pPr algn="l"/>
                      <a:r>
                        <a:rPr kumimoji="1" lang="ja-JP" altLang="en-US" sz="2800">
                          <a:solidFill>
                            <a:schemeClr val="bg1"/>
                          </a:solidFill>
                          <a:latin typeface="Hiragino Mincho ProN W3" panose="02020300000000000000" pitchFamily="18" charset="-128"/>
                          <a:ea typeface="Hiragino Mincho ProN W3" panose="02020300000000000000" pitchFamily="18" charset="-128"/>
                        </a:rPr>
                        <a:t>ジオウ</a:t>
                      </a:r>
                    </a:p>
                  </a:txBody>
                  <a:tcPr anchor="ctr">
                    <a:solidFill>
                      <a:schemeClr val="tx1"/>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イリドイド</a:t>
                      </a:r>
                    </a:p>
                  </a:txBody>
                  <a:tcPr anchor="ctr">
                    <a:solidFill>
                      <a:schemeClr val="accent1">
                        <a:lumMod val="75000"/>
                      </a:schemeClr>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補血・滋陰</a:t>
                      </a:r>
                    </a:p>
                  </a:txBody>
                  <a:tcPr anchor="ctr">
                    <a:solidFill>
                      <a:schemeClr val="accent1">
                        <a:lumMod val="75000"/>
                      </a:schemeClr>
                    </a:solidFill>
                  </a:tcPr>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1" lang="ja-JP" altLang="en-US" sz="2000">
                          <a:solidFill>
                            <a:srgbClr val="FFFDA9"/>
                          </a:solidFill>
                          <a:latin typeface="Hiragino Mincho ProN W3" panose="02020300000000000000" pitchFamily="18" charset="-128"/>
                          <a:ea typeface="Hiragino Mincho ProN W3" panose="02020300000000000000" pitchFamily="18" charset="-128"/>
                        </a:rPr>
                        <a:t>食欲不振、下痢など胃腸障害</a:t>
                      </a:r>
                    </a:p>
                  </a:txBody>
                  <a:tcPr anchor="ctr">
                    <a:solidFill>
                      <a:schemeClr val="accent1">
                        <a:lumMod val="75000"/>
                      </a:schemeClr>
                    </a:solidFill>
                  </a:tcPr>
                </a:tc>
                <a:extLst>
                  <a:ext uri="{0D108BD9-81ED-4DB2-BD59-A6C34878D82A}">
                    <a16:rowId xmlns:a16="http://schemas.microsoft.com/office/drawing/2014/main" val="2041342941"/>
                  </a:ext>
                </a:extLst>
              </a:tr>
              <a:tr h="370840">
                <a:tc>
                  <a:txBody>
                    <a:bodyPr/>
                    <a:lstStyle/>
                    <a:p>
                      <a:pPr algn="l"/>
                      <a:r>
                        <a:rPr kumimoji="1" lang="ja-JP" altLang="en-US" sz="2800">
                          <a:solidFill>
                            <a:schemeClr val="bg1"/>
                          </a:solidFill>
                          <a:latin typeface="Hiragino Mincho ProN W3" panose="02020300000000000000" pitchFamily="18" charset="-128"/>
                          <a:ea typeface="Hiragino Mincho ProN W3" panose="02020300000000000000" pitchFamily="18" charset="-128"/>
                        </a:rPr>
                        <a:t>ダイオウ</a:t>
                      </a:r>
                    </a:p>
                  </a:txBody>
                  <a:tcPr anchor="ctr">
                    <a:solidFill>
                      <a:schemeClr val="tx1"/>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センノシド</a:t>
                      </a:r>
                      <a:endParaRPr kumimoji="1" lang="en-US" altLang="ja-JP" sz="2000" dirty="0">
                        <a:solidFill>
                          <a:srgbClr val="FFFDA9"/>
                        </a:solidFill>
                        <a:latin typeface="Hiragino Mincho ProN W3" panose="02020300000000000000" pitchFamily="18" charset="-128"/>
                        <a:ea typeface="Hiragino Mincho ProN W3" panose="02020300000000000000" pitchFamily="18" charset="-128"/>
                      </a:endParaRPr>
                    </a:p>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アントラキノン類</a:t>
                      </a:r>
                    </a:p>
                  </a:txBody>
                  <a:tcPr anchor="ctr">
                    <a:solidFill>
                      <a:schemeClr val="accent1">
                        <a:lumMod val="75000"/>
                      </a:schemeClr>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瀉下</a:t>
                      </a:r>
                    </a:p>
                  </a:txBody>
                  <a:tcPr anchor="ctr">
                    <a:solidFill>
                      <a:schemeClr val="accent1">
                        <a:lumMod val="75000"/>
                      </a:schemeClr>
                    </a:solidFill>
                  </a:tcPr>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1" lang="ja-JP" altLang="en-US" sz="2000">
                          <a:solidFill>
                            <a:srgbClr val="FFFDA9"/>
                          </a:solidFill>
                          <a:latin typeface="Hiragino Mincho ProN W3" panose="02020300000000000000" pitchFamily="18" charset="-128"/>
                          <a:ea typeface="Hiragino Mincho ProN W3" panose="02020300000000000000" pitchFamily="18" charset="-128"/>
                        </a:rPr>
                        <a:t>下痢、腹痛、長期投与で大腸刺激に対する耐性の発現で弛緩性便秘や大腸メラノーシスの恐れがある</a:t>
                      </a:r>
                      <a:endParaRPr kumimoji="1" lang="en-US" altLang="ja-JP" sz="2000" dirty="0">
                        <a:solidFill>
                          <a:srgbClr val="FFFDA9"/>
                        </a:solidFill>
                        <a:latin typeface="Hiragino Mincho ProN W3" panose="02020300000000000000" pitchFamily="18" charset="-128"/>
                        <a:ea typeface="Hiragino Mincho ProN W3" panose="02020300000000000000" pitchFamily="18" charset="-128"/>
                      </a:endParaRPr>
                    </a:p>
                  </a:txBody>
                  <a:tcPr anchor="ctr">
                    <a:solidFill>
                      <a:schemeClr val="accent1">
                        <a:lumMod val="75000"/>
                      </a:schemeClr>
                    </a:solidFill>
                  </a:tcPr>
                </a:tc>
                <a:extLst>
                  <a:ext uri="{0D108BD9-81ED-4DB2-BD59-A6C34878D82A}">
                    <a16:rowId xmlns:a16="http://schemas.microsoft.com/office/drawing/2014/main" val="2314363617"/>
                  </a:ext>
                </a:extLst>
              </a:tr>
              <a:tr h="370840">
                <a:tc>
                  <a:txBody>
                    <a:bodyPr/>
                    <a:lstStyle/>
                    <a:p>
                      <a:pPr algn="l"/>
                      <a:r>
                        <a:rPr kumimoji="1" lang="ja-JP" altLang="en-US" sz="2800">
                          <a:solidFill>
                            <a:schemeClr val="bg1"/>
                          </a:solidFill>
                          <a:latin typeface="Hiragino Mincho ProN W3" panose="02020300000000000000" pitchFamily="18" charset="-128"/>
                          <a:ea typeface="Hiragino Mincho ProN W3" panose="02020300000000000000" pitchFamily="18" charset="-128"/>
                        </a:rPr>
                        <a:t>トウニン・ボタンピ</a:t>
                      </a:r>
                    </a:p>
                  </a:txBody>
                  <a:tcPr anchor="ctr">
                    <a:solidFill>
                      <a:schemeClr val="tx1"/>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青酸配糖体</a:t>
                      </a:r>
                    </a:p>
                  </a:txBody>
                  <a:tcPr anchor="ctr">
                    <a:solidFill>
                      <a:schemeClr val="accent1">
                        <a:lumMod val="75000"/>
                      </a:schemeClr>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駆瘀血</a:t>
                      </a:r>
                    </a:p>
                  </a:txBody>
                  <a:tcPr anchor="ctr">
                    <a:solidFill>
                      <a:schemeClr val="accent1">
                        <a:lumMod val="75000"/>
                      </a:schemeClr>
                    </a:solidFill>
                  </a:tcPr>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1" lang="ja-JP" altLang="en-US" sz="2000">
                          <a:solidFill>
                            <a:srgbClr val="FFFDA9"/>
                          </a:solidFill>
                          <a:latin typeface="Hiragino Mincho ProN W3" panose="02020300000000000000" pitchFamily="18" charset="-128"/>
                          <a:ea typeface="Hiragino Mincho ProN W3" panose="02020300000000000000" pitchFamily="18" charset="-128"/>
                        </a:rPr>
                        <a:t>妊婦に流産・早産を起こす危険性があるといわれる</a:t>
                      </a:r>
                    </a:p>
                  </a:txBody>
                  <a:tcPr anchor="ctr">
                    <a:solidFill>
                      <a:schemeClr val="accent1">
                        <a:lumMod val="75000"/>
                      </a:schemeClr>
                    </a:solidFill>
                  </a:tcPr>
                </a:tc>
                <a:extLst>
                  <a:ext uri="{0D108BD9-81ED-4DB2-BD59-A6C34878D82A}">
                    <a16:rowId xmlns:a16="http://schemas.microsoft.com/office/drawing/2014/main" val="2257406565"/>
                  </a:ext>
                </a:extLst>
              </a:tr>
              <a:tr h="370840">
                <a:tc>
                  <a:txBody>
                    <a:bodyPr/>
                    <a:lstStyle/>
                    <a:p>
                      <a:pPr algn="l"/>
                      <a:r>
                        <a:rPr kumimoji="1" lang="ja-JP" altLang="en-US" sz="2800">
                          <a:solidFill>
                            <a:schemeClr val="bg1"/>
                          </a:solidFill>
                          <a:latin typeface="Hiragino Mincho ProN W3" panose="02020300000000000000" pitchFamily="18" charset="-128"/>
                          <a:ea typeface="Hiragino Mincho ProN W3" panose="02020300000000000000" pitchFamily="18" charset="-128"/>
                        </a:rPr>
                        <a:t>ブシ</a:t>
                      </a:r>
                    </a:p>
                  </a:txBody>
                  <a:tcPr anchor="ctr">
                    <a:solidFill>
                      <a:schemeClr val="tx1"/>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アコニチン</a:t>
                      </a:r>
                    </a:p>
                  </a:txBody>
                  <a:tcPr anchor="ctr">
                    <a:solidFill>
                      <a:schemeClr val="accent1">
                        <a:lumMod val="75000"/>
                      </a:schemeClr>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神経毒</a:t>
                      </a:r>
                    </a:p>
                  </a:txBody>
                  <a:tcPr anchor="ctr">
                    <a:solidFill>
                      <a:schemeClr val="accent1">
                        <a:lumMod val="75000"/>
                      </a:schemeClr>
                    </a:solidFill>
                  </a:tcPr>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1" lang="ja-JP" altLang="en-US" sz="2000">
                          <a:solidFill>
                            <a:srgbClr val="FFFDA9"/>
                          </a:solidFill>
                          <a:latin typeface="Hiragino Mincho ProN W3" panose="02020300000000000000" pitchFamily="18" charset="-128"/>
                          <a:ea typeface="Hiragino Mincho ProN W3" panose="02020300000000000000" pitchFamily="18" charset="-128"/>
                        </a:rPr>
                        <a:t>動悸、のぼせ、舌の痺れ、悪心</a:t>
                      </a:r>
                    </a:p>
                  </a:txBody>
                  <a:tcPr anchor="ctr">
                    <a:solidFill>
                      <a:schemeClr val="accent1">
                        <a:lumMod val="75000"/>
                      </a:schemeClr>
                    </a:solidFill>
                  </a:tcPr>
                </a:tc>
                <a:extLst>
                  <a:ext uri="{0D108BD9-81ED-4DB2-BD59-A6C34878D82A}">
                    <a16:rowId xmlns:a16="http://schemas.microsoft.com/office/drawing/2014/main" val="953266213"/>
                  </a:ext>
                </a:extLst>
              </a:tr>
              <a:tr h="370840">
                <a:tc>
                  <a:txBody>
                    <a:bodyPr/>
                    <a:lstStyle/>
                    <a:p>
                      <a:pPr algn="l"/>
                      <a:r>
                        <a:rPr kumimoji="1" lang="ja-JP" altLang="en-US" sz="2800">
                          <a:solidFill>
                            <a:schemeClr val="bg1"/>
                          </a:solidFill>
                          <a:latin typeface="Hiragino Mincho ProN W3" panose="02020300000000000000" pitchFamily="18" charset="-128"/>
                          <a:ea typeface="Hiragino Mincho ProN W3" panose="02020300000000000000" pitchFamily="18" charset="-128"/>
                        </a:rPr>
                        <a:t>ボウショウ</a:t>
                      </a:r>
                    </a:p>
                  </a:txBody>
                  <a:tcPr anchor="ctr">
                    <a:solidFill>
                      <a:schemeClr val="tx1"/>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硫酸ナトリウム</a:t>
                      </a:r>
                    </a:p>
                  </a:txBody>
                  <a:tcPr anchor="ctr">
                    <a:solidFill>
                      <a:schemeClr val="accent1">
                        <a:lumMod val="75000"/>
                      </a:schemeClr>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瀉下</a:t>
                      </a:r>
                    </a:p>
                  </a:txBody>
                  <a:tcPr anchor="ctr">
                    <a:solidFill>
                      <a:schemeClr val="accent1">
                        <a:lumMod val="75000"/>
                      </a:schemeClr>
                    </a:solidFill>
                  </a:tcPr>
                </a:tc>
                <a:tc>
                  <a:txBody>
                    <a:bodyPr/>
                    <a:lstStyle/>
                    <a:p>
                      <a:pPr marL="0" marR="0" lvl="0" indent="0" algn="l" defTabSz="584200" rtl="0" eaLnBrk="1" fontAlgn="auto" latinLnBrk="0" hangingPunct="1">
                        <a:lnSpc>
                          <a:spcPct val="100000"/>
                        </a:lnSpc>
                        <a:spcBef>
                          <a:spcPts val="0"/>
                        </a:spcBef>
                        <a:spcAft>
                          <a:spcPts val="0"/>
                        </a:spcAft>
                        <a:buClrTx/>
                        <a:buSzTx/>
                        <a:buFontTx/>
                        <a:buNone/>
                        <a:tabLst/>
                        <a:defRPr/>
                      </a:pPr>
                      <a:r>
                        <a:rPr kumimoji="1" lang="ja-JP" altLang="en-US" sz="2000">
                          <a:solidFill>
                            <a:srgbClr val="FFFDA9"/>
                          </a:solidFill>
                          <a:latin typeface="Hiragino Mincho ProN W3" panose="02020300000000000000" pitchFamily="18" charset="-128"/>
                          <a:ea typeface="Hiragino Mincho ProN W3" panose="02020300000000000000" pitchFamily="18" charset="-128"/>
                        </a:rPr>
                        <a:t>下痢、浮腫</a:t>
                      </a:r>
                    </a:p>
                  </a:txBody>
                  <a:tcPr anchor="ctr">
                    <a:solidFill>
                      <a:schemeClr val="accent1">
                        <a:lumMod val="75000"/>
                      </a:schemeClr>
                    </a:solidFill>
                  </a:tcPr>
                </a:tc>
                <a:extLst>
                  <a:ext uri="{0D108BD9-81ED-4DB2-BD59-A6C34878D82A}">
                    <a16:rowId xmlns:a16="http://schemas.microsoft.com/office/drawing/2014/main" val="1928201675"/>
                  </a:ext>
                </a:extLst>
              </a:tr>
              <a:tr h="370840">
                <a:tc>
                  <a:txBody>
                    <a:bodyPr/>
                    <a:lstStyle/>
                    <a:p>
                      <a:pPr algn="l"/>
                      <a:r>
                        <a:rPr kumimoji="1" lang="ja-JP" altLang="en-US" sz="2800">
                          <a:solidFill>
                            <a:schemeClr val="bg1"/>
                          </a:solidFill>
                          <a:latin typeface="Hiragino Mincho ProN W3" panose="02020300000000000000" pitchFamily="18" charset="-128"/>
                          <a:ea typeface="Hiragino Mincho ProN W3" panose="02020300000000000000" pitchFamily="18" charset="-128"/>
                        </a:rPr>
                        <a:t>マオウ</a:t>
                      </a:r>
                    </a:p>
                  </a:txBody>
                  <a:tcPr anchor="ctr">
                    <a:solidFill>
                      <a:schemeClr val="tx1"/>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エフェドリン</a:t>
                      </a:r>
                    </a:p>
                  </a:txBody>
                  <a:tcPr anchor="ctr">
                    <a:solidFill>
                      <a:schemeClr val="accent1">
                        <a:lumMod val="75000"/>
                      </a:schemeClr>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交感神経興奮、中枢興奮</a:t>
                      </a:r>
                    </a:p>
                  </a:txBody>
                  <a:tcPr anchor="ctr">
                    <a:solidFill>
                      <a:schemeClr val="accent1">
                        <a:lumMod val="75000"/>
                      </a:schemeClr>
                    </a:solidFill>
                  </a:tcPr>
                </a:tc>
                <a:tc>
                  <a:txBody>
                    <a:bodyPr/>
                    <a:lstStyle/>
                    <a:p>
                      <a:pPr algn="l"/>
                      <a:r>
                        <a:rPr kumimoji="1" lang="ja-JP" altLang="en-US" sz="2000">
                          <a:solidFill>
                            <a:srgbClr val="FFFDA9"/>
                          </a:solidFill>
                          <a:latin typeface="Hiragino Mincho ProN W3" panose="02020300000000000000" pitchFamily="18" charset="-128"/>
                          <a:ea typeface="Hiragino Mincho ProN W3" panose="02020300000000000000" pitchFamily="18" charset="-128"/>
                        </a:rPr>
                        <a:t>不眠、動悸、興奮、血圧上昇、発汗過多、排尿障害</a:t>
                      </a:r>
                    </a:p>
                  </a:txBody>
                  <a:tcPr anchor="ctr">
                    <a:solidFill>
                      <a:schemeClr val="accent1">
                        <a:lumMod val="75000"/>
                      </a:schemeClr>
                    </a:solidFill>
                  </a:tcPr>
                </a:tc>
                <a:extLst>
                  <a:ext uri="{0D108BD9-81ED-4DB2-BD59-A6C34878D82A}">
                    <a16:rowId xmlns:a16="http://schemas.microsoft.com/office/drawing/2014/main" val="1995399313"/>
                  </a:ext>
                </a:extLst>
              </a:tr>
            </a:tbl>
          </a:graphicData>
        </a:graphic>
      </p:graphicFrame>
    </p:spTree>
    <p:extLst>
      <p:ext uri="{BB962C8B-B14F-4D97-AF65-F5344CB8AC3E}">
        <p14:creationId xmlns:p14="http://schemas.microsoft.com/office/powerpoint/2010/main" val="1491837541"/>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000"/>
              <a:t>第</a:t>
            </a:r>
            <a:r>
              <a:rPr lang="en-US" altLang="ja-JP" sz="4000" dirty="0"/>
              <a:t>15</a:t>
            </a:r>
            <a:r>
              <a:rPr lang="ja-JP" altLang="en-US" sz="4000"/>
              <a:t>章 よく用いられる漢方処方とその中の生薬</a:t>
            </a:r>
            <a:r>
              <a:rPr lang="en-US" altLang="ja-JP" sz="4000" dirty="0"/>
              <a:t>(22)</a:t>
            </a:r>
            <a:endParaRPr lang="ja-JP" altLang="en-US" sz="40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6" y="1831110"/>
            <a:ext cx="7246541"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漢方処方の副作用情報</a:t>
            </a:r>
            <a:endParaRPr lang="en-US" altLang="ja-JP" sz="4000" dirty="0">
              <a:solidFill>
                <a:srgbClr val="FF0000"/>
              </a:solidFill>
              <a:effectLst>
                <a:outerShdw blurRad="12700" dist="25400" dir="2700000" rotWithShape="0">
                  <a:srgbClr val="000000"/>
                </a:outerShdw>
              </a:effectLst>
              <a:uFill>
                <a:solidFill>
                  <a:srgbClr val="FF0000"/>
                </a:solidFill>
              </a:uFill>
            </a:endParaRPr>
          </a:p>
        </p:txBody>
      </p:sp>
      <p:sp>
        <p:nvSpPr>
          <p:cNvPr id="13" name="強心作用を有するステロイド配糖体の一種">
            <a:extLst>
              <a:ext uri="{FF2B5EF4-FFF2-40B4-BE49-F238E27FC236}">
                <a16:creationId xmlns:a16="http://schemas.microsoft.com/office/drawing/2014/main" id="{CABD602C-CB34-3246-BB4A-9E4FB9C2B7C5}"/>
              </a:ext>
            </a:extLst>
          </p:cNvPr>
          <p:cNvSpPr txBox="1"/>
          <p:nvPr/>
        </p:nvSpPr>
        <p:spPr>
          <a:xfrm>
            <a:off x="1863109" y="8213066"/>
            <a:ext cx="10304310" cy="1521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lnSpc>
                <a:spcPct val="150000"/>
              </a:lnSpc>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そのほか、前表の生薬を配合する漢方処方の長期投与には注意が肝要！</a:t>
            </a:r>
          </a:p>
        </p:txBody>
      </p:sp>
      <p:sp>
        <p:nvSpPr>
          <p:cNvPr id="15" name="強心作用を有するステロイド配糖体の一種">
            <a:extLst>
              <a:ext uri="{FF2B5EF4-FFF2-40B4-BE49-F238E27FC236}">
                <a16:creationId xmlns:a16="http://schemas.microsoft.com/office/drawing/2014/main" id="{D5E00B64-2C0D-0C43-B45F-B9256A17F2BE}"/>
              </a:ext>
            </a:extLst>
          </p:cNvPr>
          <p:cNvSpPr txBox="1"/>
          <p:nvPr/>
        </p:nvSpPr>
        <p:spPr>
          <a:xfrm>
            <a:off x="2104000" y="2702219"/>
            <a:ext cx="10461626" cy="2260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lnSpc>
                <a:spcPct val="150000"/>
              </a:lnSpc>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0000"/>
                </a:solidFill>
                <a:effectLst>
                  <a:outerShdw blurRad="12700" dist="25400" dir="2700000" rotWithShape="0">
                    <a:srgbClr val="000000"/>
                  </a:outerShdw>
                </a:effectLst>
                <a:uFill>
                  <a:solidFill>
                    <a:srgbClr val="FFFF00"/>
                  </a:solidFill>
                </a:uFill>
              </a:rPr>
              <a:t>小柴胡湯</a:t>
            </a:r>
          </a:p>
          <a:p>
            <a:pPr algn="l" defTabSz="650240">
              <a:lnSpc>
                <a:spcPct val="150000"/>
              </a:lnSpc>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肝障害、間質性肺炎、膀胱炎様症状、偽アルドステロン症</a:t>
            </a:r>
            <a:r>
              <a:rPr lang="ja-JP" altLang="en-US" sz="2400">
                <a:solidFill>
                  <a:srgbClr val="FFFF00"/>
                </a:solidFill>
                <a:effectLst>
                  <a:outerShdw blurRad="12700" dist="25400" dir="2700000" rotWithShape="0">
                    <a:srgbClr val="000000"/>
                  </a:outerShdw>
                </a:effectLst>
                <a:uFill>
                  <a:solidFill>
                    <a:srgbClr val="FFFF00"/>
                  </a:solidFill>
                </a:uFill>
              </a:rPr>
              <a:t>（主としてカンゾウに基づく）</a:t>
            </a:r>
            <a:r>
              <a:rPr lang="ja-JP" altLang="en-US" sz="3200">
                <a:solidFill>
                  <a:srgbClr val="FFFF00"/>
                </a:solidFill>
                <a:effectLst>
                  <a:outerShdw blurRad="12700" dist="25400" dir="2700000" rotWithShape="0">
                    <a:srgbClr val="000000"/>
                  </a:outerShdw>
                </a:effectLst>
                <a:uFill>
                  <a:solidFill>
                    <a:srgbClr val="FFFF00"/>
                  </a:solidFill>
                </a:uFill>
              </a:rPr>
              <a:t>、扁平苔癬型皮疹</a:t>
            </a:r>
          </a:p>
        </p:txBody>
      </p:sp>
      <p:sp>
        <p:nvSpPr>
          <p:cNvPr id="17" name="強心作用を有するステロイド配糖体の一種">
            <a:extLst>
              <a:ext uri="{FF2B5EF4-FFF2-40B4-BE49-F238E27FC236}">
                <a16:creationId xmlns:a16="http://schemas.microsoft.com/office/drawing/2014/main" id="{B0162AAD-958B-E440-AC45-9082A1EF6E69}"/>
              </a:ext>
            </a:extLst>
          </p:cNvPr>
          <p:cNvSpPr txBox="1"/>
          <p:nvPr/>
        </p:nvSpPr>
        <p:spPr>
          <a:xfrm>
            <a:off x="2718517" y="5457642"/>
            <a:ext cx="9630798" cy="2260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lnSpc>
                <a:spcPct val="150000"/>
              </a:lnSpc>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chemeClr val="bg1"/>
                </a:solidFill>
                <a:effectLst>
                  <a:outerShdw blurRad="12700" dist="25400" dir="2700000" rotWithShape="0">
                    <a:srgbClr val="000000"/>
                  </a:outerShdw>
                </a:effectLst>
                <a:uFill>
                  <a:solidFill>
                    <a:srgbClr val="FFFF00"/>
                  </a:solidFill>
                </a:uFill>
              </a:rPr>
              <a:t>肝炎の治療でインターフェロンと併用したとき、間質性肺炎が多発、サイコあるいはサイコ・オウゴンの相乗作用といわれるが、未解明</a:t>
            </a:r>
          </a:p>
        </p:txBody>
      </p:sp>
    </p:spTree>
    <p:extLst>
      <p:ext uri="{BB962C8B-B14F-4D97-AF65-F5344CB8AC3E}">
        <p14:creationId xmlns:p14="http://schemas.microsoft.com/office/powerpoint/2010/main" val="8764360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5" grpId="0" animBg="1" advAuto="0"/>
      <p:bldP spid="17" grpId="0"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400"/>
              <a:t>第</a:t>
            </a:r>
            <a:r>
              <a:rPr lang="en-US" altLang="ja-JP" sz="4400" dirty="0"/>
              <a:t>16</a:t>
            </a:r>
            <a:r>
              <a:rPr lang="ja-JP" altLang="en-US" sz="4400"/>
              <a:t>章 健康食品類とハーブ</a:t>
            </a:r>
            <a:r>
              <a:rPr lang="en-US" altLang="ja-JP" sz="4400" dirty="0"/>
              <a:t>(1)</a:t>
            </a:r>
            <a:endParaRPr lang="ja-JP" altLang="en-US" sz="44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5" y="1831110"/>
            <a:ext cx="10554423"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健康食品類の服用に際して留意すべきこと</a:t>
            </a:r>
            <a:endParaRPr lang="en-US" altLang="ja-JP" sz="4000" dirty="0">
              <a:solidFill>
                <a:srgbClr val="FF0000"/>
              </a:solidFill>
              <a:effectLst>
                <a:outerShdw blurRad="12700" dist="25400" dir="2700000" rotWithShape="0">
                  <a:srgbClr val="000000"/>
                </a:outerShdw>
              </a:effectLst>
              <a:uFill>
                <a:solidFill>
                  <a:srgbClr val="FF0000"/>
                </a:solidFill>
              </a:uFill>
            </a:endParaRPr>
          </a:p>
        </p:txBody>
      </p:sp>
      <p:sp>
        <p:nvSpPr>
          <p:cNvPr id="8" name="強心作用を有するステロイド配糖体の一種">
            <a:extLst>
              <a:ext uri="{FF2B5EF4-FFF2-40B4-BE49-F238E27FC236}">
                <a16:creationId xmlns:a16="http://schemas.microsoft.com/office/drawing/2014/main" id="{B10A653B-0D54-D74A-8959-AD6E0D1BD90B}"/>
              </a:ext>
            </a:extLst>
          </p:cNvPr>
          <p:cNvSpPr txBox="1"/>
          <p:nvPr/>
        </p:nvSpPr>
        <p:spPr>
          <a:xfrm>
            <a:off x="2615637" y="3648221"/>
            <a:ext cx="9897863"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外国製品の中には合成薬品を混入するものがある</a:t>
            </a:r>
            <a:endParaRPr sz="3200" dirty="0">
              <a:solidFill>
                <a:srgbClr val="FFFF00"/>
              </a:solidFill>
              <a:effectLst>
                <a:outerShdw blurRad="12700" dist="25400" dir="2700000" rotWithShape="0">
                  <a:srgbClr val="000000"/>
                </a:outerShdw>
              </a:effectLst>
              <a:uFill>
                <a:solidFill>
                  <a:srgbClr val="FFFF00"/>
                </a:solidFill>
              </a:uFill>
            </a:endParaRPr>
          </a:p>
        </p:txBody>
      </p:sp>
      <p:grpSp>
        <p:nvGrpSpPr>
          <p:cNvPr id="20" name="グループ化 19">
            <a:extLst>
              <a:ext uri="{FF2B5EF4-FFF2-40B4-BE49-F238E27FC236}">
                <a16:creationId xmlns:a16="http://schemas.microsoft.com/office/drawing/2014/main" id="{49A876E1-3CEC-4245-98C8-00EF7E6F2F22}"/>
              </a:ext>
            </a:extLst>
          </p:cNvPr>
          <p:cNvGrpSpPr/>
          <p:nvPr/>
        </p:nvGrpSpPr>
        <p:grpSpPr>
          <a:xfrm>
            <a:off x="3126139" y="4328381"/>
            <a:ext cx="6702418" cy="1004767"/>
            <a:chOff x="3151191" y="3527789"/>
            <a:chExt cx="6702418" cy="1004767"/>
          </a:xfrm>
        </p:grpSpPr>
        <p:sp>
          <p:nvSpPr>
            <p:cNvPr id="9" name="含水ケイ酸アルミニウム・二酸化ケイ素">
              <a:extLst>
                <a:ext uri="{FF2B5EF4-FFF2-40B4-BE49-F238E27FC236}">
                  <a16:creationId xmlns:a16="http://schemas.microsoft.com/office/drawing/2014/main" id="{9D515F8F-D2C5-6C4D-B17D-CFCF171E8D55}"/>
                </a:ext>
              </a:extLst>
            </p:cNvPr>
            <p:cNvSpPr txBox="1"/>
            <p:nvPr/>
          </p:nvSpPr>
          <p:spPr>
            <a:xfrm>
              <a:off x="3151191" y="3527789"/>
              <a:ext cx="4376951"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altLang="ja-JP" dirty="0"/>
                <a:t>2002</a:t>
              </a:r>
              <a:r>
                <a:rPr lang="ja-JP" altLang="en-US"/>
                <a:t>年　中国製健康食品</a:t>
              </a:r>
              <a:endParaRPr dirty="0"/>
            </a:p>
          </p:txBody>
        </p:sp>
        <p:sp>
          <p:nvSpPr>
            <p:cNvPr id="10" name="含水ケイ酸アルミニウム・二酸化ケイ素">
              <a:extLst>
                <a:ext uri="{FF2B5EF4-FFF2-40B4-BE49-F238E27FC236}">
                  <a16:creationId xmlns:a16="http://schemas.microsoft.com/office/drawing/2014/main" id="{F3F92CDC-FC32-9C48-A526-7B4E911AAF9E}"/>
                </a:ext>
              </a:extLst>
            </p:cNvPr>
            <p:cNvSpPr txBox="1"/>
            <p:nvPr/>
          </p:nvSpPr>
          <p:spPr>
            <a:xfrm>
              <a:off x="4769136" y="3955762"/>
              <a:ext cx="5084473"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altLang="ja-JP" dirty="0"/>
                <a:t>N–</a:t>
              </a:r>
              <a:r>
                <a:rPr lang="ja-JP" altLang="en-US"/>
                <a:t>ニトロソフェンフルラミン</a:t>
              </a:r>
              <a:endParaRPr dirty="0"/>
            </a:p>
          </p:txBody>
        </p:sp>
      </p:grpSp>
      <p:sp>
        <p:nvSpPr>
          <p:cNvPr id="11" name="強心作用を有するステロイド配糖体の一種">
            <a:extLst>
              <a:ext uri="{FF2B5EF4-FFF2-40B4-BE49-F238E27FC236}">
                <a16:creationId xmlns:a16="http://schemas.microsoft.com/office/drawing/2014/main" id="{5DDA4D34-7E9D-5847-AF15-26B540C24957}"/>
              </a:ext>
            </a:extLst>
          </p:cNvPr>
          <p:cNvSpPr txBox="1"/>
          <p:nvPr/>
        </p:nvSpPr>
        <p:spPr>
          <a:xfrm>
            <a:off x="2615637" y="5383287"/>
            <a:ext cx="9897863"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薬物相互作用成分を含むこともある</a:t>
            </a:r>
            <a:endParaRPr sz="3200" dirty="0">
              <a:solidFill>
                <a:srgbClr val="FFFF00"/>
              </a:solidFill>
              <a:effectLst>
                <a:outerShdw blurRad="12700" dist="25400" dir="2700000" rotWithShape="0">
                  <a:srgbClr val="000000"/>
                </a:outerShdw>
              </a:effectLst>
              <a:uFill>
                <a:solidFill>
                  <a:srgbClr val="FFFF00"/>
                </a:solidFill>
              </a:uFill>
            </a:endParaRPr>
          </a:p>
        </p:txBody>
      </p:sp>
      <p:sp>
        <p:nvSpPr>
          <p:cNvPr id="12" name="含水ケイ酸アルミニウム・二酸化ケイ素">
            <a:extLst>
              <a:ext uri="{FF2B5EF4-FFF2-40B4-BE49-F238E27FC236}">
                <a16:creationId xmlns:a16="http://schemas.microsoft.com/office/drawing/2014/main" id="{5380FDA9-A25B-3E4A-803A-2299DD5BF09B}"/>
              </a:ext>
            </a:extLst>
          </p:cNvPr>
          <p:cNvSpPr txBox="1"/>
          <p:nvPr/>
        </p:nvSpPr>
        <p:spPr>
          <a:xfrm>
            <a:off x="3126139" y="6073844"/>
            <a:ext cx="4376951"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セイヨウオトギリソウ</a:t>
            </a:r>
            <a:endParaRPr dirty="0"/>
          </a:p>
        </p:txBody>
      </p:sp>
      <p:grpSp>
        <p:nvGrpSpPr>
          <p:cNvPr id="2" name="グループ化 1">
            <a:extLst>
              <a:ext uri="{FF2B5EF4-FFF2-40B4-BE49-F238E27FC236}">
                <a16:creationId xmlns:a16="http://schemas.microsoft.com/office/drawing/2014/main" id="{25BB51F4-1DEB-A343-9EC7-F9D6049D6876}"/>
              </a:ext>
            </a:extLst>
          </p:cNvPr>
          <p:cNvGrpSpPr/>
          <p:nvPr/>
        </p:nvGrpSpPr>
        <p:grpSpPr>
          <a:xfrm>
            <a:off x="4744084" y="6501817"/>
            <a:ext cx="5752727" cy="1056974"/>
            <a:chOff x="4769136" y="5701225"/>
            <a:chExt cx="5752727" cy="1056974"/>
          </a:xfrm>
        </p:grpSpPr>
        <p:sp>
          <p:nvSpPr>
            <p:cNvPr id="13" name="含水ケイ酸アルミニウム・二酸化ケイ素">
              <a:extLst>
                <a:ext uri="{FF2B5EF4-FFF2-40B4-BE49-F238E27FC236}">
                  <a16:creationId xmlns:a16="http://schemas.microsoft.com/office/drawing/2014/main" id="{B8C387DC-359C-A74D-9C30-D0EF8F7D3650}"/>
                </a:ext>
              </a:extLst>
            </p:cNvPr>
            <p:cNvSpPr txBox="1"/>
            <p:nvPr/>
          </p:nvSpPr>
          <p:spPr>
            <a:xfrm>
              <a:off x="4769136" y="5701225"/>
              <a:ext cx="5752727"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薬物代謝酵素誘導作用成分を含む</a:t>
              </a:r>
              <a:endParaRPr dirty="0"/>
            </a:p>
          </p:txBody>
        </p:sp>
        <p:sp>
          <p:nvSpPr>
            <p:cNvPr id="14" name="含水ケイ酸アルミニウム・二酸化ケイ素">
              <a:extLst>
                <a:ext uri="{FF2B5EF4-FFF2-40B4-BE49-F238E27FC236}">
                  <a16:creationId xmlns:a16="http://schemas.microsoft.com/office/drawing/2014/main" id="{80B24CD0-8277-B44A-9A57-FAB432DA981D}"/>
                </a:ext>
              </a:extLst>
            </p:cNvPr>
            <p:cNvSpPr txBox="1"/>
            <p:nvPr/>
          </p:nvSpPr>
          <p:spPr>
            <a:xfrm>
              <a:off x="4769136" y="6181405"/>
              <a:ext cx="5752727"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併用時、一般薬物の効果を減弱</a:t>
              </a:r>
              <a:endParaRPr lang="en-US" altLang="ja-JP" dirty="0"/>
            </a:p>
          </p:txBody>
        </p:sp>
      </p:grpSp>
      <p:sp>
        <p:nvSpPr>
          <p:cNvPr id="15" name="強心作用を有するステロイド配糖体の一種">
            <a:extLst>
              <a:ext uri="{FF2B5EF4-FFF2-40B4-BE49-F238E27FC236}">
                <a16:creationId xmlns:a16="http://schemas.microsoft.com/office/drawing/2014/main" id="{A33B1B27-3476-AD41-9744-9AA9CDAA2CBE}"/>
              </a:ext>
            </a:extLst>
          </p:cNvPr>
          <p:cNvSpPr txBox="1"/>
          <p:nvPr/>
        </p:nvSpPr>
        <p:spPr>
          <a:xfrm>
            <a:off x="2615638" y="7719796"/>
            <a:ext cx="8195586"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FF00"/>
                </a:solidFill>
                <a:effectLst>
                  <a:outerShdw blurRad="12700" dist="25400" dir="2700000" rotWithShape="0">
                    <a:srgbClr val="000000"/>
                  </a:outerShdw>
                </a:effectLst>
                <a:uFill>
                  <a:solidFill>
                    <a:srgbClr val="FFFF00"/>
                  </a:solidFill>
                </a:uFill>
              </a:rPr>
              <a:t>過量摂取で健康障害をおこすことがある</a:t>
            </a:r>
            <a:endParaRPr sz="3200" dirty="0">
              <a:solidFill>
                <a:srgbClr val="FFFF00"/>
              </a:solidFill>
              <a:effectLst>
                <a:outerShdw blurRad="12700" dist="25400" dir="2700000" rotWithShape="0">
                  <a:srgbClr val="000000"/>
                </a:outerShdw>
              </a:effectLst>
              <a:uFill>
                <a:solidFill>
                  <a:srgbClr val="FFFF00"/>
                </a:solidFill>
              </a:uFill>
            </a:endParaRPr>
          </a:p>
        </p:txBody>
      </p:sp>
      <p:sp>
        <p:nvSpPr>
          <p:cNvPr id="16" name="含水ケイ酸アルミニウム・二酸化ケイ素">
            <a:extLst>
              <a:ext uri="{FF2B5EF4-FFF2-40B4-BE49-F238E27FC236}">
                <a16:creationId xmlns:a16="http://schemas.microsoft.com/office/drawing/2014/main" id="{FA1071FF-B9C0-484B-9EA7-5F526562599C}"/>
              </a:ext>
            </a:extLst>
          </p:cNvPr>
          <p:cNvSpPr txBox="1"/>
          <p:nvPr/>
        </p:nvSpPr>
        <p:spPr>
          <a:xfrm>
            <a:off x="3126138" y="8434685"/>
            <a:ext cx="4376951"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雪茶、アマメシバなど</a:t>
            </a:r>
            <a:endParaRPr dirty="0"/>
          </a:p>
        </p:txBody>
      </p:sp>
      <p:sp>
        <p:nvSpPr>
          <p:cNvPr id="21" name="●オモト">
            <a:extLst>
              <a:ext uri="{FF2B5EF4-FFF2-40B4-BE49-F238E27FC236}">
                <a16:creationId xmlns:a16="http://schemas.microsoft.com/office/drawing/2014/main" id="{CD57B99F-60A7-094F-9740-E22EE64B63A6}"/>
              </a:ext>
            </a:extLst>
          </p:cNvPr>
          <p:cNvSpPr txBox="1"/>
          <p:nvPr/>
        </p:nvSpPr>
        <p:spPr>
          <a:xfrm>
            <a:off x="2071468" y="2689279"/>
            <a:ext cx="8861863"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6435" tIns="72248" rIns="126435" bIns="72248">
            <a:spAutoFit/>
          </a:bodyPr>
          <a:lstStyle/>
          <a:p>
            <a:pPr algn="l" defTabSz="650240">
              <a:defRPr sz="320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000000"/>
                </a:solidFill>
                <a:effectLst>
                  <a:outerShdw blurRad="12700" dist="25400" dir="2700000" rotWithShape="0">
                    <a:srgbClr val="FFFFFF"/>
                  </a:outerShdw>
                </a:effectLst>
                <a:uFill>
                  <a:solidFill>
                    <a:srgbClr val="000000"/>
                  </a:solidFill>
                </a:uFill>
              </a:rPr>
              <a:t>食薬区分、健康食品の定義等は総論で説明済み</a:t>
            </a:r>
            <a:endParaRPr sz="3200" dirty="0">
              <a:solidFill>
                <a:srgbClr val="000000"/>
              </a:solidFill>
              <a:effectLst>
                <a:outerShdw blurRad="12700" dist="25400" dir="2700000" rotWithShape="0">
                  <a:srgbClr val="FFFFFF"/>
                </a:outerShdw>
              </a:effectLst>
              <a:uFill>
                <a:solidFill>
                  <a:srgbClr val="000000"/>
                </a:solidFill>
              </a:uFill>
            </a:endParaRPr>
          </a:p>
        </p:txBody>
      </p:sp>
      <p:grpSp>
        <p:nvGrpSpPr>
          <p:cNvPr id="19" name="グループ化 18">
            <a:extLst>
              <a:ext uri="{FF2B5EF4-FFF2-40B4-BE49-F238E27FC236}">
                <a16:creationId xmlns:a16="http://schemas.microsoft.com/office/drawing/2014/main" id="{F1FA364E-E20A-3F40-BB94-258090955D9E}"/>
              </a:ext>
            </a:extLst>
          </p:cNvPr>
          <p:cNvGrpSpPr/>
          <p:nvPr/>
        </p:nvGrpSpPr>
        <p:grpSpPr>
          <a:xfrm>
            <a:off x="9416240" y="0"/>
            <a:ext cx="3588560" cy="9110999"/>
            <a:chOff x="9416240" y="-34372"/>
            <a:chExt cx="3588560" cy="9110999"/>
          </a:xfrm>
        </p:grpSpPr>
        <p:pic>
          <p:nvPicPr>
            <p:cNvPr id="4" name="図 3">
              <a:extLst>
                <a:ext uri="{FF2B5EF4-FFF2-40B4-BE49-F238E27FC236}">
                  <a16:creationId xmlns:a16="http://schemas.microsoft.com/office/drawing/2014/main" id="{77B60E2F-A5C1-CC45-B538-D52E47DDC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6240" y="-34372"/>
              <a:ext cx="3588560" cy="3767988"/>
            </a:xfrm>
            <a:prstGeom prst="rect">
              <a:avLst/>
            </a:prstGeom>
          </p:spPr>
        </p:pic>
        <p:pic>
          <p:nvPicPr>
            <p:cNvPr id="18" name="図 17">
              <a:extLst>
                <a:ext uri="{FF2B5EF4-FFF2-40B4-BE49-F238E27FC236}">
                  <a16:creationId xmlns:a16="http://schemas.microsoft.com/office/drawing/2014/main" id="{467E6C4F-19AA-CC44-B367-D7DB2966E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6240" y="3933024"/>
              <a:ext cx="3588560" cy="5143603"/>
            </a:xfrm>
            <a:prstGeom prst="rect">
              <a:avLst/>
            </a:prstGeom>
          </p:spPr>
        </p:pic>
      </p:grpSp>
    </p:spTree>
    <p:extLst>
      <p:ext uri="{BB962C8B-B14F-4D97-AF65-F5344CB8AC3E}">
        <p14:creationId xmlns:p14="http://schemas.microsoft.com/office/powerpoint/2010/main" val="4248879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p:tmAbs val="0"/>
                                  </p:iterate>
                                  <p:childTnLst>
                                    <p:set>
                                      <p:cBhvr>
                                        <p:cTn id="24" fill="hold"/>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p:tmAbs val="0"/>
                                  </p:iterate>
                                  <p:childTnLst>
                                    <p:set>
                                      <p:cBhvr>
                                        <p:cTn id="29" fill="hold"/>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fill="hold" grpId="0" nodeType="clickEffect">
                                  <p:stCondLst>
                                    <p:cond delay="0"/>
                                  </p:stCondLst>
                                  <p:iterate>
                                    <p:tmAbs val="0"/>
                                  </p:iterate>
                                  <p:childTnLst>
                                    <p:set>
                                      <p:cBhvr>
                                        <p:cTn id="37" fill="hold"/>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1" grpId="0" animBg="1" advAuto="0"/>
      <p:bldP spid="12" grpId="0" animBg="1" advAuto="0"/>
      <p:bldP spid="15" grpId="0" animBg="1" advAuto="0"/>
      <p:bldP spid="16" grpId="0"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400"/>
              <a:t>第</a:t>
            </a:r>
            <a:r>
              <a:rPr lang="en-US" altLang="ja-JP" sz="4400" dirty="0"/>
              <a:t>16</a:t>
            </a:r>
            <a:r>
              <a:rPr lang="ja-JP" altLang="en-US" sz="4400"/>
              <a:t>章 健康食品類とハーブ</a:t>
            </a:r>
            <a:r>
              <a:rPr lang="en-US" altLang="ja-JP" sz="4400" dirty="0"/>
              <a:t>(2)</a:t>
            </a:r>
            <a:endParaRPr lang="ja-JP" altLang="en-US" sz="44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4" y="1831110"/>
            <a:ext cx="7097241"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主な健康食品類・ハーブ</a:t>
            </a:r>
            <a:r>
              <a:rPr lang="en-US" altLang="ja-JP" sz="4000" dirty="0">
                <a:solidFill>
                  <a:srgbClr val="FF0000"/>
                </a:solidFill>
                <a:effectLst>
                  <a:outerShdw blurRad="12700" dist="25400" dir="2700000" rotWithShape="0">
                    <a:srgbClr val="000000"/>
                  </a:outerShdw>
                </a:effectLst>
                <a:uFill>
                  <a:solidFill>
                    <a:srgbClr val="FF0000"/>
                  </a:solidFill>
                </a:uFill>
              </a:rPr>
              <a:t>(1)</a:t>
            </a:r>
          </a:p>
        </p:txBody>
      </p:sp>
      <p:grpSp>
        <p:nvGrpSpPr>
          <p:cNvPr id="21" name="グループ">
            <a:extLst>
              <a:ext uri="{FF2B5EF4-FFF2-40B4-BE49-F238E27FC236}">
                <a16:creationId xmlns:a16="http://schemas.microsoft.com/office/drawing/2014/main" id="{11748327-C8AA-DA43-898A-67BF35EF7789}"/>
              </a:ext>
            </a:extLst>
          </p:cNvPr>
          <p:cNvGrpSpPr/>
          <p:nvPr/>
        </p:nvGrpSpPr>
        <p:grpSpPr>
          <a:xfrm>
            <a:off x="2217345" y="2799667"/>
            <a:ext cx="3381789" cy="660401"/>
            <a:chOff x="0" y="0"/>
            <a:chExt cx="3368811" cy="660400"/>
          </a:xfrm>
        </p:grpSpPr>
        <p:sp>
          <p:nvSpPr>
            <p:cNvPr id="22" name="四角形">
              <a:extLst>
                <a:ext uri="{FF2B5EF4-FFF2-40B4-BE49-F238E27FC236}">
                  <a16:creationId xmlns:a16="http://schemas.microsoft.com/office/drawing/2014/main" id="{4CF5CD6E-D242-0042-B621-E7D057000A4F}"/>
                </a:ext>
              </a:extLst>
            </p:cNvPr>
            <p:cNvSpPr/>
            <p:nvPr/>
          </p:nvSpPr>
          <p:spPr>
            <a:xfrm>
              <a:off x="0" y="0"/>
              <a:ext cx="3368811"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3" name="Ａ．カルナウバロウ">
              <a:extLst>
                <a:ext uri="{FF2B5EF4-FFF2-40B4-BE49-F238E27FC236}">
                  <a16:creationId xmlns:a16="http://schemas.microsoft.com/office/drawing/2014/main" id="{2CAE84F4-B10B-4347-BB71-BD7064D0CE25}"/>
                </a:ext>
              </a:extLst>
            </p:cNvPr>
            <p:cNvSpPr txBox="1"/>
            <p:nvPr/>
          </p:nvSpPr>
          <p:spPr>
            <a:xfrm>
              <a:off x="0" y="0"/>
              <a:ext cx="3168845" cy="638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Ａ</a:t>
              </a:r>
              <a:r>
                <a:rPr dirty="0"/>
                <a:t>．</a:t>
              </a:r>
              <a:r>
                <a:rPr lang="ja-JP" altLang="en-US"/>
                <a:t>イチョウ葉</a:t>
              </a:r>
              <a:endParaRPr dirty="0"/>
            </a:p>
          </p:txBody>
        </p:sp>
      </p:grpSp>
      <p:sp>
        <p:nvSpPr>
          <p:cNvPr id="28" name="サプリメント：イチョウ葉エキス…">
            <a:extLst>
              <a:ext uri="{FF2B5EF4-FFF2-40B4-BE49-F238E27FC236}">
                <a16:creationId xmlns:a16="http://schemas.microsoft.com/office/drawing/2014/main" id="{D7005783-37BA-8A4A-9621-9FFDEC21D232}"/>
              </a:ext>
            </a:extLst>
          </p:cNvPr>
          <p:cNvSpPr txBox="1"/>
          <p:nvPr/>
        </p:nvSpPr>
        <p:spPr>
          <a:xfrm>
            <a:off x="2109973" y="3620405"/>
            <a:ext cx="6018027"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2248" tIns="72248" rIns="72248" bIns="72248">
            <a:spAutoFit/>
          </a:bodyPr>
          <a:lstStyle/>
          <a:p>
            <a:pPr marL="40639" marR="40639" algn="l" defTabSz="1300480">
              <a:buClr>
                <a:srgbClr val="FFFFFF"/>
              </a:buClr>
              <a:buFont typeface="Arial"/>
              <a:defRPr sz="3413" b="1">
                <a:solidFill>
                  <a:srgbClr val="FFFFFF"/>
                </a:solidFill>
                <a:uFill>
                  <a:solidFill>
                    <a:srgbClr val="FFFFFF"/>
                  </a:solidFill>
                </a:uFill>
                <a:latin typeface="Arial"/>
                <a:ea typeface="Arial"/>
                <a:cs typeface="Arial"/>
                <a:sym typeface="Arial"/>
              </a:defRPr>
            </a:pPr>
            <a:r>
              <a:rPr sz="3200" b="0" dirty="0" err="1">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rPr>
              <a:t>イチョウ葉エキス</a:t>
            </a:r>
            <a:r>
              <a:rPr lang="ja-JP" altLang="en-US" sz="3200" dirty="0">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rPr>
              <a:t>　</a:t>
            </a:r>
            <a:r>
              <a:rPr sz="3200" b="0" dirty="0">
                <a:solidFill>
                  <a:srgbClr val="0000FF"/>
                </a:solidFill>
                <a:effectLst>
                  <a:outerShdw blurRad="12700" dist="25400" dir="2700000" rotWithShape="0">
                    <a:srgbClr val="000000"/>
                  </a:outerShdw>
                </a:effectLst>
                <a:uFill>
                  <a:solidFill>
                    <a:srgbClr val="0000FF"/>
                  </a:solidFill>
                </a:uFill>
              </a:rPr>
              <a:t>  </a:t>
            </a:r>
            <a:r>
              <a:rPr sz="3200" b="0" dirty="0">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rPr>
              <a:t>(EGb761)</a:t>
            </a:r>
          </a:p>
        </p:txBody>
      </p:sp>
      <p:sp>
        <p:nvSpPr>
          <p:cNvPr id="29" name="認知障害改善作用">
            <a:extLst>
              <a:ext uri="{FF2B5EF4-FFF2-40B4-BE49-F238E27FC236}">
                <a16:creationId xmlns:a16="http://schemas.microsoft.com/office/drawing/2014/main" id="{E298B05E-F37D-B543-BF4B-888643300376}"/>
              </a:ext>
            </a:extLst>
          </p:cNvPr>
          <p:cNvSpPr txBox="1"/>
          <p:nvPr/>
        </p:nvSpPr>
        <p:spPr>
          <a:xfrm>
            <a:off x="2109973" y="4279898"/>
            <a:ext cx="5653477" cy="653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sz="3200" dirty="0" err="1">
                <a:latin typeface="ヒラギノ明朝 ProN W6"/>
                <a:ea typeface="ヒラギノ明朝 ProN W6"/>
                <a:cs typeface="ヒラギノ明朝 ProN W6"/>
                <a:sym typeface="ヒラギノ明朝 ProN W6"/>
              </a:rPr>
              <a:t>認知障害改善作用</a:t>
            </a:r>
            <a:endParaRPr sz="3200" dirty="0">
              <a:latin typeface="ヒラギノ明朝 ProN W6"/>
              <a:ea typeface="ヒラギノ明朝 ProN W6"/>
              <a:cs typeface="ヒラギノ明朝 ProN W6"/>
              <a:sym typeface="ヒラギノ明朝 ProN W6"/>
            </a:endParaRPr>
          </a:p>
        </p:txBody>
      </p:sp>
      <p:pic>
        <p:nvPicPr>
          <p:cNvPr id="31" name="image-6.png" descr="image-6.png">
            <a:extLst>
              <a:ext uri="{FF2B5EF4-FFF2-40B4-BE49-F238E27FC236}">
                <a16:creationId xmlns:a16="http://schemas.microsoft.com/office/drawing/2014/main" id="{7DFCE821-280F-F243-8F5B-8640D150F185}"/>
              </a:ext>
            </a:extLst>
          </p:cNvPr>
          <p:cNvPicPr>
            <a:picLocks noChangeAspect="1"/>
          </p:cNvPicPr>
          <p:nvPr/>
        </p:nvPicPr>
        <p:blipFill>
          <a:blip r:embed="rId3"/>
          <a:stretch>
            <a:fillRect/>
          </a:stretch>
        </p:blipFill>
        <p:spPr>
          <a:xfrm>
            <a:off x="8128000" y="2592570"/>
            <a:ext cx="4585547" cy="3438597"/>
          </a:xfrm>
          <a:prstGeom prst="rect">
            <a:avLst/>
          </a:prstGeom>
          <a:ln w="12700">
            <a:miter lim="400000"/>
          </a:ln>
        </p:spPr>
      </p:pic>
      <p:pic>
        <p:nvPicPr>
          <p:cNvPr id="5" name="図 4">
            <a:extLst>
              <a:ext uri="{FF2B5EF4-FFF2-40B4-BE49-F238E27FC236}">
                <a16:creationId xmlns:a16="http://schemas.microsoft.com/office/drawing/2014/main" id="{5B1E7918-F5A3-CA4C-A0AF-90C42A64B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18" y="4973117"/>
            <a:ext cx="7690868" cy="2843123"/>
          </a:xfrm>
          <a:prstGeom prst="rect">
            <a:avLst/>
          </a:prstGeom>
          <a:solidFill>
            <a:srgbClr val="FFFDA9"/>
          </a:solidFill>
          <a:ln w="31750">
            <a:solidFill>
              <a:srgbClr val="C00000"/>
            </a:solidFill>
          </a:ln>
        </p:spPr>
      </p:pic>
      <p:pic>
        <p:nvPicPr>
          <p:cNvPr id="33" name="図 32">
            <a:extLst>
              <a:ext uri="{FF2B5EF4-FFF2-40B4-BE49-F238E27FC236}">
                <a16:creationId xmlns:a16="http://schemas.microsoft.com/office/drawing/2014/main" id="{7ED954A0-452D-2B4D-A1A4-F193DD5D9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3119" y="8024619"/>
            <a:ext cx="6584714" cy="1607895"/>
          </a:xfrm>
          <a:prstGeom prst="rect">
            <a:avLst/>
          </a:prstGeom>
          <a:solidFill>
            <a:srgbClr val="FFFDA9"/>
          </a:solidFill>
          <a:ln w="31750">
            <a:solidFill>
              <a:srgbClr val="C00000"/>
            </a:solidFill>
          </a:ln>
        </p:spPr>
      </p:pic>
    </p:spTree>
    <p:extLst>
      <p:ext uri="{BB962C8B-B14F-4D97-AF65-F5344CB8AC3E}">
        <p14:creationId xmlns:p14="http://schemas.microsoft.com/office/powerpoint/2010/main" val="399449317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2" name="6-2-1．アントラキノン"/>
          <p:cNvSpPr txBox="1"/>
          <p:nvPr/>
        </p:nvSpPr>
        <p:spPr>
          <a:xfrm>
            <a:off x="2495550" y="2809875"/>
            <a:ext cx="5786438"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6-2-1．</a:t>
            </a:r>
            <a:r>
              <a:rPr>
                <a:solidFill>
                  <a:srgbClr val="FFFF00"/>
                </a:solidFill>
              </a:rPr>
              <a:t>アントラキノン</a:t>
            </a:r>
          </a:p>
        </p:txBody>
      </p:sp>
      <p:sp>
        <p:nvSpPr>
          <p:cNvPr id="183" name="6-2．アントラキノン・アントロンを含む生薬"/>
          <p:cNvSpPr txBox="1"/>
          <p:nvPr/>
        </p:nvSpPr>
        <p:spPr>
          <a:xfrm>
            <a:off x="1827212" y="1893887"/>
            <a:ext cx="10841038" cy="652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0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6-2．アントラキノン・アントロンを含む生薬</a:t>
            </a:r>
          </a:p>
        </p:txBody>
      </p:sp>
      <p:grpSp>
        <p:nvGrpSpPr>
          <p:cNvPr id="186" name="グループ"/>
          <p:cNvGrpSpPr/>
          <p:nvPr/>
        </p:nvGrpSpPr>
        <p:grpSpPr>
          <a:xfrm>
            <a:off x="3544887" y="4670425"/>
            <a:ext cx="2452688" cy="660400"/>
            <a:chOff x="0" y="0"/>
            <a:chExt cx="2452687" cy="660400"/>
          </a:xfrm>
        </p:grpSpPr>
        <p:sp>
          <p:nvSpPr>
            <p:cNvPr id="184"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85" name="Ａ．アロエ"/>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Ａ．アロエ</a:t>
              </a:r>
            </a:p>
          </p:txBody>
        </p:sp>
      </p:grpSp>
      <p:grpSp>
        <p:nvGrpSpPr>
          <p:cNvPr id="189" name="グループ"/>
          <p:cNvGrpSpPr/>
          <p:nvPr/>
        </p:nvGrpSpPr>
        <p:grpSpPr>
          <a:xfrm>
            <a:off x="6688137" y="4670425"/>
            <a:ext cx="1593851" cy="660400"/>
            <a:chOff x="0" y="0"/>
            <a:chExt cx="1593850" cy="660400"/>
          </a:xfrm>
        </p:grpSpPr>
        <p:sp>
          <p:nvSpPr>
            <p:cNvPr id="187"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188" name="ユリ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rPr dirty="0" err="1"/>
                <a:t>ユリ科</a:t>
              </a:r>
              <a:endParaRPr dirty="0"/>
            </a:p>
          </p:txBody>
        </p:sp>
      </p:grpSp>
      <p:grpSp>
        <p:nvGrpSpPr>
          <p:cNvPr id="192" name="グループ"/>
          <p:cNvGrpSpPr/>
          <p:nvPr/>
        </p:nvGrpSpPr>
        <p:grpSpPr>
          <a:xfrm>
            <a:off x="3544887" y="5646737"/>
            <a:ext cx="2854326" cy="660401"/>
            <a:chOff x="0" y="0"/>
            <a:chExt cx="2854325" cy="660400"/>
          </a:xfrm>
        </p:grpSpPr>
        <p:sp>
          <p:nvSpPr>
            <p:cNvPr id="190" name="四角形"/>
            <p:cNvSpPr/>
            <p:nvPr/>
          </p:nvSpPr>
          <p:spPr>
            <a:xfrm>
              <a:off x="0" y="0"/>
              <a:ext cx="285432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91" name="Ｂ．カシュウ"/>
            <p:cNvSpPr txBox="1"/>
            <p:nvPr/>
          </p:nvSpPr>
          <p:spPr>
            <a:xfrm>
              <a:off x="0" y="0"/>
              <a:ext cx="285432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Ｂ．カシュウ</a:t>
              </a:r>
              <a:endParaRPr dirty="0"/>
            </a:p>
          </p:txBody>
        </p:sp>
      </p:grpSp>
      <p:grpSp>
        <p:nvGrpSpPr>
          <p:cNvPr id="195" name="グループ"/>
          <p:cNvGrpSpPr/>
          <p:nvPr/>
        </p:nvGrpSpPr>
        <p:grpSpPr>
          <a:xfrm>
            <a:off x="7013575" y="5646737"/>
            <a:ext cx="1593850" cy="660401"/>
            <a:chOff x="0" y="0"/>
            <a:chExt cx="1593850" cy="660400"/>
          </a:xfrm>
        </p:grpSpPr>
        <p:sp>
          <p:nvSpPr>
            <p:cNvPr id="193"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194" name="タデ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タデ科</a:t>
              </a:r>
            </a:p>
          </p:txBody>
        </p:sp>
      </p:grpSp>
      <p:grpSp>
        <p:nvGrpSpPr>
          <p:cNvPr id="198" name="グループ"/>
          <p:cNvGrpSpPr/>
          <p:nvPr/>
        </p:nvGrpSpPr>
        <p:grpSpPr>
          <a:xfrm>
            <a:off x="3544887" y="6621462"/>
            <a:ext cx="3314701" cy="660401"/>
            <a:chOff x="0" y="0"/>
            <a:chExt cx="3314700" cy="660400"/>
          </a:xfrm>
        </p:grpSpPr>
        <p:sp>
          <p:nvSpPr>
            <p:cNvPr id="196" name="四角形"/>
            <p:cNvSpPr/>
            <p:nvPr/>
          </p:nvSpPr>
          <p:spPr>
            <a:xfrm>
              <a:off x="0" y="0"/>
              <a:ext cx="331470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97" name="Ｃ．ケツメイシ"/>
            <p:cNvSpPr txBox="1"/>
            <p:nvPr/>
          </p:nvSpPr>
          <p:spPr>
            <a:xfrm>
              <a:off x="0" y="0"/>
              <a:ext cx="33147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Ｃ．ケツメイシ</a:t>
              </a:r>
            </a:p>
          </p:txBody>
        </p:sp>
      </p:grpSp>
      <p:grpSp>
        <p:nvGrpSpPr>
          <p:cNvPr id="201" name="グループ"/>
          <p:cNvGrpSpPr/>
          <p:nvPr/>
        </p:nvGrpSpPr>
        <p:grpSpPr>
          <a:xfrm>
            <a:off x="7554912" y="6621462"/>
            <a:ext cx="1611313" cy="650876"/>
            <a:chOff x="0" y="0"/>
            <a:chExt cx="1611312" cy="650875"/>
          </a:xfrm>
        </p:grpSpPr>
        <p:sp>
          <p:nvSpPr>
            <p:cNvPr id="199" name="四角形"/>
            <p:cNvSpPr/>
            <p:nvPr/>
          </p:nvSpPr>
          <p:spPr>
            <a:xfrm>
              <a:off x="0" y="0"/>
              <a:ext cx="1611313" cy="650875"/>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200" name="マメ科"/>
            <p:cNvSpPr txBox="1"/>
            <p:nvPr/>
          </p:nvSpPr>
          <p:spPr>
            <a:xfrm>
              <a:off x="0" y="0"/>
              <a:ext cx="1611313"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マメ科</a:t>
              </a:r>
            </a:p>
          </p:txBody>
        </p:sp>
      </p:grpSp>
      <p:grpSp>
        <p:nvGrpSpPr>
          <p:cNvPr id="204" name="グループ"/>
          <p:cNvGrpSpPr/>
          <p:nvPr/>
        </p:nvGrpSpPr>
        <p:grpSpPr>
          <a:xfrm>
            <a:off x="3544887" y="7597775"/>
            <a:ext cx="2452688" cy="660400"/>
            <a:chOff x="0" y="0"/>
            <a:chExt cx="2452687" cy="660400"/>
          </a:xfrm>
        </p:grpSpPr>
        <p:sp>
          <p:nvSpPr>
            <p:cNvPr id="202"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03" name="Ｄ．センナ"/>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Ｄ．センナ</a:t>
              </a:r>
            </a:p>
          </p:txBody>
        </p:sp>
      </p:grpSp>
      <p:grpSp>
        <p:nvGrpSpPr>
          <p:cNvPr id="207" name="グループ"/>
          <p:cNvGrpSpPr/>
          <p:nvPr/>
        </p:nvGrpSpPr>
        <p:grpSpPr>
          <a:xfrm>
            <a:off x="6580187" y="7597775"/>
            <a:ext cx="1574801" cy="660400"/>
            <a:chOff x="0" y="0"/>
            <a:chExt cx="1574800" cy="660400"/>
          </a:xfrm>
        </p:grpSpPr>
        <p:sp>
          <p:nvSpPr>
            <p:cNvPr id="205" name="四角形"/>
            <p:cNvSpPr/>
            <p:nvPr/>
          </p:nvSpPr>
          <p:spPr>
            <a:xfrm>
              <a:off x="0" y="0"/>
              <a:ext cx="157480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206" name="マメ科"/>
            <p:cNvSpPr txBox="1"/>
            <p:nvPr/>
          </p:nvSpPr>
          <p:spPr>
            <a:xfrm>
              <a:off x="0" y="0"/>
              <a:ext cx="15748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rPr dirty="0" err="1"/>
                <a:t>マメ科</a:t>
              </a:r>
              <a:endParaRPr dirty="0"/>
            </a:p>
          </p:txBody>
        </p:sp>
      </p:grpSp>
      <p:grpSp>
        <p:nvGrpSpPr>
          <p:cNvPr id="210" name="グループ"/>
          <p:cNvGrpSpPr/>
          <p:nvPr/>
        </p:nvGrpSpPr>
        <p:grpSpPr>
          <a:xfrm>
            <a:off x="3544887" y="8680450"/>
            <a:ext cx="2822576" cy="660400"/>
            <a:chOff x="0" y="0"/>
            <a:chExt cx="2822574" cy="660400"/>
          </a:xfrm>
        </p:grpSpPr>
        <p:sp>
          <p:nvSpPr>
            <p:cNvPr id="208" name="四角形"/>
            <p:cNvSpPr/>
            <p:nvPr/>
          </p:nvSpPr>
          <p:spPr>
            <a:xfrm>
              <a:off x="0" y="0"/>
              <a:ext cx="28225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09" name="Ｅ．ダイオウ"/>
            <p:cNvSpPr txBox="1"/>
            <p:nvPr/>
          </p:nvSpPr>
          <p:spPr>
            <a:xfrm>
              <a:off x="0" y="0"/>
              <a:ext cx="28225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Ｅ．ダイオウ</a:t>
              </a:r>
            </a:p>
          </p:txBody>
        </p:sp>
      </p:grpSp>
      <p:grpSp>
        <p:nvGrpSpPr>
          <p:cNvPr id="213" name="グループ"/>
          <p:cNvGrpSpPr/>
          <p:nvPr/>
        </p:nvGrpSpPr>
        <p:grpSpPr>
          <a:xfrm>
            <a:off x="7013575" y="8680450"/>
            <a:ext cx="1593850" cy="660400"/>
            <a:chOff x="0" y="0"/>
            <a:chExt cx="1593850" cy="660400"/>
          </a:xfrm>
        </p:grpSpPr>
        <p:sp>
          <p:nvSpPr>
            <p:cNvPr id="211"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212" name="タデ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タデ科</a:t>
              </a:r>
            </a:p>
          </p:txBody>
        </p:sp>
      </p:grpSp>
      <p:grpSp>
        <p:nvGrpSpPr>
          <p:cNvPr id="216" name="グループ"/>
          <p:cNvGrpSpPr/>
          <p:nvPr/>
        </p:nvGrpSpPr>
        <p:grpSpPr>
          <a:xfrm>
            <a:off x="9428162" y="3033712"/>
            <a:ext cx="3246438" cy="3190876"/>
            <a:chOff x="0" y="0"/>
            <a:chExt cx="3246437" cy="3190875"/>
          </a:xfrm>
        </p:grpSpPr>
        <p:sp>
          <p:nvSpPr>
            <p:cNvPr id="214" name="四角形"/>
            <p:cNvSpPr/>
            <p:nvPr/>
          </p:nvSpPr>
          <p:spPr>
            <a:xfrm>
              <a:off x="0" y="0"/>
              <a:ext cx="3246438" cy="3190875"/>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215" name="アントラキノン.png" descr="アントラキノン.png"/>
            <p:cNvPicPr>
              <a:picLocks noChangeAspect="1"/>
            </p:cNvPicPr>
            <p:nvPr/>
          </p:nvPicPr>
          <p:blipFill>
            <a:blip r:embed="rId3"/>
            <a:stretch>
              <a:fillRect/>
            </a:stretch>
          </p:blipFill>
          <p:spPr>
            <a:xfrm>
              <a:off x="0" y="0"/>
              <a:ext cx="3246438" cy="3190875"/>
            </a:xfrm>
            <a:prstGeom prst="rect">
              <a:avLst/>
            </a:prstGeom>
            <a:ln w="38100" cap="flat">
              <a:solidFill>
                <a:srgbClr val="800000"/>
              </a:solidFill>
              <a:prstDash val="solid"/>
              <a:round/>
            </a:ln>
            <a:effectLst/>
          </p:spPr>
        </p:pic>
      </p:grpSp>
      <p:pic>
        <p:nvPicPr>
          <p:cNvPr id="217" name="イメージ" descr="イメージ"/>
          <p:cNvPicPr>
            <a:picLocks noChangeAspect="1"/>
          </p:cNvPicPr>
          <p:nvPr/>
        </p:nvPicPr>
        <p:blipFill>
          <a:blip r:embed="rId4"/>
          <a:stretch>
            <a:fillRect/>
          </a:stretch>
        </p:blipFill>
        <p:spPr>
          <a:xfrm>
            <a:off x="189705" y="3797299"/>
            <a:ext cx="3275013" cy="2179638"/>
          </a:xfrm>
          <a:prstGeom prst="rect">
            <a:avLst/>
          </a:prstGeom>
          <a:ln w="12700">
            <a:miter lim="400000"/>
          </a:ln>
        </p:spPr>
      </p:pic>
      <p:pic>
        <p:nvPicPr>
          <p:cNvPr id="218" name="イメージ" descr="イメージ"/>
          <p:cNvPicPr>
            <a:picLocks noChangeAspect="1"/>
          </p:cNvPicPr>
          <p:nvPr/>
        </p:nvPicPr>
        <p:blipFill>
          <a:blip r:embed="rId5"/>
          <a:stretch>
            <a:fillRect/>
          </a:stretch>
        </p:blipFill>
        <p:spPr>
          <a:xfrm>
            <a:off x="189705" y="6826149"/>
            <a:ext cx="3275237" cy="2179638"/>
          </a:xfrm>
          <a:prstGeom prst="rect">
            <a:avLst/>
          </a:prstGeom>
          <a:ln w="12700">
            <a:miter lim="400000"/>
          </a:ln>
        </p:spPr>
      </p:pic>
      <p:sp>
        <p:nvSpPr>
          <p:cNvPr id="219" name="第６章 キノン・ピロン・フェノール類およびそれらの配糖体を含む(1)"/>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キノン・ピロン・フェノール類およびそれらの配糖体を含む(1)</a:t>
            </a:r>
          </a:p>
        </p:txBody>
      </p:sp>
      <p:pic>
        <p:nvPicPr>
          <p:cNvPr id="7" name="図 6">
            <a:extLst>
              <a:ext uri="{FF2B5EF4-FFF2-40B4-BE49-F238E27FC236}">
                <a16:creationId xmlns:a16="http://schemas.microsoft.com/office/drawing/2014/main" id="{8287F3A4-D366-B248-B8BC-D3F72B9953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3536" y="7032625"/>
            <a:ext cx="3683000" cy="2451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400"/>
              <a:t>第</a:t>
            </a:r>
            <a:r>
              <a:rPr lang="en-US" altLang="ja-JP" sz="4400" dirty="0"/>
              <a:t>16</a:t>
            </a:r>
            <a:r>
              <a:rPr lang="ja-JP" altLang="en-US" sz="4400"/>
              <a:t>章 健康食品類とハーブ</a:t>
            </a:r>
            <a:r>
              <a:rPr lang="en-US" altLang="ja-JP" sz="4400" dirty="0"/>
              <a:t>(3)</a:t>
            </a:r>
            <a:endParaRPr lang="ja-JP" altLang="en-US" sz="44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4" y="1831110"/>
            <a:ext cx="7209975"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主な健康食品類・ハーブ</a:t>
            </a:r>
            <a:r>
              <a:rPr lang="en-US" altLang="ja-JP" sz="4000" dirty="0">
                <a:solidFill>
                  <a:srgbClr val="FF0000"/>
                </a:solidFill>
                <a:effectLst>
                  <a:outerShdw blurRad="12700" dist="25400" dir="2700000" rotWithShape="0">
                    <a:srgbClr val="000000"/>
                  </a:outerShdw>
                </a:effectLst>
                <a:uFill>
                  <a:solidFill>
                    <a:srgbClr val="FF0000"/>
                  </a:solidFill>
                </a:uFill>
              </a:rPr>
              <a:t>(2)</a:t>
            </a:r>
          </a:p>
        </p:txBody>
      </p:sp>
      <p:grpSp>
        <p:nvGrpSpPr>
          <p:cNvPr id="21" name="グループ">
            <a:extLst>
              <a:ext uri="{FF2B5EF4-FFF2-40B4-BE49-F238E27FC236}">
                <a16:creationId xmlns:a16="http://schemas.microsoft.com/office/drawing/2014/main" id="{11748327-C8AA-DA43-898A-67BF35EF7789}"/>
              </a:ext>
            </a:extLst>
          </p:cNvPr>
          <p:cNvGrpSpPr/>
          <p:nvPr/>
        </p:nvGrpSpPr>
        <p:grpSpPr>
          <a:xfrm>
            <a:off x="2217345" y="2799667"/>
            <a:ext cx="5546105" cy="660401"/>
            <a:chOff x="0" y="0"/>
            <a:chExt cx="5128203" cy="660400"/>
          </a:xfrm>
        </p:grpSpPr>
        <p:sp>
          <p:nvSpPr>
            <p:cNvPr id="22" name="四角形">
              <a:extLst>
                <a:ext uri="{FF2B5EF4-FFF2-40B4-BE49-F238E27FC236}">
                  <a16:creationId xmlns:a16="http://schemas.microsoft.com/office/drawing/2014/main" id="{4CF5CD6E-D242-0042-B621-E7D057000A4F}"/>
                </a:ext>
              </a:extLst>
            </p:cNvPr>
            <p:cNvSpPr/>
            <p:nvPr/>
          </p:nvSpPr>
          <p:spPr>
            <a:xfrm>
              <a:off x="0" y="0"/>
              <a:ext cx="471643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3" name="Ａ．カルナウバロウ">
              <a:extLst>
                <a:ext uri="{FF2B5EF4-FFF2-40B4-BE49-F238E27FC236}">
                  <a16:creationId xmlns:a16="http://schemas.microsoft.com/office/drawing/2014/main" id="{2CAE84F4-B10B-4347-BB71-BD7064D0CE25}"/>
                </a:ext>
              </a:extLst>
            </p:cNvPr>
            <p:cNvSpPr txBox="1"/>
            <p:nvPr/>
          </p:nvSpPr>
          <p:spPr>
            <a:xfrm>
              <a:off x="0" y="0"/>
              <a:ext cx="5128203" cy="638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dirty="0"/>
                <a:t>B</a:t>
              </a:r>
              <a:r>
                <a:rPr dirty="0"/>
                <a:t>．</a:t>
              </a:r>
              <a:r>
                <a:rPr lang="ja-JP" altLang="en-US"/>
                <a:t>セイヨウオトギリソウ</a:t>
              </a:r>
              <a:endParaRPr dirty="0"/>
            </a:p>
          </p:txBody>
        </p:sp>
      </p:grpSp>
      <p:sp>
        <p:nvSpPr>
          <p:cNvPr id="28" name="サプリメント：イチョウ葉エキス…">
            <a:extLst>
              <a:ext uri="{FF2B5EF4-FFF2-40B4-BE49-F238E27FC236}">
                <a16:creationId xmlns:a16="http://schemas.microsoft.com/office/drawing/2014/main" id="{D7005783-37BA-8A4A-9621-9FFDEC21D232}"/>
              </a:ext>
            </a:extLst>
          </p:cNvPr>
          <p:cNvSpPr txBox="1"/>
          <p:nvPr/>
        </p:nvSpPr>
        <p:spPr>
          <a:xfrm>
            <a:off x="2044320" y="3612228"/>
            <a:ext cx="3278496"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spAutoFit/>
          </a:bodyPr>
          <a:lstStyle/>
          <a:p>
            <a:pPr marL="40639" marR="40639" algn="l" defTabSz="1300480">
              <a:buClr>
                <a:srgbClr val="FFFFFF"/>
              </a:buClr>
              <a:buFont typeface="Arial"/>
              <a:defRPr sz="3413" b="1">
                <a:solidFill>
                  <a:srgbClr val="FFFFFF"/>
                </a:solidFill>
                <a:uFill>
                  <a:solidFill>
                    <a:srgbClr val="FFFFFF"/>
                  </a:solidFill>
                </a:uFill>
                <a:latin typeface="Arial"/>
                <a:ea typeface="Arial"/>
                <a:cs typeface="Arial"/>
                <a:sym typeface="Arial"/>
              </a:defRPr>
            </a:pPr>
            <a:r>
              <a:rPr lang="en-US" sz="3200" b="0" dirty="0">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rPr>
              <a:t>St. John’s wort</a:t>
            </a:r>
            <a:endParaRPr sz="3200" b="0" dirty="0">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endParaRPr>
          </a:p>
        </p:txBody>
      </p:sp>
      <p:sp>
        <p:nvSpPr>
          <p:cNvPr id="29" name="認知障害改善作用">
            <a:extLst>
              <a:ext uri="{FF2B5EF4-FFF2-40B4-BE49-F238E27FC236}">
                <a16:creationId xmlns:a16="http://schemas.microsoft.com/office/drawing/2014/main" id="{E298B05E-F37D-B543-BF4B-888643300376}"/>
              </a:ext>
            </a:extLst>
          </p:cNvPr>
          <p:cNvSpPr txBox="1"/>
          <p:nvPr/>
        </p:nvSpPr>
        <p:spPr>
          <a:xfrm>
            <a:off x="2109973" y="4279898"/>
            <a:ext cx="396093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抗うつ薬（ドイツ）</a:t>
            </a:r>
            <a:endParaRPr sz="2800" dirty="0">
              <a:latin typeface="ヒラギノ明朝 ProN W6"/>
              <a:ea typeface="ヒラギノ明朝 ProN W6"/>
              <a:cs typeface="ヒラギノ明朝 ProN W6"/>
              <a:sym typeface="ヒラギノ明朝 ProN W6"/>
            </a:endParaRPr>
          </a:p>
        </p:txBody>
      </p:sp>
      <p:grpSp>
        <p:nvGrpSpPr>
          <p:cNvPr id="11" name="グループ化 10">
            <a:extLst>
              <a:ext uri="{FF2B5EF4-FFF2-40B4-BE49-F238E27FC236}">
                <a16:creationId xmlns:a16="http://schemas.microsoft.com/office/drawing/2014/main" id="{4599F15B-2302-5347-B7FC-07400D69E007}"/>
              </a:ext>
            </a:extLst>
          </p:cNvPr>
          <p:cNvGrpSpPr/>
          <p:nvPr/>
        </p:nvGrpSpPr>
        <p:grpSpPr>
          <a:xfrm>
            <a:off x="1921254" y="5278239"/>
            <a:ext cx="4149652" cy="4402149"/>
            <a:chOff x="1921254" y="5133548"/>
            <a:chExt cx="4149652" cy="4402149"/>
          </a:xfrm>
        </p:grpSpPr>
        <p:pic>
          <p:nvPicPr>
            <p:cNvPr id="8" name="図 7">
              <a:extLst>
                <a:ext uri="{FF2B5EF4-FFF2-40B4-BE49-F238E27FC236}">
                  <a16:creationId xmlns:a16="http://schemas.microsoft.com/office/drawing/2014/main" id="{CAB82836-9E21-C24F-BB9D-FB1EE426E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254" y="5133548"/>
              <a:ext cx="4149652" cy="3799828"/>
            </a:xfrm>
            <a:prstGeom prst="rect">
              <a:avLst/>
            </a:prstGeom>
            <a:solidFill>
              <a:srgbClr val="FFFDA9"/>
            </a:solidFill>
            <a:ln w="31750">
              <a:solidFill>
                <a:srgbClr val="C00000"/>
              </a:solidFill>
            </a:ln>
          </p:spPr>
        </p:pic>
        <p:sp>
          <p:nvSpPr>
            <p:cNvPr id="18" name="★強心配糖体">
              <a:extLst>
                <a:ext uri="{FF2B5EF4-FFF2-40B4-BE49-F238E27FC236}">
                  <a16:creationId xmlns:a16="http://schemas.microsoft.com/office/drawing/2014/main" id="{AA971CB3-5B61-6B49-86F4-12A2EA3FB9CF}"/>
                </a:ext>
              </a:extLst>
            </p:cNvPr>
            <p:cNvSpPr txBox="1"/>
            <p:nvPr/>
          </p:nvSpPr>
          <p:spPr>
            <a:xfrm>
              <a:off x="2826289" y="8958903"/>
              <a:ext cx="2665260"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altLang="ja-JP" sz="2800" dirty="0">
                  <a:solidFill>
                    <a:srgbClr val="FF0000"/>
                  </a:solidFill>
                  <a:effectLst>
                    <a:outerShdw blurRad="12700" dist="25400" dir="2700000" rotWithShape="0">
                      <a:srgbClr val="000000"/>
                    </a:outerShdw>
                  </a:effectLst>
                  <a:uFill>
                    <a:solidFill>
                      <a:srgbClr val="FF0000"/>
                    </a:solidFill>
                  </a:uFill>
                </a:rPr>
                <a:t>Hypericin</a:t>
              </a:r>
            </a:p>
          </p:txBody>
        </p:sp>
      </p:grpSp>
      <p:grpSp>
        <p:nvGrpSpPr>
          <p:cNvPr id="12" name="グループ化 11">
            <a:extLst>
              <a:ext uri="{FF2B5EF4-FFF2-40B4-BE49-F238E27FC236}">
                <a16:creationId xmlns:a16="http://schemas.microsoft.com/office/drawing/2014/main" id="{BB2B1721-ED6A-5C4C-A465-40B8073F7C85}"/>
              </a:ext>
            </a:extLst>
          </p:cNvPr>
          <p:cNvGrpSpPr/>
          <p:nvPr/>
        </p:nvGrpSpPr>
        <p:grpSpPr>
          <a:xfrm>
            <a:off x="7318121" y="5276509"/>
            <a:ext cx="4024231" cy="4370698"/>
            <a:chOff x="7304070" y="5164999"/>
            <a:chExt cx="4024231" cy="4370698"/>
          </a:xfrm>
        </p:grpSpPr>
        <p:pic>
          <p:nvPicPr>
            <p:cNvPr id="10" name="図 9">
              <a:extLst>
                <a:ext uri="{FF2B5EF4-FFF2-40B4-BE49-F238E27FC236}">
                  <a16:creationId xmlns:a16="http://schemas.microsoft.com/office/drawing/2014/main" id="{EFCFD0C5-F80C-5B48-8D18-CA2D96D157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070" y="5164999"/>
              <a:ext cx="4024231" cy="3766927"/>
            </a:xfrm>
            <a:prstGeom prst="rect">
              <a:avLst/>
            </a:prstGeom>
            <a:solidFill>
              <a:srgbClr val="FFFDA9"/>
            </a:solidFill>
            <a:ln w="31750">
              <a:solidFill>
                <a:srgbClr val="C00000"/>
              </a:solidFill>
            </a:ln>
          </p:spPr>
        </p:pic>
        <p:sp>
          <p:nvSpPr>
            <p:cNvPr id="19" name="★強心配糖体">
              <a:extLst>
                <a:ext uri="{FF2B5EF4-FFF2-40B4-BE49-F238E27FC236}">
                  <a16:creationId xmlns:a16="http://schemas.microsoft.com/office/drawing/2014/main" id="{85AA1C9F-E668-8042-8652-37C327E7C26D}"/>
                </a:ext>
              </a:extLst>
            </p:cNvPr>
            <p:cNvSpPr txBox="1"/>
            <p:nvPr/>
          </p:nvSpPr>
          <p:spPr>
            <a:xfrm>
              <a:off x="8189573" y="8958903"/>
              <a:ext cx="2665260"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altLang="ja-JP" sz="2800" dirty="0">
                  <a:solidFill>
                    <a:srgbClr val="FF0000"/>
                  </a:solidFill>
                  <a:effectLst>
                    <a:outerShdw blurRad="12700" dist="25400" dir="2700000" rotWithShape="0">
                      <a:srgbClr val="000000"/>
                    </a:outerShdw>
                  </a:effectLst>
                  <a:uFill>
                    <a:solidFill>
                      <a:srgbClr val="FF0000"/>
                    </a:solidFill>
                  </a:uFill>
                </a:rPr>
                <a:t>Hyperforin</a:t>
              </a:r>
            </a:p>
          </p:txBody>
        </p:sp>
      </p:grpSp>
      <p:sp>
        <p:nvSpPr>
          <p:cNvPr id="24" name="強心作用を有するステロイド配糖体の一種">
            <a:extLst>
              <a:ext uri="{FF2B5EF4-FFF2-40B4-BE49-F238E27FC236}">
                <a16:creationId xmlns:a16="http://schemas.microsoft.com/office/drawing/2014/main" id="{94DFAD71-4736-E541-A882-4AEE6EFBA711}"/>
              </a:ext>
            </a:extLst>
          </p:cNvPr>
          <p:cNvSpPr txBox="1"/>
          <p:nvPr/>
        </p:nvSpPr>
        <p:spPr>
          <a:xfrm>
            <a:off x="5704244" y="4252921"/>
            <a:ext cx="7022199"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薬物誌：</a:t>
            </a:r>
            <a:r>
              <a:rPr lang="en-US" altLang="ja-JP" sz="2800" dirty="0">
                <a:solidFill>
                  <a:srgbClr val="FFFF00"/>
                </a:solidFill>
                <a:effectLst>
                  <a:outerShdw blurRad="12700" dist="25400" dir="2700000" rotWithShape="0">
                    <a:srgbClr val="000000"/>
                  </a:outerShdw>
                </a:effectLst>
                <a:uFill>
                  <a:solidFill>
                    <a:srgbClr val="FFFF00"/>
                  </a:solidFill>
                </a:uFill>
              </a:rPr>
              <a:t>UPERIKON</a:t>
            </a:r>
            <a:r>
              <a:rPr lang="ja-JP" altLang="en-US" sz="2800">
                <a:solidFill>
                  <a:srgbClr val="FFFF00"/>
                </a:solidFill>
                <a:effectLst>
                  <a:outerShdw blurRad="12700" dist="25400" dir="2700000" rotWithShape="0">
                    <a:srgbClr val="000000"/>
                  </a:outerShdw>
                </a:effectLst>
                <a:uFill>
                  <a:solidFill>
                    <a:srgbClr val="FFFF00"/>
                  </a:solidFill>
                </a:uFill>
              </a:rPr>
              <a:t>（解熱・通経ほか）</a:t>
            </a:r>
            <a:endParaRPr sz="2800" dirty="0">
              <a:solidFill>
                <a:srgbClr val="FFFF00"/>
              </a:solidFill>
              <a:effectLst>
                <a:outerShdw blurRad="12700" dist="25400" dir="2700000" rotWithShape="0">
                  <a:srgbClr val="000000"/>
                </a:outerShdw>
              </a:effectLst>
              <a:uFill>
                <a:solidFill>
                  <a:srgbClr val="FFFF00"/>
                </a:solidFill>
              </a:uFill>
            </a:endParaRPr>
          </a:p>
        </p:txBody>
      </p:sp>
      <p:sp>
        <p:nvSpPr>
          <p:cNvPr id="25" name="含水ケイ酸アルミニウム・二酸化ケイ素">
            <a:extLst>
              <a:ext uri="{FF2B5EF4-FFF2-40B4-BE49-F238E27FC236}">
                <a16:creationId xmlns:a16="http://schemas.microsoft.com/office/drawing/2014/main" id="{C124687E-8845-CB42-8AD2-B82DADA6671E}"/>
              </a:ext>
            </a:extLst>
          </p:cNvPr>
          <p:cNvSpPr txBox="1"/>
          <p:nvPr/>
        </p:nvSpPr>
        <p:spPr>
          <a:xfrm>
            <a:off x="7552130" y="2799667"/>
            <a:ext cx="4973897"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altLang="ja-JP" sz="3200" dirty="0"/>
              <a:t>Hypericum </a:t>
            </a:r>
            <a:r>
              <a:rPr lang="en-US" altLang="ja-JP" sz="3200" dirty="0" err="1"/>
              <a:t>perforatum</a:t>
            </a:r>
            <a:endParaRPr sz="3200" dirty="0"/>
          </a:p>
        </p:txBody>
      </p:sp>
      <p:sp>
        <p:nvSpPr>
          <p:cNvPr id="2" name="テキスト ボックス 1">
            <a:extLst>
              <a:ext uri="{FF2B5EF4-FFF2-40B4-BE49-F238E27FC236}">
                <a16:creationId xmlns:a16="http://schemas.microsoft.com/office/drawing/2014/main" id="{6393FDDF-7FF3-2E4F-95BA-1C8F43583798}"/>
              </a:ext>
            </a:extLst>
          </p:cNvPr>
          <p:cNvSpPr txBox="1"/>
          <p:nvPr/>
        </p:nvSpPr>
        <p:spPr>
          <a:xfrm>
            <a:off x="106194" y="68082"/>
            <a:ext cx="7394825" cy="2564805"/>
          </a:xfrm>
          <a:prstGeom prst="rect">
            <a:avLst/>
          </a:prstGeom>
          <a:solidFill>
            <a:srgbClr val="FFFD78"/>
          </a:solidFill>
          <a:ln w="3175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ja-JP" altLang="en-US" sz="4000" b="0" i="0" u="none" strike="noStrike" cap="none" spc="0" normalizeH="0" baseline="0">
                <a:ln>
                  <a:noFill/>
                </a:ln>
                <a:solidFill>
                  <a:srgbClr val="FF0000"/>
                </a:solidFill>
                <a:effectLst>
                  <a:outerShdw blurRad="50800" dist="63500" dir="3000000" algn="ctr" rotWithShape="0">
                    <a:srgbClr val="000000">
                      <a:alpha val="75000"/>
                    </a:srgbClr>
                  </a:outerShdw>
                </a:effectLst>
                <a:uFillTx/>
                <a:latin typeface="MS Gothic" panose="020B0609070205080204" pitchFamily="49" charset="-128"/>
                <a:ea typeface="MS Gothic" panose="020B0609070205080204" pitchFamily="49" charset="-128"/>
                <a:sym typeface="Helvetica Light"/>
              </a:rPr>
              <a:t>ヒペリシン</a:t>
            </a:r>
            <a:endParaRPr kumimoji="0" lang="en-US" altLang="ja-JP" sz="4000" b="0" i="0" u="none" strike="noStrike" cap="none" spc="0" normalizeH="0" baseline="0" dirty="0">
              <a:ln>
                <a:noFill/>
              </a:ln>
              <a:solidFill>
                <a:srgbClr val="FF0000"/>
              </a:solidFill>
              <a:effectLst>
                <a:outerShdw blurRad="50800" dist="63500" dir="3000000" algn="ctr" rotWithShape="0">
                  <a:srgbClr val="000000">
                    <a:alpha val="75000"/>
                  </a:srgbClr>
                </a:outerShdw>
              </a:effectLst>
              <a:uFillTx/>
              <a:latin typeface="MS Gothic" panose="020B0609070205080204" pitchFamily="49" charset="-128"/>
              <a:ea typeface="MS Gothic" panose="020B0609070205080204" pitchFamily="49" charset="-128"/>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4000" b="0" i="0" u="none" strike="noStrike" cap="none" spc="0" normalizeH="0" baseline="0">
                <a:ln>
                  <a:noFill/>
                </a:ln>
                <a:solidFill>
                  <a:srgbClr val="000000"/>
                </a:solidFill>
                <a:effectLst/>
                <a:uFillTx/>
                <a:latin typeface="MS Gothic" panose="020B0609070205080204" pitchFamily="49" charset="-128"/>
                <a:ea typeface="MS Gothic" panose="020B0609070205080204" pitchFamily="49" charset="-128"/>
                <a:sym typeface="Helvetica Light"/>
              </a:rPr>
              <a:t>光増感作用　</a:t>
            </a:r>
            <a:r>
              <a:rPr kumimoji="0" lang="ja-JP" altLang="en-US" sz="4000" b="0" i="0" u="none" strike="noStrike" cap="none" spc="0" normalizeH="0" baseline="0">
                <a:ln>
                  <a:noFill/>
                </a:ln>
                <a:solidFill>
                  <a:schemeClr val="accent1">
                    <a:lumMod val="75000"/>
                  </a:schemeClr>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rPr>
              <a:t>→皮膚の炎症</a:t>
            </a:r>
            <a:endParaRPr kumimoji="0" lang="en-US" altLang="ja-JP" sz="4000" b="0" i="0" u="none" strike="noStrike" cap="none" spc="0" normalizeH="0" baseline="0" dirty="0">
              <a:ln>
                <a:noFill/>
              </a:ln>
              <a:solidFill>
                <a:schemeClr val="accent1">
                  <a:lumMod val="75000"/>
                </a:schemeClr>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lang="ja-JP" altLang="en-US" sz="4000">
                <a:latin typeface="MS Gothic" panose="020B0609070205080204" pitchFamily="49" charset="-128"/>
                <a:ea typeface="MS Gothic" panose="020B0609070205080204" pitchFamily="49" charset="-128"/>
              </a:rPr>
              <a:t>薬物代謝酵素を誘導</a:t>
            </a:r>
            <a:endParaRPr lang="en-US" altLang="ja-JP" sz="4000" dirty="0">
              <a:latin typeface="MS Gothic" panose="020B0609070205080204" pitchFamily="49" charset="-128"/>
              <a:ea typeface="MS Gothic" panose="020B0609070205080204" pitchFamily="49" charset="-128"/>
            </a:endParaRPr>
          </a:p>
          <a:p>
            <a:pPr marL="0" marR="0" indent="0" algn="l" defTabSz="584200" rtl="0" fontAlgn="auto" latinLnBrk="0" hangingPunct="0">
              <a:lnSpc>
                <a:spcPct val="100000"/>
              </a:lnSpc>
              <a:spcBef>
                <a:spcPts val="0"/>
              </a:spcBef>
              <a:spcAft>
                <a:spcPts val="0"/>
              </a:spcAft>
              <a:buClrTx/>
              <a:buSzTx/>
              <a:buFontTx/>
              <a:buNone/>
              <a:tabLst/>
            </a:pPr>
            <a:r>
              <a:rPr kumimoji="0" lang="ja-JP" altLang="en-US" sz="4000" b="0" i="0" u="none" strike="noStrike" cap="none" spc="0" normalizeH="0" baseline="0">
                <a:ln>
                  <a:noFill/>
                </a:ln>
                <a:solidFill>
                  <a:srgbClr val="000000"/>
                </a:solidFill>
                <a:effectLst/>
                <a:uFillTx/>
                <a:latin typeface="MS Gothic" panose="020B0609070205080204" pitchFamily="49" charset="-128"/>
                <a:ea typeface="MS Gothic" panose="020B0609070205080204" pitchFamily="49" charset="-128"/>
                <a:sym typeface="Helvetica Light"/>
              </a:rPr>
              <a:t>　　</a:t>
            </a:r>
            <a:r>
              <a:rPr kumimoji="0" lang="ja-JP" altLang="en-US" sz="4000" b="0" i="0" u="none" strike="noStrike" cap="none" spc="0" normalizeH="0" baseline="0">
                <a:ln>
                  <a:noFill/>
                </a:ln>
                <a:solidFill>
                  <a:schemeClr val="accent1">
                    <a:lumMod val="75000"/>
                  </a:schemeClr>
                </a:solidFill>
                <a:effectLst>
                  <a:outerShdw blurRad="50800" dist="25400" dir="1800000" algn="ctr" rotWithShape="0">
                    <a:srgbClr val="000000">
                      <a:alpha val="43137"/>
                    </a:srgbClr>
                  </a:outerShdw>
                </a:effectLst>
                <a:uFillTx/>
                <a:latin typeface="MS Gothic" panose="020B0609070205080204" pitchFamily="49" charset="-128"/>
                <a:ea typeface="MS Gothic" panose="020B0609070205080204" pitchFamily="49" charset="-128"/>
                <a:sym typeface="Helvetica Light"/>
              </a:rPr>
              <a:t>→併用薬物の薬効に影響</a:t>
            </a:r>
          </a:p>
        </p:txBody>
      </p:sp>
      <p:pic>
        <p:nvPicPr>
          <p:cNvPr id="5" name="図 4">
            <a:extLst>
              <a:ext uri="{FF2B5EF4-FFF2-40B4-BE49-F238E27FC236}">
                <a16:creationId xmlns:a16="http://schemas.microsoft.com/office/drawing/2014/main" id="{37665CA1-BF0B-1649-8F2B-B3D5AC335E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75" y="588669"/>
            <a:ext cx="12988125" cy="8643821"/>
          </a:xfrm>
          <a:prstGeom prst="rect">
            <a:avLst/>
          </a:prstGeom>
        </p:spPr>
      </p:pic>
    </p:spTree>
    <p:extLst>
      <p:ext uri="{BB962C8B-B14F-4D97-AF65-F5344CB8AC3E}">
        <p14:creationId xmlns:p14="http://schemas.microsoft.com/office/powerpoint/2010/main" val="2797222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0" nodeType="clickEffect">
                                  <p:stCondLst>
                                    <p:cond delay="0"/>
                                  </p:stCondLst>
                                  <p:iterate>
                                    <p:tmAbs val="0"/>
                                  </p:iterate>
                                  <p:childTnLst>
                                    <p:set>
                                      <p:cBhvr>
                                        <p:cTn id="10" fill="hold"/>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4" grpId="0" animBg="1" advAuto="0"/>
      <p:bldP spid="2" grpId="0" animBg="1"/>
      <p:bldP spid="2"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400"/>
              <a:t>第</a:t>
            </a:r>
            <a:r>
              <a:rPr lang="en-US" altLang="ja-JP" sz="4400" dirty="0"/>
              <a:t>16</a:t>
            </a:r>
            <a:r>
              <a:rPr lang="ja-JP" altLang="en-US" sz="4400"/>
              <a:t>章 健康食品類とハーブ</a:t>
            </a:r>
            <a:r>
              <a:rPr lang="en-US" altLang="ja-JP" sz="4400" dirty="0"/>
              <a:t>(4)</a:t>
            </a:r>
            <a:endParaRPr lang="ja-JP" altLang="en-US" sz="44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4" y="1831110"/>
            <a:ext cx="7209975" cy="76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主な健康食品類・ハーブ</a:t>
            </a:r>
            <a:r>
              <a:rPr lang="en-US" altLang="ja-JP" sz="4000" dirty="0">
                <a:solidFill>
                  <a:srgbClr val="FF0000"/>
                </a:solidFill>
                <a:effectLst>
                  <a:outerShdw blurRad="12700" dist="25400" dir="2700000" rotWithShape="0">
                    <a:srgbClr val="000000"/>
                  </a:outerShdw>
                </a:effectLst>
                <a:uFill>
                  <a:solidFill>
                    <a:srgbClr val="FF0000"/>
                  </a:solidFill>
                </a:uFill>
              </a:rPr>
              <a:t>(3)</a:t>
            </a:r>
          </a:p>
        </p:txBody>
      </p:sp>
      <p:grpSp>
        <p:nvGrpSpPr>
          <p:cNvPr id="21" name="グループ">
            <a:extLst>
              <a:ext uri="{FF2B5EF4-FFF2-40B4-BE49-F238E27FC236}">
                <a16:creationId xmlns:a16="http://schemas.microsoft.com/office/drawing/2014/main" id="{11748327-C8AA-DA43-898A-67BF35EF7789}"/>
              </a:ext>
            </a:extLst>
          </p:cNvPr>
          <p:cNvGrpSpPr/>
          <p:nvPr/>
        </p:nvGrpSpPr>
        <p:grpSpPr>
          <a:xfrm>
            <a:off x="2217345" y="2799667"/>
            <a:ext cx="2655280" cy="660401"/>
            <a:chOff x="0" y="0"/>
            <a:chExt cx="4716430" cy="660400"/>
          </a:xfrm>
        </p:grpSpPr>
        <p:sp>
          <p:nvSpPr>
            <p:cNvPr id="22" name="四角形">
              <a:extLst>
                <a:ext uri="{FF2B5EF4-FFF2-40B4-BE49-F238E27FC236}">
                  <a16:creationId xmlns:a16="http://schemas.microsoft.com/office/drawing/2014/main" id="{4CF5CD6E-D242-0042-B621-E7D057000A4F}"/>
                </a:ext>
              </a:extLst>
            </p:cNvPr>
            <p:cNvSpPr/>
            <p:nvPr/>
          </p:nvSpPr>
          <p:spPr>
            <a:xfrm>
              <a:off x="0" y="0"/>
              <a:ext cx="471643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3" name="Ａ．カルナウバロウ">
              <a:extLst>
                <a:ext uri="{FF2B5EF4-FFF2-40B4-BE49-F238E27FC236}">
                  <a16:creationId xmlns:a16="http://schemas.microsoft.com/office/drawing/2014/main" id="{2CAE84F4-B10B-4347-BB71-BD7064D0CE25}"/>
                </a:ext>
              </a:extLst>
            </p:cNvPr>
            <p:cNvSpPr txBox="1"/>
            <p:nvPr/>
          </p:nvSpPr>
          <p:spPr>
            <a:xfrm>
              <a:off x="1" y="0"/>
              <a:ext cx="4574742" cy="638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dirty="0"/>
                <a:t>C</a:t>
              </a:r>
              <a:r>
                <a:rPr dirty="0"/>
                <a:t>．</a:t>
              </a:r>
              <a:r>
                <a:rPr lang="ja-JP" altLang="en-US"/>
                <a:t>サラシア</a:t>
              </a:r>
              <a:endParaRPr dirty="0"/>
            </a:p>
          </p:txBody>
        </p:sp>
      </p:grpSp>
      <p:sp>
        <p:nvSpPr>
          <p:cNvPr id="28" name="サプリメント：イチョウ葉エキス…">
            <a:extLst>
              <a:ext uri="{FF2B5EF4-FFF2-40B4-BE49-F238E27FC236}">
                <a16:creationId xmlns:a16="http://schemas.microsoft.com/office/drawing/2014/main" id="{D7005783-37BA-8A4A-9621-9FFDEC21D232}"/>
              </a:ext>
            </a:extLst>
          </p:cNvPr>
          <p:cNvSpPr txBox="1"/>
          <p:nvPr/>
        </p:nvSpPr>
        <p:spPr>
          <a:xfrm>
            <a:off x="2044320" y="3612228"/>
            <a:ext cx="4177780"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2248" tIns="72248" rIns="72248" bIns="72248">
            <a:spAutoFit/>
          </a:bodyPr>
          <a:lstStyle/>
          <a:p>
            <a:pPr marL="40639" marR="40639" algn="l" defTabSz="1300480">
              <a:buClr>
                <a:srgbClr val="FFFFFF"/>
              </a:buClr>
              <a:buFont typeface="Arial"/>
              <a:defRPr sz="3413" b="1">
                <a:solidFill>
                  <a:srgbClr val="FFFFFF"/>
                </a:solidFill>
                <a:uFill>
                  <a:solidFill>
                    <a:srgbClr val="FFFFFF"/>
                  </a:solidFill>
                </a:uFill>
                <a:latin typeface="Arial"/>
                <a:ea typeface="Arial"/>
                <a:cs typeface="Arial"/>
                <a:sym typeface="Arial"/>
              </a:defRPr>
            </a:pPr>
            <a:r>
              <a:rPr lang="en-US" sz="2800" dirty="0" err="1">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rPr>
              <a:t>インド・東南アジア原産</a:t>
            </a:r>
            <a:endParaRPr sz="2800" b="0" dirty="0">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endParaRPr>
          </a:p>
        </p:txBody>
      </p:sp>
      <p:sp>
        <p:nvSpPr>
          <p:cNvPr id="24" name="強心作用を有するステロイド配糖体の一種">
            <a:extLst>
              <a:ext uri="{FF2B5EF4-FFF2-40B4-BE49-F238E27FC236}">
                <a16:creationId xmlns:a16="http://schemas.microsoft.com/office/drawing/2014/main" id="{94DFAD71-4736-E541-A882-4AEE6EFBA711}"/>
              </a:ext>
            </a:extLst>
          </p:cNvPr>
          <p:cNvSpPr txBox="1"/>
          <p:nvPr/>
        </p:nvSpPr>
        <p:spPr>
          <a:xfrm>
            <a:off x="2044320" y="4198258"/>
            <a:ext cx="8227022"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アユルヴェーダ：皮膚病・リウマチ・淋病ほか</a:t>
            </a:r>
            <a:endParaRPr sz="2800" dirty="0">
              <a:solidFill>
                <a:srgbClr val="FFFF00"/>
              </a:solidFill>
              <a:effectLst>
                <a:outerShdw blurRad="12700" dist="25400" dir="2700000" rotWithShape="0">
                  <a:srgbClr val="000000"/>
                </a:outerShdw>
              </a:effectLst>
              <a:uFill>
                <a:solidFill>
                  <a:srgbClr val="FFFF00"/>
                </a:solidFill>
              </a:uFill>
            </a:endParaRPr>
          </a:p>
        </p:txBody>
      </p:sp>
      <p:sp>
        <p:nvSpPr>
          <p:cNvPr id="17" name="含水ケイ酸アルミニウム・二酸化ケイ素">
            <a:extLst>
              <a:ext uri="{FF2B5EF4-FFF2-40B4-BE49-F238E27FC236}">
                <a16:creationId xmlns:a16="http://schemas.microsoft.com/office/drawing/2014/main" id="{4DE9563C-A23C-A545-9A74-849FAF19BF88}"/>
              </a:ext>
            </a:extLst>
          </p:cNvPr>
          <p:cNvSpPr txBox="1"/>
          <p:nvPr/>
        </p:nvSpPr>
        <p:spPr>
          <a:xfrm>
            <a:off x="4996821" y="2799667"/>
            <a:ext cx="6345531" cy="638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altLang="ja-JP" sz="3200" dirty="0"/>
              <a:t>Salacia oblonga, S. reticulata</a:t>
            </a:r>
            <a:endParaRPr sz="3200" dirty="0"/>
          </a:p>
        </p:txBody>
      </p:sp>
      <p:pic>
        <p:nvPicPr>
          <p:cNvPr id="4" name="図 3">
            <a:extLst>
              <a:ext uri="{FF2B5EF4-FFF2-40B4-BE49-F238E27FC236}">
                <a16:creationId xmlns:a16="http://schemas.microsoft.com/office/drawing/2014/main" id="{CEC663CD-DF8A-864D-A270-95A0DDB07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349" y="4876800"/>
            <a:ext cx="4878148" cy="4193116"/>
          </a:xfrm>
          <a:prstGeom prst="rect">
            <a:avLst/>
          </a:prstGeom>
          <a:solidFill>
            <a:srgbClr val="FFFDA9"/>
          </a:solidFill>
          <a:ln w="31750">
            <a:solidFill>
              <a:srgbClr val="C00000"/>
            </a:solidFill>
          </a:ln>
        </p:spPr>
      </p:pic>
      <p:sp>
        <p:nvSpPr>
          <p:cNvPr id="20" name="★強心配糖体">
            <a:extLst>
              <a:ext uri="{FF2B5EF4-FFF2-40B4-BE49-F238E27FC236}">
                <a16:creationId xmlns:a16="http://schemas.microsoft.com/office/drawing/2014/main" id="{F6248DCD-2839-F44F-BC5F-41B4A85901D0}"/>
              </a:ext>
            </a:extLst>
          </p:cNvPr>
          <p:cNvSpPr txBox="1"/>
          <p:nvPr/>
        </p:nvSpPr>
        <p:spPr>
          <a:xfrm>
            <a:off x="4320110" y="9109034"/>
            <a:ext cx="3258136"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altLang="ja-JP" sz="2800" dirty="0">
                <a:solidFill>
                  <a:srgbClr val="FF0000"/>
                </a:solidFill>
                <a:effectLst>
                  <a:outerShdw blurRad="12700" dist="25400" dir="2700000" rotWithShape="0">
                    <a:srgbClr val="000000"/>
                  </a:outerShdw>
                </a:effectLst>
                <a:uFill>
                  <a:solidFill>
                    <a:srgbClr val="FF0000"/>
                  </a:solidFill>
                </a:uFill>
              </a:rPr>
              <a:t>Salacinol sulfate</a:t>
            </a:r>
          </a:p>
        </p:txBody>
      </p:sp>
      <p:grpSp>
        <p:nvGrpSpPr>
          <p:cNvPr id="13" name="グループ化 12">
            <a:extLst>
              <a:ext uri="{FF2B5EF4-FFF2-40B4-BE49-F238E27FC236}">
                <a16:creationId xmlns:a16="http://schemas.microsoft.com/office/drawing/2014/main" id="{FD7548D3-C2E2-B746-BF79-91A8D572E1D0}"/>
              </a:ext>
            </a:extLst>
          </p:cNvPr>
          <p:cNvGrpSpPr/>
          <p:nvPr/>
        </p:nvGrpSpPr>
        <p:grpSpPr>
          <a:xfrm>
            <a:off x="8304755" y="6547336"/>
            <a:ext cx="4775201" cy="638350"/>
            <a:chOff x="8304755" y="6547336"/>
            <a:chExt cx="4775201" cy="638350"/>
          </a:xfrm>
        </p:grpSpPr>
        <p:pic>
          <p:nvPicPr>
            <p:cNvPr id="9" name="図 8">
              <a:extLst>
                <a:ext uri="{FF2B5EF4-FFF2-40B4-BE49-F238E27FC236}">
                  <a16:creationId xmlns:a16="http://schemas.microsoft.com/office/drawing/2014/main" id="{3BC4D4F4-8647-C245-9055-0696085CE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4755" y="6665994"/>
              <a:ext cx="1139347" cy="401034"/>
            </a:xfrm>
            <a:prstGeom prst="rect">
              <a:avLst/>
            </a:prstGeom>
          </p:spPr>
        </p:pic>
        <p:sp>
          <p:nvSpPr>
            <p:cNvPr id="25" name="★強心配糖体">
              <a:extLst>
                <a:ext uri="{FF2B5EF4-FFF2-40B4-BE49-F238E27FC236}">
                  <a16:creationId xmlns:a16="http://schemas.microsoft.com/office/drawing/2014/main" id="{E4358D84-372D-7C49-A13F-7EAC36BC066D}"/>
                </a:ext>
              </a:extLst>
            </p:cNvPr>
            <p:cNvSpPr txBox="1"/>
            <p:nvPr/>
          </p:nvSpPr>
          <p:spPr>
            <a:xfrm>
              <a:off x="9437011" y="6547336"/>
              <a:ext cx="3642945"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3200">
                  <a:solidFill>
                    <a:srgbClr val="FF0000"/>
                  </a:solidFill>
                  <a:effectLst>
                    <a:outerShdw blurRad="12700" dist="25400" dir="2700000" rotWithShape="0">
                      <a:srgbClr val="000000"/>
                    </a:outerShdw>
                  </a:effectLst>
                  <a:uFill>
                    <a:solidFill>
                      <a:srgbClr val="FF0000"/>
                    </a:solidFill>
                  </a:uFill>
                </a:rPr>
                <a:t>糖分の吸収を抑制</a:t>
              </a:r>
              <a:endParaRPr lang="en-US" altLang="ja-JP" sz="3200" dirty="0">
                <a:solidFill>
                  <a:srgbClr val="FF0000"/>
                </a:solidFill>
                <a:effectLst>
                  <a:outerShdw blurRad="12700" dist="25400" dir="2700000" rotWithShape="0">
                    <a:srgbClr val="000000"/>
                  </a:outerShdw>
                </a:effectLst>
                <a:uFill>
                  <a:solidFill>
                    <a:srgbClr val="FF0000"/>
                  </a:solidFill>
                </a:uFill>
              </a:endParaRPr>
            </a:p>
          </p:txBody>
        </p:sp>
      </p:grpSp>
    </p:spTree>
    <p:extLst>
      <p:ext uri="{BB962C8B-B14F-4D97-AF65-F5344CB8AC3E}">
        <p14:creationId xmlns:p14="http://schemas.microsoft.com/office/powerpoint/2010/main" val="2575787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4400"/>
              <a:t>第</a:t>
            </a:r>
            <a:r>
              <a:rPr lang="en-US" altLang="ja-JP" sz="4400" dirty="0"/>
              <a:t>16</a:t>
            </a:r>
            <a:r>
              <a:rPr lang="ja-JP" altLang="en-US" sz="4400"/>
              <a:t>章 健康食品類とハーブ</a:t>
            </a:r>
            <a:r>
              <a:rPr lang="en-US" altLang="ja-JP" sz="4400" dirty="0"/>
              <a:t>(5)</a:t>
            </a:r>
            <a:endParaRPr lang="ja-JP" altLang="en-US" sz="4400" dirty="0"/>
          </a:p>
        </p:txBody>
      </p:sp>
      <p:sp>
        <p:nvSpPr>
          <p:cNvPr id="7" name="★強心配糖体">
            <a:extLst>
              <a:ext uri="{FF2B5EF4-FFF2-40B4-BE49-F238E27FC236}">
                <a16:creationId xmlns:a16="http://schemas.microsoft.com/office/drawing/2014/main" id="{82A33477-914B-044D-946C-C08CAC73D185}"/>
              </a:ext>
            </a:extLst>
          </p:cNvPr>
          <p:cNvSpPr txBox="1"/>
          <p:nvPr/>
        </p:nvSpPr>
        <p:spPr>
          <a:xfrm>
            <a:off x="1558244" y="1831110"/>
            <a:ext cx="7209975" cy="7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sz="4000" dirty="0">
                <a:solidFill>
                  <a:srgbClr val="FFFF00"/>
                </a:solidFill>
                <a:effectLst>
                  <a:outerShdw blurRad="12700" dist="25400" dir="2700000" rotWithShape="0">
                    <a:srgbClr val="000000"/>
                  </a:outerShdw>
                </a:effectLst>
                <a:uFill>
                  <a:solidFill>
                    <a:srgbClr val="FFFF00"/>
                  </a:solidFill>
                </a:uFill>
              </a:rPr>
              <a:t>●</a:t>
            </a:r>
            <a:r>
              <a:rPr lang="ja-JP" altLang="en-US" sz="4000">
                <a:solidFill>
                  <a:srgbClr val="FF0000"/>
                </a:solidFill>
                <a:effectLst>
                  <a:outerShdw blurRad="12700" dist="25400" dir="2700000" rotWithShape="0">
                    <a:srgbClr val="000000"/>
                  </a:outerShdw>
                </a:effectLst>
                <a:uFill>
                  <a:solidFill>
                    <a:srgbClr val="FF0000"/>
                  </a:solidFill>
                </a:uFill>
              </a:rPr>
              <a:t>主な健康食品類・ハーブ</a:t>
            </a:r>
            <a:r>
              <a:rPr lang="en-US" altLang="ja-JP" sz="4000" dirty="0">
                <a:solidFill>
                  <a:srgbClr val="FF0000"/>
                </a:solidFill>
                <a:effectLst>
                  <a:outerShdw blurRad="12700" dist="25400" dir="2700000" rotWithShape="0">
                    <a:srgbClr val="000000"/>
                  </a:outerShdw>
                </a:effectLst>
                <a:uFill>
                  <a:solidFill>
                    <a:srgbClr val="FF0000"/>
                  </a:solidFill>
                </a:uFill>
              </a:rPr>
              <a:t>(4)</a:t>
            </a:r>
          </a:p>
        </p:txBody>
      </p:sp>
      <p:grpSp>
        <p:nvGrpSpPr>
          <p:cNvPr id="21" name="グループ">
            <a:extLst>
              <a:ext uri="{FF2B5EF4-FFF2-40B4-BE49-F238E27FC236}">
                <a16:creationId xmlns:a16="http://schemas.microsoft.com/office/drawing/2014/main" id="{11748327-C8AA-DA43-898A-67BF35EF7789}"/>
              </a:ext>
            </a:extLst>
          </p:cNvPr>
          <p:cNvGrpSpPr/>
          <p:nvPr/>
        </p:nvGrpSpPr>
        <p:grpSpPr>
          <a:xfrm>
            <a:off x="2217344" y="2799667"/>
            <a:ext cx="3093691" cy="660401"/>
            <a:chOff x="0" y="0"/>
            <a:chExt cx="4716430" cy="660400"/>
          </a:xfrm>
        </p:grpSpPr>
        <p:sp>
          <p:nvSpPr>
            <p:cNvPr id="22" name="四角形">
              <a:extLst>
                <a:ext uri="{FF2B5EF4-FFF2-40B4-BE49-F238E27FC236}">
                  <a16:creationId xmlns:a16="http://schemas.microsoft.com/office/drawing/2014/main" id="{4CF5CD6E-D242-0042-B621-E7D057000A4F}"/>
                </a:ext>
              </a:extLst>
            </p:cNvPr>
            <p:cNvSpPr/>
            <p:nvPr/>
          </p:nvSpPr>
          <p:spPr>
            <a:xfrm>
              <a:off x="0" y="0"/>
              <a:ext cx="4716430"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3" name="Ａ．カルナウバロウ">
              <a:extLst>
                <a:ext uri="{FF2B5EF4-FFF2-40B4-BE49-F238E27FC236}">
                  <a16:creationId xmlns:a16="http://schemas.microsoft.com/office/drawing/2014/main" id="{2CAE84F4-B10B-4347-BB71-BD7064D0CE25}"/>
                </a:ext>
              </a:extLst>
            </p:cNvPr>
            <p:cNvSpPr txBox="1"/>
            <p:nvPr/>
          </p:nvSpPr>
          <p:spPr>
            <a:xfrm>
              <a:off x="2" y="0"/>
              <a:ext cx="4574742" cy="638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dirty="0"/>
                <a:t>D</a:t>
              </a:r>
              <a:r>
                <a:rPr dirty="0"/>
                <a:t>．</a:t>
              </a:r>
              <a:r>
                <a:rPr lang="ja-JP" altLang="en-US"/>
                <a:t>エキナセア</a:t>
              </a:r>
              <a:endParaRPr dirty="0"/>
            </a:p>
          </p:txBody>
        </p:sp>
      </p:grpSp>
      <p:sp>
        <p:nvSpPr>
          <p:cNvPr id="28" name="サプリメント：イチョウ葉エキス…">
            <a:extLst>
              <a:ext uri="{FF2B5EF4-FFF2-40B4-BE49-F238E27FC236}">
                <a16:creationId xmlns:a16="http://schemas.microsoft.com/office/drawing/2014/main" id="{D7005783-37BA-8A4A-9621-9FFDEC21D232}"/>
              </a:ext>
            </a:extLst>
          </p:cNvPr>
          <p:cNvSpPr txBox="1"/>
          <p:nvPr/>
        </p:nvSpPr>
        <p:spPr>
          <a:xfrm>
            <a:off x="2132002" y="3612228"/>
            <a:ext cx="2741489"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spAutoFit/>
          </a:bodyPr>
          <a:lstStyle/>
          <a:p>
            <a:pPr marL="40639" marR="40639" algn="l" defTabSz="1300480">
              <a:buClr>
                <a:srgbClr val="FFFFFF"/>
              </a:buClr>
              <a:buFont typeface="Arial"/>
              <a:defRPr sz="3413" b="1">
                <a:solidFill>
                  <a:srgbClr val="FFFFFF"/>
                </a:solidFill>
                <a:uFill>
                  <a:solidFill>
                    <a:srgbClr val="FFFFFF"/>
                  </a:solidFill>
                </a:uFill>
                <a:latin typeface="Arial"/>
                <a:ea typeface="Arial"/>
                <a:cs typeface="Arial"/>
                <a:sym typeface="Arial"/>
              </a:defRPr>
            </a:pPr>
            <a:r>
              <a:rPr lang="en-US" sz="2800" dirty="0" err="1">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rPr>
              <a:t>北アメリカ原産</a:t>
            </a:r>
            <a:endParaRPr sz="2800" b="0" dirty="0">
              <a:solidFill>
                <a:srgbClr val="0000FF"/>
              </a:solidFill>
              <a:effectLst>
                <a:outerShdw blurRad="12700" dist="25400" dir="2700000" rotWithShape="0">
                  <a:srgbClr val="000000"/>
                </a:outerShdw>
              </a:effectLst>
              <a:uFill>
                <a:solidFill>
                  <a:srgbClr val="0000FF"/>
                </a:solidFill>
              </a:uFill>
              <a:latin typeface="ヒラギノ明朝 ProN W6"/>
              <a:ea typeface="ヒラギノ明朝 ProN W6"/>
              <a:cs typeface="ヒラギノ明朝 ProN W6"/>
              <a:sym typeface="ヒラギノ明朝 ProN W6"/>
            </a:endParaRPr>
          </a:p>
        </p:txBody>
      </p:sp>
      <p:sp>
        <p:nvSpPr>
          <p:cNvPr id="24" name="強心作用を有するステロイド配糖体の一種">
            <a:extLst>
              <a:ext uri="{FF2B5EF4-FFF2-40B4-BE49-F238E27FC236}">
                <a16:creationId xmlns:a16="http://schemas.microsoft.com/office/drawing/2014/main" id="{94DFAD71-4736-E541-A882-4AEE6EFBA711}"/>
              </a:ext>
            </a:extLst>
          </p:cNvPr>
          <p:cNvSpPr txBox="1"/>
          <p:nvPr/>
        </p:nvSpPr>
        <p:spPr>
          <a:xfrm>
            <a:off x="2044320" y="4198258"/>
            <a:ext cx="6999547"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FF00"/>
                </a:solidFill>
                <a:effectLst>
                  <a:outerShdw blurRad="12700" dist="25400" dir="2700000" rotWithShape="0">
                    <a:srgbClr val="000000"/>
                  </a:outerShdw>
                </a:effectLst>
                <a:uFill>
                  <a:solidFill>
                    <a:srgbClr val="FFFF00"/>
                  </a:solidFill>
                </a:uFill>
              </a:rPr>
              <a:t>ネイティブアメリカンの民間薬：風邪薬</a:t>
            </a:r>
            <a:endParaRPr sz="2800" dirty="0">
              <a:solidFill>
                <a:srgbClr val="FFFF00"/>
              </a:solidFill>
              <a:effectLst>
                <a:outerShdw blurRad="12700" dist="25400" dir="2700000" rotWithShape="0">
                  <a:srgbClr val="000000"/>
                </a:outerShdw>
              </a:effectLst>
              <a:uFill>
                <a:solidFill>
                  <a:srgbClr val="FFFF00"/>
                </a:solidFill>
              </a:uFill>
            </a:endParaRPr>
          </a:p>
        </p:txBody>
      </p:sp>
      <p:sp>
        <p:nvSpPr>
          <p:cNvPr id="17" name="含水ケイ酸アルミニウム・二酸化ケイ素">
            <a:extLst>
              <a:ext uri="{FF2B5EF4-FFF2-40B4-BE49-F238E27FC236}">
                <a16:creationId xmlns:a16="http://schemas.microsoft.com/office/drawing/2014/main" id="{4DE9563C-A23C-A545-9A74-849FAF19BF88}"/>
              </a:ext>
            </a:extLst>
          </p:cNvPr>
          <p:cNvSpPr txBox="1"/>
          <p:nvPr/>
        </p:nvSpPr>
        <p:spPr>
          <a:xfrm>
            <a:off x="5595453" y="2938690"/>
            <a:ext cx="6345531" cy="638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altLang="ja-JP" sz="3200" dirty="0"/>
              <a:t>Echinacea Purpurea</a:t>
            </a:r>
            <a:r>
              <a:rPr lang="ja-JP" altLang="en-US" sz="3200"/>
              <a:t>ほか</a:t>
            </a:r>
            <a:endParaRPr sz="3200" dirty="0"/>
          </a:p>
        </p:txBody>
      </p:sp>
      <p:sp>
        <p:nvSpPr>
          <p:cNvPr id="20" name="★強心配糖体">
            <a:extLst>
              <a:ext uri="{FF2B5EF4-FFF2-40B4-BE49-F238E27FC236}">
                <a16:creationId xmlns:a16="http://schemas.microsoft.com/office/drawing/2014/main" id="{F6248DCD-2839-F44F-BC5F-41B4A85901D0}"/>
              </a:ext>
            </a:extLst>
          </p:cNvPr>
          <p:cNvSpPr txBox="1"/>
          <p:nvPr/>
        </p:nvSpPr>
        <p:spPr>
          <a:xfrm>
            <a:off x="5330831" y="9098699"/>
            <a:ext cx="3258136"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en-US" altLang="ja-JP" sz="2800" dirty="0" err="1">
                <a:solidFill>
                  <a:srgbClr val="FF0000"/>
                </a:solidFill>
                <a:effectLst>
                  <a:outerShdw blurRad="12700" dist="25400" dir="2700000" rotWithShape="0">
                    <a:srgbClr val="000000"/>
                  </a:outerShdw>
                </a:effectLst>
                <a:uFill>
                  <a:solidFill>
                    <a:srgbClr val="FF0000"/>
                  </a:solidFill>
                </a:uFill>
              </a:rPr>
              <a:t>Echinacoside</a:t>
            </a:r>
            <a:endParaRPr lang="en-US" altLang="ja-JP" sz="2800" dirty="0">
              <a:solidFill>
                <a:srgbClr val="FF0000"/>
              </a:solidFill>
              <a:effectLst>
                <a:outerShdw blurRad="12700" dist="25400" dir="2700000" rotWithShape="0">
                  <a:srgbClr val="000000"/>
                </a:outerShdw>
              </a:effectLst>
              <a:uFill>
                <a:solidFill>
                  <a:srgbClr val="FF0000"/>
                </a:solidFill>
              </a:uFill>
            </a:endParaRPr>
          </a:p>
        </p:txBody>
      </p:sp>
      <p:pic>
        <p:nvPicPr>
          <p:cNvPr id="3" name="図 2">
            <a:extLst>
              <a:ext uri="{FF2B5EF4-FFF2-40B4-BE49-F238E27FC236}">
                <a16:creationId xmlns:a16="http://schemas.microsoft.com/office/drawing/2014/main" id="{A8E5D035-8456-DA47-9B61-115C7ABDF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335" y="5054730"/>
            <a:ext cx="9246992" cy="3948533"/>
          </a:xfrm>
          <a:prstGeom prst="rect">
            <a:avLst/>
          </a:prstGeom>
          <a:solidFill>
            <a:srgbClr val="FFFDA9"/>
          </a:solidFill>
          <a:ln w="31750">
            <a:solidFill>
              <a:srgbClr val="C00000"/>
            </a:solidFill>
          </a:ln>
        </p:spPr>
      </p:pic>
      <p:grpSp>
        <p:nvGrpSpPr>
          <p:cNvPr id="5" name="グループ化 4">
            <a:extLst>
              <a:ext uri="{FF2B5EF4-FFF2-40B4-BE49-F238E27FC236}">
                <a16:creationId xmlns:a16="http://schemas.microsoft.com/office/drawing/2014/main" id="{8A230C33-21AC-DD45-8CE2-25A6C7D0AE47}"/>
              </a:ext>
            </a:extLst>
          </p:cNvPr>
          <p:cNvGrpSpPr/>
          <p:nvPr/>
        </p:nvGrpSpPr>
        <p:grpSpPr>
          <a:xfrm>
            <a:off x="8270569" y="5194067"/>
            <a:ext cx="2677179" cy="993958"/>
            <a:chOff x="8270569" y="5194067"/>
            <a:chExt cx="2677179" cy="993958"/>
          </a:xfrm>
        </p:grpSpPr>
        <p:sp>
          <p:nvSpPr>
            <p:cNvPr id="25" name="★強心配糖体">
              <a:extLst>
                <a:ext uri="{FF2B5EF4-FFF2-40B4-BE49-F238E27FC236}">
                  <a16:creationId xmlns:a16="http://schemas.microsoft.com/office/drawing/2014/main" id="{E4358D84-372D-7C49-A13F-7EAC36BC066D}"/>
                </a:ext>
              </a:extLst>
            </p:cNvPr>
            <p:cNvSpPr txBox="1"/>
            <p:nvPr/>
          </p:nvSpPr>
          <p:spPr>
            <a:xfrm>
              <a:off x="8270569" y="5194067"/>
              <a:ext cx="2364029"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0000"/>
                  </a:solidFill>
                  <a:effectLst>
                    <a:outerShdw blurRad="12700" dist="25400" dir="2700000" rotWithShape="0">
                      <a:srgbClr val="000000"/>
                    </a:outerShdw>
                  </a:effectLst>
                  <a:uFill>
                    <a:solidFill>
                      <a:srgbClr val="FF0000"/>
                    </a:solidFill>
                  </a:uFill>
                </a:rPr>
                <a:t>免疫賦活薬</a:t>
              </a:r>
              <a:endParaRPr lang="en-US" altLang="ja-JP" sz="2800" dirty="0">
                <a:solidFill>
                  <a:srgbClr val="FF0000"/>
                </a:solidFill>
                <a:effectLst>
                  <a:outerShdw blurRad="12700" dist="25400" dir="2700000" rotWithShape="0">
                    <a:srgbClr val="000000"/>
                  </a:outerShdw>
                </a:effectLst>
                <a:uFill>
                  <a:solidFill>
                    <a:srgbClr val="FF0000"/>
                  </a:solidFill>
                </a:uFill>
              </a:endParaRPr>
            </a:p>
          </p:txBody>
        </p:sp>
        <p:sp>
          <p:nvSpPr>
            <p:cNvPr id="18" name="★強心配糖体">
              <a:extLst>
                <a:ext uri="{FF2B5EF4-FFF2-40B4-BE49-F238E27FC236}">
                  <a16:creationId xmlns:a16="http://schemas.microsoft.com/office/drawing/2014/main" id="{A07535E7-E5D5-0C47-BAEC-1736D47885C2}"/>
                </a:ext>
              </a:extLst>
            </p:cNvPr>
            <p:cNvSpPr txBox="1"/>
            <p:nvPr/>
          </p:nvSpPr>
          <p:spPr>
            <a:xfrm>
              <a:off x="8270569" y="5611231"/>
              <a:ext cx="2677179"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6435" tIns="72248" rIns="126435" bIns="72248">
              <a:spAutoFit/>
            </a:bodyPr>
            <a:lstStyle/>
            <a:p>
              <a:pPr algn="l" defTabSz="650240">
                <a:defRPr sz="2560">
                  <a:solidFill>
                    <a:srgbClr val="FFFFFF"/>
                  </a:solidFill>
                  <a:uFill>
                    <a:solidFill>
                      <a:srgbClr val="FFFFFF"/>
                    </a:solidFill>
                  </a:uFill>
                  <a:latin typeface="ヒラギノ明朝 ProN W6"/>
                  <a:ea typeface="ヒラギノ明朝 ProN W6"/>
                  <a:cs typeface="ヒラギノ明朝 ProN W6"/>
                  <a:sym typeface="ヒラギノ明朝 ProN W6"/>
                </a:defRPr>
              </a:pPr>
              <a:r>
                <a:rPr lang="ja-JP" altLang="en-US" sz="2800">
                  <a:solidFill>
                    <a:srgbClr val="FF0000"/>
                  </a:solidFill>
                  <a:effectLst>
                    <a:outerShdw blurRad="12700" dist="25400" dir="2700000" rotWithShape="0">
                      <a:srgbClr val="000000"/>
                    </a:outerShdw>
                  </a:effectLst>
                  <a:uFill>
                    <a:solidFill>
                      <a:srgbClr val="FF0000"/>
                    </a:solidFill>
                  </a:uFill>
                </a:rPr>
                <a:t>風邪、感染症</a:t>
              </a:r>
              <a:endParaRPr lang="en-US" altLang="ja-JP" sz="2800" dirty="0">
                <a:solidFill>
                  <a:srgbClr val="FF0000"/>
                </a:solidFill>
                <a:effectLst>
                  <a:outerShdw blurRad="12700" dist="25400" dir="2700000" rotWithShape="0">
                    <a:srgbClr val="000000"/>
                  </a:outerShdw>
                </a:effectLst>
                <a:uFill>
                  <a:solidFill>
                    <a:srgbClr val="FF0000"/>
                  </a:solidFill>
                </a:uFill>
              </a:endParaRPr>
            </a:p>
          </p:txBody>
        </p:sp>
      </p:grpSp>
      <p:pic>
        <p:nvPicPr>
          <p:cNvPr id="4" name="図 3">
            <a:extLst>
              <a:ext uri="{FF2B5EF4-FFF2-40B4-BE49-F238E27FC236}">
                <a16:creationId xmlns:a16="http://schemas.microsoft.com/office/drawing/2014/main" id="{E97D2972-CD23-1741-9232-B368CA46A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150"/>
            <a:ext cx="12966700" cy="8623300"/>
          </a:xfrm>
          <a:prstGeom prst="rect">
            <a:avLst/>
          </a:prstGeom>
        </p:spPr>
      </p:pic>
    </p:spTree>
    <p:extLst>
      <p:ext uri="{BB962C8B-B14F-4D97-AF65-F5344CB8AC3E}">
        <p14:creationId xmlns:p14="http://schemas.microsoft.com/office/powerpoint/2010/main" val="80860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3600"/>
              <a:t>第</a:t>
            </a:r>
            <a:r>
              <a:rPr lang="en-US" altLang="ja-JP" sz="3600" dirty="0"/>
              <a:t>17</a:t>
            </a:r>
            <a:r>
              <a:rPr lang="ja-JP" altLang="en-US" sz="3600"/>
              <a:t>章 香粧品として用いられる生薬</a:t>
            </a:r>
            <a:r>
              <a:rPr lang="en-US" altLang="ja-JP" sz="3600" dirty="0"/>
              <a:t>(1)</a:t>
            </a:r>
            <a:endParaRPr lang="ja-JP" altLang="en-US" sz="3600" dirty="0"/>
          </a:p>
        </p:txBody>
      </p:sp>
      <p:grpSp>
        <p:nvGrpSpPr>
          <p:cNvPr id="4" name="グループ">
            <a:extLst>
              <a:ext uri="{FF2B5EF4-FFF2-40B4-BE49-F238E27FC236}">
                <a16:creationId xmlns:a16="http://schemas.microsoft.com/office/drawing/2014/main" id="{F4A70C74-8A15-EA4A-8A55-7825E3B1E780}"/>
              </a:ext>
            </a:extLst>
          </p:cNvPr>
          <p:cNvGrpSpPr/>
          <p:nvPr/>
        </p:nvGrpSpPr>
        <p:grpSpPr>
          <a:xfrm>
            <a:off x="2492375" y="2173365"/>
            <a:ext cx="3381789" cy="660401"/>
            <a:chOff x="0" y="0"/>
            <a:chExt cx="3368811" cy="660400"/>
          </a:xfrm>
        </p:grpSpPr>
        <p:sp>
          <p:nvSpPr>
            <p:cNvPr id="5" name="四角形">
              <a:extLst>
                <a:ext uri="{FF2B5EF4-FFF2-40B4-BE49-F238E27FC236}">
                  <a16:creationId xmlns:a16="http://schemas.microsoft.com/office/drawing/2014/main" id="{4F303DE7-8FFE-674D-9794-7DA6DC1A5DCD}"/>
                </a:ext>
              </a:extLst>
            </p:cNvPr>
            <p:cNvSpPr/>
            <p:nvPr/>
          </p:nvSpPr>
          <p:spPr>
            <a:xfrm>
              <a:off x="0" y="0"/>
              <a:ext cx="3368811"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 name="Ａ．カルナウバロウ">
              <a:extLst>
                <a:ext uri="{FF2B5EF4-FFF2-40B4-BE49-F238E27FC236}">
                  <a16:creationId xmlns:a16="http://schemas.microsoft.com/office/drawing/2014/main" id="{4FF7CA95-7B43-5B43-8E6B-A22197D6478F}"/>
                </a:ext>
              </a:extLst>
            </p:cNvPr>
            <p:cNvSpPr txBox="1"/>
            <p:nvPr/>
          </p:nvSpPr>
          <p:spPr>
            <a:xfrm>
              <a:off x="0" y="0"/>
              <a:ext cx="3168845" cy="638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Ａ</a:t>
              </a:r>
              <a:r>
                <a:rPr dirty="0"/>
                <a:t>．</a:t>
              </a:r>
              <a:r>
                <a:rPr lang="ja-JP" altLang="en-US"/>
                <a:t>ウワウルシ</a:t>
              </a:r>
              <a:endParaRPr dirty="0"/>
            </a:p>
          </p:txBody>
        </p:sp>
      </p:grpSp>
      <p:pic>
        <p:nvPicPr>
          <p:cNvPr id="3" name="図 2">
            <a:extLst>
              <a:ext uri="{FF2B5EF4-FFF2-40B4-BE49-F238E27FC236}">
                <a16:creationId xmlns:a16="http://schemas.microsoft.com/office/drawing/2014/main" id="{7099478E-6C50-F84D-9B77-434CFE4E1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569" y="1996505"/>
            <a:ext cx="3024359" cy="1899995"/>
          </a:xfrm>
          <a:prstGeom prst="rect">
            <a:avLst/>
          </a:prstGeom>
          <a:solidFill>
            <a:srgbClr val="FFFDA9"/>
          </a:solidFill>
          <a:ln w="31750">
            <a:solidFill>
              <a:srgbClr val="C00000"/>
            </a:solidFill>
          </a:ln>
        </p:spPr>
      </p:pic>
      <p:grpSp>
        <p:nvGrpSpPr>
          <p:cNvPr id="17" name="グループ化 16">
            <a:extLst>
              <a:ext uri="{FF2B5EF4-FFF2-40B4-BE49-F238E27FC236}">
                <a16:creationId xmlns:a16="http://schemas.microsoft.com/office/drawing/2014/main" id="{F38048A0-B094-FC44-9DD9-D9B20506A86B}"/>
              </a:ext>
            </a:extLst>
          </p:cNvPr>
          <p:cNvGrpSpPr/>
          <p:nvPr/>
        </p:nvGrpSpPr>
        <p:grpSpPr>
          <a:xfrm>
            <a:off x="2379543" y="2994311"/>
            <a:ext cx="3960933" cy="1135389"/>
            <a:chOff x="2379543" y="3235611"/>
            <a:chExt cx="3960933" cy="1135389"/>
          </a:xfrm>
        </p:grpSpPr>
        <p:sp>
          <p:nvSpPr>
            <p:cNvPr id="10" name="認知障害改善作用">
              <a:extLst>
                <a:ext uri="{FF2B5EF4-FFF2-40B4-BE49-F238E27FC236}">
                  <a16:creationId xmlns:a16="http://schemas.microsoft.com/office/drawing/2014/main" id="{32E5D806-DA38-C247-AB04-27506042CA83}"/>
                </a:ext>
              </a:extLst>
            </p:cNvPr>
            <p:cNvSpPr txBox="1"/>
            <p:nvPr/>
          </p:nvSpPr>
          <p:spPr>
            <a:xfrm>
              <a:off x="2379543" y="3235611"/>
              <a:ext cx="396093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メラニン生成を抑制</a:t>
              </a:r>
              <a:endParaRPr lang="en-US" altLang="ja-JP" sz="2800" dirty="0">
                <a:latin typeface="ヒラギノ明朝 ProN W6"/>
                <a:ea typeface="ヒラギノ明朝 ProN W6"/>
                <a:cs typeface="ヒラギノ明朝 ProN W6"/>
                <a:sym typeface="ヒラギノ明朝 ProN W6"/>
              </a:endParaRPr>
            </a:p>
          </p:txBody>
        </p:sp>
        <p:sp>
          <p:nvSpPr>
            <p:cNvPr id="11" name="認知障害改善作用">
              <a:extLst>
                <a:ext uri="{FF2B5EF4-FFF2-40B4-BE49-F238E27FC236}">
                  <a16:creationId xmlns:a16="http://schemas.microsoft.com/office/drawing/2014/main" id="{EC9A6848-3ABA-DE46-BB0D-775A93C0958A}"/>
                </a:ext>
              </a:extLst>
            </p:cNvPr>
            <p:cNvSpPr txBox="1"/>
            <p:nvPr/>
          </p:nvSpPr>
          <p:spPr>
            <a:xfrm>
              <a:off x="2379543" y="3794206"/>
              <a:ext cx="1760657"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美白作用</a:t>
              </a:r>
              <a:endParaRPr sz="2800" dirty="0">
                <a:latin typeface="ヒラギノ明朝 ProN W6"/>
                <a:ea typeface="ヒラギノ明朝 ProN W6"/>
                <a:cs typeface="ヒラギノ明朝 ProN W6"/>
                <a:sym typeface="ヒラギノ明朝 ProN W6"/>
              </a:endParaRPr>
            </a:p>
          </p:txBody>
        </p:sp>
      </p:grpSp>
      <p:grpSp>
        <p:nvGrpSpPr>
          <p:cNvPr id="12" name="グループ">
            <a:extLst>
              <a:ext uri="{FF2B5EF4-FFF2-40B4-BE49-F238E27FC236}">
                <a16:creationId xmlns:a16="http://schemas.microsoft.com/office/drawing/2014/main" id="{63486613-B251-BF4E-99AE-369D97D98935}"/>
              </a:ext>
            </a:extLst>
          </p:cNvPr>
          <p:cNvGrpSpPr/>
          <p:nvPr/>
        </p:nvGrpSpPr>
        <p:grpSpPr>
          <a:xfrm>
            <a:off x="2492375" y="4345394"/>
            <a:ext cx="2879726" cy="660401"/>
            <a:chOff x="0" y="0"/>
            <a:chExt cx="3368811" cy="660400"/>
          </a:xfrm>
        </p:grpSpPr>
        <p:sp>
          <p:nvSpPr>
            <p:cNvPr id="13" name="四角形">
              <a:extLst>
                <a:ext uri="{FF2B5EF4-FFF2-40B4-BE49-F238E27FC236}">
                  <a16:creationId xmlns:a16="http://schemas.microsoft.com/office/drawing/2014/main" id="{98BBCF97-FAE8-3A40-85C3-AD9806E651B3}"/>
                </a:ext>
              </a:extLst>
            </p:cNvPr>
            <p:cNvSpPr/>
            <p:nvPr/>
          </p:nvSpPr>
          <p:spPr>
            <a:xfrm>
              <a:off x="0" y="0"/>
              <a:ext cx="3368811"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14" name="Ａ．カルナウバロウ">
              <a:extLst>
                <a:ext uri="{FF2B5EF4-FFF2-40B4-BE49-F238E27FC236}">
                  <a16:creationId xmlns:a16="http://schemas.microsoft.com/office/drawing/2014/main" id="{5FB15066-7826-6A4C-A488-A1238361BE89}"/>
                </a:ext>
              </a:extLst>
            </p:cNvPr>
            <p:cNvSpPr txBox="1"/>
            <p:nvPr/>
          </p:nvSpPr>
          <p:spPr>
            <a:xfrm>
              <a:off x="0" y="0"/>
              <a:ext cx="3168845" cy="638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dirty="0"/>
                <a:t>B</a:t>
              </a:r>
              <a:r>
                <a:rPr dirty="0"/>
                <a:t>．</a:t>
              </a:r>
              <a:r>
                <a:rPr lang="ja-JP" altLang="en-US"/>
                <a:t>ガイヨウ</a:t>
              </a:r>
              <a:endParaRPr dirty="0"/>
            </a:p>
          </p:txBody>
        </p:sp>
      </p:grpSp>
      <p:pic>
        <p:nvPicPr>
          <p:cNvPr id="16" name="図 15">
            <a:extLst>
              <a:ext uri="{FF2B5EF4-FFF2-40B4-BE49-F238E27FC236}">
                <a16:creationId xmlns:a16="http://schemas.microsoft.com/office/drawing/2014/main" id="{01912D96-3FD4-A940-94B2-793B3F874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3925" y="5453587"/>
            <a:ext cx="5424126" cy="3746500"/>
          </a:xfrm>
          <a:prstGeom prst="rect">
            <a:avLst/>
          </a:prstGeom>
          <a:solidFill>
            <a:srgbClr val="FFFDA9"/>
          </a:solidFill>
          <a:ln w="31750">
            <a:solidFill>
              <a:srgbClr val="C00000"/>
            </a:solidFill>
          </a:ln>
        </p:spPr>
      </p:pic>
      <p:grpSp>
        <p:nvGrpSpPr>
          <p:cNvPr id="19" name="グループ化 18">
            <a:extLst>
              <a:ext uri="{FF2B5EF4-FFF2-40B4-BE49-F238E27FC236}">
                <a16:creationId xmlns:a16="http://schemas.microsoft.com/office/drawing/2014/main" id="{B2E369DD-F7A5-484F-806F-0F01CEDBC16A}"/>
              </a:ext>
            </a:extLst>
          </p:cNvPr>
          <p:cNvGrpSpPr/>
          <p:nvPr/>
        </p:nvGrpSpPr>
        <p:grpSpPr>
          <a:xfrm>
            <a:off x="2379542" y="5165190"/>
            <a:ext cx="3960933" cy="1149781"/>
            <a:chOff x="2379542" y="5469990"/>
            <a:chExt cx="3960933" cy="1149781"/>
          </a:xfrm>
        </p:grpSpPr>
        <p:sp>
          <p:nvSpPr>
            <p:cNvPr id="15" name="認知障害改善作用">
              <a:extLst>
                <a:ext uri="{FF2B5EF4-FFF2-40B4-BE49-F238E27FC236}">
                  <a16:creationId xmlns:a16="http://schemas.microsoft.com/office/drawing/2014/main" id="{73936090-DFB0-6C44-8A5B-9E9080346D43}"/>
                </a:ext>
              </a:extLst>
            </p:cNvPr>
            <p:cNvSpPr txBox="1"/>
            <p:nvPr/>
          </p:nvSpPr>
          <p:spPr>
            <a:xfrm>
              <a:off x="2379542" y="5469990"/>
              <a:ext cx="396093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抗酸化作用成分を含む</a:t>
              </a:r>
              <a:endParaRPr lang="en-US" altLang="ja-JP" sz="2800" dirty="0">
                <a:latin typeface="ヒラギノ明朝 ProN W6"/>
                <a:ea typeface="ヒラギノ明朝 ProN W6"/>
                <a:cs typeface="ヒラギノ明朝 ProN W6"/>
                <a:sym typeface="ヒラギノ明朝 ProN W6"/>
              </a:endParaRPr>
            </a:p>
          </p:txBody>
        </p:sp>
        <p:sp>
          <p:nvSpPr>
            <p:cNvPr id="18" name="認知障害改善作用">
              <a:extLst>
                <a:ext uri="{FF2B5EF4-FFF2-40B4-BE49-F238E27FC236}">
                  <a16:creationId xmlns:a16="http://schemas.microsoft.com/office/drawing/2014/main" id="{8B2FB7DF-0163-894E-99F2-8F1BEED7676D}"/>
                </a:ext>
              </a:extLst>
            </p:cNvPr>
            <p:cNvSpPr txBox="1"/>
            <p:nvPr/>
          </p:nvSpPr>
          <p:spPr>
            <a:xfrm>
              <a:off x="2379543" y="6042977"/>
              <a:ext cx="282162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シソ科タンニン</a:t>
              </a:r>
              <a:endParaRPr sz="2800" dirty="0">
                <a:latin typeface="ヒラギノ明朝 ProN W6"/>
                <a:ea typeface="ヒラギノ明朝 ProN W6"/>
                <a:cs typeface="ヒラギノ明朝 ProN W6"/>
                <a:sym typeface="ヒラギノ明朝 ProN W6"/>
              </a:endParaRPr>
            </a:p>
          </p:txBody>
        </p:sp>
      </p:grpSp>
      <p:grpSp>
        <p:nvGrpSpPr>
          <p:cNvPr id="20" name="グループ化 19">
            <a:extLst>
              <a:ext uri="{FF2B5EF4-FFF2-40B4-BE49-F238E27FC236}">
                <a16:creationId xmlns:a16="http://schemas.microsoft.com/office/drawing/2014/main" id="{4B0E92B7-332F-CA47-B06C-5B8954959609}"/>
              </a:ext>
            </a:extLst>
          </p:cNvPr>
          <p:cNvGrpSpPr/>
          <p:nvPr/>
        </p:nvGrpSpPr>
        <p:grpSpPr>
          <a:xfrm>
            <a:off x="6563953" y="4039484"/>
            <a:ext cx="4272322" cy="955147"/>
            <a:chOff x="7129709" y="4082603"/>
            <a:chExt cx="4272322" cy="955147"/>
          </a:xfrm>
        </p:grpSpPr>
        <p:sp>
          <p:nvSpPr>
            <p:cNvPr id="9" name="含水ケイ酸アルミニウム・二酸化ケイ素">
              <a:extLst>
                <a:ext uri="{FF2B5EF4-FFF2-40B4-BE49-F238E27FC236}">
                  <a16:creationId xmlns:a16="http://schemas.microsoft.com/office/drawing/2014/main" id="{FDA04206-682F-544F-8596-84FB93585932}"/>
                </a:ext>
              </a:extLst>
            </p:cNvPr>
            <p:cNvSpPr txBox="1"/>
            <p:nvPr/>
          </p:nvSpPr>
          <p:spPr>
            <a:xfrm>
              <a:off x="7129709" y="4082603"/>
              <a:ext cx="2343779"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アルブチン</a:t>
              </a:r>
              <a:endParaRPr dirty="0"/>
            </a:p>
          </p:txBody>
        </p:sp>
        <p:sp>
          <p:nvSpPr>
            <p:cNvPr id="21" name="含水ケイ酸アルミニウム・二酸化ケイ素">
              <a:extLst>
                <a:ext uri="{FF2B5EF4-FFF2-40B4-BE49-F238E27FC236}">
                  <a16:creationId xmlns:a16="http://schemas.microsoft.com/office/drawing/2014/main" id="{94ADAAB0-4BD0-D14A-B170-599C322AC251}"/>
                </a:ext>
              </a:extLst>
            </p:cNvPr>
            <p:cNvSpPr txBox="1"/>
            <p:nvPr/>
          </p:nvSpPr>
          <p:spPr>
            <a:xfrm>
              <a:off x="7441098" y="4522511"/>
              <a:ext cx="3960933"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2400">
                  <a:solidFill>
                    <a:srgbClr val="FFFD78"/>
                  </a:solidFill>
                </a:rPr>
                <a:t>チロシナーゼ阻害作用</a:t>
              </a:r>
              <a:endParaRPr sz="2400" dirty="0">
                <a:solidFill>
                  <a:srgbClr val="FFFD78"/>
                </a:solidFill>
              </a:endParaRPr>
            </a:p>
          </p:txBody>
        </p:sp>
      </p:grpSp>
      <p:grpSp>
        <p:nvGrpSpPr>
          <p:cNvPr id="23" name="グループ">
            <a:extLst>
              <a:ext uri="{FF2B5EF4-FFF2-40B4-BE49-F238E27FC236}">
                <a16:creationId xmlns:a16="http://schemas.microsoft.com/office/drawing/2014/main" id="{B7043BEA-14CB-BA49-B94E-AEFFF9D7B15A}"/>
              </a:ext>
            </a:extLst>
          </p:cNvPr>
          <p:cNvGrpSpPr/>
          <p:nvPr/>
        </p:nvGrpSpPr>
        <p:grpSpPr>
          <a:xfrm>
            <a:off x="2379542" y="6447273"/>
            <a:ext cx="2879726" cy="660401"/>
            <a:chOff x="0" y="0"/>
            <a:chExt cx="3368811" cy="660400"/>
          </a:xfrm>
        </p:grpSpPr>
        <p:sp>
          <p:nvSpPr>
            <p:cNvPr id="24" name="四角形">
              <a:extLst>
                <a:ext uri="{FF2B5EF4-FFF2-40B4-BE49-F238E27FC236}">
                  <a16:creationId xmlns:a16="http://schemas.microsoft.com/office/drawing/2014/main" id="{418794EA-C04B-224E-A390-43463C208B93}"/>
                </a:ext>
              </a:extLst>
            </p:cNvPr>
            <p:cNvSpPr/>
            <p:nvPr/>
          </p:nvSpPr>
          <p:spPr>
            <a:xfrm>
              <a:off x="0" y="0"/>
              <a:ext cx="3368811"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5" name="Ａ．カルナウバロウ">
              <a:extLst>
                <a:ext uri="{FF2B5EF4-FFF2-40B4-BE49-F238E27FC236}">
                  <a16:creationId xmlns:a16="http://schemas.microsoft.com/office/drawing/2014/main" id="{47FF1B8E-0D5B-DB42-8C54-934355B188FC}"/>
                </a:ext>
              </a:extLst>
            </p:cNvPr>
            <p:cNvSpPr txBox="1"/>
            <p:nvPr/>
          </p:nvSpPr>
          <p:spPr>
            <a:xfrm>
              <a:off x="0" y="0"/>
              <a:ext cx="3168845" cy="638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dirty="0"/>
                <a:t>B</a:t>
              </a:r>
              <a:r>
                <a:rPr dirty="0"/>
                <a:t>．</a:t>
              </a:r>
              <a:r>
                <a:rPr lang="ja-JP" altLang="en-US"/>
                <a:t>コウジ</a:t>
              </a:r>
              <a:endParaRPr dirty="0"/>
            </a:p>
          </p:txBody>
        </p:sp>
      </p:grpSp>
      <p:pic>
        <p:nvPicPr>
          <p:cNvPr id="26" name="図 25">
            <a:extLst>
              <a:ext uri="{FF2B5EF4-FFF2-40B4-BE49-F238E27FC236}">
                <a16:creationId xmlns:a16="http://schemas.microsoft.com/office/drawing/2014/main" id="{3E23DDFA-19FA-C64B-B9AE-9128130DA1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409" y="7580235"/>
            <a:ext cx="3135146" cy="1993272"/>
          </a:xfrm>
          <a:prstGeom prst="rect">
            <a:avLst/>
          </a:prstGeom>
          <a:solidFill>
            <a:srgbClr val="FFFDA9"/>
          </a:solidFill>
          <a:ln w="31750">
            <a:solidFill>
              <a:srgbClr val="C00000"/>
            </a:solidFill>
          </a:ln>
        </p:spPr>
      </p:pic>
      <p:pic>
        <p:nvPicPr>
          <p:cNvPr id="36" name="図 35">
            <a:extLst>
              <a:ext uri="{FF2B5EF4-FFF2-40B4-BE49-F238E27FC236}">
                <a16:creationId xmlns:a16="http://schemas.microsoft.com/office/drawing/2014/main" id="{AE95B387-8CB8-EF47-A9CC-833E57042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1417" y="1828892"/>
            <a:ext cx="3613306" cy="2404717"/>
          </a:xfrm>
          <a:prstGeom prst="rect">
            <a:avLst/>
          </a:prstGeom>
        </p:spPr>
      </p:pic>
      <p:grpSp>
        <p:nvGrpSpPr>
          <p:cNvPr id="28" name="グループ化 27">
            <a:extLst>
              <a:ext uri="{FF2B5EF4-FFF2-40B4-BE49-F238E27FC236}">
                <a16:creationId xmlns:a16="http://schemas.microsoft.com/office/drawing/2014/main" id="{F51FEDCE-8B9A-F446-BAA0-BBD834015A79}"/>
              </a:ext>
            </a:extLst>
          </p:cNvPr>
          <p:cNvGrpSpPr/>
          <p:nvPr/>
        </p:nvGrpSpPr>
        <p:grpSpPr>
          <a:xfrm>
            <a:off x="3480165" y="7236574"/>
            <a:ext cx="3960933" cy="1135389"/>
            <a:chOff x="2379543" y="3235611"/>
            <a:chExt cx="3960933" cy="1135389"/>
          </a:xfrm>
        </p:grpSpPr>
        <p:sp>
          <p:nvSpPr>
            <p:cNvPr id="29" name="認知障害改善作用">
              <a:extLst>
                <a:ext uri="{FF2B5EF4-FFF2-40B4-BE49-F238E27FC236}">
                  <a16:creationId xmlns:a16="http://schemas.microsoft.com/office/drawing/2014/main" id="{1532C6DB-9C67-324A-9D4A-98C3C9907192}"/>
                </a:ext>
              </a:extLst>
            </p:cNvPr>
            <p:cNvSpPr txBox="1"/>
            <p:nvPr/>
          </p:nvSpPr>
          <p:spPr>
            <a:xfrm>
              <a:off x="2379543" y="3235611"/>
              <a:ext cx="396093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メラニン生成を抑制</a:t>
              </a:r>
              <a:endParaRPr lang="en-US" altLang="ja-JP" sz="2800" dirty="0">
                <a:latin typeface="ヒラギノ明朝 ProN W6"/>
                <a:ea typeface="ヒラギノ明朝 ProN W6"/>
                <a:cs typeface="ヒラギノ明朝 ProN W6"/>
                <a:sym typeface="ヒラギノ明朝 ProN W6"/>
              </a:endParaRPr>
            </a:p>
          </p:txBody>
        </p:sp>
        <p:sp>
          <p:nvSpPr>
            <p:cNvPr id="30" name="認知障害改善作用">
              <a:extLst>
                <a:ext uri="{FF2B5EF4-FFF2-40B4-BE49-F238E27FC236}">
                  <a16:creationId xmlns:a16="http://schemas.microsoft.com/office/drawing/2014/main" id="{5429550F-CF76-2C4D-8BAF-A34FD51BF944}"/>
                </a:ext>
              </a:extLst>
            </p:cNvPr>
            <p:cNvSpPr txBox="1"/>
            <p:nvPr/>
          </p:nvSpPr>
          <p:spPr>
            <a:xfrm>
              <a:off x="2379543" y="3794206"/>
              <a:ext cx="1760657"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美白作用</a:t>
              </a:r>
              <a:endParaRPr sz="2800" dirty="0">
                <a:latin typeface="ヒラギノ明朝 ProN W6"/>
                <a:ea typeface="ヒラギノ明朝 ProN W6"/>
                <a:cs typeface="ヒラギノ明朝 ProN W6"/>
                <a:sym typeface="ヒラギノ明朝 ProN W6"/>
              </a:endParaRPr>
            </a:p>
          </p:txBody>
        </p:sp>
      </p:grpSp>
      <p:grpSp>
        <p:nvGrpSpPr>
          <p:cNvPr id="31" name="グループ化 30">
            <a:extLst>
              <a:ext uri="{FF2B5EF4-FFF2-40B4-BE49-F238E27FC236}">
                <a16:creationId xmlns:a16="http://schemas.microsoft.com/office/drawing/2014/main" id="{2F3ED5A8-EDD3-044B-AB18-F25635BDB66A}"/>
              </a:ext>
            </a:extLst>
          </p:cNvPr>
          <p:cNvGrpSpPr/>
          <p:nvPr/>
        </p:nvGrpSpPr>
        <p:grpSpPr>
          <a:xfrm>
            <a:off x="3480165" y="8588687"/>
            <a:ext cx="4272322" cy="955147"/>
            <a:chOff x="7129709" y="4082603"/>
            <a:chExt cx="4272322" cy="955147"/>
          </a:xfrm>
        </p:grpSpPr>
        <p:sp>
          <p:nvSpPr>
            <p:cNvPr id="32" name="含水ケイ酸アルミニウム・二酸化ケイ素">
              <a:extLst>
                <a:ext uri="{FF2B5EF4-FFF2-40B4-BE49-F238E27FC236}">
                  <a16:creationId xmlns:a16="http://schemas.microsoft.com/office/drawing/2014/main" id="{30868107-2784-B54A-9A8D-7EB936DD424B}"/>
                </a:ext>
              </a:extLst>
            </p:cNvPr>
            <p:cNvSpPr txBox="1"/>
            <p:nvPr/>
          </p:nvSpPr>
          <p:spPr>
            <a:xfrm>
              <a:off x="7129709" y="4082603"/>
              <a:ext cx="2343779"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a:t>コウジ酸</a:t>
              </a:r>
              <a:endParaRPr dirty="0"/>
            </a:p>
          </p:txBody>
        </p:sp>
        <p:sp>
          <p:nvSpPr>
            <p:cNvPr id="33" name="含水ケイ酸アルミニウム・二酸化ケイ素">
              <a:extLst>
                <a:ext uri="{FF2B5EF4-FFF2-40B4-BE49-F238E27FC236}">
                  <a16:creationId xmlns:a16="http://schemas.microsoft.com/office/drawing/2014/main" id="{63687CA4-8342-FA45-8883-34CC142B3C9A}"/>
                </a:ext>
              </a:extLst>
            </p:cNvPr>
            <p:cNvSpPr txBox="1"/>
            <p:nvPr/>
          </p:nvSpPr>
          <p:spPr>
            <a:xfrm>
              <a:off x="7441098" y="4522511"/>
              <a:ext cx="3960933" cy="51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algn="l" defTabSz="649287">
                <a:defRPr sz="28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ja-JP" altLang="en-US" sz="2400">
                  <a:solidFill>
                    <a:srgbClr val="FFFD78"/>
                  </a:solidFill>
                </a:rPr>
                <a:t>チロシナーゼ阻害作用</a:t>
              </a:r>
              <a:endParaRPr sz="2400" dirty="0">
                <a:solidFill>
                  <a:srgbClr val="FFFD78"/>
                </a:solidFill>
              </a:endParaRPr>
            </a:p>
          </p:txBody>
        </p:sp>
      </p:grpSp>
      <p:pic>
        <p:nvPicPr>
          <p:cNvPr id="35" name="イメージ" descr="イメージ">
            <a:extLst>
              <a:ext uri="{FF2B5EF4-FFF2-40B4-BE49-F238E27FC236}">
                <a16:creationId xmlns:a16="http://schemas.microsoft.com/office/drawing/2014/main" id="{A8D2E594-7B92-9D49-94DD-AADADCE29773}"/>
              </a:ext>
            </a:extLst>
          </p:cNvPr>
          <p:cNvPicPr>
            <a:picLocks noChangeAspect="1"/>
          </p:cNvPicPr>
          <p:nvPr/>
        </p:nvPicPr>
        <p:blipFill>
          <a:blip r:embed="rId7"/>
          <a:stretch>
            <a:fillRect/>
          </a:stretch>
        </p:blipFill>
        <p:spPr>
          <a:xfrm>
            <a:off x="9265435" y="1822656"/>
            <a:ext cx="3647085" cy="2427258"/>
          </a:xfrm>
          <a:prstGeom prst="rect">
            <a:avLst/>
          </a:prstGeom>
          <a:ln w="12700">
            <a:miter lim="400000"/>
          </a:ln>
        </p:spPr>
      </p:pic>
      <p:pic>
        <p:nvPicPr>
          <p:cNvPr id="38" name="図 37">
            <a:extLst>
              <a:ext uri="{FF2B5EF4-FFF2-40B4-BE49-F238E27FC236}">
                <a16:creationId xmlns:a16="http://schemas.microsoft.com/office/drawing/2014/main" id="{00EE7CF3-80B1-3746-B13C-1CF4FA98E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9844" y="1837044"/>
            <a:ext cx="3613306" cy="2404717"/>
          </a:xfrm>
          <a:prstGeom prst="rect">
            <a:avLst/>
          </a:prstGeom>
        </p:spPr>
      </p:pic>
      <p:pic>
        <p:nvPicPr>
          <p:cNvPr id="34" name="図 33">
            <a:extLst>
              <a:ext uri="{FF2B5EF4-FFF2-40B4-BE49-F238E27FC236}">
                <a16:creationId xmlns:a16="http://schemas.microsoft.com/office/drawing/2014/main" id="{C7D453D3-80B6-EF43-955C-9C514EE6BF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4" y="0"/>
            <a:ext cx="12989886" cy="9764811"/>
          </a:xfrm>
          <a:prstGeom prst="rect">
            <a:avLst/>
          </a:prstGeom>
        </p:spPr>
      </p:pic>
    </p:spTree>
    <p:extLst>
      <p:ext uri="{BB962C8B-B14F-4D97-AF65-F5344CB8AC3E}">
        <p14:creationId xmlns:p14="http://schemas.microsoft.com/office/powerpoint/2010/main" val="18851874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38"/>
                                        </p:tgtEl>
                                      </p:cBhvr>
                                    </p:animEffect>
                                    <p:set>
                                      <p:cBhvr>
                                        <p:cTn id="23" dur="1" fill="hold">
                                          <p:stCondLst>
                                            <p:cond delay="499"/>
                                          </p:stCondLst>
                                        </p:cTn>
                                        <p:tgtEl>
                                          <p:spTgt spid="3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3600"/>
              <a:t>第</a:t>
            </a:r>
            <a:r>
              <a:rPr lang="en-US" altLang="ja-JP" sz="3600" dirty="0"/>
              <a:t>17</a:t>
            </a:r>
            <a:r>
              <a:rPr lang="ja-JP" altLang="en-US" sz="3600"/>
              <a:t>章 香粧品として用いられる生薬</a:t>
            </a:r>
            <a:r>
              <a:rPr lang="en-US" altLang="ja-JP" sz="3600" dirty="0"/>
              <a:t>(2)</a:t>
            </a:r>
            <a:endParaRPr lang="ja-JP" altLang="en-US" sz="3600" dirty="0"/>
          </a:p>
        </p:txBody>
      </p:sp>
      <p:grpSp>
        <p:nvGrpSpPr>
          <p:cNvPr id="4" name="グループ">
            <a:extLst>
              <a:ext uri="{FF2B5EF4-FFF2-40B4-BE49-F238E27FC236}">
                <a16:creationId xmlns:a16="http://schemas.microsoft.com/office/drawing/2014/main" id="{F4A70C74-8A15-EA4A-8A55-7825E3B1E780}"/>
              </a:ext>
            </a:extLst>
          </p:cNvPr>
          <p:cNvGrpSpPr/>
          <p:nvPr/>
        </p:nvGrpSpPr>
        <p:grpSpPr>
          <a:xfrm>
            <a:off x="2492375" y="2173365"/>
            <a:ext cx="5762625" cy="1130792"/>
            <a:chOff x="0" y="0"/>
            <a:chExt cx="3368811" cy="1130790"/>
          </a:xfrm>
        </p:grpSpPr>
        <p:sp>
          <p:nvSpPr>
            <p:cNvPr id="5" name="四角形">
              <a:extLst>
                <a:ext uri="{FF2B5EF4-FFF2-40B4-BE49-F238E27FC236}">
                  <a16:creationId xmlns:a16="http://schemas.microsoft.com/office/drawing/2014/main" id="{4F303DE7-8FFE-674D-9794-7DA6DC1A5DCD}"/>
                </a:ext>
              </a:extLst>
            </p:cNvPr>
            <p:cNvSpPr/>
            <p:nvPr/>
          </p:nvSpPr>
          <p:spPr>
            <a:xfrm>
              <a:off x="0" y="0"/>
              <a:ext cx="3368811"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 name="Ａ．カルナウバロウ">
              <a:extLst>
                <a:ext uri="{FF2B5EF4-FFF2-40B4-BE49-F238E27FC236}">
                  <a16:creationId xmlns:a16="http://schemas.microsoft.com/office/drawing/2014/main" id="{4FF7CA95-7B43-5B43-8E6B-A22197D6478F}"/>
                </a:ext>
              </a:extLst>
            </p:cNvPr>
            <p:cNvSpPr txBox="1"/>
            <p:nvPr/>
          </p:nvSpPr>
          <p:spPr>
            <a:xfrm>
              <a:off x="0" y="0"/>
              <a:ext cx="3168845" cy="11307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dirty="0"/>
                <a:t>C</a:t>
              </a:r>
              <a:r>
                <a:rPr dirty="0"/>
                <a:t>．</a:t>
              </a:r>
              <a:r>
                <a:rPr lang="ja-JP" altLang="en-US"/>
                <a:t>チンピ・キジツ・トウヒ</a:t>
              </a:r>
              <a:endParaRPr dirty="0"/>
            </a:p>
          </p:txBody>
        </p:sp>
      </p:grpSp>
      <p:grpSp>
        <p:nvGrpSpPr>
          <p:cNvPr id="17" name="グループ化 16">
            <a:extLst>
              <a:ext uri="{FF2B5EF4-FFF2-40B4-BE49-F238E27FC236}">
                <a16:creationId xmlns:a16="http://schemas.microsoft.com/office/drawing/2014/main" id="{F38048A0-B094-FC44-9DD9-D9B20506A86B}"/>
              </a:ext>
            </a:extLst>
          </p:cNvPr>
          <p:cNvGrpSpPr/>
          <p:nvPr/>
        </p:nvGrpSpPr>
        <p:grpSpPr>
          <a:xfrm>
            <a:off x="2379543" y="3073215"/>
            <a:ext cx="4529257" cy="1135389"/>
            <a:chOff x="2379543" y="3235611"/>
            <a:chExt cx="3960933" cy="1135389"/>
          </a:xfrm>
        </p:grpSpPr>
        <p:sp>
          <p:nvSpPr>
            <p:cNvPr id="10" name="認知障害改善作用">
              <a:extLst>
                <a:ext uri="{FF2B5EF4-FFF2-40B4-BE49-F238E27FC236}">
                  <a16:creationId xmlns:a16="http://schemas.microsoft.com/office/drawing/2014/main" id="{32E5D806-DA38-C247-AB04-27506042CA83}"/>
                </a:ext>
              </a:extLst>
            </p:cNvPr>
            <p:cNvSpPr txBox="1"/>
            <p:nvPr/>
          </p:nvSpPr>
          <p:spPr>
            <a:xfrm>
              <a:off x="2379543" y="3235611"/>
              <a:ext cx="3960933" cy="1007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セラミド類縁成分を含む</a:t>
              </a:r>
              <a:endParaRPr lang="en-US" altLang="ja-JP" sz="2800" dirty="0">
                <a:latin typeface="ヒラギノ明朝 ProN W6"/>
                <a:ea typeface="ヒラギノ明朝 ProN W6"/>
                <a:cs typeface="ヒラギノ明朝 ProN W6"/>
                <a:sym typeface="ヒラギノ明朝 ProN W6"/>
              </a:endParaRPr>
            </a:p>
          </p:txBody>
        </p:sp>
        <p:sp>
          <p:nvSpPr>
            <p:cNvPr id="11" name="認知障害改善作用">
              <a:extLst>
                <a:ext uri="{FF2B5EF4-FFF2-40B4-BE49-F238E27FC236}">
                  <a16:creationId xmlns:a16="http://schemas.microsoft.com/office/drawing/2014/main" id="{EC9A6848-3ABA-DE46-BB0D-775A93C0958A}"/>
                </a:ext>
              </a:extLst>
            </p:cNvPr>
            <p:cNvSpPr txBox="1"/>
            <p:nvPr/>
          </p:nvSpPr>
          <p:spPr>
            <a:xfrm>
              <a:off x="2379543" y="3794206"/>
              <a:ext cx="1760657"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保湿作用</a:t>
              </a:r>
              <a:endParaRPr sz="2800" dirty="0">
                <a:latin typeface="ヒラギノ明朝 ProN W6"/>
                <a:ea typeface="ヒラギノ明朝 ProN W6"/>
                <a:cs typeface="ヒラギノ明朝 ProN W6"/>
                <a:sym typeface="ヒラギノ明朝 ProN W6"/>
              </a:endParaRPr>
            </a:p>
          </p:txBody>
        </p:sp>
      </p:grpSp>
      <p:pic>
        <p:nvPicPr>
          <p:cNvPr id="8" name="図 7">
            <a:extLst>
              <a:ext uri="{FF2B5EF4-FFF2-40B4-BE49-F238E27FC236}">
                <a16:creationId xmlns:a16="http://schemas.microsoft.com/office/drawing/2014/main" id="{949F6C04-B7C1-744F-80F0-652101316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48054"/>
            <a:ext cx="9956800" cy="2124509"/>
          </a:xfrm>
          <a:prstGeom prst="rect">
            <a:avLst/>
          </a:prstGeom>
          <a:solidFill>
            <a:srgbClr val="FFFDA9"/>
          </a:solidFill>
          <a:ln w="31750">
            <a:solidFill>
              <a:srgbClr val="C00000"/>
            </a:solidFill>
          </a:ln>
        </p:spPr>
      </p:pic>
      <p:grpSp>
        <p:nvGrpSpPr>
          <p:cNvPr id="22" name="グループ">
            <a:extLst>
              <a:ext uri="{FF2B5EF4-FFF2-40B4-BE49-F238E27FC236}">
                <a16:creationId xmlns:a16="http://schemas.microsoft.com/office/drawing/2014/main" id="{7DACAAAC-1F8C-844D-9915-CCD27AA0FA9B}"/>
              </a:ext>
            </a:extLst>
          </p:cNvPr>
          <p:cNvGrpSpPr/>
          <p:nvPr/>
        </p:nvGrpSpPr>
        <p:grpSpPr>
          <a:xfrm>
            <a:off x="2492375" y="7014839"/>
            <a:ext cx="4530726" cy="660401"/>
            <a:chOff x="0" y="0"/>
            <a:chExt cx="3368811" cy="660400"/>
          </a:xfrm>
        </p:grpSpPr>
        <p:sp>
          <p:nvSpPr>
            <p:cNvPr id="23" name="四角形">
              <a:extLst>
                <a:ext uri="{FF2B5EF4-FFF2-40B4-BE49-F238E27FC236}">
                  <a16:creationId xmlns:a16="http://schemas.microsoft.com/office/drawing/2014/main" id="{C64F1B68-2052-174E-BE0D-9112E6F0409E}"/>
                </a:ext>
              </a:extLst>
            </p:cNvPr>
            <p:cNvSpPr/>
            <p:nvPr/>
          </p:nvSpPr>
          <p:spPr>
            <a:xfrm>
              <a:off x="0" y="0"/>
              <a:ext cx="3368811"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4" name="Ａ．カルナウバロウ">
              <a:extLst>
                <a:ext uri="{FF2B5EF4-FFF2-40B4-BE49-F238E27FC236}">
                  <a16:creationId xmlns:a16="http://schemas.microsoft.com/office/drawing/2014/main" id="{3EC35CD3-CEE9-9D4A-9083-7DF7AB3CD56E}"/>
                </a:ext>
              </a:extLst>
            </p:cNvPr>
            <p:cNvSpPr txBox="1"/>
            <p:nvPr/>
          </p:nvSpPr>
          <p:spPr>
            <a:xfrm>
              <a:off x="0" y="0"/>
              <a:ext cx="3168845" cy="638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dirty="0"/>
                <a:t>D</a:t>
              </a:r>
              <a:r>
                <a:rPr dirty="0"/>
                <a:t>．</a:t>
              </a:r>
              <a:r>
                <a:rPr lang="ja-JP" altLang="en-US"/>
                <a:t>イワヒバ（巻柏）</a:t>
              </a:r>
              <a:endParaRPr dirty="0"/>
            </a:p>
          </p:txBody>
        </p:sp>
      </p:grpSp>
      <p:grpSp>
        <p:nvGrpSpPr>
          <p:cNvPr id="25" name="グループ化 24">
            <a:extLst>
              <a:ext uri="{FF2B5EF4-FFF2-40B4-BE49-F238E27FC236}">
                <a16:creationId xmlns:a16="http://schemas.microsoft.com/office/drawing/2014/main" id="{5F4F5491-C141-D241-BEA9-504C15B3CBB8}"/>
              </a:ext>
            </a:extLst>
          </p:cNvPr>
          <p:cNvGrpSpPr/>
          <p:nvPr/>
        </p:nvGrpSpPr>
        <p:grpSpPr>
          <a:xfrm>
            <a:off x="2224909" y="7899215"/>
            <a:ext cx="4529257" cy="1135389"/>
            <a:chOff x="2379543" y="3235611"/>
            <a:chExt cx="3960933" cy="1135389"/>
          </a:xfrm>
        </p:grpSpPr>
        <p:sp>
          <p:nvSpPr>
            <p:cNvPr id="26" name="認知障害改善作用">
              <a:extLst>
                <a:ext uri="{FF2B5EF4-FFF2-40B4-BE49-F238E27FC236}">
                  <a16:creationId xmlns:a16="http://schemas.microsoft.com/office/drawing/2014/main" id="{A077825E-F5A4-5845-8B9B-1C250D865246}"/>
                </a:ext>
              </a:extLst>
            </p:cNvPr>
            <p:cNvSpPr txBox="1"/>
            <p:nvPr/>
          </p:nvSpPr>
          <p:spPr>
            <a:xfrm>
              <a:off x="2379543" y="3235611"/>
              <a:ext cx="3960933"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トレハロースを含む</a:t>
              </a:r>
              <a:endParaRPr lang="en-US" altLang="ja-JP" sz="2800" dirty="0">
                <a:latin typeface="ヒラギノ明朝 ProN W6"/>
                <a:ea typeface="ヒラギノ明朝 ProN W6"/>
                <a:cs typeface="ヒラギノ明朝 ProN W6"/>
                <a:sym typeface="ヒラギノ明朝 ProN W6"/>
              </a:endParaRPr>
            </a:p>
          </p:txBody>
        </p:sp>
        <p:sp>
          <p:nvSpPr>
            <p:cNvPr id="27" name="認知障害改善作用">
              <a:extLst>
                <a:ext uri="{FF2B5EF4-FFF2-40B4-BE49-F238E27FC236}">
                  <a16:creationId xmlns:a16="http://schemas.microsoft.com/office/drawing/2014/main" id="{3552B43F-68FC-FF4C-83CA-F46703DA4431}"/>
                </a:ext>
              </a:extLst>
            </p:cNvPr>
            <p:cNvSpPr txBox="1"/>
            <p:nvPr/>
          </p:nvSpPr>
          <p:spPr>
            <a:xfrm>
              <a:off x="2379543" y="3794206"/>
              <a:ext cx="1760657" cy="57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保湿作用</a:t>
              </a:r>
              <a:endParaRPr sz="2800" dirty="0">
                <a:latin typeface="ヒラギノ明朝 ProN W6"/>
                <a:ea typeface="ヒラギノ明朝 ProN W6"/>
                <a:cs typeface="ヒラギノ明朝 ProN W6"/>
                <a:sym typeface="ヒラギノ明朝 ProN W6"/>
              </a:endParaRPr>
            </a:p>
          </p:txBody>
        </p:sp>
      </p:grpSp>
      <p:pic>
        <p:nvPicPr>
          <p:cNvPr id="29" name="図 28">
            <a:extLst>
              <a:ext uri="{FF2B5EF4-FFF2-40B4-BE49-F238E27FC236}">
                <a16:creationId xmlns:a16="http://schemas.microsoft.com/office/drawing/2014/main" id="{DEA06B79-84BE-394C-966C-BDB1A786B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246" y="7014839"/>
            <a:ext cx="4209246" cy="2611761"/>
          </a:xfrm>
          <a:prstGeom prst="rect">
            <a:avLst/>
          </a:prstGeom>
          <a:solidFill>
            <a:srgbClr val="FFFDA9"/>
          </a:solidFill>
          <a:ln w="31750">
            <a:solidFill>
              <a:srgbClr val="C00000"/>
            </a:solidFill>
          </a:ln>
        </p:spPr>
      </p:pic>
      <p:pic>
        <p:nvPicPr>
          <p:cNvPr id="12" name="図 11">
            <a:extLst>
              <a:ext uri="{FF2B5EF4-FFF2-40B4-BE49-F238E27FC236}">
                <a16:creationId xmlns:a16="http://schemas.microsoft.com/office/drawing/2014/main" id="{3ABBE411-FD4A-7044-93FB-5112DEEEE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49341"/>
            <a:ext cx="13002899" cy="8653653"/>
          </a:xfrm>
          <a:prstGeom prst="rect">
            <a:avLst/>
          </a:prstGeom>
        </p:spPr>
      </p:pic>
    </p:spTree>
    <p:extLst>
      <p:ext uri="{BB962C8B-B14F-4D97-AF65-F5344CB8AC3E}">
        <p14:creationId xmlns:p14="http://schemas.microsoft.com/office/powerpoint/2010/main" val="2664853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 name="第14章 鉱物基原生薬">
            <a:extLst>
              <a:ext uri="{FF2B5EF4-FFF2-40B4-BE49-F238E27FC236}">
                <a16:creationId xmlns:a16="http://schemas.microsoft.com/office/drawing/2014/main" id="{E0B17678-A057-2A49-8C85-01472D70EA6B}"/>
              </a:ext>
            </a:extLst>
          </p:cNvPr>
          <p:cNvSpPr txBox="1">
            <a:spLocks/>
          </p:cNvSpPr>
          <p:nvPr/>
        </p:nvSpPr>
        <p:spPr>
          <a:xfrm>
            <a:off x="2492375" y="323850"/>
            <a:ext cx="8343900" cy="1300163"/>
          </a:xfrm>
          <a:prstGeom prst="rect">
            <a:avLst/>
          </a:prstGeom>
          <a:solidFill>
            <a:srgbClr val="008080"/>
          </a:solidFill>
          <a:ln w="12700">
            <a:miter lim="400000"/>
          </a:ln>
          <a:effectLst>
            <a:outerShdw blurRad="127000" dist="152399" dir="18900000" rotWithShape="0">
              <a:srgbClr val="003366">
                <a:alpha val="79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nchor="ctr">
            <a:noAutofit/>
          </a:bodyPr>
          <a:lstStyle>
            <a:lvl1pPr marL="0" marR="0" indent="0" algn="ctr" defTabSz="1300162" rtl="0" latinLnBrk="0">
              <a:lnSpc>
                <a:spcPct val="100000"/>
              </a:lnSpc>
              <a:spcBef>
                <a:spcPts val="0"/>
              </a:spcBef>
              <a:spcAft>
                <a:spcPts val="0"/>
              </a:spcAft>
              <a:buClrTx/>
              <a:buSzTx/>
              <a:buFontTx/>
              <a:buNone/>
              <a:tabLst/>
              <a:defRPr sz="5600" b="0" i="0" u="none" strike="noStrike" cap="none" spc="0" baseline="0">
                <a:solidFill>
                  <a:srgbClr val="FFFF00"/>
                </a:solidFill>
                <a:effectLst>
                  <a:outerShdw blurRad="12700" dist="38100" dir="2700000" rotWithShape="0">
                    <a:srgbClr val="000000"/>
                  </a:outerShdw>
                </a:effectLst>
                <a:uFillTx/>
                <a:latin typeface="ヒラギノ明朝 ProN W6"/>
                <a:ea typeface="ヒラギノ明朝 ProN W6"/>
                <a:cs typeface="ヒラギノ明朝 ProN W6"/>
                <a:sym typeface="ヒラギノ明朝 ProN W6"/>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Light"/>
                <a:ea typeface="Helvetica Light"/>
                <a:cs typeface="Helvetica Light"/>
                <a:sym typeface="Helvetica Light"/>
              </a:defRPr>
            </a:lvl9pPr>
          </a:lstStyle>
          <a:p>
            <a:pPr hangingPunct="1"/>
            <a:r>
              <a:rPr lang="ja-JP" altLang="en-US" sz="3600"/>
              <a:t>第</a:t>
            </a:r>
            <a:r>
              <a:rPr lang="en-US" altLang="ja-JP" sz="3600" dirty="0"/>
              <a:t>17</a:t>
            </a:r>
            <a:r>
              <a:rPr lang="ja-JP" altLang="en-US" sz="3600"/>
              <a:t>章 香粧品として用いられる生薬</a:t>
            </a:r>
            <a:r>
              <a:rPr lang="en-US" altLang="ja-JP" sz="3600" dirty="0"/>
              <a:t>(3)</a:t>
            </a:r>
            <a:endParaRPr lang="ja-JP" altLang="en-US" sz="3600" dirty="0"/>
          </a:p>
        </p:txBody>
      </p:sp>
      <p:grpSp>
        <p:nvGrpSpPr>
          <p:cNvPr id="4" name="グループ">
            <a:extLst>
              <a:ext uri="{FF2B5EF4-FFF2-40B4-BE49-F238E27FC236}">
                <a16:creationId xmlns:a16="http://schemas.microsoft.com/office/drawing/2014/main" id="{F4A70C74-8A15-EA4A-8A55-7825E3B1E780}"/>
              </a:ext>
            </a:extLst>
          </p:cNvPr>
          <p:cNvGrpSpPr/>
          <p:nvPr/>
        </p:nvGrpSpPr>
        <p:grpSpPr>
          <a:xfrm>
            <a:off x="2492375" y="2173365"/>
            <a:ext cx="5762625" cy="660401"/>
            <a:chOff x="0" y="0"/>
            <a:chExt cx="3368811" cy="660400"/>
          </a:xfrm>
        </p:grpSpPr>
        <p:sp>
          <p:nvSpPr>
            <p:cNvPr id="5" name="四角形">
              <a:extLst>
                <a:ext uri="{FF2B5EF4-FFF2-40B4-BE49-F238E27FC236}">
                  <a16:creationId xmlns:a16="http://schemas.microsoft.com/office/drawing/2014/main" id="{4F303DE7-8FFE-674D-9794-7DA6DC1A5DCD}"/>
                </a:ext>
              </a:extLst>
            </p:cNvPr>
            <p:cNvSpPr/>
            <p:nvPr/>
          </p:nvSpPr>
          <p:spPr>
            <a:xfrm>
              <a:off x="0" y="0"/>
              <a:ext cx="3368811"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7" name="Ａ．カルナウバロウ">
              <a:extLst>
                <a:ext uri="{FF2B5EF4-FFF2-40B4-BE49-F238E27FC236}">
                  <a16:creationId xmlns:a16="http://schemas.microsoft.com/office/drawing/2014/main" id="{4FF7CA95-7B43-5B43-8E6B-A22197D6478F}"/>
                </a:ext>
              </a:extLst>
            </p:cNvPr>
            <p:cNvSpPr txBox="1"/>
            <p:nvPr/>
          </p:nvSpPr>
          <p:spPr>
            <a:xfrm>
              <a:off x="0" y="0"/>
              <a:ext cx="3168845" cy="638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dirty="0"/>
                <a:t>E</a:t>
              </a:r>
              <a:r>
                <a:rPr dirty="0"/>
                <a:t>．</a:t>
              </a:r>
              <a:r>
                <a:rPr lang="ja-JP" altLang="en-US"/>
                <a:t>チンピ・キジツ・トウヒ</a:t>
              </a:r>
              <a:endParaRPr dirty="0"/>
            </a:p>
          </p:txBody>
        </p:sp>
      </p:grpSp>
      <p:grpSp>
        <p:nvGrpSpPr>
          <p:cNvPr id="17" name="グループ化 16">
            <a:extLst>
              <a:ext uri="{FF2B5EF4-FFF2-40B4-BE49-F238E27FC236}">
                <a16:creationId xmlns:a16="http://schemas.microsoft.com/office/drawing/2014/main" id="{F38048A0-B094-FC44-9DD9-D9B20506A86B}"/>
              </a:ext>
            </a:extLst>
          </p:cNvPr>
          <p:cNvGrpSpPr/>
          <p:nvPr/>
        </p:nvGrpSpPr>
        <p:grpSpPr>
          <a:xfrm>
            <a:off x="3109059" y="2961817"/>
            <a:ext cx="3253642" cy="1135389"/>
            <a:chOff x="2379543" y="3235611"/>
            <a:chExt cx="3960933" cy="1135389"/>
          </a:xfrm>
        </p:grpSpPr>
        <p:sp>
          <p:nvSpPr>
            <p:cNvPr id="10" name="認知障害改善作用">
              <a:extLst>
                <a:ext uri="{FF2B5EF4-FFF2-40B4-BE49-F238E27FC236}">
                  <a16:creationId xmlns:a16="http://schemas.microsoft.com/office/drawing/2014/main" id="{32E5D806-DA38-C247-AB04-27506042CA83}"/>
                </a:ext>
              </a:extLst>
            </p:cNvPr>
            <p:cNvSpPr txBox="1"/>
            <p:nvPr/>
          </p:nvSpPr>
          <p:spPr>
            <a:xfrm>
              <a:off x="2379543" y="3235611"/>
              <a:ext cx="3960933"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精油を含む</a:t>
              </a:r>
              <a:endParaRPr lang="en-US" altLang="ja-JP" sz="2800" dirty="0">
                <a:latin typeface="ヒラギノ明朝 ProN W6"/>
                <a:ea typeface="ヒラギノ明朝 ProN W6"/>
                <a:cs typeface="ヒラギノ明朝 ProN W6"/>
                <a:sym typeface="ヒラギノ明朝 ProN W6"/>
              </a:endParaRPr>
            </a:p>
          </p:txBody>
        </p:sp>
        <p:sp>
          <p:nvSpPr>
            <p:cNvPr id="11" name="認知障害改善作用">
              <a:extLst>
                <a:ext uri="{FF2B5EF4-FFF2-40B4-BE49-F238E27FC236}">
                  <a16:creationId xmlns:a16="http://schemas.microsoft.com/office/drawing/2014/main" id="{EC9A6848-3ABA-DE46-BB0D-775A93C0958A}"/>
                </a:ext>
              </a:extLst>
            </p:cNvPr>
            <p:cNvSpPr txBox="1"/>
            <p:nvPr/>
          </p:nvSpPr>
          <p:spPr>
            <a:xfrm>
              <a:off x="2379543" y="3794206"/>
              <a:ext cx="1760657"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香料</a:t>
              </a:r>
              <a:endParaRPr sz="2800" dirty="0">
                <a:latin typeface="ヒラギノ明朝 ProN W6"/>
                <a:ea typeface="ヒラギノ明朝 ProN W6"/>
                <a:cs typeface="ヒラギノ明朝 ProN W6"/>
                <a:sym typeface="ヒラギノ明朝 ProN W6"/>
              </a:endParaRPr>
            </a:p>
          </p:txBody>
        </p:sp>
      </p:grpSp>
      <p:pic>
        <p:nvPicPr>
          <p:cNvPr id="3" name="図 2">
            <a:extLst>
              <a:ext uri="{FF2B5EF4-FFF2-40B4-BE49-F238E27FC236}">
                <a16:creationId xmlns:a16="http://schemas.microsoft.com/office/drawing/2014/main" id="{CED33BF9-A5D9-E444-873D-E14B4E7F6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747" y="3038449"/>
            <a:ext cx="4550812" cy="4105382"/>
          </a:xfrm>
          <a:prstGeom prst="rect">
            <a:avLst/>
          </a:prstGeom>
          <a:solidFill>
            <a:srgbClr val="FFFDA9"/>
          </a:solidFill>
          <a:ln w="31750">
            <a:solidFill>
              <a:srgbClr val="C00000"/>
            </a:solidFill>
          </a:ln>
        </p:spPr>
      </p:pic>
      <p:pic>
        <p:nvPicPr>
          <p:cNvPr id="12" name="図 11">
            <a:extLst>
              <a:ext uri="{FF2B5EF4-FFF2-40B4-BE49-F238E27FC236}">
                <a16:creationId xmlns:a16="http://schemas.microsoft.com/office/drawing/2014/main" id="{33A6CBB0-A244-9441-9677-EDA700E3C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500" y="5670978"/>
            <a:ext cx="4952999" cy="3818513"/>
          </a:xfrm>
          <a:prstGeom prst="rect">
            <a:avLst/>
          </a:prstGeom>
          <a:solidFill>
            <a:srgbClr val="FFFDA9"/>
          </a:solidFill>
          <a:ln w="31750">
            <a:solidFill>
              <a:srgbClr val="C00000"/>
            </a:solidFill>
          </a:ln>
        </p:spPr>
      </p:pic>
      <p:grpSp>
        <p:nvGrpSpPr>
          <p:cNvPr id="21" name="グループ">
            <a:extLst>
              <a:ext uri="{FF2B5EF4-FFF2-40B4-BE49-F238E27FC236}">
                <a16:creationId xmlns:a16="http://schemas.microsoft.com/office/drawing/2014/main" id="{4856387A-CEBB-4849-8A55-B896B516D225}"/>
              </a:ext>
            </a:extLst>
          </p:cNvPr>
          <p:cNvGrpSpPr/>
          <p:nvPr/>
        </p:nvGrpSpPr>
        <p:grpSpPr>
          <a:xfrm>
            <a:off x="2492375" y="4187748"/>
            <a:ext cx="4550813" cy="660401"/>
            <a:chOff x="0" y="0"/>
            <a:chExt cx="3368811" cy="660400"/>
          </a:xfrm>
        </p:grpSpPr>
        <p:sp>
          <p:nvSpPr>
            <p:cNvPr id="28" name="四角形">
              <a:extLst>
                <a:ext uri="{FF2B5EF4-FFF2-40B4-BE49-F238E27FC236}">
                  <a16:creationId xmlns:a16="http://schemas.microsoft.com/office/drawing/2014/main" id="{25C674BC-9C77-F840-AF4B-867A09F95E98}"/>
                </a:ext>
              </a:extLst>
            </p:cNvPr>
            <p:cNvSpPr/>
            <p:nvPr/>
          </p:nvSpPr>
          <p:spPr>
            <a:xfrm>
              <a:off x="0" y="0"/>
              <a:ext cx="3368811"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30" name="Ａ．カルナウバロウ">
              <a:extLst>
                <a:ext uri="{FF2B5EF4-FFF2-40B4-BE49-F238E27FC236}">
                  <a16:creationId xmlns:a16="http://schemas.microsoft.com/office/drawing/2014/main" id="{C427B66A-569E-994E-A422-37B85058A75C}"/>
                </a:ext>
              </a:extLst>
            </p:cNvPr>
            <p:cNvSpPr txBox="1"/>
            <p:nvPr/>
          </p:nvSpPr>
          <p:spPr>
            <a:xfrm>
              <a:off x="0" y="0"/>
              <a:ext cx="3168845" cy="638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lang="en-US" dirty="0" err="1"/>
                <a:t>F</a:t>
              </a:r>
              <a:r>
                <a:rPr dirty="0" err="1"/>
                <a:t>．</a:t>
              </a:r>
              <a:r>
                <a:rPr lang="en-US" dirty="0" err="1"/>
                <a:t>イランイランノキ</a:t>
              </a:r>
              <a:endParaRPr dirty="0"/>
            </a:p>
          </p:txBody>
        </p:sp>
      </p:grpSp>
      <p:sp>
        <p:nvSpPr>
          <p:cNvPr id="32" name="認知障害改善作用">
            <a:extLst>
              <a:ext uri="{FF2B5EF4-FFF2-40B4-BE49-F238E27FC236}">
                <a16:creationId xmlns:a16="http://schemas.microsoft.com/office/drawing/2014/main" id="{EE6A48A8-CAE4-B440-B80D-EEAFF3C65844}"/>
              </a:ext>
            </a:extLst>
          </p:cNvPr>
          <p:cNvSpPr txBox="1"/>
          <p:nvPr/>
        </p:nvSpPr>
        <p:spPr>
          <a:xfrm>
            <a:off x="3152647" y="4933076"/>
            <a:ext cx="3877842" cy="57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2248" tIns="72248" rIns="72248" bIns="72248">
            <a:spAutoFit/>
          </a:bodyPr>
          <a:lstStyle>
            <a:lvl1pPr marL="40639" marR="40639" algn="l" defTabSz="1300480">
              <a:spcBef>
                <a:spcPts val="1600"/>
              </a:spcBef>
              <a:buClr>
                <a:srgbClr val="000000"/>
              </a:buClr>
              <a:buFont typeface="Arial"/>
              <a:defRPr sz="3982">
                <a:effectLst>
                  <a:outerShdw blurRad="12700" dist="25400" dir="2700000" rotWithShape="0">
                    <a:srgbClr val="FFFFFF"/>
                  </a:outerShdw>
                </a:effectLst>
                <a:uFill>
                  <a:solidFill>
                    <a:srgbClr val="000000"/>
                  </a:solidFill>
                </a:uFill>
                <a:latin typeface="ヒラギノ明朝 ProN W6"/>
                <a:ea typeface="ヒラギノ明朝 ProN W6"/>
                <a:cs typeface="ヒラギノ明朝 ProN W6"/>
                <a:sym typeface="ヒラギノ明朝 ProN W6"/>
              </a:defRPr>
            </a:lvl1pPr>
          </a:lstStyle>
          <a:p>
            <a:pPr>
              <a:defRPr>
                <a:latin typeface="Arial"/>
                <a:ea typeface="Arial"/>
                <a:cs typeface="Arial"/>
                <a:sym typeface="Arial"/>
              </a:defRPr>
            </a:pPr>
            <a:r>
              <a:rPr lang="ja-JP" altLang="en-US" sz="2800">
                <a:latin typeface="ヒラギノ明朝 ProN W6"/>
                <a:ea typeface="ヒラギノ明朝 ProN W6"/>
                <a:cs typeface="ヒラギノ明朝 ProN W6"/>
                <a:sym typeface="ヒラギノ明朝 ProN W6"/>
              </a:rPr>
              <a:t>東南アジア原産の香料</a:t>
            </a:r>
            <a:endParaRPr lang="en-US" altLang="ja-JP" sz="2800" dirty="0">
              <a:latin typeface="ヒラギノ明朝 ProN W6"/>
              <a:ea typeface="ヒラギノ明朝 ProN W6"/>
              <a:cs typeface="ヒラギノ明朝 ProN W6"/>
              <a:sym typeface="ヒラギノ明朝 ProN W6"/>
            </a:endParaRPr>
          </a:p>
        </p:txBody>
      </p:sp>
      <p:pic>
        <p:nvPicPr>
          <p:cNvPr id="14" name="図 13">
            <a:extLst>
              <a:ext uri="{FF2B5EF4-FFF2-40B4-BE49-F238E27FC236}">
                <a16:creationId xmlns:a16="http://schemas.microsoft.com/office/drawing/2014/main" id="{E9FBED99-2736-8D47-B84A-08731D483D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8638"/>
            <a:ext cx="13004800" cy="8654919"/>
          </a:xfrm>
          <a:prstGeom prst="rect">
            <a:avLst/>
          </a:prstGeom>
        </p:spPr>
      </p:pic>
    </p:spTree>
    <p:extLst>
      <p:ext uri="{BB962C8B-B14F-4D97-AF65-F5344CB8AC3E}">
        <p14:creationId xmlns:p14="http://schemas.microsoft.com/office/powerpoint/2010/main" val="16288406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 name="6-2-2．アントロン"/>
          <p:cNvSpPr txBox="1"/>
          <p:nvPr/>
        </p:nvSpPr>
        <p:spPr>
          <a:xfrm>
            <a:off x="2382837" y="3033712"/>
            <a:ext cx="4613276" cy="646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defRPr sz="39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6-2-2．</a:t>
            </a:r>
            <a:r>
              <a:rPr>
                <a:solidFill>
                  <a:srgbClr val="FFFF00"/>
                </a:solidFill>
              </a:rPr>
              <a:t>アントロン</a:t>
            </a:r>
          </a:p>
        </p:txBody>
      </p:sp>
      <p:sp>
        <p:nvSpPr>
          <p:cNvPr id="222" name="6-2．キノン系化合物(1)（続）"/>
          <p:cNvSpPr txBox="1"/>
          <p:nvPr/>
        </p:nvSpPr>
        <p:spPr>
          <a:xfrm>
            <a:off x="2058987" y="1949450"/>
            <a:ext cx="8499476"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BA120A"/>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6-2．キノン系化合物(1)（続）</a:t>
            </a:r>
          </a:p>
        </p:txBody>
      </p:sp>
      <p:grpSp>
        <p:nvGrpSpPr>
          <p:cNvPr id="225" name="グループ"/>
          <p:cNvGrpSpPr/>
          <p:nvPr/>
        </p:nvGrpSpPr>
        <p:grpSpPr>
          <a:xfrm>
            <a:off x="3575050" y="4008437"/>
            <a:ext cx="2452688" cy="660401"/>
            <a:chOff x="0" y="0"/>
            <a:chExt cx="2452687" cy="660400"/>
          </a:xfrm>
        </p:grpSpPr>
        <p:sp>
          <p:nvSpPr>
            <p:cNvPr id="223"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24" name="Ａ．アロエ"/>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Ａ．アロエ</a:t>
              </a:r>
            </a:p>
          </p:txBody>
        </p:sp>
      </p:grpSp>
      <p:grpSp>
        <p:nvGrpSpPr>
          <p:cNvPr id="228" name="グループ"/>
          <p:cNvGrpSpPr/>
          <p:nvPr/>
        </p:nvGrpSpPr>
        <p:grpSpPr>
          <a:xfrm>
            <a:off x="6718300" y="4008437"/>
            <a:ext cx="1593850" cy="660401"/>
            <a:chOff x="0" y="0"/>
            <a:chExt cx="1593850" cy="660400"/>
          </a:xfrm>
        </p:grpSpPr>
        <p:sp>
          <p:nvSpPr>
            <p:cNvPr id="226" name="四角形"/>
            <p:cNvSpPr/>
            <p:nvPr/>
          </p:nvSpPr>
          <p:spPr>
            <a:xfrm>
              <a:off x="0" y="0"/>
              <a:ext cx="1593850"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227" name="ユリ科"/>
            <p:cNvSpPr txBox="1"/>
            <p:nvPr/>
          </p:nvSpPr>
          <p:spPr>
            <a:xfrm>
              <a:off x="0" y="0"/>
              <a:ext cx="159385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ユリ科</a:t>
              </a:r>
            </a:p>
          </p:txBody>
        </p:sp>
      </p:grpSp>
      <p:grpSp>
        <p:nvGrpSpPr>
          <p:cNvPr id="231" name="グループ"/>
          <p:cNvGrpSpPr/>
          <p:nvPr/>
        </p:nvGrpSpPr>
        <p:grpSpPr>
          <a:xfrm>
            <a:off x="3575050" y="5200650"/>
            <a:ext cx="2452688" cy="660400"/>
            <a:chOff x="0" y="0"/>
            <a:chExt cx="2452687" cy="660400"/>
          </a:xfrm>
        </p:grpSpPr>
        <p:sp>
          <p:nvSpPr>
            <p:cNvPr id="229" name="四角形"/>
            <p:cNvSpPr/>
            <p:nvPr/>
          </p:nvSpPr>
          <p:spPr>
            <a:xfrm>
              <a:off x="0" y="0"/>
              <a:ext cx="2452688"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30" name="Ｂ．センナ"/>
            <p:cNvSpPr txBox="1"/>
            <p:nvPr/>
          </p:nvSpPr>
          <p:spPr>
            <a:xfrm>
              <a:off x="0" y="0"/>
              <a:ext cx="24526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Ｂ．センナ</a:t>
              </a:r>
            </a:p>
          </p:txBody>
        </p:sp>
      </p:grpSp>
      <p:grpSp>
        <p:nvGrpSpPr>
          <p:cNvPr id="234" name="グループ"/>
          <p:cNvGrpSpPr/>
          <p:nvPr/>
        </p:nvGrpSpPr>
        <p:grpSpPr>
          <a:xfrm>
            <a:off x="6718300" y="5200650"/>
            <a:ext cx="1576388" cy="660400"/>
            <a:chOff x="0" y="0"/>
            <a:chExt cx="1576387" cy="660400"/>
          </a:xfrm>
        </p:grpSpPr>
        <p:sp>
          <p:nvSpPr>
            <p:cNvPr id="232" name="四角形"/>
            <p:cNvSpPr/>
            <p:nvPr/>
          </p:nvSpPr>
          <p:spPr>
            <a:xfrm>
              <a:off x="0" y="0"/>
              <a:ext cx="1576388" cy="660400"/>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233" name="マメ科"/>
            <p:cNvSpPr txBox="1"/>
            <p:nvPr/>
          </p:nvSpPr>
          <p:spPr>
            <a:xfrm>
              <a:off x="0" y="0"/>
              <a:ext cx="1576388"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マメ科</a:t>
              </a:r>
            </a:p>
          </p:txBody>
        </p:sp>
      </p:grpSp>
      <p:grpSp>
        <p:nvGrpSpPr>
          <p:cNvPr id="237" name="グループ"/>
          <p:cNvGrpSpPr/>
          <p:nvPr/>
        </p:nvGrpSpPr>
        <p:grpSpPr>
          <a:xfrm>
            <a:off x="3575050" y="6392862"/>
            <a:ext cx="2822575" cy="660401"/>
            <a:chOff x="0" y="0"/>
            <a:chExt cx="2822574" cy="660400"/>
          </a:xfrm>
        </p:grpSpPr>
        <p:sp>
          <p:nvSpPr>
            <p:cNvPr id="235" name="四角形"/>
            <p:cNvSpPr/>
            <p:nvPr/>
          </p:nvSpPr>
          <p:spPr>
            <a:xfrm>
              <a:off x="0" y="0"/>
              <a:ext cx="2822575" cy="660400"/>
            </a:xfrm>
            <a:prstGeom prst="rect">
              <a:avLst/>
            </a:prstGeom>
            <a:solidFill>
              <a:srgbClr val="008000"/>
            </a:solidFill>
            <a:ln w="12700" cap="flat">
              <a:noFill/>
              <a:miter lim="400000"/>
            </a:ln>
            <a:effectLst/>
          </p:spPr>
          <p:txBody>
            <a:bodyPr wrap="square" lIns="50800" tIns="50800" rIns="50800" bIns="50800" numCol="1" anchor="t">
              <a:noAutofit/>
            </a:bodyPr>
            <a:lstStyle/>
            <a:p>
              <a:pPr algn="l" defTabSz="649287"/>
              <a:endParaRPr/>
            </a:p>
          </p:txBody>
        </p:sp>
        <p:sp>
          <p:nvSpPr>
            <p:cNvPr id="236" name="Ｃ．ダイオウ"/>
            <p:cNvSpPr txBox="1"/>
            <p:nvPr/>
          </p:nvSpPr>
          <p:spPr>
            <a:xfrm>
              <a:off x="0" y="0"/>
              <a:ext cx="2822575"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Ｃ．ダイオウ</a:t>
              </a:r>
            </a:p>
          </p:txBody>
        </p:sp>
      </p:grpSp>
      <p:grpSp>
        <p:nvGrpSpPr>
          <p:cNvPr id="240" name="グループ"/>
          <p:cNvGrpSpPr/>
          <p:nvPr/>
        </p:nvGrpSpPr>
        <p:grpSpPr>
          <a:xfrm>
            <a:off x="7151687" y="6392862"/>
            <a:ext cx="1612901" cy="650876"/>
            <a:chOff x="0" y="0"/>
            <a:chExt cx="1612899" cy="650875"/>
          </a:xfrm>
        </p:grpSpPr>
        <p:sp>
          <p:nvSpPr>
            <p:cNvPr id="238" name="四角形"/>
            <p:cNvSpPr/>
            <p:nvPr/>
          </p:nvSpPr>
          <p:spPr>
            <a:xfrm>
              <a:off x="0" y="0"/>
              <a:ext cx="1612900" cy="650875"/>
            </a:xfrm>
            <a:prstGeom prst="rect">
              <a:avLst/>
            </a:prstGeom>
            <a:solidFill>
              <a:srgbClr val="000000"/>
            </a:solidFill>
            <a:ln w="12700" cap="flat">
              <a:noFill/>
              <a:miter lim="400000"/>
            </a:ln>
            <a:effectLst/>
          </p:spPr>
          <p:txBody>
            <a:bodyPr wrap="square" lIns="50800" tIns="50800" rIns="50800" bIns="50800" numCol="1" anchor="t">
              <a:noAutofit/>
            </a:bodyPr>
            <a:lstStyle/>
            <a:p>
              <a:pPr algn="l" defTabSz="649287"/>
              <a:endParaRPr/>
            </a:p>
          </p:txBody>
        </p:sp>
        <p:sp>
          <p:nvSpPr>
            <p:cNvPr id="239" name="タデ科"/>
            <p:cNvSpPr txBox="1"/>
            <p:nvPr/>
          </p:nvSpPr>
          <p:spPr>
            <a:xfrm>
              <a:off x="0" y="0"/>
              <a:ext cx="1612900" cy="5508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8" tIns="72248" rIns="72248" bIns="72248" numCol="1" anchor="t">
              <a:spAutoFit/>
            </a:bodyPr>
            <a:lstStyle>
              <a:lvl1pPr algn="l" defTabSz="649287">
                <a:defRPr sz="3200">
                  <a:solidFill>
                    <a:srgbClr val="FFFFFF"/>
                  </a:solidFill>
                  <a:effectLst>
                    <a:outerShdw blurRad="12700" dist="25400" dir="2700000" rotWithShape="0">
                      <a:srgbClr val="D4D6D9"/>
                    </a:outerShdw>
                  </a:effectLst>
                  <a:latin typeface="ヒラギノ明朝 ProN W6"/>
                  <a:ea typeface="ヒラギノ明朝 ProN W6"/>
                  <a:cs typeface="ヒラギノ明朝 ProN W6"/>
                  <a:sym typeface="ヒラギノ明朝 ProN W6"/>
                </a:defRPr>
              </a:lvl1pPr>
            </a:lstStyle>
            <a:p>
              <a:r>
                <a:t>タデ科</a:t>
              </a:r>
            </a:p>
          </p:txBody>
        </p:sp>
      </p:grpSp>
      <p:sp>
        <p:nvSpPr>
          <p:cNvPr id="241" name="センノシド←"/>
          <p:cNvSpPr txBox="1"/>
          <p:nvPr/>
        </p:nvSpPr>
        <p:spPr>
          <a:xfrm>
            <a:off x="452437" y="5670659"/>
            <a:ext cx="2820988" cy="55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lnSpc>
                <a:spcPct val="150000"/>
              </a:lnSpc>
              <a:defRPr sz="32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dirty="0" err="1"/>
              <a:t>センノシド</a:t>
            </a:r>
            <a:r>
              <a:rPr dirty="0"/>
              <a:t>←</a:t>
            </a:r>
          </a:p>
        </p:txBody>
      </p:sp>
      <p:sp>
        <p:nvSpPr>
          <p:cNvPr id="242" name="バルバロイン←"/>
          <p:cNvSpPr txBox="1"/>
          <p:nvPr/>
        </p:nvSpPr>
        <p:spPr>
          <a:xfrm>
            <a:off x="409575" y="4054475"/>
            <a:ext cx="3302000" cy="55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lnSpc>
                <a:spcPct val="150000"/>
              </a:lnSpc>
              <a:defRPr sz="3200">
                <a:solidFill>
                  <a:srgbClr val="FF00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バルバロイン←</a:t>
            </a:r>
          </a:p>
        </p:txBody>
      </p:sp>
      <p:sp>
        <p:nvSpPr>
          <p:cNvPr id="243" name="瀉下薬"/>
          <p:cNvSpPr txBox="1"/>
          <p:nvPr/>
        </p:nvSpPr>
        <p:spPr>
          <a:xfrm>
            <a:off x="541337" y="4876800"/>
            <a:ext cx="2032001" cy="722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lvl1pPr algn="l" defTabSz="649287">
              <a:defRPr sz="4500">
                <a:solidFill>
                  <a:srgbClr val="0000FF"/>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t>瀉下薬</a:t>
            </a:r>
          </a:p>
        </p:txBody>
      </p:sp>
      <p:grpSp>
        <p:nvGrpSpPr>
          <p:cNvPr id="246" name="グループ"/>
          <p:cNvGrpSpPr/>
          <p:nvPr/>
        </p:nvGrpSpPr>
        <p:grpSpPr>
          <a:xfrm>
            <a:off x="9102725" y="3900487"/>
            <a:ext cx="3611563" cy="2774951"/>
            <a:chOff x="0" y="0"/>
            <a:chExt cx="3611562" cy="2774950"/>
          </a:xfrm>
        </p:grpSpPr>
        <p:sp>
          <p:nvSpPr>
            <p:cNvPr id="244" name="四角形"/>
            <p:cNvSpPr/>
            <p:nvPr/>
          </p:nvSpPr>
          <p:spPr>
            <a:xfrm>
              <a:off x="0" y="0"/>
              <a:ext cx="3611563" cy="2774950"/>
            </a:xfrm>
            <a:prstGeom prst="rect">
              <a:avLst/>
            </a:prstGeom>
            <a:solidFill>
              <a:srgbClr val="FFFF66"/>
            </a:solidFill>
            <a:ln w="12700" cap="flat">
              <a:noFill/>
              <a:miter lim="400000"/>
            </a:ln>
            <a:effectLst/>
          </p:spPr>
          <p:txBody>
            <a:bodyPr wrap="square" lIns="50800" tIns="50800" rIns="50800" bIns="50800" numCol="1" anchor="ctr">
              <a:noAutofit/>
            </a:bodyPr>
            <a:lstStyle/>
            <a:p>
              <a:pPr defTabSz="830262">
                <a:defRPr sz="3400">
                  <a:solidFill>
                    <a:srgbClr val="FFFFFF"/>
                  </a:solidFill>
                </a:defRPr>
              </a:pPr>
              <a:endParaRPr/>
            </a:p>
          </p:txBody>
        </p:sp>
        <p:pic>
          <p:nvPicPr>
            <p:cNvPr id="245" name="アントロン.png" descr="アントロン.png"/>
            <p:cNvPicPr>
              <a:picLocks noChangeAspect="1"/>
            </p:cNvPicPr>
            <p:nvPr/>
          </p:nvPicPr>
          <p:blipFill>
            <a:blip r:embed="rId3"/>
            <a:stretch>
              <a:fillRect/>
            </a:stretch>
          </p:blipFill>
          <p:spPr>
            <a:xfrm>
              <a:off x="0" y="0"/>
              <a:ext cx="3611563" cy="2774950"/>
            </a:xfrm>
            <a:prstGeom prst="rect">
              <a:avLst/>
            </a:prstGeom>
            <a:ln w="38100" cap="flat">
              <a:solidFill>
                <a:srgbClr val="800000"/>
              </a:solidFill>
              <a:prstDash val="solid"/>
              <a:round/>
            </a:ln>
            <a:effectLst/>
          </p:spPr>
        </p:pic>
      </p:grpSp>
      <p:pic>
        <p:nvPicPr>
          <p:cNvPr id="247" name="括弧１.png" descr="括弧１.png"/>
          <p:cNvPicPr>
            <a:picLocks noChangeAspect="1"/>
          </p:cNvPicPr>
          <p:nvPr/>
        </p:nvPicPr>
        <p:blipFill>
          <a:blip r:embed="rId4"/>
          <a:stretch>
            <a:fillRect/>
          </a:stretch>
        </p:blipFill>
        <p:spPr>
          <a:xfrm>
            <a:off x="3052762" y="4791075"/>
            <a:ext cx="495301" cy="2593975"/>
          </a:xfrm>
          <a:prstGeom prst="rect">
            <a:avLst/>
          </a:prstGeom>
          <a:ln w="12700">
            <a:miter lim="400000"/>
          </a:ln>
        </p:spPr>
      </p:pic>
      <p:sp>
        <p:nvSpPr>
          <p:cNvPr id="248" name="配糖体：真の瀉下活性成分ではない！…"/>
          <p:cNvSpPr txBox="1"/>
          <p:nvPr/>
        </p:nvSpPr>
        <p:spPr>
          <a:xfrm>
            <a:off x="884237" y="7585075"/>
            <a:ext cx="11560176" cy="1646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248" tIns="72248" rIns="72248" bIns="72248">
            <a:spAutoFit/>
          </a:bodyPr>
          <a:lstStyle/>
          <a:p>
            <a:pPr algn="l" defTabSz="649287">
              <a:lnSpc>
                <a:spcPct val="150000"/>
              </a:lnSpc>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配糖体：真の瀉下活性成分ではない！</a:t>
            </a:r>
          </a:p>
          <a:p>
            <a:pPr algn="l" defTabSz="649287">
              <a:lnSpc>
                <a:spcPct val="150000"/>
              </a:lnSpc>
              <a:defRPr sz="39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pPr>
            <a:r>
              <a:t>　　　　　　</a:t>
            </a:r>
            <a:r>
              <a:rPr>
                <a:solidFill>
                  <a:srgbClr val="FFFFFF"/>
                </a:solidFill>
              </a:rPr>
              <a:t>→腸内細菌により分解  →  瀉下活性</a:t>
            </a:r>
          </a:p>
        </p:txBody>
      </p:sp>
      <p:sp>
        <p:nvSpPr>
          <p:cNvPr id="251" name="第６章 キノン・ピロン・フェノール類およびそれらの配糖体を含む(2)"/>
          <p:cNvSpPr txBox="1">
            <a:spLocks noGrp="1"/>
          </p:cNvSpPr>
          <p:nvPr>
            <p:ph type="subTitle" sz="quarter" idx="1"/>
          </p:nvPr>
        </p:nvSpPr>
        <p:spPr>
          <a:xfrm>
            <a:off x="1244600" y="396875"/>
            <a:ext cx="10514013" cy="1300163"/>
          </a:xfrm>
          <a:prstGeom prst="rect">
            <a:avLst/>
          </a:prstGeom>
          <a:solidFill>
            <a:srgbClr val="008080"/>
          </a:solidFill>
          <a:effectLst>
            <a:outerShdw blurRad="152400" dist="63500" rotWithShape="0">
              <a:srgbClr val="000000">
                <a:alpha val="75000"/>
              </a:srgbClr>
            </a:outerShdw>
          </a:effectLst>
        </p:spPr>
        <p:txBody>
          <a:bodyPr lIns="72248" tIns="72248" rIns="72248" bIns="72248">
            <a:noAutofit/>
          </a:bodyPr>
          <a:lstStyle>
            <a:lvl1pPr algn="ctr" defTabSz="1300162">
              <a:defRPr sz="3600">
                <a:solidFill>
                  <a:srgbClr val="FFFF00"/>
                </a:solidFill>
                <a:effectLst>
                  <a:outerShdw blurRad="12700" dist="25400" dir="2700000" rotWithShape="0">
                    <a:srgbClr val="000000"/>
                  </a:outerShdw>
                </a:effectLst>
                <a:latin typeface="ヒラギノ明朝 ProN W6"/>
                <a:ea typeface="ヒラギノ明朝 ProN W6"/>
                <a:cs typeface="ヒラギノ明朝 ProN W6"/>
                <a:sym typeface="ヒラギノ明朝 ProN W6"/>
              </a:defRPr>
            </a:lvl1pPr>
          </a:lstStyle>
          <a:p>
            <a:r>
              <a:rPr sz="4000"/>
              <a:t>第６章 キノン・ピロン・フェノール類およびそれらの配糖体を含む(2)</a:t>
            </a:r>
          </a:p>
        </p:txBody>
      </p:sp>
      <p:pic>
        <p:nvPicPr>
          <p:cNvPr id="3" name="図 2">
            <a:extLst>
              <a:ext uri="{FF2B5EF4-FFF2-40B4-BE49-F238E27FC236}">
                <a16:creationId xmlns:a16="http://schemas.microsoft.com/office/drawing/2014/main" id="{350F9D1E-9C68-3841-904C-63A297FEF3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523"/>
            <a:ext cx="13004800" cy="9776022"/>
          </a:xfrm>
          <a:prstGeom prst="rect">
            <a:avLst/>
          </a:prstGeom>
        </p:spPr>
      </p:pic>
      <p:pic>
        <p:nvPicPr>
          <p:cNvPr id="5" name="図 4">
            <a:extLst>
              <a:ext uri="{FF2B5EF4-FFF2-40B4-BE49-F238E27FC236}">
                <a16:creationId xmlns:a16="http://schemas.microsoft.com/office/drawing/2014/main" id="{1DE7674C-D94C-AC47-9F0F-3299A99751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6428"/>
            <a:ext cx="13004800" cy="8654918"/>
          </a:xfrm>
          <a:prstGeom prst="rect">
            <a:avLst/>
          </a:prstGeom>
        </p:spPr>
      </p:pic>
      <p:pic>
        <p:nvPicPr>
          <p:cNvPr id="7" name="図 6">
            <a:extLst>
              <a:ext uri="{FF2B5EF4-FFF2-40B4-BE49-F238E27FC236}">
                <a16:creationId xmlns:a16="http://schemas.microsoft.com/office/drawing/2014/main" id="{EA6A7042-8E6D-CA48-91FA-F982DFCAFF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5" nodeType="clickEffect">
                                  <p:stCondLst>
                                    <p:cond delay="0"/>
                                  </p:stCondLst>
                                  <p:iterate>
                                    <p:tmAbs val="0"/>
                                  </p:iterate>
                                  <p:childTnLst>
                                    <p:set>
                                      <p:cBhvr>
                                        <p:cTn id="14" fill="hold"/>
                                        <p:tgtEl>
                                          <p:spTgt spid="2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6" nodeType="clickEffect">
                                  <p:stCondLst>
                                    <p:cond delay="0"/>
                                  </p:stCondLst>
                                  <p:iterate>
                                    <p:tmAbs val="0"/>
                                  </p:iterate>
                                  <p:childTnLst>
                                    <p:set>
                                      <p:cBhvr>
                                        <p:cTn id="18" fill="hold"/>
                                        <p:tgtEl>
                                          <p:spTgt spid="2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7" nodeType="clickEffect">
                                  <p:stCondLst>
                                    <p:cond delay="0"/>
                                  </p:stCondLst>
                                  <p:iterate>
                                    <p:tmAbs val="0"/>
                                  </p:iterate>
                                  <p:childTnLst>
                                    <p:set>
                                      <p:cBhvr>
                                        <p:cTn id="22" fill="hold"/>
                                        <p:tgtEl>
                                          <p:spTgt spid="2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8" nodeType="clickEffect">
                                  <p:stCondLst>
                                    <p:cond delay="0"/>
                                  </p:stCondLst>
                                  <p:iterate>
                                    <p:tmAbs val="0"/>
                                  </p:iterate>
                                  <p:childTnLst>
                                    <p:set>
                                      <p:cBhvr>
                                        <p:cTn id="26" fill="hold"/>
                                        <p:tgtEl>
                                          <p:spTgt spid="2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5"/>
                                        </p:tgtEl>
                                        <p:attrNameLst>
                                          <p:attrName>ppt_x</p:attrName>
                                        </p:attrNameLst>
                                      </p:cBhvr>
                                      <p:tavLst>
                                        <p:tav tm="0">
                                          <p:val>
                                            <p:strVal val="ppt_x"/>
                                          </p:val>
                                        </p:tav>
                                        <p:tav tm="100000">
                                          <p:val>
                                            <p:strVal val="ppt_x"/>
                                          </p:val>
                                        </p:tav>
                                      </p:tavLst>
                                    </p:anim>
                                    <p:anim calcmode="lin" valueType="num">
                                      <p:cBhvr additive="base">
                                        <p:cTn id="45" dur="500"/>
                                        <p:tgtEl>
                                          <p:spTgt spid="5"/>
                                        </p:tgtEl>
                                        <p:attrNameLst>
                                          <p:attrName>ppt_y</p:attrName>
                                        </p:attrNameLst>
                                      </p:cBhvr>
                                      <p:tavLst>
                                        <p:tav tm="0">
                                          <p:val>
                                            <p:strVal val="ppt_y"/>
                                          </p:val>
                                        </p:tav>
                                        <p:tav tm="100000">
                                          <p:val>
                                            <p:strVal val="1+ppt_h/2"/>
                                          </p:val>
                                        </p:tav>
                                      </p:tavLst>
                                    </p:anim>
                                    <p:set>
                                      <p:cBhvr>
                                        <p:cTn id="46" dur="1" fill="hold">
                                          <p:stCondLst>
                                            <p:cond delay="499"/>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ppt_x"/>
                                          </p:val>
                                        </p:tav>
                                      </p:tavLst>
                                    </p:anim>
                                    <p:anim calcmode="lin" valueType="num">
                                      <p:cBhvr additive="base">
                                        <p:cTn id="55" dur="500"/>
                                        <p:tgtEl>
                                          <p:spTgt spid="7"/>
                                        </p:tgtEl>
                                        <p:attrNameLst>
                                          <p:attrName>ppt_y</p:attrName>
                                        </p:attrNameLst>
                                      </p:cBhvr>
                                      <p:tavLst>
                                        <p:tav tm="0">
                                          <p:val>
                                            <p:strVal val="ppt_y"/>
                                          </p:val>
                                        </p:tav>
                                        <p:tav tm="100000">
                                          <p:val>
                                            <p:strVal val="1+ppt_h/2"/>
                                          </p:val>
                                        </p:tav>
                                      </p:tavLst>
                                    </p:anim>
                                    <p:set>
                                      <p:cBhvr>
                                        <p:cTn id="5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6" animBg="1" advAuto="0"/>
      <p:bldP spid="242" grpId="2" animBg="1" advAuto="0"/>
      <p:bldP spid="243" grpId="7" animBg="1" advAuto="0"/>
      <p:bldP spid="246" grpId="1" animBg="1" advAuto="0"/>
      <p:bldP spid="247" grpId="5" animBg="1" advAuto="0"/>
      <p:bldP spid="248" grpId="8" animBg="1" advAuto="0"/>
    </p:bldLst>
  </p:timing>
</p:sld>
</file>

<file path=ppt/theme/theme1.xml><?xml version="1.0" encoding="utf-8"?>
<a:theme xmlns:a="http://schemas.openxmlformats.org/drawingml/2006/main" name="Office">
  <a:themeElements>
    <a:clrScheme name="Office">
      <a:dk1>
        <a:srgbClr val="000000"/>
      </a:dk1>
      <a:lt1>
        <a:srgbClr val="FFFFFF"/>
      </a:lt1>
      <a:dk2>
        <a:srgbClr val="A7A7A7"/>
      </a:dk2>
      <a:lt2>
        <a:srgbClr val="535353"/>
      </a:lt2>
      <a:accent1>
        <a:srgbClr val="095CC4"/>
      </a:accent1>
      <a:accent2>
        <a:srgbClr val="1B8518"/>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Helvetica"/>
        <a:ea typeface="Helvetica"/>
        <a:cs typeface="Helvetica"/>
      </a:majorFont>
      <a:minorFont>
        <a:latin typeface="Noteworthy Bold"/>
        <a:ea typeface="Noteworthy Bold"/>
        <a:cs typeface="Noteworthy Bol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a:themeElements>
    <a:clrScheme name="Office">
      <a:dk1>
        <a:srgbClr val="572E2D"/>
      </a:dk1>
      <a:lt1>
        <a:srgbClr val="2A5657"/>
      </a:lt1>
      <a:dk2>
        <a:srgbClr val="A7A7A7"/>
      </a:dk2>
      <a:lt2>
        <a:srgbClr val="535353"/>
      </a:lt2>
      <a:accent1>
        <a:srgbClr val="095CC4"/>
      </a:accent1>
      <a:accent2>
        <a:srgbClr val="1B8518"/>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Helvetica"/>
        <a:ea typeface="Helvetica"/>
        <a:cs typeface="Helvetica"/>
      </a:majorFont>
      <a:minorFont>
        <a:latin typeface="Noteworthy Bold"/>
        <a:ea typeface="Noteworthy Bold"/>
        <a:cs typeface="Noteworthy Bol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3229</TotalTime>
  <Words>5770</Words>
  <Application>Microsoft Macintosh PowerPoint</Application>
  <PresentationFormat>ユーザー設定</PresentationFormat>
  <Paragraphs>1056</Paragraphs>
  <Slides>85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85</vt:i4>
      </vt:variant>
    </vt:vector>
  </HeadingPairs>
  <TitlesOfParts>
    <vt:vector size="93" baseType="lpstr">
      <vt:lpstr>Hiragino Mincho ProN W3</vt:lpstr>
      <vt:lpstr>MS Gothic</vt:lpstr>
      <vt:lpstr>MS Mincho</vt:lpstr>
      <vt:lpstr>ヒラギノ明朝 ProN W6</vt:lpstr>
      <vt:lpstr>Arial</vt:lpstr>
      <vt:lpstr>Helvetica Light</vt:lpstr>
      <vt:lpstr>Noteworthy Bold</vt:lpstr>
      <vt:lpstr>Office</vt:lpstr>
      <vt:lpstr>生 　薬 　学　10</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生 　薬 　学　11</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生 　薬 　学　12</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苦味成分を含む生薬</vt:lpstr>
      <vt:lpstr>PowerPoint プレゼンテーション</vt:lpstr>
      <vt:lpstr>第12章 駆虫生薬と殺虫生薬</vt:lpstr>
      <vt:lpstr>第13章 動物基原生薬</vt:lpstr>
      <vt:lpstr>第14章 鉱物基原生薬</vt:lpstr>
      <vt:lpstr>生 　薬 　学　13</vt:lpstr>
      <vt:lpstr>第15章 よく用いられる漢方処方とその中の生薬(1)</vt:lpstr>
      <vt:lpstr>第15章 よく用いられる漢方処方とその中の生薬(2)</vt:lpstr>
      <vt:lpstr>第15章 よく用いられる漢方処方とその中の生薬(3)</vt:lpstr>
      <vt:lpstr>第15章 よく用いられる漢方処方とその中の生薬(4)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生 　薬 　学　14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第15章 よく用いられる漢方処方とその中の生薬(9)</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生 　薬 　学　15</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 　薬 　学　9</dc:title>
  <cp:lastModifiedBy>木下 いづみ</cp:lastModifiedBy>
  <cp:revision>241</cp:revision>
  <dcterms:modified xsi:type="dcterms:W3CDTF">2021-02-09T10:17:01Z</dcterms:modified>
</cp:coreProperties>
</file>